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eorgia" panose="02040502050405020303" pitchFamily="18" charset="0"/>
      <p:regular r:id="rId28"/>
      <p:bold r:id="rId29"/>
      <p:italic r:id="rId30"/>
      <p:boldItalic r:id="rId31"/>
    </p:embeddedFont>
    <p:embeddedFont>
      <p:font typeface="Montserrat" panose="020B0604020202020204" charset="0"/>
      <p:regular r:id="rId32"/>
      <p:bold r:id="rId33"/>
      <p:italic r:id="rId34"/>
      <p:boldItalic r:id="rId35"/>
    </p:embeddedFont>
    <p:embeddedFont>
      <p:font typeface="Helvetica Neue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DA06D4-9934-4B00-9006-114177D42230}">
  <a:tblStyle styleId="{6EDA06D4-9934-4B00-9006-114177D422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6140AA4-52F2-4FDA-B277-53ACDCCDF89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ese.ed.gov/offices/office-of-migrant-education/migrant-education-program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ed.gov/espanol/essa/index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127d944334_0_3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2127d944334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fa135f916f_8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1fa135f916f_8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fa135f916f_8_1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1fa135f916f_8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f5d6c1a019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1f5d6c1a01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f5d6c1a019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f5d6c1a019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13e406195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13e406195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fa135f916f_8_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1fa135f916f_8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127d944334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127d944334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127d944334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127d944334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164ec7443e_1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164ec7443e_1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127d944334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127d944334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105a8f9e0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105a8f9e0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https://oese.ed.gov/offices/office-of-migrant-education/migrant-education-program/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13e406195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13e406195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127d944334_0_5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2127d944334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127d944334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127d944334_0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Alma García/María de la Luz Flores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127d944334_0_5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Gabriela López-Valle</a:t>
            </a:r>
            <a:endParaRPr/>
          </a:p>
        </p:txBody>
      </p:sp>
      <p:sp>
        <p:nvSpPr>
          <p:cNvPr id="250" name="Google Shape;250;g2127d944334_0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127d944334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127d944334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127d944334_0_5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https://www2.ed.gov/espanol/essa/index.html</a:t>
            </a:r>
            <a:r>
              <a:rPr lang="en"/>
              <a:t> </a:t>
            </a:r>
            <a:endParaRPr/>
          </a:p>
        </p:txBody>
      </p:sp>
      <p:sp>
        <p:nvSpPr>
          <p:cNvPr id="265" name="Google Shape;265;g2127d944334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f5d6c1a01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1f5d6c1a0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f5d6c1a01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f5d6c1a01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57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>
            <a:off x="4700" y="0"/>
            <a:ext cx="9141600" cy="5143500"/>
          </a:xfrm>
          <a:prstGeom prst="rect">
            <a:avLst/>
          </a:prstGeom>
          <a:solidFill>
            <a:srgbClr val="94BC56">
              <a:alpha val="8157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14"/>
          <p:cNvGrpSpPr/>
          <p:nvPr/>
        </p:nvGrpSpPr>
        <p:grpSpPr>
          <a:xfrm rot="10800000">
            <a:off x="-453" y="4958728"/>
            <a:ext cx="9144178" cy="184796"/>
            <a:chOff x="7711087" y="-917899"/>
            <a:chExt cx="4020833" cy="347100"/>
          </a:xfrm>
        </p:grpSpPr>
        <p:sp>
          <p:nvSpPr>
            <p:cNvPr id="63" name="Google Shape;63;p14"/>
            <p:cNvSpPr/>
            <p:nvPr/>
          </p:nvSpPr>
          <p:spPr>
            <a:xfrm>
              <a:off x="8594188" y="-917899"/>
              <a:ext cx="410100" cy="347100"/>
            </a:xfrm>
            <a:prstGeom prst="rect">
              <a:avLst/>
            </a:prstGeom>
            <a:solidFill>
              <a:srgbClr val="21599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10324620" y="-917899"/>
              <a:ext cx="1407300" cy="347100"/>
            </a:xfrm>
            <a:prstGeom prst="rect">
              <a:avLst/>
            </a:prstGeom>
            <a:solidFill>
              <a:srgbClr val="5B9F4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8867368" y="-917899"/>
              <a:ext cx="1011600" cy="347100"/>
            </a:xfrm>
            <a:prstGeom prst="rect">
              <a:avLst/>
            </a:prstGeom>
            <a:solidFill>
              <a:srgbClr val="893F8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7711087" y="-917899"/>
              <a:ext cx="896400" cy="347100"/>
            </a:xfrm>
            <a:prstGeom prst="rect">
              <a:avLst/>
            </a:prstGeom>
            <a:solidFill>
              <a:srgbClr val="94BC5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9876503" y="-917899"/>
              <a:ext cx="448200" cy="347100"/>
            </a:xfrm>
            <a:prstGeom prst="rect">
              <a:avLst/>
            </a:prstGeom>
            <a:solidFill>
              <a:srgbClr val="F7C22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3000"/>
              <a:buFont typeface="Montserrat"/>
              <a:buNone/>
              <a:defRPr sz="3000" b="1" i="0">
                <a:solidFill>
                  <a:srgbClr val="94BC5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70" name="Google Shape;70;p15"/>
          <p:cNvGrpSpPr/>
          <p:nvPr/>
        </p:nvGrpSpPr>
        <p:grpSpPr>
          <a:xfrm>
            <a:off x="7341569" y="4436523"/>
            <a:ext cx="1173781" cy="436631"/>
            <a:chOff x="9788759" y="5915364"/>
            <a:chExt cx="1565041" cy="582174"/>
          </a:xfrm>
        </p:grpSpPr>
        <p:cxnSp>
          <p:nvCxnSpPr>
            <p:cNvPr id="71" name="Google Shape;71;p15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72" name="Google Shape;72;p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" name="Google Shape;73;p15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685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515350" y="4476494"/>
            <a:ext cx="628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8" name="Google Shape;78;p16"/>
          <p:cNvGrpSpPr/>
          <p:nvPr/>
        </p:nvGrpSpPr>
        <p:grpSpPr>
          <a:xfrm>
            <a:off x="-111" y="4605338"/>
            <a:ext cx="9144166" cy="538103"/>
            <a:chOff x="-149" y="6152025"/>
            <a:chExt cx="12192221" cy="717471"/>
          </a:xfrm>
        </p:grpSpPr>
        <p:grpSp>
          <p:nvGrpSpPr>
            <p:cNvPr id="79" name="Google Shape;79;p16"/>
            <p:cNvGrpSpPr/>
            <p:nvPr/>
          </p:nvGrpSpPr>
          <p:grpSpPr>
            <a:xfrm>
              <a:off x="-149" y="6623124"/>
              <a:ext cx="12192221" cy="246372"/>
              <a:chOff x="7711087" y="-917899"/>
              <a:chExt cx="4020916" cy="347100"/>
            </a:xfrm>
          </p:grpSpPr>
          <p:sp>
            <p:nvSpPr>
              <p:cNvPr id="80" name="Google Shape;80;p16"/>
              <p:cNvSpPr/>
              <p:nvPr/>
            </p:nvSpPr>
            <p:spPr>
              <a:xfrm>
                <a:off x="7711087" y="-917899"/>
                <a:ext cx="3159600" cy="347100"/>
              </a:xfrm>
              <a:prstGeom prst="rect">
                <a:avLst/>
              </a:prstGeom>
              <a:solidFill>
                <a:srgbClr val="DD5D4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6"/>
              <p:cNvSpPr/>
              <p:nvPr/>
            </p:nvSpPr>
            <p:spPr>
              <a:xfrm>
                <a:off x="10863803" y="-917899"/>
                <a:ext cx="868200" cy="347100"/>
              </a:xfrm>
              <a:prstGeom prst="rect">
                <a:avLst/>
              </a:prstGeom>
              <a:solidFill>
                <a:srgbClr val="01ACCD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2" name="Google Shape;82;p16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DD5D4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83" name="Google Shape;8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8706" y="4412972"/>
            <a:ext cx="1277362" cy="520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2" orient="horz" pos="1215">
          <p15:clr>
            <a:srgbClr val="FBAE40"/>
          </p15:clr>
        </p15:guide>
        <p15:guide id="3" orient="horz" pos="459">
          <p15:clr>
            <a:srgbClr val="FBAE40"/>
          </p15:clr>
        </p15:guide>
        <p15:guide id="4" pos="144">
          <p15:clr>
            <a:srgbClr val="FBAE40"/>
          </p15:clr>
        </p15:guide>
        <p15:guide id="5" pos="4176">
          <p15:clr>
            <a:srgbClr val="FBAE40"/>
          </p15:clr>
        </p15:guide>
        <p15:guide id="6" orient="horz" pos="2169">
          <p15:clr>
            <a:srgbClr val="FBAE40"/>
          </p15:clr>
        </p15:guide>
        <p15:guide id="7" orient="horz" pos="54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88" name="Google Shape;88;p17"/>
          <p:cNvGrpSpPr/>
          <p:nvPr/>
        </p:nvGrpSpPr>
        <p:grpSpPr>
          <a:xfrm>
            <a:off x="7341569" y="4436523"/>
            <a:ext cx="1173781" cy="436631"/>
            <a:chOff x="9788759" y="5915364"/>
            <a:chExt cx="1565041" cy="582174"/>
          </a:xfrm>
        </p:grpSpPr>
        <p:cxnSp>
          <p:nvCxnSpPr>
            <p:cNvPr id="89" name="Google Shape;89;p17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90" name="Google Shape;90;p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" name="Google Shape;91;p17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R">
  <p:cSld name="RI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0647" y="825685"/>
            <a:ext cx="1658100" cy="162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2697" y="706092"/>
            <a:ext cx="1670200" cy="162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3620" y="710335"/>
            <a:ext cx="1652042" cy="161670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3212850" y="-34830"/>
            <a:ext cx="271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113F"/>
              </a:buClr>
              <a:buSzPts val="2700"/>
              <a:buFont typeface="Arial"/>
              <a:buNone/>
            </a:pPr>
            <a:r>
              <a:rPr lang="en" sz="2700" b="1" i="0" u="none" strike="noStrike" cap="none">
                <a:solidFill>
                  <a:srgbClr val="8E113F"/>
                </a:solidFill>
                <a:latin typeface="Arial"/>
                <a:ea typeface="Arial"/>
                <a:cs typeface="Arial"/>
                <a:sym typeface="Arial"/>
              </a:rPr>
              <a:t>RIR</a:t>
            </a:r>
            <a:r>
              <a:rPr lang="en"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Protocol</a:t>
            </a:r>
            <a:endParaRPr sz="2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" name="Google Shape;97;p18"/>
          <p:cNvCxnSpPr/>
          <p:nvPr/>
        </p:nvCxnSpPr>
        <p:spPr>
          <a:xfrm>
            <a:off x="3254701" y="510618"/>
            <a:ext cx="2538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" name="Google Shape;98;p18"/>
          <p:cNvSpPr txBox="1"/>
          <p:nvPr/>
        </p:nvSpPr>
        <p:spPr>
          <a:xfrm>
            <a:off x="773236" y="2445247"/>
            <a:ext cx="143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113F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8E113F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ecognize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3915574" y="2446635"/>
            <a:ext cx="139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113F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8E113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nterrupt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7108637" y="2442472"/>
            <a:ext cx="1083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113F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8E113F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epair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154223" y="2941712"/>
            <a:ext cx="2926200" cy="18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happens in my body?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do I feel?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do I believe?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3186185" y="2941712"/>
            <a:ext cx="29262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questions can I ask? 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impact can I share?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perspective can I offer? 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6322566" y="2938937"/>
            <a:ext cx="27297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will I stay connected and in relationship with myself and others?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" name="Google Shape;104;p18"/>
          <p:cNvCxnSpPr/>
          <p:nvPr/>
        </p:nvCxnSpPr>
        <p:spPr>
          <a:xfrm flipH="1">
            <a:off x="3065799" y="668860"/>
            <a:ext cx="11400" cy="359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5" name="Google Shape;105;p18"/>
          <p:cNvCxnSpPr/>
          <p:nvPr/>
        </p:nvCxnSpPr>
        <p:spPr>
          <a:xfrm flipH="1">
            <a:off x="6060550" y="671125"/>
            <a:ext cx="11400" cy="359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H2 + Paragraph + picture">
  <p:cSld name="1_H2 + Paragraph + pictur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790575" y="1062039"/>
            <a:ext cx="44385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2"/>
          </p:nvPr>
        </p:nvSpPr>
        <p:spPr>
          <a:xfrm>
            <a:off x="790575" y="1862139"/>
            <a:ext cx="4438500" cy="28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>
            <a:spLocks noGrp="1"/>
          </p:cNvSpPr>
          <p:nvPr>
            <p:ph type="pic" idx="3"/>
          </p:nvPr>
        </p:nvSpPr>
        <p:spPr>
          <a:xfrm>
            <a:off x="5979320" y="-8364"/>
            <a:ext cx="3164700" cy="3362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19" y="-2"/>
            <a:ext cx="9139162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/>
          <p:nvPr/>
        </p:nvSpPr>
        <p:spPr>
          <a:xfrm>
            <a:off x="4800" y="0"/>
            <a:ext cx="9139200" cy="5143500"/>
          </a:xfrm>
          <a:prstGeom prst="rect">
            <a:avLst/>
          </a:prstGeom>
          <a:solidFill>
            <a:srgbClr val="94BC56">
              <a:alpha val="8157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" name="Google Shape;113;p20"/>
          <p:cNvGrpSpPr/>
          <p:nvPr/>
        </p:nvGrpSpPr>
        <p:grpSpPr>
          <a:xfrm rot="10800000">
            <a:off x="-453" y="4958728"/>
            <a:ext cx="9144178" cy="184796"/>
            <a:chOff x="7711087" y="-917899"/>
            <a:chExt cx="4020833" cy="347100"/>
          </a:xfrm>
        </p:grpSpPr>
        <p:sp>
          <p:nvSpPr>
            <p:cNvPr id="114" name="Google Shape;114;p20"/>
            <p:cNvSpPr/>
            <p:nvPr/>
          </p:nvSpPr>
          <p:spPr>
            <a:xfrm>
              <a:off x="8594188" y="-917899"/>
              <a:ext cx="410100" cy="347100"/>
            </a:xfrm>
            <a:prstGeom prst="rect">
              <a:avLst/>
            </a:prstGeom>
            <a:solidFill>
              <a:srgbClr val="21599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0"/>
            <p:cNvSpPr/>
            <p:nvPr/>
          </p:nvSpPr>
          <p:spPr>
            <a:xfrm>
              <a:off x="10324620" y="-917899"/>
              <a:ext cx="1407300" cy="347100"/>
            </a:xfrm>
            <a:prstGeom prst="rect">
              <a:avLst/>
            </a:prstGeom>
            <a:solidFill>
              <a:srgbClr val="5B9F4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0"/>
            <p:cNvSpPr/>
            <p:nvPr/>
          </p:nvSpPr>
          <p:spPr>
            <a:xfrm>
              <a:off x="8867368" y="-917899"/>
              <a:ext cx="1011600" cy="347100"/>
            </a:xfrm>
            <a:prstGeom prst="rect">
              <a:avLst/>
            </a:prstGeom>
            <a:solidFill>
              <a:srgbClr val="893F8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0"/>
            <p:cNvSpPr/>
            <p:nvPr/>
          </p:nvSpPr>
          <p:spPr>
            <a:xfrm>
              <a:off x="7711087" y="-917899"/>
              <a:ext cx="896400" cy="347100"/>
            </a:xfrm>
            <a:prstGeom prst="rect">
              <a:avLst/>
            </a:prstGeom>
            <a:solidFill>
              <a:srgbClr val="94BC5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0"/>
            <p:cNvSpPr/>
            <p:nvPr/>
          </p:nvSpPr>
          <p:spPr>
            <a:xfrm>
              <a:off x="9876503" y="-917899"/>
              <a:ext cx="448200" cy="347100"/>
            </a:xfrm>
            <a:prstGeom prst="rect">
              <a:avLst/>
            </a:prstGeom>
            <a:solidFill>
              <a:srgbClr val="F7C22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628650" y="1230406"/>
            <a:ext cx="78867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93F8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" name="Google Shape;126;p21"/>
          <p:cNvGrpSpPr/>
          <p:nvPr/>
        </p:nvGrpSpPr>
        <p:grpSpPr>
          <a:xfrm>
            <a:off x="275" y="4967296"/>
            <a:ext cx="9144367" cy="184796"/>
            <a:chOff x="7711087" y="-917899"/>
            <a:chExt cx="4020916" cy="347100"/>
          </a:xfrm>
        </p:grpSpPr>
        <p:sp>
          <p:nvSpPr>
            <p:cNvPr id="127" name="Google Shape;127;p21"/>
            <p:cNvSpPr/>
            <p:nvPr/>
          </p:nvSpPr>
          <p:spPr>
            <a:xfrm>
              <a:off x="7711087" y="-917899"/>
              <a:ext cx="3159600" cy="347100"/>
            </a:xfrm>
            <a:prstGeom prst="rect">
              <a:avLst/>
            </a:prstGeom>
            <a:solidFill>
              <a:srgbClr val="5B9F4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1"/>
            <p:cNvSpPr/>
            <p:nvPr/>
          </p:nvSpPr>
          <p:spPr>
            <a:xfrm>
              <a:off x="10863803" y="-917899"/>
              <a:ext cx="868200" cy="347100"/>
            </a:xfrm>
            <a:prstGeom prst="rect">
              <a:avLst/>
            </a:prstGeom>
            <a:solidFill>
              <a:srgbClr val="F7C22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1"/>
            <p:cNvSpPr/>
            <p:nvPr/>
          </p:nvSpPr>
          <p:spPr>
            <a:xfrm>
              <a:off x="10741549" y="-917899"/>
              <a:ext cx="161700" cy="347100"/>
            </a:xfrm>
            <a:prstGeom prst="rect">
              <a:avLst/>
            </a:prstGeom>
            <a:solidFill>
              <a:srgbClr val="21599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1"/>
            <a:ext cx="9144001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/>
          <p:nvPr/>
        </p:nvSpPr>
        <p:spPr>
          <a:xfrm>
            <a:off x="-2700" y="0"/>
            <a:ext cx="9144300" cy="5143500"/>
          </a:xfrm>
          <a:prstGeom prst="rect">
            <a:avLst/>
          </a:prstGeom>
          <a:solidFill>
            <a:srgbClr val="94BC56">
              <a:alpha val="8157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" name="Google Shape;133;p22"/>
          <p:cNvGrpSpPr/>
          <p:nvPr/>
        </p:nvGrpSpPr>
        <p:grpSpPr>
          <a:xfrm rot="10800000">
            <a:off x="-453" y="4958727"/>
            <a:ext cx="9144178" cy="184796"/>
            <a:chOff x="7711087" y="-917899"/>
            <a:chExt cx="4020833" cy="347100"/>
          </a:xfrm>
        </p:grpSpPr>
        <p:sp>
          <p:nvSpPr>
            <p:cNvPr id="134" name="Google Shape;134;p22"/>
            <p:cNvSpPr/>
            <p:nvPr/>
          </p:nvSpPr>
          <p:spPr>
            <a:xfrm>
              <a:off x="8594188" y="-917899"/>
              <a:ext cx="410100" cy="347100"/>
            </a:xfrm>
            <a:prstGeom prst="rect">
              <a:avLst/>
            </a:prstGeom>
            <a:solidFill>
              <a:srgbClr val="21599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10324620" y="-917899"/>
              <a:ext cx="1407300" cy="347100"/>
            </a:xfrm>
            <a:prstGeom prst="rect">
              <a:avLst/>
            </a:prstGeom>
            <a:solidFill>
              <a:srgbClr val="5B9F4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8867368" y="-917899"/>
              <a:ext cx="1011600" cy="347100"/>
            </a:xfrm>
            <a:prstGeom prst="rect">
              <a:avLst/>
            </a:prstGeom>
            <a:solidFill>
              <a:srgbClr val="893F8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7711087" y="-917899"/>
              <a:ext cx="896400" cy="347100"/>
            </a:xfrm>
            <a:prstGeom prst="rect">
              <a:avLst/>
            </a:prstGeom>
            <a:solidFill>
              <a:srgbClr val="94BC5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9876503" y="-917899"/>
              <a:ext cx="448200" cy="347100"/>
            </a:xfrm>
            <a:prstGeom prst="rect">
              <a:avLst/>
            </a:prstGeom>
            <a:solidFill>
              <a:srgbClr val="F7C22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" y="-4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/>
          <p:nvPr/>
        </p:nvSpPr>
        <p:spPr>
          <a:xfrm>
            <a:off x="-100" y="0"/>
            <a:ext cx="9144000" cy="5143500"/>
          </a:xfrm>
          <a:prstGeom prst="rect">
            <a:avLst/>
          </a:prstGeom>
          <a:solidFill>
            <a:srgbClr val="94BC56">
              <a:alpha val="8667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" name="Google Shape;142;p23"/>
          <p:cNvGrpSpPr/>
          <p:nvPr/>
        </p:nvGrpSpPr>
        <p:grpSpPr>
          <a:xfrm rot="10800000">
            <a:off x="-453" y="4958728"/>
            <a:ext cx="9144178" cy="184796"/>
            <a:chOff x="7711087" y="-917899"/>
            <a:chExt cx="4020833" cy="347100"/>
          </a:xfrm>
        </p:grpSpPr>
        <p:sp>
          <p:nvSpPr>
            <p:cNvPr id="143" name="Google Shape;143;p23"/>
            <p:cNvSpPr/>
            <p:nvPr/>
          </p:nvSpPr>
          <p:spPr>
            <a:xfrm>
              <a:off x="8594188" y="-917899"/>
              <a:ext cx="410100" cy="347100"/>
            </a:xfrm>
            <a:prstGeom prst="rect">
              <a:avLst/>
            </a:prstGeom>
            <a:solidFill>
              <a:srgbClr val="21599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10324620" y="-917899"/>
              <a:ext cx="1407300" cy="347100"/>
            </a:xfrm>
            <a:prstGeom prst="rect">
              <a:avLst/>
            </a:prstGeom>
            <a:solidFill>
              <a:srgbClr val="5B9F4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8867368" y="-917899"/>
              <a:ext cx="1011600" cy="347100"/>
            </a:xfrm>
            <a:prstGeom prst="rect">
              <a:avLst/>
            </a:prstGeom>
            <a:solidFill>
              <a:srgbClr val="893F8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7711087" y="-917899"/>
              <a:ext cx="896400" cy="347100"/>
            </a:xfrm>
            <a:prstGeom prst="rect">
              <a:avLst/>
            </a:prstGeom>
            <a:solidFill>
              <a:srgbClr val="94BC5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9876503" y="-917899"/>
              <a:ext cx="448200" cy="347100"/>
            </a:xfrm>
            <a:prstGeom prst="rect">
              <a:avLst/>
            </a:prstGeom>
            <a:solidFill>
              <a:srgbClr val="F7C22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>
            <a:off x="628650" y="1230406"/>
            <a:ext cx="78867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51" name="Google Shape;151;p24"/>
          <p:cNvGrpSpPr/>
          <p:nvPr/>
        </p:nvGrpSpPr>
        <p:grpSpPr>
          <a:xfrm>
            <a:off x="7341569" y="4436523"/>
            <a:ext cx="1173781" cy="436631"/>
            <a:chOff x="9788759" y="5915364"/>
            <a:chExt cx="1565041" cy="582174"/>
          </a:xfrm>
        </p:grpSpPr>
        <p:cxnSp>
          <p:nvCxnSpPr>
            <p:cNvPr id="152" name="Google Shape;152;p24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53" name="Google Shape;153;p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" name="Google Shape;154;p24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4500"/>
              <a:buFont typeface="Montserrat"/>
              <a:buNone/>
              <a:defRPr sz="4500">
                <a:solidFill>
                  <a:srgbClr val="94BC5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8" name="Google Shape;158;p25"/>
          <p:cNvGrpSpPr/>
          <p:nvPr/>
        </p:nvGrpSpPr>
        <p:grpSpPr>
          <a:xfrm rot="10800000">
            <a:off x="-453" y="4958728"/>
            <a:ext cx="9144178" cy="184796"/>
            <a:chOff x="7711087" y="-917899"/>
            <a:chExt cx="4020833" cy="347100"/>
          </a:xfrm>
        </p:grpSpPr>
        <p:sp>
          <p:nvSpPr>
            <p:cNvPr id="159" name="Google Shape;159;p25"/>
            <p:cNvSpPr/>
            <p:nvPr/>
          </p:nvSpPr>
          <p:spPr>
            <a:xfrm>
              <a:off x="8594188" y="-917899"/>
              <a:ext cx="410100" cy="347100"/>
            </a:xfrm>
            <a:prstGeom prst="rect">
              <a:avLst/>
            </a:prstGeom>
            <a:solidFill>
              <a:srgbClr val="21599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5"/>
            <p:cNvSpPr/>
            <p:nvPr/>
          </p:nvSpPr>
          <p:spPr>
            <a:xfrm>
              <a:off x="10324620" y="-917899"/>
              <a:ext cx="1407300" cy="347100"/>
            </a:xfrm>
            <a:prstGeom prst="rect">
              <a:avLst/>
            </a:prstGeom>
            <a:solidFill>
              <a:srgbClr val="5B9F4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5"/>
            <p:cNvSpPr/>
            <p:nvPr/>
          </p:nvSpPr>
          <p:spPr>
            <a:xfrm>
              <a:off x="8867368" y="-917899"/>
              <a:ext cx="1011600" cy="347100"/>
            </a:xfrm>
            <a:prstGeom prst="rect">
              <a:avLst/>
            </a:prstGeom>
            <a:solidFill>
              <a:srgbClr val="893F8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7711087" y="-917899"/>
              <a:ext cx="896400" cy="347100"/>
            </a:xfrm>
            <a:prstGeom prst="rect">
              <a:avLst/>
            </a:prstGeom>
            <a:solidFill>
              <a:srgbClr val="94BC5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9876503" y="-917899"/>
              <a:ext cx="448200" cy="347100"/>
            </a:xfrm>
            <a:prstGeom prst="rect">
              <a:avLst/>
            </a:prstGeom>
            <a:solidFill>
              <a:srgbClr val="F7C22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25"/>
          <p:cNvGrpSpPr/>
          <p:nvPr/>
        </p:nvGrpSpPr>
        <p:grpSpPr>
          <a:xfrm>
            <a:off x="7341569" y="4436523"/>
            <a:ext cx="1173781" cy="436631"/>
            <a:chOff x="9788759" y="5915364"/>
            <a:chExt cx="1565041" cy="582174"/>
          </a:xfrm>
        </p:grpSpPr>
        <p:cxnSp>
          <p:nvCxnSpPr>
            <p:cNvPr id="165" name="Google Shape;165;p25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66" name="Google Shape;166;p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7" name="Google Shape;167;p25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4500"/>
              <a:buFont typeface="Montserrat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pSp>
        <p:nvGrpSpPr>
          <p:cNvPr id="171" name="Google Shape;171;p26"/>
          <p:cNvGrpSpPr/>
          <p:nvPr/>
        </p:nvGrpSpPr>
        <p:grpSpPr>
          <a:xfrm>
            <a:off x="7341569" y="4436523"/>
            <a:ext cx="1173781" cy="436631"/>
            <a:chOff x="9788759" y="5915364"/>
            <a:chExt cx="1565041" cy="582174"/>
          </a:xfrm>
        </p:grpSpPr>
        <p:cxnSp>
          <p:nvCxnSpPr>
            <p:cNvPr id="172" name="Google Shape;172;p26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73" name="Google Shape;173;p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p26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81" name="Google Shape;181;p27"/>
          <p:cNvGrpSpPr/>
          <p:nvPr/>
        </p:nvGrpSpPr>
        <p:grpSpPr>
          <a:xfrm>
            <a:off x="7341569" y="4436523"/>
            <a:ext cx="1173781" cy="436631"/>
            <a:chOff x="9788759" y="5915364"/>
            <a:chExt cx="1565041" cy="582174"/>
          </a:xfrm>
        </p:grpSpPr>
        <p:cxnSp>
          <p:nvCxnSpPr>
            <p:cNvPr id="182" name="Google Shape;182;p27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83" name="Google Shape;183;p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4" name="Google Shape;184;p27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28"/>
          <p:cNvGrpSpPr/>
          <p:nvPr/>
        </p:nvGrpSpPr>
        <p:grpSpPr>
          <a:xfrm>
            <a:off x="7341569" y="4436523"/>
            <a:ext cx="1173781" cy="436631"/>
            <a:chOff x="9788759" y="5915364"/>
            <a:chExt cx="1565041" cy="582174"/>
          </a:xfrm>
        </p:grpSpPr>
        <p:cxnSp>
          <p:nvCxnSpPr>
            <p:cNvPr id="187" name="Google Shape;187;p28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88" name="Google Shape;188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89;p28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2400"/>
              <a:buFont typeface="Montserrat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grpSp>
        <p:nvGrpSpPr>
          <p:cNvPr id="194" name="Google Shape;194;p29"/>
          <p:cNvGrpSpPr/>
          <p:nvPr/>
        </p:nvGrpSpPr>
        <p:grpSpPr>
          <a:xfrm>
            <a:off x="7341569" y="4436523"/>
            <a:ext cx="1173781" cy="436631"/>
            <a:chOff x="9788759" y="5915364"/>
            <a:chExt cx="1565041" cy="582174"/>
          </a:xfrm>
        </p:grpSpPr>
        <p:cxnSp>
          <p:nvCxnSpPr>
            <p:cNvPr id="195" name="Google Shape;195;p29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96" name="Google Shape;196;p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7" name="Google Shape;197;p29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2400"/>
              <a:buFont typeface="Montserrat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grpSp>
        <p:nvGrpSpPr>
          <p:cNvPr id="202" name="Google Shape;202;p30"/>
          <p:cNvGrpSpPr/>
          <p:nvPr/>
        </p:nvGrpSpPr>
        <p:grpSpPr>
          <a:xfrm>
            <a:off x="7341569" y="4436523"/>
            <a:ext cx="1173781" cy="436631"/>
            <a:chOff x="9788759" y="5915364"/>
            <a:chExt cx="1565041" cy="582174"/>
          </a:xfrm>
        </p:grpSpPr>
        <p:cxnSp>
          <p:nvCxnSpPr>
            <p:cNvPr id="203" name="Google Shape;203;p30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204" name="Google Shape;204;p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5" name="Google Shape;205;p30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body" idx="1"/>
          </p:nvPr>
        </p:nvSpPr>
        <p:spPr>
          <a:xfrm rot="5400000">
            <a:off x="2929800" y="-1070744"/>
            <a:ext cx="3284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209" name="Google Shape;209;p31"/>
          <p:cNvGrpSpPr/>
          <p:nvPr/>
        </p:nvGrpSpPr>
        <p:grpSpPr>
          <a:xfrm>
            <a:off x="7341569" y="4436523"/>
            <a:ext cx="1173781" cy="436631"/>
            <a:chOff x="9788759" y="5915364"/>
            <a:chExt cx="1565041" cy="582174"/>
          </a:xfrm>
        </p:grpSpPr>
        <p:cxnSp>
          <p:nvCxnSpPr>
            <p:cNvPr id="210" name="Google Shape;210;p31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211" name="Google Shape;211;p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2" name="Google Shape;212;p31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216" name="Google Shape;216;p32"/>
          <p:cNvGrpSpPr/>
          <p:nvPr/>
        </p:nvGrpSpPr>
        <p:grpSpPr>
          <a:xfrm>
            <a:off x="7341569" y="4436523"/>
            <a:ext cx="1173781" cy="436631"/>
            <a:chOff x="9788759" y="5915364"/>
            <a:chExt cx="1565041" cy="582174"/>
          </a:xfrm>
        </p:grpSpPr>
        <p:cxnSp>
          <p:nvCxnSpPr>
            <p:cNvPr id="217" name="Google Shape;217;p32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218" name="Google Shape;218;p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9" name="Google Shape;219;p32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94BC5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230406"/>
            <a:ext cx="78867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53" name="Google Shape;53;p13"/>
          <p:cNvGrpSpPr/>
          <p:nvPr/>
        </p:nvGrpSpPr>
        <p:grpSpPr>
          <a:xfrm rot="10800000">
            <a:off x="-453" y="4958728"/>
            <a:ext cx="9144178" cy="184796"/>
            <a:chOff x="7711087" y="-917899"/>
            <a:chExt cx="4020833" cy="347100"/>
          </a:xfrm>
        </p:grpSpPr>
        <p:sp>
          <p:nvSpPr>
            <p:cNvPr id="54" name="Google Shape;54;p13"/>
            <p:cNvSpPr/>
            <p:nvPr/>
          </p:nvSpPr>
          <p:spPr>
            <a:xfrm>
              <a:off x="8594188" y="-917899"/>
              <a:ext cx="410100" cy="347100"/>
            </a:xfrm>
            <a:prstGeom prst="rect">
              <a:avLst/>
            </a:prstGeom>
            <a:solidFill>
              <a:srgbClr val="21599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10324620" y="-917899"/>
              <a:ext cx="1407300" cy="347100"/>
            </a:xfrm>
            <a:prstGeom prst="rect">
              <a:avLst/>
            </a:prstGeom>
            <a:solidFill>
              <a:srgbClr val="5B9F4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8867368" y="-917899"/>
              <a:ext cx="1011600" cy="347100"/>
            </a:xfrm>
            <a:prstGeom prst="rect">
              <a:avLst/>
            </a:prstGeom>
            <a:solidFill>
              <a:srgbClr val="893F8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7711087" y="-917899"/>
              <a:ext cx="896400" cy="347100"/>
            </a:xfrm>
            <a:prstGeom prst="rect">
              <a:avLst/>
            </a:prstGeom>
            <a:solidFill>
              <a:srgbClr val="94BC5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9876503" y="-917899"/>
              <a:ext cx="448200" cy="347100"/>
            </a:xfrm>
            <a:prstGeom prst="rect">
              <a:avLst/>
            </a:prstGeom>
            <a:solidFill>
              <a:srgbClr val="F7C22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396">
          <p15:clr>
            <a:srgbClr val="F26B43"/>
          </p15:clr>
        </p15:guide>
        <p15:guide id="4" orient="horz" pos="396">
          <p15:clr>
            <a:srgbClr val="F26B43"/>
          </p15:clr>
        </p15:guide>
        <p15:guide id="5" pos="5364">
          <p15:clr>
            <a:srgbClr val="F26B43"/>
          </p15:clr>
        </p15:guide>
        <p15:guide id="6" orient="horz" pos="2844">
          <p15:clr>
            <a:srgbClr val="F26B43"/>
          </p15:clr>
        </p15:guide>
        <p15:guide id="7" orient="horz" pos="666">
          <p15:clr>
            <a:srgbClr val="F26B43"/>
          </p15:clr>
        </p15:guide>
        <p15:guide id="8" orient="horz" pos="774">
          <p15:clr>
            <a:srgbClr val="F26B43"/>
          </p15:clr>
        </p15:guide>
        <p15:guide id="9" orient="horz" pos="6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rive.google.com/file/d/1qfkeO0VnMEmdRb6lTRjdfjCiQwR7yZTV/vie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hyperlink" Target="https://urldefense.proofpoint.com/v2/url?u=http-3A__www.self-2Dhelpfcu.org_&amp;d=DwMFAw&amp;c=dZ07RdJTYc0QIsm4-cMiSA&amp;r=wE6ivOPz4-tn1MTPMaO69PMLNMtfenALlnWhMBGkNcc&amp;m=smvWzeMIoEH1d4h-Ib1M69AlbJT377_M3jx_Z-qYvSnwGxotjTuxguZctnnI81HM&amp;s=TwDCcqQThAhQhHsFsMSX0UCXPIQoX-Ts0g92VZ7L5V4&amp;e=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usd.edu/migrant-parent-advisory-counci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3tBSi3T1LpxyroH9zT7ivREjdqaoC781hq8LzJMgeOdfEcA/viewform?usp=sf_link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4lkS_1F7I1rc02wduL-BLGPd9CogmaMQ/edit?usp=sharing&amp;ouid=113458452964300708163&amp;rtpof=true&amp;sd=tru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X9xFNPqwoApVnY-FzOKvGn2LvGIbObx3/edit?usp=sharing&amp;ouid=113458452964300708163&amp;rtpof=true&amp;sd=tru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ed.gov/programs/innovation/index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hyperlink" Target="http://www.ed.gov/early-learning" TargetMode="External"/><Relationship Id="rId4" Type="http://schemas.openxmlformats.org/officeDocument/2006/relationships/hyperlink" Target="http://www2.ed.gov/programs/promiseneighborhoods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/>
          <p:nvPr/>
        </p:nvSpPr>
        <p:spPr>
          <a:xfrm>
            <a:off x="230050" y="1371600"/>
            <a:ext cx="8698500" cy="3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		 	 	 		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							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Tercera junta del</a:t>
            </a: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Comité Consejero de Padres y Madres Migrantes del Distrito Unificado Escolar de Sacramento</a:t>
            </a: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SCUSD Multilingual Department</a:t>
            </a: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3 de abril de 2023</a:t>
            </a:r>
            <a:endParaRPr sz="23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9900FF"/>
                </a:solidFill>
              </a:rPr>
              <a:t>				</a:t>
            </a:r>
            <a:endParaRPr sz="1100"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9900FF"/>
                </a:solidFill>
              </a:rPr>
              <a:t>			</a:t>
            </a:r>
            <a:endParaRPr sz="1100"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25" name="Google Shape;2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900"/>
            <a:ext cx="8839200" cy="1326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14850"/>
            <a:ext cx="2856214" cy="4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"/>
          <p:cNvSpPr txBox="1">
            <a:spLocks noGrp="1"/>
          </p:cNvSpPr>
          <p:nvPr>
            <p:ph type="title"/>
          </p:nvPr>
        </p:nvSpPr>
        <p:spPr>
          <a:xfrm>
            <a:off x="628650" y="324900"/>
            <a:ext cx="78867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" sz="24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Programa de Educación Migrante </a:t>
            </a:r>
            <a:endParaRPr sz="24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5" y="4459600"/>
            <a:ext cx="32924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2"/>
          <p:cNvSpPr txBox="1"/>
          <p:nvPr/>
        </p:nvSpPr>
        <p:spPr>
          <a:xfrm>
            <a:off x="201275" y="971550"/>
            <a:ext cx="7886700" cy="3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Asistir a los estados en apoyar en  proveer una alta calidad de programas comprensivos y educacionales durante el año escolar, y, como sea posible, durante el verano o periodos de intercesión, que se dirijan a las necesidades educacionales únicas  de los estudiantes migrantes.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Asegurar que los estudiantes migrantes que se mudan dentro de los diferentes estados no sean penalizados en ninguna manera por disparidad/desigualdad en los currículos educacionales de los Estados, los requisitos de graduación, y los desafíos académicos de los estándares estatales.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Asegurar que los estudiantes migrantes reciban oportunidades completas y apropiadas para cumplir con el mismo rigor y desafío de los estándares académicos estatales que TODOS los estudiantes deben cumplir.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Ayudar a los estudiantes migrantes a sobresalir/sobrepasar la interrupción educacional, cultural, y barreras lingüísticas, el aislamiento social, varios problemas relacionados con la salud, y cualquier otro factor que reprima sus habilidades para tener éxito escolar.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Ayudar a los estudiantes migrantes a beneficiarse de las reformas sistémicas  estatales y locales.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3"/>
          <p:cNvSpPr txBox="1">
            <a:spLocks noGrp="1"/>
          </p:cNvSpPr>
          <p:nvPr>
            <p:ph type="title"/>
          </p:nvPr>
        </p:nvSpPr>
        <p:spPr>
          <a:xfrm>
            <a:off x="628650" y="324900"/>
            <a:ext cx="78867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" sz="27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Resumen</a:t>
            </a:r>
            <a:endParaRPr sz="27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3"/>
          <p:cNvSpPr txBox="1"/>
          <p:nvPr/>
        </p:nvSpPr>
        <p:spPr>
          <a:xfrm>
            <a:off x="628650" y="844225"/>
            <a:ext cx="78867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5" y="4459600"/>
            <a:ext cx="32924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3"/>
          <p:cNvSpPr txBox="1"/>
          <p:nvPr/>
        </p:nvSpPr>
        <p:spPr>
          <a:xfrm>
            <a:off x="210700" y="1184975"/>
            <a:ext cx="86463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Video: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 txBox="1">
            <a:spLocks noGrp="1"/>
          </p:cNvSpPr>
          <p:nvPr>
            <p:ph type="title"/>
          </p:nvPr>
        </p:nvSpPr>
        <p:spPr>
          <a:xfrm>
            <a:off x="628650" y="324900"/>
            <a:ext cx="78867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" sz="27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¿Preguntas o comentarios sobre este tema?</a:t>
            </a:r>
            <a:endParaRPr sz="27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4"/>
          <p:cNvSpPr txBox="1"/>
          <p:nvPr/>
        </p:nvSpPr>
        <p:spPr>
          <a:xfrm>
            <a:off x="628650" y="844225"/>
            <a:ext cx="78867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5" y="4459600"/>
            <a:ext cx="32924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4"/>
          <p:cNvSpPr txBox="1"/>
          <p:nvPr/>
        </p:nvSpPr>
        <p:spPr>
          <a:xfrm>
            <a:off x="210700" y="1184975"/>
            <a:ext cx="86463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3950" y="1593325"/>
            <a:ext cx="2428875" cy="183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5"/>
          <p:cNvSpPr txBox="1">
            <a:spLocks noGrp="1"/>
          </p:cNvSpPr>
          <p:nvPr>
            <p:ph type="title"/>
          </p:nvPr>
        </p:nvSpPr>
        <p:spPr>
          <a:xfrm>
            <a:off x="111625" y="177350"/>
            <a:ext cx="9032400" cy="609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Tema solicitado por las madres/los padres: Cómo comprar una casa con un número ITIN/</a:t>
            </a:r>
            <a:endParaRPr sz="18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Parent Needs Assessment Topic: /How to buy a house with an ITIN Number</a:t>
            </a:r>
            <a:endParaRPr sz="18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45"/>
          <p:cNvSpPr txBox="1"/>
          <p:nvPr/>
        </p:nvSpPr>
        <p:spPr>
          <a:xfrm>
            <a:off x="853550" y="1374550"/>
            <a:ext cx="621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14850"/>
            <a:ext cx="3292400" cy="428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6" name="Google Shape;316;p45"/>
          <p:cNvGraphicFramePr/>
          <p:nvPr/>
        </p:nvGraphicFramePr>
        <p:xfrm>
          <a:off x="1354550" y="1569225"/>
          <a:ext cx="3000000" cy="300000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{B6140AA4-52F2-4FDA-B277-53ACDCCDF89F}</a:tableStyleId>
              </a:tblPr>
              <a:tblGrid>
                <a:gridCol w="218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8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91425" marB="91425">
                    <a:lnR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cap="small">
                          <a:solidFill>
                            <a:srgbClr val="5A5A5A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JORGE BUENO</a:t>
                      </a:r>
                      <a:endParaRPr cap="small">
                        <a:solidFill>
                          <a:srgbClr val="5A5A5A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Mortgage Loan Origination - NMLS# 1862140</a:t>
                      </a:r>
                      <a:endParaRPr sz="1000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5385 Franklin Blvd Suite P, Sacramento, CA 95820</a:t>
                      </a:r>
                      <a:endParaRPr sz="1000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C:916-538-9107 | f:</a:t>
                      </a:r>
                      <a:r>
                        <a:rPr lang="en" sz="1100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707-674-3319</a:t>
                      </a:r>
                      <a:endParaRPr sz="1100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T: 877-369-2828 Ext. 7876</a:t>
                      </a:r>
                      <a:endParaRPr sz="1000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  <a:hlinkClick r:id="rId4"/>
                        </a:rPr>
                        <a:t>www.self-helpfcu.org</a:t>
                      </a:r>
                      <a:endParaRPr sz="1000" u="sng">
                        <a:solidFill>
                          <a:schemeClr val="hlink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17" name="Google Shape;31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825" y="1706075"/>
            <a:ext cx="2418975" cy="91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6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Negocios nuevos/New Business</a:t>
            </a:r>
            <a:endParaRPr sz="28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6"/>
          <p:cNvSpPr txBox="1"/>
          <p:nvPr/>
        </p:nvSpPr>
        <p:spPr>
          <a:xfrm>
            <a:off x="853550" y="1374550"/>
            <a:ext cx="621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14850"/>
            <a:ext cx="32924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0275" y="1556375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7"/>
          <p:cNvSpPr txBox="1">
            <a:spLocks noGrp="1"/>
          </p:cNvSpPr>
          <p:nvPr>
            <p:ph type="title"/>
          </p:nvPr>
        </p:nvSpPr>
        <p:spPr>
          <a:xfrm>
            <a:off x="628650" y="324900"/>
            <a:ext cx="78867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" sz="27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¿Preguntas o comentarios sobre este tema?</a:t>
            </a:r>
            <a:endParaRPr sz="27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47"/>
          <p:cNvSpPr txBox="1"/>
          <p:nvPr/>
        </p:nvSpPr>
        <p:spPr>
          <a:xfrm>
            <a:off x="628650" y="844225"/>
            <a:ext cx="78867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5" y="4459600"/>
            <a:ext cx="32924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7"/>
          <p:cNvSpPr txBox="1"/>
          <p:nvPr/>
        </p:nvSpPr>
        <p:spPr>
          <a:xfrm>
            <a:off x="210700" y="1184975"/>
            <a:ext cx="86463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3250" y="1321575"/>
            <a:ext cx="3371175" cy="233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Comentario Público /Public Comments</a:t>
            </a:r>
            <a:endParaRPr sz="24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0" name="Google Shape;34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650" y="1805700"/>
            <a:ext cx="2981325" cy="232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9275" y="1766600"/>
            <a:ext cx="2190750" cy="242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83050"/>
            <a:ext cx="3292400" cy="4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9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Anuncios/Announcements </a:t>
            </a:r>
            <a:endParaRPr sz="24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24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9"/>
          <p:cNvSpPr txBox="1"/>
          <p:nvPr/>
        </p:nvSpPr>
        <p:spPr>
          <a:xfrm>
            <a:off x="2053975" y="1660300"/>
            <a:ext cx="52803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</a:rPr>
              <a:t>		 	 	 		</a:t>
            </a:r>
            <a:endParaRPr sz="1100" b="1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Próxima junta de este Comité será el 17 de abril</a:t>
            </a: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Junta de DELAC (Comité Asesor de Padres/Madres de Bilingües Emergentes a Nivel del Distrito) será el 17 de mayo de 2023 </a:t>
            </a: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 </a:t>
            </a: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</a:rPr>
              <a:t>					</a:t>
            </a:r>
            <a:endParaRPr sz="1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</a:rPr>
              <a:t>		</a:t>
            </a:r>
            <a:endParaRPr sz="1100" b="1">
              <a:solidFill>
                <a:schemeClr val="dk1"/>
              </a:solidFill>
            </a:endParaRPr>
          </a:p>
        </p:txBody>
      </p:sp>
      <p:pic>
        <p:nvPicPr>
          <p:cNvPr id="349" name="Google Shape;34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75" y="4514850"/>
            <a:ext cx="32924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3425" y="0"/>
            <a:ext cx="2424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0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¡Su opinión cuenta!</a:t>
            </a:r>
            <a:endParaRPr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50"/>
          <p:cNvSpPr txBox="1"/>
          <p:nvPr/>
        </p:nvSpPr>
        <p:spPr>
          <a:xfrm>
            <a:off x="256750" y="1523375"/>
            <a:ext cx="8139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¡Por favor deje sus comentarios, sugerencias, y opiniones en </a:t>
            </a: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esta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encuesta!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400" y="1953750"/>
            <a:ext cx="3659126" cy="268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1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Cierre de la junta/Meeting Closure</a:t>
            </a:r>
            <a:endParaRPr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5500" y="1716525"/>
            <a:ext cx="19812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9950" y="1716525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0" y="243875"/>
            <a:ext cx="8934600" cy="81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Las metas para esta junta </a:t>
            </a:r>
            <a:endParaRPr sz="4000">
              <a:solidFill>
                <a:schemeClr val="accent6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4000">
              <a:solidFill>
                <a:schemeClr val="dk1"/>
              </a:solidFill>
            </a:endParaRPr>
          </a:p>
        </p:txBody>
      </p:sp>
      <p:pic>
        <p:nvPicPr>
          <p:cNvPr id="232" name="Google Shape;2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5" y="4459600"/>
            <a:ext cx="3292400" cy="428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3" name="Google Shape;233;p34"/>
          <p:cNvGraphicFramePr/>
          <p:nvPr/>
        </p:nvGraphicFramePr>
        <p:xfrm>
          <a:off x="847800" y="12967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{6EDA06D4-9934-4B00-9006-114177D42230}</a:tableStyleId>
              </a:tblPr>
              <a:tblGrid>
                <a:gridCol w="723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Familiarizarse y aprender sobre el significado de la Ley Educativa Federal: “La Ley Cada Estudiante Triunfa” y cómo aplica al avance académico y bienestar del/de la estudiante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Adquirir el conocimiento básico y necesario para  comprar una casa con un número conocido como “</a:t>
                      </a:r>
                      <a:r>
                        <a:rPr lang="en" sz="1600">
                          <a:solidFill>
                            <a:srgbClr val="202124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Individual Taxpayer Identification Number (ITIN)” o en español “</a:t>
                      </a:r>
                      <a:r>
                        <a:rPr lang="en" sz="1600">
                          <a:solidFill>
                            <a:srgbClr val="040C28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Número de Identificación Personal del Contribuyente”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2"/>
          <p:cNvSpPr txBox="1">
            <a:spLocks noGrp="1"/>
          </p:cNvSpPr>
          <p:nvPr>
            <p:ph type="title"/>
          </p:nvPr>
        </p:nvSpPr>
        <p:spPr>
          <a:xfrm>
            <a:off x="102700" y="168450"/>
            <a:ext cx="9144000" cy="920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52"/>
          <p:cNvSpPr txBox="1"/>
          <p:nvPr/>
        </p:nvSpPr>
        <p:spPr>
          <a:xfrm>
            <a:off x="853550" y="1374550"/>
            <a:ext cx="621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14850"/>
            <a:ext cx="3292400" cy="4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>
            <a:spLocks noGrp="1"/>
          </p:cNvSpPr>
          <p:nvPr>
            <p:ph type="title"/>
          </p:nvPr>
        </p:nvSpPr>
        <p:spPr>
          <a:xfrm>
            <a:off x="303725" y="0"/>
            <a:ext cx="78867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AGENDA</a:t>
            </a:r>
            <a:endParaRPr sz="1800" b="1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75" y="4459600"/>
            <a:ext cx="32924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88200"/>
            <a:ext cx="8263077" cy="407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 txBox="1">
            <a:spLocks noGrp="1"/>
          </p:cNvSpPr>
          <p:nvPr>
            <p:ph type="title"/>
          </p:nvPr>
        </p:nvSpPr>
        <p:spPr>
          <a:xfrm>
            <a:off x="0" y="243875"/>
            <a:ext cx="8934600" cy="81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Lectura de minutas</a:t>
            </a:r>
            <a:r>
              <a:rPr lang="en" u="sng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 </a:t>
            </a:r>
            <a:endParaRPr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4000">
              <a:solidFill>
                <a:schemeClr val="dk1"/>
              </a:solidFill>
            </a:endParaRPr>
          </a:p>
        </p:txBody>
      </p:sp>
      <p:pic>
        <p:nvPicPr>
          <p:cNvPr id="246" name="Google Shape;24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75" y="4459600"/>
            <a:ext cx="32924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5775" y="1057275"/>
            <a:ext cx="2466975" cy="332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>
            <a:spLocks noGrp="1"/>
          </p:cNvSpPr>
          <p:nvPr>
            <p:ph type="title"/>
          </p:nvPr>
        </p:nvSpPr>
        <p:spPr>
          <a:xfrm>
            <a:off x="628650" y="324900"/>
            <a:ext cx="78867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Reporte de la Región / Region Report </a:t>
            </a:r>
            <a:endParaRPr sz="28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5" y="4459600"/>
            <a:ext cx="32924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7"/>
          <p:cNvSpPr txBox="1"/>
          <p:nvPr/>
        </p:nvSpPr>
        <p:spPr>
          <a:xfrm>
            <a:off x="201275" y="971550"/>
            <a:ext cx="78867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Resumen de RPAC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reunión de la región fue el 16 de marzo. Hubo una actividad de romper-hielo. Se dieron los reportes de los distritos y Juanita Parra nos dio una presentación sobre programas de carreras técnicas. Juan Manuel Garcia nos dio una presentación sobre cómo promover la identificación de familias elegibles y que ahora hay nuevos reglamentos para calificar como aquellos que trabajan en agricultura de Hemp. La doctora Sarah Williams dio una presentación sobre el presupuesto de MEP y la revisión de la aplicación regional de la región 2. La próxima y última reunión del año será el 27 de abril a las 5:30 p.m.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>
            <a:spLocks noGrp="1"/>
          </p:cNvSpPr>
          <p:nvPr>
            <p:ph type="title"/>
          </p:nvPr>
        </p:nvSpPr>
        <p:spPr>
          <a:xfrm>
            <a:off x="0" y="276000"/>
            <a:ext cx="8869500" cy="705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Introducción al Tema del Programa Federal de Monitoreo “FPM”: Regulaciones de la La Ley Cada Estudiante Triunfa Título I- Parte C</a:t>
            </a:r>
            <a:endParaRPr sz="20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5" y="4459600"/>
            <a:ext cx="32924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8"/>
          <p:cNvSpPr txBox="1"/>
          <p:nvPr/>
        </p:nvSpPr>
        <p:spPr>
          <a:xfrm>
            <a:off x="4622500" y="1585175"/>
            <a:ext cx="423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38"/>
          <p:cNvSpPr txBox="1"/>
          <p:nvPr/>
        </p:nvSpPr>
        <p:spPr>
          <a:xfrm>
            <a:off x="210700" y="1184975"/>
            <a:ext cx="8646300" cy="29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significa El Título I?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Título I— Mejorar el aprovechamiento académico de estudiantes marginados SEC. 1001. ø20 U.S.C. 6301. El propósito de este título es proveer a todos los estudiantes una oportunidad significativa para recibir una educación justa, equitativa, y de alta calidad, y cerrar la deficiencia del aprovechamiento educativo de estos estudiantes. SEC. 1002. ø20 U.S.C. 6302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9"/>
          <p:cNvSpPr txBox="1">
            <a:spLocks noGrp="1"/>
          </p:cNvSpPr>
          <p:nvPr>
            <p:ph type="title"/>
          </p:nvPr>
        </p:nvSpPr>
        <p:spPr>
          <a:xfrm>
            <a:off x="86275" y="324900"/>
            <a:ext cx="90576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¿Qué significa El Título I?</a:t>
            </a:r>
            <a:endParaRPr sz="27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5" y="4459600"/>
            <a:ext cx="32924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9"/>
          <p:cNvSpPr txBox="1"/>
          <p:nvPr/>
        </p:nvSpPr>
        <p:spPr>
          <a:xfrm>
            <a:off x="181775" y="1648200"/>
            <a:ext cx="76599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Título I— Mejorar el aprovechamiento académico de estudiantes marginados SEC. 1001. ø20 U.S.C. 6301. El propósito de este título es proveer a todos los estudiantes una oportunidad significativa para recibir una educación justa, equitativa, y de alta calidad, y cerrar la deficiencia del aprovechamiento educativo de estos estudiantes. SEC. 1002. ø20 U.S.C. 6302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0"/>
          <p:cNvSpPr txBox="1">
            <a:spLocks noGrp="1"/>
          </p:cNvSpPr>
          <p:nvPr>
            <p:ph type="title"/>
          </p:nvPr>
        </p:nvSpPr>
        <p:spPr>
          <a:xfrm>
            <a:off x="628650" y="324900"/>
            <a:ext cx="78867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accent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Trasfondo de “La Ley Cada Estudiante Triunfa”</a:t>
            </a:r>
            <a:endParaRPr sz="36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40"/>
          <p:cNvSpPr txBox="1"/>
          <p:nvPr/>
        </p:nvSpPr>
        <p:spPr>
          <a:xfrm>
            <a:off x="628650" y="844225"/>
            <a:ext cx="7886700" cy="3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004285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30A1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La Ley Cada Estudiante Triunfa (Every Student Succeeds Act, "ESSA") </a:t>
            </a:r>
            <a:endParaRPr sz="1800">
              <a:solidFill>
                <a:srgbClr val="030A1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30A13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030A1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Firmada por el presidente Obama el 10 de diciembre de 2015 para las escuelas de nuestro país. </a:t>
            </a:r>
            <a:endParaRPr sz="1800">
              <a:solidFill>
                <a:srgbClr val="030A1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A13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030A1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Esta medida bipartidista re-autoriza la Ley de Educación Primaria y Secundaria (ESEA), la legislación de educación nacional que se compromete a la igualdad de oportunidades para todos los estudiantes de la nación, y vigente desde hace 50 años.</a:t>
            </a:r>
            <a:endParaRPr sz="1800">
              <a:solidFill>
                <a:srgbClr val="030A1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A13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030A1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La nueva ley se basa en áreas clave del progreso en los últimos años, que ha sido posible por los esfuerzos de los educadores, comunidades, padres y estudiantes en todo el país.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5" y="4459600"/>
            <a:ext cx="3292400" cy="4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>
            <a:spLocks noGrp="1"/>
          </p:cNvSpPr>
          <p:nvPr>
            <p:ph type="title"/>
          </p:nvPr>
        </p:nvSpPr>
        <p:spPr>
          <a:xfrm>
            <a:off x="73900" y="151350"/>
            <a:ext cx="8779800" cy="954600"/>
          </a:xfrm>
          <a:prstGeom prst="rect">
            <a:avLst/>
          </a:prstGeom>
        </p:spPr>
        <p:txBody>
          <a:bodyPr spcFirstLastPara="1" wrap="square" lIns="68575" tIns="0" rIns="68575" bIns="68575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accent6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Puntos clave </a:t>
            </a:r>
            <a:r>
              <a:rPr lang="en" sz="1800" b="1">
                <a:solidFill>
                  <a:schemeClr val="accent6"/>
                </a:solidFill>
                <a:highlight>
                  <a:schemeClr val="lt1"/>
                </a:highlight>
              </a:rPr>
              <a:t>La Ley Cada Estudiante Triunfa (ESSA) </a:t>
            </a:r>
            <a:endParaRPr sz="1800" b="1">
              <a:solidFill>
                <a:schemeClr val="accent6"/>
              </a:solidFill>
            </a:endParaRPr>
          </a:p>
        </p:txBody>
      </p:sp>
      <p:sp>
        <p:nvSpPr>
          <p:cNvPr id="282" name="Google Shape;282;p41"/>
          <p:cNvSpPr txBox="1"/>
          <p:nvPr/>
        </p:nvSpPr>
        <p:spPr>
          <a:xfrm>
            <a:off x="73900" y="3956050"/>
            <a:ext cx="9261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/>
          </a:p>
        </p:txBody>
      </p:sp>
      <p:sp>
        <p:nvSpPr>
          <p:cNvPr id="283" name="Google Shape;283;p41"/>
          <p:cNvSpPr txBox="1"/>
          <p:nvPr/>
        </p:nvSpPr>
        <p:spPr>
          <a:xfrm>
            <a:off x="0" y="594900"/>
            <a:ext cx="8597400" cy="46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30A1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ESSA incluye disposiciones que ayudarán a asegurar el éxito de los estudiantes y las escuelas. A continuación se muestran algunas de ellas:</a:t>
            </a:r>
            <a:endParaRPr sz="1300">
              <a:solidFill>
                <a:srgbClr val="030A1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30A13"/>
              </a:buClr>
              <a:buSzPts val="1300"/>
              <a:buFont typeface="Helvetica Neue"/>
              <a:buChar char="●"/>
            </a:pPr>
            <a:r>
              <a:rPr lang="en" sz="1300">
                <a:solidFill>
                  <a:srgbClr val="030A1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Promueve la equidad mediante la protección crítica de los estudiantes desfavorecidos y de alta necesidad en Estados Unidos.</a:t>
            </a:r>
            <a:endParaRPr sz="1300">
              <a:solidFill>
                <a:srgbClr val="030A1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A13"/>
              </a:buClr>
              <a:buSzPts val="1300"/>
              <a:buFont typeface="Helvetica Neue"/>
              <a:buChar char="●"/>
            </a:pPr>
            <a:r>
              <a:rPr lang="en" sz="1300">
                <a:solidFill>
                  <a:srgbClr val="030A1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Requiere por primera vez que a todos los estudiantes en Estados Unidos se les enseñe según altas normas académicas para que estén preparados para el éxito en la universidad y el trabajo.</a:t>
            </a:r>
            <a:endParaRPr sz="1300">
              <a:solidFill>
                <a:srgbClr val="030A1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A13"/>
              </a:buClr>
              <a:buSzPts val="1300"/>
              <a:buFont typeface="Helvetica Neue"/>
              <a:buChar char="●"/>
            </a:pPr>
            <a:r>
              <a:rPr lang="en" sz="1300">
                <a:solidFill>
                  <a:srgbClr val="030A1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Asegura que los educadores, familias, estudiantes y comunidades reciban información vital de evaluaciones estatales anuales que midan el progreso de los estudiantes hacia esa meta.</a:t>
            </a:r>
            <a:endParaRPr sz="1300">
              <a:solidFill>
                <a:srgbClr val="030A1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A13"/>
              </a:buClr>
              <a:buSzPts val="1300"/>
              <a:buFont typeface="Helvetica Neue"/>
              <a:buChar char="●"/>
            </a:pPr>
            <a:r>
              <a:rPr lang="en" sz="1300">
                <a:solidFill>
                  <a:srgbClr val="030A1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Apoya y estimula la innovación local, incluído intervenciones según la evidencia y el sitio, desarrolladas por los líderes y educadores locales, y consistentes con nuestras iniciativa</a:t>
            </a: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Inversión en la Innovación</a:t>
            </a: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Vecindarios Promesa</a:t>
            </a: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A13"/>
              </a:buClr>
              <a:buSzPts val="1300"/>
              <a:buFont typeface="Helvetica Neue"/>
              <a:buChar char="●"/>
            </a:pPr>
            <a:r>
              <a:rPr lang="en" sz="1300">
                <a:solidFill>
                  <a:srgbClr val="030A1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Sostiene y amplía las inversiones históricas de la Administración para aumentar el acceso 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al 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preescolar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d</a:t>
            </a:r>
            <a:r>
              <a:rPr lang="en" sz="1300">
                <a:solidFill>
                  <a:srgbClr val="030A1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e alta calidad.</a:t>
            </a:r>
            <a:endParaRPr sz="1300">
              <a:solidFill>
                <a:srgbClr val="030A1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A13"/>
              </a:buClr>
              <a:buSzPts val="1300"/>
              <a:buFont typeface="Helvetica Neue"/>
              <a:buChar char="●"/>
            </a:pPr>
            <a:r>
              <a:rPr lang="en" sz="1300">
                <a:solidFill>
                  <a:srgbClr val="030A1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Mantiene la expectativa de que habrá que responsabilizarse y tomar acción para lograr un cambio positivo en las escuelas de más bajo rendimiento, donde grupos de estudiantes no progresan y las tasas de graduación son bajas durante largos períodos de tiempo.</a:t>
            </a:r>
            <a:endParaRPr sz="1300">
              <a:solidFill>
                <a:srgbClr val="030A1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275" y="4459600"/>
            <a:ext cx="3292400" cy="4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1111</Words>
  <Application>Microsoft Office PowerPoint</Application>
  <PresentationFormat>On-screen Show (16:9)</PresentationFormat>
  <Paragraphs>80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Georgia</vt:lpstr>
      <vt:lpstr>Arial</vt:lpstr>
      <vt:lpstr>Montserrat</vt:lpstr>
      <vt:lpstr>Times New Roman</vt:lpstr>
      <vt:lpstr>Helvetica Neue</vt:lpstr>
      <vt:lpstr>Simple Light</vt:lpstr>
      <vt:lpstr>Office Theme</vt:lpstr>
      <vt:lpstr>PowerPoint Presentation</vt:lpstr>
      <vt:lpstr>Las metas para esta junta  </vt:lpstr>
      <vt:lpstr>AGENDA</vt:lpstr>
      <vt:lpstr>Lectura de minutas    </vt:lpstr>
      <vt:lpstr>Reporte de la Región / Region Report </vt:lpstr>
      <vt:lpstr>Introducción al Tema del Programa Federal de Monitoreo “FPM”: Regulaciones de la La Ley Cada Estudiante Triunfa Título I- Parte C </vt:lpstr>
      <vt:lpstr>¿Qué significa El Título I?</vt:lpstr>
      <vt:lpstr>Trasfondo de “La Ley Cada Estudiante Triunfa”</vt:lpstr>
      <vt:lpstr>Puntos clave La Ley Cada Estudiante Triunfa (ESSA) </vt:lpstr>
      <vt:lpstr>Programa de Educación Migrante </vt:lpstr>
      <vt:lpstr>Resumen</vt:lpstr>
      <vt:lpstr>¿Preguntas o comentarios sobre este tema?</vt:lpstr>
      <vt:lpstr>Tema solicitado por las madres/los padres: Cómo comprar una casa con un número ITIN/  Parent Needs Assessment Topic: /How to buy a house with an ITIN Number </vt:lpstr>
      <vt:lpstr>Negocios nuevos/New Business</vt:lpstr>
      <vt:lpstr>¿Preguntas o comentarios sobre este tema?</vt:lpstr>
      <vt:lpstr>Comentario Público /Public Comments </vt:lpstr>
      <vt:lpstr>Anuncios/Announcements  </vt:lpstr>
      <vt:lpstr>¡Su opinión cuenta!</vt:lpstr>
      <vt:lpstr>Cierre de la junta/Meeting Closure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Kao Lee</dc:creator>
  <cp:lastModifiedBy>Kao Lee</cp:lastModifiedBy>
  <cp:revision>1</cp:revision>
  <dcterms:modified xsi:type="dcterms:W3CDTF">2023-03-30T18:01:17Z</dcterms:modified>
</cp:coreProperties>
</file>