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6B6763-03A1-4514-B2F2-3E17141242AE}">
  <a:tblStyle styleId="{4C6B6763-03A1-4514-B2F2-3E17141242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27d944334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127d944334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27d944334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127d944334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127d944334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127d944334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f5aabc7a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f5aabc7a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127d944334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127d944334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27d944334_0_5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127d944334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27d944334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127d944334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purposes of the MEP are to: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 States in supporting high-quality and comprehensive educational programs and services during the school year, and, as applicable, during summer or intersession periods, that address the unique educational needs of migratory children.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that migratory children who move among the States are not penalized in any manner by disparities among the States in curriculum, graduation requirements, and challenging State academic standards.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that migratory children receive full and appropriate opportunities to meet the same challenging State academic standards that all children are expected to meet.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migratory children overcome educational disruption, cultural and language barriers, social isolation, various health-related problems, and other factors that inhibit their ability to succeed in school.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migratory children benefit from State and local systemic reforms.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27d944334_0_5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2127d944334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27d944334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127d944334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127d944334_0_5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127d944334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27d944334_0_5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127d944334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127d944334_0_5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2127d944334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127d944334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127d944334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57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4700" y="0"/>
            <a:ext cx="9141600" cy="5143500"/>
          </a:xfrm>
          <a:prstGeom prst="rect">
            <a:avLst/>
          </a:prstGeom>
          <a:solidFill>
            <a:srgbClr val="94BC56">
              <a:alpha val="815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14"/>
          <p:cNvGrpSpPr/>
          <p:nvPr/>
        </p:nvGrpSpPr>
        <p:grpSpPr>
          <a:xfrm rot="10800000">
            <a:off x="-453" y="4958728"/>
            <a:ext cx="9144178" cy="184796"/>
            <a:chOff x="7711087" y="-917899"/>
            <a:chExt cx="4020833" cy="347100"/>
          </a:xfrm>
        </p:grpSpPr>
        <p:sp>
          <p:nvSpPr>
            <p:cNvPr id="63" name="Google Shape;63;p14"/>
            <p:cNvSpPr/>
            <p:nvPr/>
          </p:nvSpPr>
          <p:spPr>
            <a:xfrm>
              <a:off x="8594188" y="-917899"/>
              <a:ext cx="410100" cy="34710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10324620" y="-917899"/>
              <a:ext cx="1407300" cy="34710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8867368" y="-917899"/>
              <a:ext cx="1011600" cy="347100"/>
            </a:xfrm>
            <a:prstGeom prst="rect">
              <a:avLst/>
            </a:prstGeom>
            <a:solidFill>
              <a:srgbClr val="893F8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7711087" y="-917899"/>
              <a:ext cx="896400" cy="34710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9876503" y="-917899"/>
              <a:ext cx="448200" cy="34710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3000"/>
              <a:buFont typeface="Montserrat"/>
              <a:buNone/>
              <a:defRPr sz="3000" b="1" i="0">
                <a:solidFill>
                  <a:srgbClr val="94BC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15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71" name="Google Shape;71;p15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72" name="Google Shape;72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15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68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515350" y="4476494"/>
            <a:ext cx="62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" name="Google Shape;78;p16"/>
          <p:cNvGrpSpPr/>
          <p:nvPr/>
        </p:nvGrpSpPr>
        <p:grpSpPr>
          <a:xfrm>
            <a:off x="-111" y="4605338"/>
            <a:ext cx="9144166" cy="538103"/>
            <a:chOff x="-149" y="6152025"/>
            <a:chExt cx="12192221" cy="717471"/>
          </a:xfrm>
        </p:grpSpPr>
        <p:grpSp>
          <p:nvGrpSpPr>
            <p:cNvPr id="79" name="Google Shape;79;p16"/>
            <p:cNvGrpSpPr/>
            <p:nvPr/>
          </p:nvGrpSpPr>
          <p:grpSpPr>
            <a:xfrm>
              <a:off x="-149" y="6623124"/>
              <a:ext cx="12192221" cy="246372"/>
              <a:chOff x="7711087" y="-917899"/>
              <a:chExt cx="4020916" cy="347100"/>
            </a:xfrm>
          </p:grpSpPr>
          <p:sp>
            <p:nvSpPr>
              <p:cNvPr id="80" name="Google Shape;80;p16"/>
              <p:cNvSpPr/>
              <p:nvPr/>
            </p:nvSpPr>
            <p:spPr>
              <a:xfrm>
                <a:off x="7711087" y="-917899"/>
                <a:ext cx="3159600" cy="347100"/>
              </a:xfrm>
              <a:prstGeom prst="rect">
                <a:avLst/>
              </a:prstGeom>
              <a:solidFill>
                <a:srgbClr val="DD5D4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6"/>
              <p:cNvSpPr/>
              <p:nvPr/>
            </p:nvSpPr>
            <p:spPr>
              <a:xfrm>
                <a:off x="10863803" y="-917899"/>
                <a:ext cx="868200" cy="347100"/>
              </a:xfrm>
              <a:prstGeom prst="rect">
                <a:avLst/>
              </a:prstGeom>
              <a:solidFill>
                <a:srgbClr val="01ACC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2" name="Google Shape;82;p16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DD5D4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8706" y="4412972"/>
            <a:ext cx="1277362" cy="520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215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pos="144">
          <p15:clr>
            <a:srgbClr val="FBAE40"/>
          </p15:clr>
        </p15:guide>
        <p15:guide id="5" pos="4176">
          <p15:clr>
            <a:srgbClr val="FBAE40"/>
          </p15:clr>
        </p15:guide>
        <p15:guide id="6" orient="horz" pos="2169">
          <p15:clr>
            <a:srgbClr val="FBAE40"/>
          </p15:clr>
        </p15:guide>
        <p15:guide id="7" orient="horz" pos="54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88" name="Google Shape;88;p17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89" name="Google Shape;89;p17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90" name="Google Shape;90;p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7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R">
  <p:cSld name="RI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0647" y="825685"/>
            <a:ext cx="1658100" cy="162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2697" y="706092"/>
            <a:ext cx="1670200" cy="162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3620" y="710335"/>
            <a:ext cx="1652042" cy="161670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3212850" y="-34830"/>
            <a:ext cx="2718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113F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8E113F"/>
                </a:solidFill>
                <a:latin typeface="Arial"/>
                <a:ea typeface="Arial"/>
                <a:cs typeface="Arial"/>
                <a:sym typeface="Arial"/>
              </a:rPr>
              <a:t>RIR</a:t>
            </a:r>
            <a:r>
              <a:rPr lang="en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Protocol</a:t>
            </a:r>
            <a:endParaRPr sz="2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18"/>
          <p:cNvCxnSpPr/>
          <p:nvPr/>
        </p:nvCxnSpPr>
        <p:spPr>
          <a:xfrm>
            <a:off x="3254701" y="510618"/>
            <a:ext cx="253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8"/>
          <p:cNvSpPr txBox="1"/>
          <p:nvPr/>
        </p:nvSpPr>
        <p:spPr>
          <a:xfrm>
            <a:off x="773236" y="2445247"/>
            <a:ext cx="143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113F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8E113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ecognize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915574" y="2446635"/>
            <a:ext cx="139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113F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8E113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nterrupt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7108637" y="2442472"/>
            <a:ext cx="108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113F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8E113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epair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54223" y="2941712"/>
            <a:ext cx="29262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in my body?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I feel?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I believe?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3186185" y="2941712"/>
            <a:ext cx="29262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questions can I ask?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impact can I share?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perspective can I offer?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322566" y="2938937"/>
            <a:ext cx="2729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will I stay connected and in relationship with myself and others?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18"/>
          <p:cNvCxnSpPr/>
          <p:nvPr/>
        </p:nvCxnSpPr>
        <p:spPr>
          <a:xfrm flipH="1">
            <a:off x="3065799" y="668860"/>
            <a:ext cx="11400" cy="359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05;p18"/>
          <p:cNvCxnSpPr/>
          <p:nvPr/>
        </p:nvCxnSpPr>
        <p:spPr>
          <a:xfrm flipH="1">
            <a:off x="6060550" y="671125"/>
            <a:ext cx="11400" cy="359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2 + Paragraph + picture">
  <p:cSld name="1_H2 + Paragraph + pictur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790575" y="1062039"/>
            <a:ext cx="44385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790575" y="1862139"/>
            <a:ext cx="4438500" cy="28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>
            <a:spLocks noGrp="1"/>
          </p:cNvSpPr>
          <p:nvPr>
            <p:ph type="pic" idx="3"/>
          </p:nvPr>
        </p:nvSpPr>
        <p:spPr>
          <a:xfrm>
            <a:off x="5979320" y="-8364"/>
            <a:ext cx="3164700" cy="336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9" y="-2"/>
            <a:ext cx="913916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/>
          <p:nvPr/>
        </p:nvSpPr>
        <p:spPr>
          <a:xfrm>
            <a:off x="4800" y="0"/>
            <a:ext cx="9139200" cy="5143500"/>
          </a:xfrm>
          <a:prstGeom prst="rect">
            <a:avLst/>
          </a:prstGeom>
          <a:solidFill>
            <a:srgbClr val="94BC56">
              <a:alpha val="815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20"/>
          <p:cNvGrpSpPr/>
          <p:nvPr/>
        </p:nvGrpSpPr>
        <p:grpSpPr>
          <a:xfrm rot="10800000">
            <a:off x="-453" y="4958728"/>
            <a:ext cx="9144178" cy="184796"/>
            <a:chOff x="7711087" y="-917899"/>
            <a:chExt cx="4020833" cy="347100"/>
          </a:xfrm>
        </p:grpSpPr>
        <p:sp>
          <p:nvSpPr>
            <p:cNvPr id="114" name="Google Shape;114;p20"/>
            <p:cNvSpPr/>
            <p:nvPr/>
          </p:nvSpPr>
          <p:spPr>
            <a:xfrm>
              <a:off x="8594188" y="-917899"/>
              <a:ext cx="410100" cy="34710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10324620" y="-917899"/>
              <a:ext cx="1407300" cy="34710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8867368" y="-917899"/>
              <a:ext cx="1011600" cy="347100"/>
            </a:xfrm>
            <a:prstGeom prst="rect">
              <a:avLst/>
            </a:prstGeom>
            <a:solidFill>
              <a:srgbClr val="893F8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7711087" y="-917899"/>
              <a:ext cx="896400" cy="34710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9876503" y="-917899"/>
              <a:ext cx="448200" cy="34710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628650" y="1230406"/>
            <a:ext cx="78867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93F8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21"/>
          <p:cNvGrpSpPr/>
          <p:nvPr/>
        </p:nvGrpSpPr>
        <p:grpSpPr>
          <a:xfrm>
            <a:off x="275" y="4967296"/>
            <a:ext cx="9144367" cy="184796"/>
            <a:chOff x="7711087" y="-917899"/>
            <a:chExt cx="4020916" cy="347100"/>
          </a:xfrm>
        </p:grpSpPr>
        <p:sp>
          <p:nvSpPr>
            <p:cNvPr id="127" name="Google Shape;127;p21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10741549" y="-917899"/>
              <a:ext cx="161700" cy="34710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"/>
            <a:ext cx="914400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/>
          <p:nvPr/>
        </p:nvSpPr>
        <p:spPr>
          <a:xfrm>
            <a:off x="-2700" y="0"/>
            <a:ext cx="9144300" cy="5143500"/>
          </a:xfrm>
          <a:prstGeom prst="rect">
            <a:avLst/>
          </a:prstGeom>
          <a:solidFill>
            <a:srgbClr val="94BC56">
              <a:alpha val="815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22"/>
          <p:cNvGrpSpPr/>
          <p:nvPr/>
        </p:nvGrpSpPr>
        <p:grpSpPr>
          <a:xfrm rot="10800000">
            <a:off x="-453" y="4958727"/>
            <a:ext cx="9144178" cy="184796"/>
            <a:chOff x="7711087" y="-917899"/>
            <a:chExt cx="4020833" cy="347100"/>
          </a:xfrm>
        </p:grpSpPr>
        <p:sp>
          <p:nvSpPr>
            <p:cNvPr id="134" name="Google Shape;134;p22"/>
            <p:cNvSpPr/>
            <p:nvPr/>
          </p:nvSpPr>
          <p:spPr>
            <a:xfrm>
              <a:off x="8594188" y="-917899"/>
              <a:ext cx="410100" cy="34710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10324620" y="-917899"/>
              <a:ext cx="1407300" cy="34710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8867368" y="-917899"/>
              <a:ext cx="1011600" cy="347100"/>
            </a:xfrm>
            <a:prstGeom prst="rect">
              <a:avLst/>
            </a:prstGeom>
            <a:solidFill>
              <a:srgbClr val="893F8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7711087" y="-917899"/>
              <a:ext cx="896400" cy="34710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9876503" y="-917899"/>
              <a:ext cx="448200" cy="34710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-4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/>
          <p:nvPr/>
        </p:nvSpPr>
        <p:spPr>
          <a:xfrm>
            <a:off x="-100" y="0"/>
            <a:ext cx="9144000" cy="5143500"/>
          </a:xfrm>
          <a:prstGeom prst="rect">
            <a:avLst/>
          </a:prstGeom>
          <a:solidFill>
            <a:srgbClr val="94BC56">
              <a:alpha val="866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23"/>
          <p:cNvGrpSpPr/>
          <p:nvPr/>
        </p:nvGrpSpPr>
        <p:grpSpPr>
          <a:xfrm rot="10800000">
            <a:off x="-453" y="4958728"/>
            <a:ext cx="9144178" cy="184796"/>
            <a:chOff x="7711087" y="-917899"/>
            <a:chExt cx="4020833" cy="347100"/>
          </a:xfrm>
        </p:grpSpPr>
        <p:sp>
          <p:nvSpPr>
            <p:cNvPr id="143" name="Google Shape;143;p23"/>
            <p:cNvSpPr/>
            <p:nvPr/>
          </p:nvSpPr>
          <p:spPr>
            <a:xfrm>
              <a:off x="8594188" y="-917899"/>
              <a:ext cx="410100" cy="34710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10324620" y="-917899"/>
              <a:ext cx="1407300" cy="34710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8867368" y="-917899"/>
              <a:ext cx="1011600" cy="347100"/>
            </a:xfrm>
            <a:prstGeom prst="rect">
              <a:avLst/>
            </a:prstGeom>
            <a:solidFill>
              <a:srgbClr val="893F8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7711087" y="-917899"/>
              <a:ext cx="896400" cy="34710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9876503" y="-917899"/>
              <a:ext cx="448200" cy="34710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628650" y="1230406"/>
            <a:ext cx="78867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51" name="Google Shape;151;p24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52" name="Google Shape;152;p24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3" name="Google Shape;153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4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4500"/>
              <a:buFont typeface="Montserrat"/>
              <a:buNone/>
              <a:defRPr sz="4500">
                <a:solidFill>
                  <a:srgbClr val="94BC5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58" name="Google Shape;158;p25"/>
          <p:cNvGrpSpPr/>
          <p:nvPr/>
        </p:nvGrpSpPr>
        <p:grpSpPr>
          <a:xfrm rot="10800000">
            <a:off x="-453" y="4958728"/>
            <a:ext cx="9144178" cy="184796"/>
            <a:chOff x="7711087" y="-917899"/>
            <a:chExt cx="4020833" cy="347100"/>
          </a:xfrm>
        </p:grpSpPr>
        <p:sp>
          <p:nvSpPr>
            <p:cNvPr id="159" name="Google Shape;159;p25"/>
            <p:cNvSpPr/>
            <p:nvPr/>
          </p:nvSpPr>
          <p:spPr>
            <a:xfrm>
              <a:off x="8594188" y="-917899"/>
              <a:ext cx="410100" cy="34710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10324620" y="-917899"/>
              <a:ext cx="1407300" cy="34710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8867368" y="-917899"/>
              <a:ext cx="1011600" cy="347100"/>
            </a:xfrm>
            <a:prstGeom prst="rect">
              <a:avLst/>
            </a:prstGeom>
            <a:solidFill>
              <a:srgbClr val="893F8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7711087" y="-917899"/>
              <a:ext cx="896400" cy="34710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9876503" y="-917899"/>
              <a:ext cx="448200" cy="34710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5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65" name="Google Shape;165;p25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66" name="Google Shape;166;p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25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4500"/>
              <a:buFont typeface="Montserrat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171" name="Google Shape;171;p26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72" name="Google Shape;172;p26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73" name="Google Shape;173;p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6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81" name="Google Shape;181;p27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82" name="Google Shape;182;p27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83" name="Google Shape;183;p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27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8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87" name="Google Shape;187;p28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88" name="Google Shape;188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28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2400"/>
              <a:buFont typeface="Montserrat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194" name="Google Shape;194;p29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195" name="Google Shape;195;p29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96" name="Google Shape;196;p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9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2400"/>
              <a:buFont typeface="Montserrat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202" name="Google Shape;202;p30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203" name="Google Shape;203;p30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04" name="Google Shape;204;p3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30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 rot="5400000">
            <a:off x="2929800" y="-1070744"/>
            <a:ext cx="3284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09" name="Google Shape;209;p31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210" name="Google Shape;210;p31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11" name="Google Shape;211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31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16" name="Google Shape;216;p32"/>
          <p:cNvGrpSpPr/>
          <p:nvPr/>
        </p:nvGrpSpPr>
        <p:grpSpPr>
          <a:xfrm>
            <a:off x="7341569" y="4436523"/>
            <a:ext cx="1173781" cy="436631"/>
            <a:chOff x="9788759" y="5915364"/>
            <a:chExt cx="1565041" cy="582174"/>
          </a:xfrm>
        </p:grpSpPr>
        <p:cxnSp>
          <p:nvCxnSpPr>
            <p:cNvPr id="217" name="Google Shape;217;p32"/>
            <p:cNvCxnSpPr/>
            <p:nvPr/>
          </p:nvCxnSpPr>
          <p:spPr>
            <a:xfrm>
              <a:off x="11353800" y="6152025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5B9F4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18" name="Google Shape;218;p3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788759" y="5915364"/>
              <a:ext cx="1407644" cy="582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32"/>
          <p:cNvSpPr txBox="1"/>
          <p:nvPr/>
        </p:nvSpPr>
        <p:spPr>
          <a:xfrm>
            <a:off x="8515350" y="4598250"/>
            <a:ext cx="62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5B9F45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rgbClr val="5B9F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C56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94BC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230406"/>
            <a:ext cx="78867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3" name="Google Shape;53;p13"/>
          <p:cNvGrpSpPr/>
          <p:nvPr/>
        </p:nvGrpSpPr>
        <p:grpSpPr>
          <a:xfrm rot="10800000">
            <a:off x="-453" y="4958728"/>
            <a:ext cx="9144178" cy="184796"/>
            <a:chOff x="7711087" y="-917899"/>
            <a:chExt cx="4020833" cy="347100"/>
          </a:xfrm>
        </p:grpSpPr>
        <p:sp>
          <p:nvSpPr>
            <p:cNvPr id="54" name="Google Shape;54;p13"/>
            <p:cNvSpPr/>
            <p:nvPr/>
          </p:nvSpPr>
          <p:spPr>
            <a:xfrm>
              <a:off x="8594188" y="-917899"/>
              <a:ext cx="410100" cy="347100"/>
            </a:xfrm>
            <a:prstGeom prst="rect">
              <a:avLst/>
            </a:prstGeom>
            <a:solidFill>
              <a:srgbClr val="215999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10324620" y="-917899"/>
              <a:ext cx="1407300" cy="347100"/>
            </a:xfrm>
            <a:prstGeom prst="rect">
              <a:avLst/>
            </a:prstGeom>
            <a:solidFill>
              <a:srgbClr val="5B9F4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8867368" y="-917899"/>
              <a:ext cx="1011600" cy="347100"/>
            </a:xfrm>
            <a:prstGeom prst="rect">
              <a:avLst/>
            </a:prstGeom>
            <a:solidFill>
              <a:srgbClr val="893F8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711087" y="-917899"/>
              <a:ext cx="896400" cy="347100"/>
            </a:xfrm>
            <a:prstGeom prst="rect">
              <a:avLst/>
            </a:prstGeom>
            <a:solidFill>
              <a:srgbClr val="94BC5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9876503" y="-917899"/>
              <a:ext cx="448200" cy="347100"/>
            </a:xfrm>
            <a:prstGeom prst="rect">
              <a:avLst/>
            </a:prstGeom>
            <a:solidFill>
              <a:srgbClr val="F7C22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96">
          <p15:clr>
            <a:srgbClr val="F26B43"/>
          </p15:clr>
        </p15:guide>
        <p15:guide id="4" orient="horz" pos="396">
          <p15:clr>
            <a:srgbClr val="F26B43"/>
          </p15:clr>
        </p15:guide>
        <p15:guide id="5" pos="5364">
          <p15:clr>
            <a:srgbClr val="F26B43"/>
          </p15:clr>
        </p15:guide>
        <p15:guide id="6" orient="horz" pos="2844">
          <p15:clr>
            <a:srgbClr val="F26B43"/>
          </p15:clr>
        </p15:guide>
        <p15:guide id="7" orient="horz" pos="666">
          <p15:clr>
            <a:srgbClr val="F26B43"/>
          </p15:clr>
        </p15:guide>
        <p15:guide id="8" orient="horz" pos="774">
          <p15:clr>
            <a:srgbClr val="F26B43"/>
          </p15:clr>
        </p15:guide>
        <p15:guide id="9" orient="horz" pos="6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HKNhMBqO3M_N-wte-DyNk0qb0i0rQK_/edit?usp=sharing&amp;ouid=113458452964300708163&amp;rtpof=true&amp;sd=tr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6u1gsbrFF04uhUNS_teystumqEOhMvR8/edit?usp=sharing&amp;ouid=113458452964300708163&amp;rtpof=true&amp;sd=tru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s://docs.google.com/document/d/1M48g1KQJRttmYghixTRU3z1Ye8gR-j0M/edit?usp=sharing&amp;ouid=113458452964300708163&amp;rtpof=true&amp;sd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/>
        </p:nvSpPr>
        <p:spPr>
          <a:xfrm>
            <a:off x="230050" y="1371600"/>
            <a:ext cx="8698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¡BIENVENIDOS Y BIENVENIDAS!</a:t>
            </a:r>
            <a:endParaRPr sz="23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11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Comité Consejero de Padres y Padres Migrantes del Distrito Unificado Escolar de Sacramento</a:t>
            </a:r>
            <a:endParaRPr sz="23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Dirigido Por:</a:t>
            </a:r>
            <a:endParaRPr sz="23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Dra. Elizabeth Villanueva </a:t>
            </a:r>
            <a:endParaRPr sz="23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27 DE FEBRERO 2023</a:t>
            </a:r>
            <a:endParaRPr sz="23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00FF"/>
                </a:solidFill>
              </a:rPr>
              <a:t>				</a:t>
            </a:r>
            <a:endParaRPr sz="11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00FF"/>
                </a:solidFill>
              </a:rPr>
              <a:t>			</a:t>
            </a:r>
            <a:endParaRPr sz="11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900"/>
            <a:ext cx="8839200" cy="132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4850"/>
            <a:ext cx="2856214" cy="4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Comentario Público /Public Comments</a:t>
            </a:r>
            <a:endParaRPr sz="2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50" y="1805700"/>
            <a:ext cx="2981325" cy="23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9275" y="1766600"/>
            <a:ext cx="2190750" cy="242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83050"/>
            <a:ext cx="3292400" cy="4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Anuncios/Announcements </a:t>
            </a:r>
            <a:endParaRPr sz="2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521000" y="1057275"/>
            <a:ext cx="79944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Fecha de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Próximas Reuniones/Next meeting dates: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de marzo, 3 y 17 de abril, 1 de mayo, y 5 de junio del 2023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fecha del 3 de abril inicia el descanso de primavera, ¿están de acuerdo en dejar esa fecha?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00" name="Google Shape;3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75" y="4514850"/>
            <a:ext cx="3292400" cy="4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3425" y="0"/>
            <a:ext cx="2424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 HORA PARA LA RIFA</a:t>
            </a:r>
            <a:endParaRPr/>
          </a:p>
        </p:txBody>
      </p:sp>
      <p:pic>
        <p:nvPicPr>
          <p:cNvPr id="307" name="Google Shape;3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75" y="4514850"/>
            <a:ext cx="3292400" cy="4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Cierre de la junta/Meeting Closure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75" y="1618075"/>
            <a:ext cx="3086100" cy="16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5" y="1811650"/>
            <a:ext cx="19812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AGENDA</a:t>
            </a:r>
            <a:endParaRPr sz="1800" b="1">
              <a:solidFill>
                <a:srgbClr val="94BC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50" y="346500"/>
            <a:ext cx="8147577" cy="40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75" y="4459600"/>
            <a:ext cx="3292400" cy="4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0" y="243875"/>
            <a:ext cx="8934600" cy="81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Bienvenida y Presentación de miembros/Welcome member Introductions</a:t>
            </a:r>
            <a:endParaRPr sz="21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Por la Dra. Villanueva  </a:t>
            </a:r>
            <a:endParaRPr sz="21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tenemos este Comité de Consejeros de Padres/Madres Migrantes en nuestro distrito escolar?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su propósito?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4000">
              <a:solidFill>
                <a:schemeClr val="dk1"/>
              </a:solidFill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75" y="4459600"/>
            <a:ext cx="3292400" cy="4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628650" y="324900"/>
            <a:ext cx="78867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Propósitos del Programa de Educación Migrante </a:t>
            </a:r>
            <a:endParaRPr sz="2400">
              <a:solidFill>
                <a:srgbClr val="94BC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75" y="4459600"/>
            <a:ext cx="3292400" cy="4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/>
        </p:nvSpPr>
        <p:spPr>
          <a:xfrm>
            <a:off x="201275" y="971550"/>
            <a:ext cx="7886700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 a los estados en apoyar en  proveer una alta calidad de programas comprensivos y educacionales durante el año escolar, y, como sea posible, durante el verano o periodos de intercesión, que se dirijan a las necesidades educacionales únicas  de los estudiantes migrantes.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Asegurar que los estudiantes migrantes que se mudan dentro de los diferentes estados no sean penalizados en ninguna manera por disparidad/desigualdad en los currículos educacionales de los Estados, los requisitos de graduación, y los desafíos académicos de los estándares estatales.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Asegurar que los estudiantes migrantes reciban oportunidades completas y apropiadas para cumplir con el mismo rigor y desafío de los estándares académicos estatales que TODOS los estudiantes deben cumplir.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 a los estudiantes migrantes a sobresalir/sobrepasar la interrupción educacional, cultural, y barreras lingüísticas, el aislamiento social, varios problemas relacionados con la salud, y cualquier otro factor que reprima sus habilidades para tener éxito escolar.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 a los estudiantes migrantes a beneficiarse de las reformas sistémicas  estatales y locales.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Migrant Education Program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alibri"/>
                <a:ea typeface="Calibri"/>
                <a:cs typeface="Calibri"/>
                <a:sym typeface="Calibri"/>
              </a:rPr>
              <a:t>Programa de Educación Migrante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75" y="1437425"/>
            <a:ext cx="3780451" cy="26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75" y="4459600"/>
            <a:ext cx="3292400" cy="4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7"/>
          <p:cNvSpPr txBox="1"/>
          <p:nvPr/>
        </p:nvSpPr>
        <p:spPr>
          <a:xfrm>
            <a:off x="4622500" y="1585175"/>
            <a:ext cx="423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4733350" y="1437425"/>
            <a:ext cx="28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6" name="Google Shape;256;p37"/>
          <p:cNvGraphicFramePr/>
          <p:nvPr/>
        </p:nvGraphicFramePr>
        <p:xfrm>
          <a:off x="4450225" y="15851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{4C6B6763-03A1-4514-B2F2-3E17141242AE}</a:tableStyleId>
              </a:tblPr>
              <a:tblGrid>
                <a:gridCol w="316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Departamento de la Oficina de Educación  Migrante 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Agencia de Educación Estatal 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Agencias Operacionales Locales (distrito escolar)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Reclutadores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628650" y="324900"/>
            <a:ext cx="78867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The purposes of the MEP are to: </a:t>
            </a:r>
            <a:endParaRPr sz="3200">
              <a:solidFill>
                <a:srgbClr val="94BC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628650" y="844225"/>
            <a:ext cx="7886700" cy="31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 States in supporting high-quality and comprehensive educational programs and services during the school year, and, as applicable, during summer or intersession periods, that address the unique educational needs of migratory children.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migratory children who move among the States are not penalized in any manner by disparities among the States in curriculum, graduation requirements, and challenging State academic standards.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migratory children receive full and appropriate opportunities to meet the same challenging State academic standards that all children are expected to meet.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migratory children overcome educational disruption, cultural and language barriers, social isolation, various health-related problems, and other factors that inhibit their ability to succeed in school.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migratory children benefit from State and local systemic reforms.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75" y="4459600"/>
            <a:ext cx="3292400" cy="4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628650" y="324900"/>
            <a:ext cx="78867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Lectura de la minutas/Minutes </a:t>
            </a:r>
            <a:endParaRPr sz="3200">
              <a:solidFill>
                <a:srgbClr val="94BC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628650" y="1371600"/>
            <a:ext cx="7886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spAutoFit/>
          </a:bodyPr>
          <a:lstStyle/>
          <a:p>
            <a:pPr marL="2921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5D43"/>
              </a:buClr>
              <a:buSzPts val="1700"/>
              <a:buFont typeface="Arial"/>
              <a:buChar char="•"/>
            </a:pP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270" name="Google Shape;2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75" y="4459600"/>
            <a:ext cx="3292400" cy="4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325" y="1228725"/>
            <a:ext cx="2049400" cy="24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>
            <a:spLocks noGrp="1"/>
          </p:cNvSpPr>
          <p:nvPr>
            <p:ph type="title"/>
          </p:nvPr>
        </p:nvSpPr>
        <p:spPr>
          <a:xfrm>
            <a:off x="628650" y="324900"/>
            <a:ext cx="78867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Presentaciones y Reportes/Presentations and reports</a:t>
            </a:r>
            <a:endParaRPr sz="24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40"/>
          <p:cNvSpPr txBox="1"/>
          <p:nvPr/>
        </p:nvSpPr>
        <p:spPr>
          <a:xfrm>
            <a:off x="628650" y="1371600"/>
            <a:ext cx="7886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spAutoFit/>
          </a:bodyPr>
          <a:lstStyle/>
          <a:p>
            <a:pPr marL="2921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5D43"/>
              </a:buClr>
              <a:buSzPts val="1700"/>
              <a:buFont typeface="Arial"/>
              <a:buChar char="•"/>
            </a:pP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278" name="Google Shape;2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75" y="4459600"/>
            <a:ext cx="3292400" cy="4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title"/>
          </p:nvPr>
        </p:nvSpPr>
        <p:spPr>
          <a:xfrm>
            <a:off x="628650" y="628650"/>
            <a:ext cx="7886700" cy="42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6999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Negocios Nuevos/New Business</a:t>
            </a:r>
            <a:endParaRPr sz="2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1"/>
          <p:cNvSpPr txBox="1"/>
          <p:nvPr/>
        </p:nvSpPr>
        <p:spPr>
          <a:xfrm>
            <a:off x="853550" y="1374550"/>
            <a:ext cx="6218700" cy="3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Encuesta de Necesidades de padres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/Parent Needs Assessment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 </a:t>
            </a: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Repaso y aprobación de los Estatutos del Distrito Escolar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/District Bylaws Review and Approval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Nominación y elección de alternantes/Nomination and Election of alternates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Reglas de Roberto (actas)/Robert's Rules of Order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14850"/>
            <a:ext cx="3292400" cy="4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On-screen Show (16:9)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Montserrat</vt:lpstr>
      <vt:lpstr>Calibri</vt:lpstr>
      <vt:lpstr>Simple Light</vt:lpstr>
      <vt:lpstr>Office Theme</vt:lpstr>
      <vt:lpstr>PowerPoint Presentation</vt:lpstr>
      <vt:lpstr>AGENDA</vt:lpstr>
      <vt:lpstr>Bienvenida y Presentación de miembros/Welcome member Introductions Por la Dra. Villanueva    ¿Por qué tenemos este Comité de Consejeros de Padres/Madres Migrantes en nuestro distrito escolar?  ¿Cuál es su propósito?   </vt:lpstr>
      <vt:lpstr>Propósitos del Programa de Educación Migrante </vt:lpstr>
      <vt:lpstr>Migrant Education Program Programa de Educación Migrante</vt:lpstr>
      <vt:lpstr>The purposes of the MEP are to: </vt:lpstr>
      <vt:lpstr>Lectura de la minutas/Minutes </vt:lpstr>
      <vt:lpstr>Presentaciones y Reportes/Presentations and reports</vt:lpstr>
      <vt:lpstr>Negocios Nuevos/New Business</vt:lpstr>
      <vt:lpstr>Comentario Público /Public Comments </vt:lpstr>
      <vt:lpstr>Anuncios/Announcements  </vt:lpstr>
      <vt:lpstr>ES HORA PARA LA RIFA</vt:lpstr>
      <vt:lpstr>Cierre de la junta/Meeting 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Kao Lee</dc:creator>
  <cp:lastModifiedBy>Kao Lee</cp:lastModifiedBy>
  <cp:revision>1</cp:revision>
  <dcterms:modified xsi:type="dcterms:W3CDTF">2023-03-07T00:06:06Z</dcterms:modified>
</cp:coreProperties>
</file>