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6" r:id="rId1"/>
    <p:sldMasterId id="2147483754" r:id="rId2"/>
    <p:sldMasterId id="2147483766" r:id="rId3"/>
    <p:sldMasterId id="2147483789" r:id="rId4"/>
    <p:sldMasterId id="2147483801" r:id="rId5"/>
    <p:sldMasterId id="2147483813" r:id="rId6"/>
  </p:sldMasterIdLst>
  <p:notesMasterIdLst>
    <p:notesMasterId r:id="rId31"/>
  </p:notesMasterIdLst>
  <p:handoutMasterIdLst>
    <p:handoutMasterId r:id="rId32"/>
  </p:handoutMasterIdLst>
  <p:sldIdLst>
    <p:sldId id="256" r:id="rId7"/>
    <p:sldId id="375" r:id="rId8"/>
    <p:sldId id="354" r:id="rId9"/>
    <p:sldId id="379" r:id="rId10"/>
    <p:sldId id="380" r:id="rId11"/>
    <p:sldId id="356" r:id="rId12"/>
    <p:sldId id="381" r:id="rId13"/>
    <p:sldId id="359" r:id="rId14"/>
    <p:sldId id="361" r:id="rId15"/>
    <p:sldId id="387" r:id="rId16"/>
    <p:sldId id="382" r:id="rId17"/>
    <p:sldId id="383" r:id="rId18"/>
    <p:sldId id="384" r:id="rId19"/>
    <p:sldId id="385" r:id="rId20"/>
    <p:sldId id="386" r:id="rId21"/>
    <p:sldId id="348" r:id="rId22"/>
    <p:sldId id="378" r:id="rId23"/>
    <p:sldId id="366" r:id="rId24"/>
    <p:sldId id="368" r:id="rId25"/>
    <p:sldId id="369" r:id="rId26"/>
    <p:sldId id="370" r:id="rId27"/>
    <p:sldId id="371" r:id="rId28"/>
    <p:sldId id="372" r:id="rId29"/>
    <p:sldId id="377" r:id="rId30"/>
  </p:sldIdLst>
  <p:sldSz cx="9144000" cy="6858000" type="screen4x3"/>
  <p:notesSz cx="6950075" cy="9236075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USD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4AF5F8-FCD8-40A3-A63E-6EF623051AD0}">
  <a:tblStyle styleId="{B44AF5F8-FCD8-40A3-A63E-6EF623051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817643-10FC-42B7-9CB8-75E6C0E6A2DD}" styleName="Table_1">
    <a:wholeTbl>
      <a:tcTxStyle>
        <a:font>
          <a:latin typeface="Arial"/>
          <a:ea typeface="Arial"/>
          <a:cs typeface="Arial"/>
        </a:font>
        <a:schemeClr val="tx1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7101" autoAdjust="0"/>
  </p:normalViewPr>
  <p:slideViewPr>
    <p:cSldViewPr>
      <p:cViewPr varScale="1">
        <p:scale>
          <a:sx n="74" d="100"/>
          <a:sy n="74" d="100"/>
        </p:scale>
        <p:origin x="202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062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A08E-1130-46C7-B3AA-341557EFB5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83C3A-BE8B-4B7A-9B1B-A32D46E2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6769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6812" y="692150"/>
            <a:ext cx="4616450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6769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606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" algn="l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936769" y="8772667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45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07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81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28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24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908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>
              <a:buClr>
                <a:prstClr val="black"/>
              </a:buCl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</a:pPr>
              <a:t>16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92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uFillTx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768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22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04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uFillTx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046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23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9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501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03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lIns="91422" tIns="45699" rIns="91422" bIns="45699" anchor="b" anchorCtr="0">
            <a:noAutofit/>
          </a:bodyPr>
          <a:lstStyle/>
          <a:p>
            <a:pPr>
              <a:buClr>
                <a:prstClr val="black"/>
              </a:buCl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</a:pPr>
              <a:t>24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41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38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F1AD2-2073-6E4E-A290-82B7A685F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83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F1AD2-2073-6E4E-A290-82B7A685F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7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9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0737" indent="-170737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F1AD2-2073-6E4E-A290-82B7A685F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21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85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3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3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2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1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4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0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28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66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21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440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11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937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261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821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39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33400" marR="0" lvl="0" indent="-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5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7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9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61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33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5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33400" marR="0" lvl="0" indent="-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5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7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9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61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33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5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33988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2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47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23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25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50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84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39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62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3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200" marR="0" lvl="1" indent="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33600" marR="0" lvl="4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0800" marR="0" lvl="5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05200" marR="0" lvl="7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400" marR="0" lvl="8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200" marR="0" lvl="1" indent="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33600" marR="0" lvl="4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0800" marR="0" lvl="5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05200" marR="0" lvl="7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400" marR="0" lvl="8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866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24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E6CB-DE12-4996-83B8-5EC4ED599B0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06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024CE-C2A6-4499-8E72-BB2FF830CB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88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A59A-B4A2-49A0-9736-ED86432411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253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3D9D9-64A7-407F-A0E7-76485325AC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42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A6BD7-6B72-4029-A7F1-B9C12D81CB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82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4B2F5-18F5-4D07-BACF-7D2CD8B5B2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09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BE68E-5BAE-4389-A753-109AA92448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82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A3348-1727-4E85-98F1-0AA27C54070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09600" marR="0" lvl="0" indent="-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429F9-0657-44C4-B06A-0B759D32BC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74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50A52-EFFE-4613-A728-A05E7F224C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69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0792F-2D15-4D9F-9009-2A728C0BC3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530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46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25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9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48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96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47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1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72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5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30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09600" marR="0" lvl="0" indent="-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09600" marR="0" lvl="0" indent="-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0AAB-3C1C-4544-B6E8-E9AF4C18F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956A-933E-4557-9EDD-5CB6C4D3F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0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09600" marR="0" lvl="0" indent="-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0AAB-3C1C-4544-B6E8-E9AF4C18FEF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4/18/2018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956A-933E-4557-9EDD-5CB6C4D3F1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3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254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0AAB-3C1C-4544-B6E8-E9AF4C18F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956A-933E-4557-9EDD-5CB6C4D3F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2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3EB4-4AF2-4E2B-BCC7-A899C3785F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B5B7-B05A-4E05-A38A-E36782C95C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567E6-5F89-40A5-B7F6-442C63470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8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5080" y="1219200"/>
            <a:ext cx="9144000" cy="230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63500">
              <a:buClr>
                <a:srgbClr val="000000"/>
              </a:buClr>
              <a:buSzPts val="1000"/>
            </a:pPr>
            <a:r>
              <a:rPr lang="en-US" sz="4000" dirty="0" smtClean="0">
                <a:solidFill>
                  <a:srgbClr val="000000"/>
                </a:solidFill>
              </a:rPr>
              <a:t>DELAC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LCAP Annual Update</a:t>
            </a:r>
            <a:endParaRPr lang="en-US" sz="4000" i="0" u="none" strike="noStrike" cap="none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ubTitle" idx="1"/>
          </p:nvPr>
        </p:nvSpPr>
        <p:spPr>
          <a:xfrm>
            <a:off x="0" y="335280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475"/>
              </a:spcBef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April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26,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2018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503"/>
              </a:spcBef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5:30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–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7:30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p.m.</a:t>
            </a:r>
          </a:p>
          <a:p>
            <a:pPr lvl="0">
              <a:lnSpc>
                <a:spcPct val="80000"/>
              </a:lnSpc>
              <a:spcBef>
                <a:spcPts val="503"/>
              </a:spcBef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Serna Center Community Rooms</a:t>
            </a:r>
          </a:p>
          <a:p>
            <a:pPr lvl="0">
              <a:lnSpc>
                <a:spcPct val="80000"/>
              </a:lnSpc>
              <a:spcBef>
                <a:spcPts val="503"/>
              </a:spcBef>
              <a:buSzPct val="25000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503"/>
              </a:spcBef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Cathy Morrison, LCAP/SPSA Coordinator</a:t>
            </a:r>
          </a:p>
          <a:p>
            <a:pPr lvl="0">
              <a:lnSpc>
                <a:spcPct val="80000"/>
              </a:lnSpc>
              <a:spcBef>
                <a:spcPts val="503"/>
              </a:spcBef>
              <a:buSzPct val="25000"/>
            </a:pPr>
            <a:r>
              <a:rPr lang="en-US" sz="240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cathy-Morrison@scusd.edu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06" name="Shape 306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" name="Shape 307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6"/>
            <a:ext cx="4391891" cy="80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756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Understanding LCAP Metrics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0" y="23775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Shape 465"/>
          <p:cNvCxnSpPr/>
          <p:nvPr/>
        </p:nvCxnSpPr>
        <p:spPr>
          <a:xfrm>
            <a:off x="0" y="855880"/>
            <a:ext cx="9144000" cy="9526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6200" y="1899225"/>
            <a:ext cx="8382000" cy="47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914400" marR="0" lvl="1" indent="-398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 smtClean="0"/>
              <a:t>California requires districts to measure progress in the LCAP</a:t>
            </a:r>
          </a:p>
          <a:p>
            <a:pPr marL="914400" marR="0" lvl="1" indent="-398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 smtClean="0"/>
              <a:t>On the next slides, we will compare selected metrics:</a:t>
            </a: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dirty="0" smtClean="0">
                <a:solidFill>
                  <a:srgbClr val="FF0000"/>
                </a:solidFill>
              </a:rPr>
              <a:t>Baseline (starting place)</a:t>
            </a: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dirty="0" smtClean="0">
                <a:solidFill>
                  <a:srgbClr val="339933"/>
                </a:solidFill>
              </a:rPr>
              <a:t>Target (the goal)</a:t>
            </a: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dirty="0" smtClean="0"/>
              <a:t>Actual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Shape 468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7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239600" y="1029883"/>
            <a:ext cx="8653200" cy="8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LCAP Goal 1 – College/Career Ready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94100" y="1828322"/>
            <a:ext cx="7852500" cy="44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Selected Metrics: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42401"/>
              </p:ext>
            </p:extLst>
          </p:nvPr>
        </p:nvGraphicFramePr>
        <p:xfrm>
          <a:off x="685800" y="2410742"/>
          <a:ext cx="7760800" cy="3840480"/>
        </p:xfrm>
        <a:graphic>
          <a:graphicData uri="http://schemas.openxmlformats.org/drawingml/2006/table">
            <a:tbl>
              <a:tblPr firstRow="1" bandRow="1">
                <a:tableStyleId>{B44AF5F8-FCD8-40A3-A63E-6EF623051AD0}</a:tableStyleId>
              </a:tblPr>
              <a:tblGrid>
                <a:gridCol w="3880400">
                  <a:extLst>
                    <a:ext uri="{9D8B030D-6E8A-4147-A177-3AD203B41FA5}">
                      <a16:colId xmlns:a16="http://schemas.microsoft.com/office/drawing/2014/main" val="311573385"/>
                    </a:ext>
                  </a:extLst>
                </a:gridCol>
                <a:gridCol w="3880400">
                  <a:extLst>
                    <a:ext uri="{9D8B030D-6E8A-4147-A177-3AD203B41FA5}">
                      <a16:colId xmlns:a16="http://schemas.microsoft.com/office/drawing/2014/main" val="808085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Teachers appropriately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assigned and credentialed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Targets: 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97% credentialed 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correctly</a:t>
                      </a:r>
                    </a:p>
                    <a:p>
                      <a:r>
                        <a:rPr lang="en-US" sz="2000" baseline="0" dirty="0" err="1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Misassignment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 rate less than 1%</a:t>
                      </a:r>
                      <a:endParaRPr lang="en-US" sz="2000" baseline="0" dirty="0" smtClean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2016: 95% credentialed correctly; 1.2%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misassigned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2017: 94.8% 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1.2% teaching outside of subject </a:t>
                      </a:r>
                      <a:r>
                        <a:rPr lang="en-US" sz="1800" baseline="0" dirty="0" smtClean="0">
                          <a:latin typeface="+mn-lt"/>
                        </a:rPr>
                        <a:t>area; 4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misassignments</a:t>
                      </a:r>
                      <a:r>
                        <a:rPr lang="en-US" sz="1800" baseline="0" dirty="0" smtClean="0">
                          <a:latin typeface="+mn-lt"/>
                        </a:rPr>
                        <a:t> in classes of EL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students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(previously not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reported)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Academic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Achievement on CAASPP ELA (Grades 3-8)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Increase to -21.4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Average Distance from 3/Met</a:t>
                      </a:r>
                      <a:r>
                        <a:rPr lang="en-US" sz="2000" dirty="0" smtClean="0">
                          <a:latin typeface="+mn-lt"/>
                        </a:rPr>
                        <a:t>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2016: -28.4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2017: All </a:t>
                      </a:r>
                      <a:r>
                        <a:rPr lang="en-US" sz="2000" dirty="0" smtClean="0">
                          <a:latin typeface="+mn-lt"/>
                        </a:rPr>
                        <a:t>students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-31.4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6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Academic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Achievement on CAASPP Math (Grades 3-8)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Target: Increase to 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-40.4</a:t>
                      </a:r>
                      <a:endParaRPr lang="en-US" sz="2000" dirty="0" smtClean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Average Distance from 3/Met: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2016: -45.4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2017: All </a:t>
                      </a:r>
                      <a:r>
                        <a:rPr lang="en-US" sz="2000" dirty="0" smtClean="0">
                          <a:latin typeface="+mn-lt"/>
                        </a:rPr>
                        <a:t>students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-</a:t>
                      </a:r>
                      <a:r>
                        <a:rPr lang="en-US" sz="2000" dirty="0" smtClean="0">
                          <a:latin typeface="+mn-lt"/>
                        </a:rPr>
                        <a:t>46.3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3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348700" y="904510"/>
            <a:ext cx="8653200" cy="1028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LCAP Goal 1 – College/Career Ready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94100" y="1752600"/>
            <a:ext cx="7852500" cy="44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Selected Metrics: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2361637"/>
          <a:ext cx="7760800" cy="3718560"/>
        </p:xfrm>
        <a:graphic>
          <a:graphicData uri="http://schemas.openxmlformats.org/drawingml/2006/table">
            <a:tbl>
              <a:tblPr firstRow="1" bandRow="1">
                <a:tableStyleId>{B44AF5F8-FCD8-40A3-A63E-6EF623051AD0}</a:tableStyleId>
              </a:tblPr>
              <a:tblGrid>
                <a:gridCol w="3681101">
                  <a:extLst>
                    <a:ext uri="{9D8B030D-6E8A-4147-A177-3AD203B41FA5}">
                      <a16:colId xmlns:a16="http://schemas.microsoft.com/office/drawing/2014/main" val="311573385"/>
                    </a:ext>
                  </a:extLst>
                </a:gridCol>
                <a:gridCol w="4079699">
                  <a:extLst>
                    <a:ext uri="{9D8B030D-6E8A-4147-A177-3AD203B41FA5}">
                      <a16:colId xmlns:a16="http://schemas.microsoft.com/office/drawing/2014/main" val="808085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A-G Completion</a:t>
                      </a:r>
                      <a:endParaRPr lang="en-US" sz="2000" kern="1200" baseline="0" dirty="0" smtClean="0">
                        <a:solidFill>
                          <a:prstClr val="black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44.0%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43.0%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r>
                        <a:rPr lang="en-US" sz="2000" dirty="0" smtClean="0">
                          <a:latin typeface="+mn-lt"/>
                        </a:rPr>
                        <a:t>Class of 2016 43.9%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11</a:t>
                      </a:r>
                      <a:r>
                        <a:rPr lang="en-US" sz="2000" kern="1200" baseline="300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Grade College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Readiness (Exceeded on CAASPP ELA)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21%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Percent</a:t>
                      </a:r>
                      <a:r>
                        <a:rPr lang="en-US" sz="2000" baseline="0" dirty="0" smtClean="0">
                          <a:latin typeface="+mn-lt"/>
                        </a:rPr>
                        <a:t> Exceeded/Level 4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Baseline 19.0%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2017: All </a:t>
                      </a:r>
                      <a:r>
                        <a:rPr lang="en-US" sz="2000" dirty="0" smtClean="0">
                          <a:latin typeface="+mn-lt"/>
                        </a:rPr>
                        <a:t>students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22.6</a:t>
                      </a:r>
                      <a:r>
                        <a:rPr lang="en-US" sz="2000" dirty="0" smtClean="0">
                          <a:latin typeface="+mn-lt"/>
                        </a:rPr>
                        <a:t>%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6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11</a:t>
                      </a:r>
                      <a:r>
                        <a:rPr lang="en-US" sz="2000" kern="1200" baseline="300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Grade College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Readiness (Exceeded on CAASPP ELA)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9%</a:t>
                      </a:r>
                      <a:endParaRPr lang="en-US" sz="2000" dirty="0" smtClean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Percent</a:t>
                      </a:r>
                      <a:r>
                        <a:rPr lang="en-US" sz="2000" baseline="0" dirty="0" smtClean="0">
                          <a:latin typeface="+mn-lt"/>
                        </a:rPr>
                        <a:t> Exceeded/Level 4</a:t>
                      </a:r>
                      <a:endParaRPr lang="en-US" sz="2000" dirty="0" smtClean="0">
                        <a:latin typeface="+mn-lt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Baseline 8.0%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2017: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All </a:t>
                      </a:r>
                      <a:r>
                        <a:rPr lang="en-US" sz="2000" dirty="0" smtClean="0">
                          <a:latin typeface="+mn-lt"/>
                        </a:rPr>
                        <a:t>students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– 9.1</a:t>
                      </a:r>
                      <a:r>
                        <a:rPr lang="en-US" sz="2000" dirty="0" smtClean="0">
                          <a:latin typeface="+mn-lt"/>
                        </a:rPr>
                        <a:t>%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Reclassification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12.7%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Reclassification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Rate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Baseline 11.2%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2017-18: 12.3%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5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348700" y="904510"/>
            <a:ext cx="8653200" cy="1028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LCAP Goal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Student Engagement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94100" y="1752600"/>
            <a:ext cx="7852500" cy="44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Selected Metrics: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2361637"/>
          <a:ext cx="7760800" cy="4023360"/>
        </p:xfrm>
        <a:graphic>
          <a:graphicData uri="http://schemas.openxmlformats.org/drawingml/2006/table">
            <a:tbl>
              <a:tblPr firstRow="1" bandRow="1">
                <a:tableStyleId>{B44AF5F8-FCD8-40A3-A63E-6EF623051AD0}</a:tableStyleId>
              </a:tblPr>
              <a:tblGrid>
                <a:gridCol w="3253811">
                  <a:extLst>
                    <a:ext uri="{9D8B030D-6E8A-4147-A177-3AD203B41FA5}">
                      <a16:colId xmlns:a16="http://schemas.microsoft.com/office/drawing/2014/main" val="311573385"/>
                    </a:ext>
                  </a:extLst>
                </a:gridCol>
                <a:gridCol w="4506989">
                  <a:extLst>
                    <a:ext uri="{9D8B030D-6E8A-4147-A177-3AD203B41FA5}">
                      <a16:colId xmlns:a16="http://schemas.microsoft.com/office/drawing/2014/main" val="808085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Attendance</a:t>
                      </a:r>
                      <a:endParaRPr lang="en-US" sz="2000" kern="1200" baseline="0" dirty="0" smtClean="0">
                        <a:solidFill>
                          <a:prstClr val="black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95.5%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Midyear attendance rate: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 95.3%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2018: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95.2%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Chronic Absence</a:t>
                      </a:r>
                      <a:endParaRPr lang="en-US" sz="2000" kern="1200" baseline="0" dirty="0" smtClean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9.4%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Midyear chronic absence rate: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 11.9%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2018: </a:t>
                      </a:r>
                      <a:r>
                        <a:rPr lang="en-US" sz="2000" dirty="0" smtClean="0">
                          <a:latin typeface="+mn-lt"/>
                        </a:rPr>
                        <a:t>10.4</a:t>
                      </a:r>
                      <a:r>
                        <a:rPr lang="en-US" sz="2000" dirty="0" smtClean="0">
                          <a:latin typeface="+mn-lt"/>
                        </a:rPr>
                        <a:t>%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6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Graduation rate</a:t>
                      </a:r>
                      <a:endParaRPr lang="en-US" sz="2000" kern="1200" baseline="0" dirty="0" smtClean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83.9%</a:t>
                      </a:r>
                      <a:endParaRPr lang="en-US" sz="2000" dirty="0" smtClean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Graduation rate: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Class of 2016: 81.4%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Class of 2017: Not </a:t>
                      </a:r>
                      <a:r>
                        <a:rPr lang="en-US" sz="2000" dirty="0" smtClean="0">
                          <a:latin typeface="+mn-lt"/>
                        </a:rPr>
                        <a:t>available </a:t>
                      </a:r>
                      <a:r>
                        <a:rPr lang="en-US" sz="2000" dirty="0" smtClean="0">
                          <a:latin typeface="+mn-lt"/>
                        </a:rPr>
                        <a:t>yet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Suspension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rate: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: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Midyear suspension rate: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 6.3%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2018: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available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yet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5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239600" y="980992"/>
            <a:ext cx="8653200" cy="8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LCAP Goal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Family Empowerment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639950" y="1600200"/>
            <a:ext cx="7852500" cy="4613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Selected Metrics: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38498"/>
              </p:ext>
            </p:extLst>
          </p:nvPr>
        </p:nvGraphicFramePr>
        <p:xfrm>
          <a:off x="685800" y="2210740"/>
          <a:ext cx="7760800" cy="4328160"/>
        </p:xfrm>
        <a:graphic>
          <a:graphicData uri="http://schemas.openxmlformats.org/drawingml/2006/table">
            <a:tbl>
              <a:tblPr firstRow="1" bandRow="1">
                <a:tableStyleId>{B44AF5F8-FCD8-40A3-A63E-6EF623051AD0}</a:tableStyleId>
              </a:tblPr>
              <a:tblGrid>
                <a:gridCol w="3880400">
                  <a:extLst>
                    <a:ext uri="{9D8B030D-6E8A-4147-A177-3AD203B41FA5}">
                      <a16:colId xmlns:a16="http://schemas.microsoft.com/office/drawing/2014/main" val="311573385"/>
                    </a:ext>
                  </a:extLst>
                </a:gridCol>
                <a:gridCol w="3880400">
                  <a:extLst>
                    <a:ext uri="{9D8B030D-6E8A-4147-A177-3AD203B41FA5}">
                      <a16:colId xmlns:a16="http://schemas.microsoft.com/office/drawing/2014/main" val="808085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School Site Council 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(SSC)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Training</a:t>
                      </a:r>
                      <a:endParaRPr lang="en-US" sz="2000" kern="1200" dirty="0" smtClean="0">
                        <a:solidFill>
                          <a:prstClr val="black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Target:</a:t>
                      </a:r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38 schools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Number of SSCs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receiving training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17 schools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2018 midyear</a:t>
                      </a:r>
                      <a:r>
                        <a:rPr lang="en-US" sz="2000" dirty="0" smtClean="0">
                          <a:latin typeface="+mn-lt"/>
                        </a:rPr>
                        <a:t>: 10 </a:t>
                      </a:r>
                      <a:r>
                        <a:rPr lang="en-US" sz="2000" dirty="0" smtClean="0">
                          <a:latin typeface="+mn-lt"/>
                        </a:rPr>
                        <a:t>schools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DELAC 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attendance</a:t>
                      </a:r>
                      <a:endParaRPr lang="en-US" sz="2000" kern="1200" dirty="0" smtClean="0">
                        <a:solidFill>
                          <a:prstClr val="black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</a:t>
                      </a:r>
                      <a:r>
                        <a:rPr lang="en-US" sz="20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: 65</a:t>
                      </a:r>
                      <a:r>
                        <a:rPr lang="en-US" sz="20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% of schools with an ELAC send a representative to DELAC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Schools with an ELAC</a:t>
                      </a:r>
                      <a:r>
                        <a:rPr lang="en-US" sz="2000" baseline="0" dirty="0" smtClean="0">
                          <a:latin typeface="+mn-lt"/>
                        </a:rPr>
                        <a:t> sending a rep to DELAC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 54%</a:t>
                      </a:r>
                    </a:p>
                    <a:p>
                      <a:r>
                        <a:rPr lang="en-US" sz="2000" baseline="0" dirty="0" smtClean="0">
                          <a:latin typeface="+mn-lt"/>
                        </a:rPr>
                        <a:t>2018 midyear: </a:t>
                      </a:r>
                      <a:r>
                        <a:rPr lang="en-US" sz="2000" dirty="0" smtClean="0">
                          <a:latin typeface="+mn-lt"/>
                        </a:rPr>
                        <a:t>41%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6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Parent-Teacher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Home Visits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Target</a:t>
                      </a:r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: 5,000 annually</a:t>
                      </a:r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	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2017: 3,791 home visits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Midyear 2018: </a:t>
                      </a:r>
                      <a:r>
                        <a:rPr lang="en-US" sz="2000" dirty="0" smtClean="0">
                          <a:latin typeface="+mn-lt"/>
                        </a:rPr>
                        <a:t>1,200 home </a:t>
                      </a:r>
                      <a:r>
                        <a:rPr lang="en-US" sz="2000" dirty="0" smtClean="0">
                          <a:latin typeface="+mn-lt"/>
                        </a:rPr>
                        <a:t>visits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Parent Leadership</a:t>
                      </a:r>
                      <a:r>
                        <a:rPr lang="en-US" sz="200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Pathway participation: 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</a:t>
                      </a:r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: 2,500 annually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 EL participation: 75%</a:t>
                      </a:r>
                      <a:endParaRPr lang="en-US" sz="20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participation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2017: 2,500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67.1%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non-English speakers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Midyear 2018: </a:t>
                      </a:r>
                      <a:r>
                        <a:rPr lang="en-US" sz="2000" dirty="0" smtClean="0">
                          <a:latin typeface="+mn-lt"/>
                        </a:rPr>
                        <a:t>2,872 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Non-English speakers: 58.2%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348700" y="1123625"/>
            <a:ext cx="8653200" cy="8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LCAP Goal 4 – Operational Excellence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94100" y="1854437"/>
            <a:ext cx="7852500" cy="4501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Selected Metrics: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2409914"/>
          <a:ext cx="7760800" cy="3953473"/>
        </p:xfrm>
        <a:graphic>
          <a:graphicData uri="http://schemas.openxmlformats.org/drawingml/2006/table">
            <a:tbl>
              <a:tblPr firstRow="1" bandRow="1">
                <a:tableStyleId>{B44AF5F8-FCD8-40A3-A63E-6EF623051AD0}</a:tableStyleId>
              </a:tblPr>
              <a:tblGrid>
                <a:gridCol w="3880400">
                  <a:extLst>
                    <a:ext uri="{9D8B030D-6E8A-4147-A177-3AD203B41FA5}">
                      <a16:colId xmlns:a16="http://schemas.microsoft.com/office/drawing/2014/main" val="311573385"/>
                    </a:ext>
                  </a:extLst>
                </a:gridCol>
                <a:gridCol w="3880400">
                  <a:extLst>
                    <a:ext uri="{9D8B030D-6E8A-4147-A177-3AD203B41FA5}">
                      <a16:colId xmlns:a16="http://schemas.microsoft.com/office/drawing/2014/main" val="808085286"/>
                    </a:ext>
                  </a:extLst>
                </a:gridCol>
              </a:tblGrid>
              <a:tr h="94519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Data </a:t>
                      </a: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Dashboard </a:t>
                      </a: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usage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Target:</a:t>
                      </a:r>
                      <a:r>
                        <a:rPr lang="en-US" sz="18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Increase page views by 10% annually</a:t>
                      </a:r>
                      <a:endParaRPr lang="en-US" sz="18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Dashboard page views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2017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3,226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page views</a:t>
                      </a: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Midyear 2018</a:t>
                      </a:r>
                      <a:r>
                        <a:rPr lang="en-US" sz="1800" baseline="0" dirty="0" smtClean="0">
                          <a:latin typeface="+mn-lt"/>
                        </a:rPr>
                        <a:t>: 1,340 page views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316"/>
                  </a:ext>
                </a:extLst>
              </a:tr>
              <a:tr h="66163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Maintain</a:t>
                      </a:r>
                      <a:r>
                        <a:rPr lang="en-US" sz="1800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o</a:t>
                      </a: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n-time submission to </a:t>
                      </a:r>
                      <a:r>
                        <a:rPr lang="en-US" sz="1800" kern="1200" dirty="0" err="1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CalPADS</a:t>
                      </a: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and Civil Rights Data </a:t>
                      </a: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Collection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Target:</a:t>
                      </a:r>
                      <a:r>
                        <a:rPr lang="en-US" sz="18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maintain on-time status</a:t>
                      </a:r>
                      <a:endParaRPr lang="en-US" sz="1800" dirty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2016-17: On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time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submission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2017-18: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On time submission</a:t>
                      </a:r>
                      <a:r>
                        <a:rPr lang="en-US" sz="1800" baseline="0" dirty="0" smtClean="0">
                          <a:latin typeface="+mn-lt"/>
                        </a:rPr>
                        <a:t> is maintained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63285"/>
                  </a:ext>
                </a:extLst>
              </a:tr>
              <a:tr h="945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Infinite Campus usage: increase number of families with accounts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Target:</a:t>
                      </a:r>
                      <a:r>
                        <a:rPr lang="en-US" sz="1800" kern="1200" baseline="0" dirty="0" smtClean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  <a:sym typeface="Calibri"/>
                        </a:rPr>
                        <a:t> Increase accounts by 10% annually</a:t>
                      </a:r>
                      <a:endParaRPr lang="en-US" sz="1800" dirty="0" smtClean="0">
                        <a:solidFill>
                          <a:srgbClr val="33993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Baseline 2016-17: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5,761 accounts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Midyear 2018: 5,398 accounts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9901"/>
                  </a:ext>
                </a:extLst>
              </a:tr>
              <a:tr h="66163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Develop customer service measurement tool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 progress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1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Shape 794"/>
          <p:cNvSpPr txBox="1"/>
          <p:nvPr/>
        </p:nvSpPr>
        <p:spPr>
          <a:xfrm>
            <a:off x="645750" y="1612775"/>
            <a:ext cx="7852500" cy="4422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3000" kern="1200" dirty="0" smtClea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05000"/>
            <a:ext cx="7219741" cy="38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94269" y="865664"/>
            <a:ext cx="8964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Local Control &amp; Accountability Plan Goals</a:t>
            </a:r>
            <a:endParaRPr sz="4000" b="0" i="0" u="sng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3" y="23777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/>
          <p:nvPr/>
        </p:nvCxnSpPr>
        <p:spPr>
          <a:xfrm>
            <a:off x="0" y="855881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888888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0"/>
            <a:ext cx="4389437" cy="804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7" name="Shape 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/>
          <a:srcRect/>
          <a:stretch/>
        </p:blipFill>
        <p:spPr>
          <a:xfrm>
            <a:off x="985836" y="1905000"/>
            <a:ext cx="717232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756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u="sng" dirty="0" smtClean="0"/>
              <a:t>Estimated Actual </a:t>
            </a:r>
            <a:r>
              <a:rPr lang="en-US" sz="4000" u="sng" dirty="0" smtClean="0"/>
              <a:t>Expenditures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0" y="23775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Shape 465"/>
          <p:cNvCxnSpPr/>
          <p:nvPr/>
        </p:nvCxnSpPr>
        <p:spPr>
          <a:xfrm>
            <a:off x="0" y="855880"/>
            <a:ext cx="9144000" cy="9526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6200" y="1899225"/>
            <a:ext cx="8839200" cy="47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1" indent="-398463">
              <a:spcBef>
                <a:spcPts val="0"/>
              </a:spcBef>
              <a:buFont typeface="Arial"/>
              <a:buChar char="•"/>
            </a:pPr>
            <a:r>
              <a:rPr lang="en-US" dirty="0"/>
              <a:t>In the Annual Update, </a:t>
            </a:r>
            <a:r>
              <a:rPr lang="en-US" dirty="0" smtClean="0"/>
              <a:t>we </a:t>
            </a:r>
            <a:r>
              <a:rPr lang="en-US" dirty="0"/>
              <a:t>must explain “material differences” between </a:t>
            </a:r>
            <a:r>
              <a:rPr lang="en-US" dirty="0" smtClean="0"/>
              <a:t>what was budgeted and what has been spent</a:t>
            </a:r>
            <a:endParaRPr lang="en-US" dirty="0" smtClean="0"/>
          </a:p>
          <a:p>
            <a:pPr lvl="1" indent="-398463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LCAP spending is shown </a:t>
            </a:r>
            <a:r>
              <a:rPr lang="en-US" dirty="0" smtClean="0"/>
              <a:t>in two different views:</a:t>
            </a:r>
          </a:p>
          <a:p>
            <a:pPr lvl="2" indent="-398463">
              <a:spcBef>
                <a:spcPts val="0"/>
              </a:spcBef>
            </a:pPr>
            <a:r>
              <a:rPr lang="en-US" dirty="0" smtClean="0"/>
              <a:t>Planned vs. Actual by LCAP goal</a:t>
            </a:r>
          </a:p>
          <a:p>
            <a:pPr lvl="2" indent="-398463">
              <a:spcBef>
                <a:spcPts val="600"/>
              </a:spcBef>
            </a:pPr>
            <a:r>
              <a:rPr lang="en-US" dirty="0" smtClean="0"/>
              <a:t>Planned vs. Actual by LCAP goal and Funding Source</a:t>
            </a:r>
          </a:p>
          <a:p>
            <a:pPr lvl="2" indent="-398463">
              <a:spcBef>
                <a:spcPts val="0"/>
              </a:spcBef>
            </a:pPr>
            <a:endParaRPr lang="en-US" dirty="0" smtClean="0"/>
          </a:p>
          <a:p>
            <a:pPr marL="973137" lvl="2" indent="0">
              <a:spcBef>
                <a:spcPts val="0"/>
              </a:spcBef>
              <a:buNone/>
            </a:pPr>
            <a:endParaRPr lang="en-US" dirty="0"/>
          </a:p>
          <a:p>
            <a:pPr lvl="2" indent="-398463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Shape 468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74167" y="3673273"/>
            <a:ext cx="1068149" cy="287984"/>
          </a:xfrm>
          <a:prstGeom prst="rect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Goals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0" y="4572000"/>
            <a:ext cx="3592864" cy="326379"/>
            <a:chOff x="1577947" y="6090605"/>
            <a:chExt cx="3592864" cy="326379"/>
          </a:xfrm>
        </p:grpSpPr>
        <p:sp>
          <p:nvSpPr>
            <p:cNvPr id="3" name="Rectangle 2"/>
            <p:cNvSpPr/>
            <p:nvPr/>
          </p:nvSpPr>
          <p:spPr>
            <a:xfrm>
              <a:off x="1577947" y="6101395"/>
              <a:ext cx="793019" cy="3155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Goal 1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9352" y="6101395"/>
              <a:ext cx="760290" cy="315589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Goal 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63796" y="6101395"/>
              <a:ext cx="800707" cy="31558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Goal 3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0651" y="6090605"/>
              <a:ext cx="780160" cy="31558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Goal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855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2017-18 LCAP </a:t>
            </a: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Expenditure Summary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Shape 369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Shape 371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>
            <a:spLocks/>
          </p:cNvSpPr>
          <p:nvPr/>
        </p:nvSpPr>
        <p:spPr>
          <a:xfrm>
            <a:off x="751650" y="1998875"/>
            <a:ext cx="7638300" cy="42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Shape 373"/>
          <p:cNvGraphicFramePr/>
          <p:nvPr>
            <p:extLst>
              <p:ext uri="{D42A27DB-BD31-4B8C-83A1-F6EECF244321}">
                <p14:modId xmlns:p14="http://schemas.microsoft.com/office/powerpoint/2010/main" val="192373020"/>
              </p:ext>
            </p:extLst>
          </p:nvPr>
        </p:nvGraphicFramePr>
        <p:xfrm>
          <a:off x="960699" y="1972180"/>
          <a:ext cx="6979534" cy="4103455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297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LCAP Goal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Planned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Estimated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Actual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College, Career, and Life-Ready </a:t>
                      </a:r>
                      <a:r>
                        <a:rPr lang="en-US" sz="1800" u="none" strike="noStrike" cap="none" dirty="0" smtClean="0">
                          <a:uFillTx/>
                        </a:rPr>
                        <a:t>Graduates (Goal</a:t>
                      </a:r>
                      <a:r>
                        <a:rPr lang="en-US" sz="1800" u="none" strike="noStrike" cap="none" baseline="0" dirty="0" smtClean="0">
                          <a:uFillTx/>
                        </a:rPr>
                        <a:t> 1)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$353,723,669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$352,893,335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Safe, Emotionally Healthy and Engaged </a:t>
                      </a:r>
                      <a:r>
                        <a:rPr lang="en-US" sz="1800" u="none" strike="noStrike" cap="none" dirty="0" smtClean="0">
                          <a:uFillTx/>
                        </a:rPr>
                        <a:t>Students (Goal 2)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$42,559,371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$43,170,014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Family and Community </a:t>
                      </a:r>
                      <a:r>
                        <a:rPr lang="en-US" sz="1800" u="none" strike="noStrike" cap="none" dirty="0" smtClean="0">
                          <a:uFillTx/>
                        </a:rPr>
                        <a:t>Empowerment (Goal 3)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$2,568,880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$2,642,091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Operational </a:t>
                      </a:r>
                      <a:r>
                        <a:rPr lang="en-US" sz="1800" u="none" strike="noStrike" cap="none" dirty="0" smtClean="0">
                          <a:uFillTx/>
                        </a:rPr>
                        <a:t>Excellence </a:t>
                      </a:r>
                      <a:r>
                        <a:rPr lang="en-US" sz="1800" i="1" u="none" strike="noStrike" cap="none" dirty="0" smtClean="0">
                          <a:uFillTx/>
                        </a:rPr>
                        <a:t>(First Year Included)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uFillTx/>
                        </a:rPr>
                        <a:t>(Goal 4)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$211,280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$384,985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TOTALS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$399,063,230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uFillTx/>
                        </a:rPr>
                        <a:t>$399,090,425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94269" y="865664"/>
            <a:ext cx="8964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Local Control &amp; Accountability Plan Goals</a:t>
            </a:r>
            <a:endParaRPr sz="4000" b="0" i="0" u="sng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3" y="23777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/>
          <p:nvPr/>
        </p:nvCxnSpPr>
        <p:spPr>
          <a:xfrm>
            <a:off x="0" y="855881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888888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0"/>
            <a:ext cx="4389437" cy="804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7" name="Shape 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/>
          <a:srcRect/>
          <a:stretch/>
        </p:blipFill>
        <p:spPr>
          <a:xfrm>
            <a:off x="985836" y="1905000"/>
            <a:ext cx="717232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0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10316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2017-18 LCAP </a:t>
            </a: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GOAL 1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Shape 381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Shape 383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>
            <a:spLocks/>
          </p:cNvSpPr>
          <p:nvPr/>
        </p:nvSpPr>
        <p:spPr>
          <a:xfrm>
            <a:off x="751650" y="1998875"/>
            <a:ext cx="7638300" cy="42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5" name="Shape 385"/>
          <p:cNvGraphicFramePr/>
          <p:nvPr>
            <p:extLst>
              <p:ext uri="{D42A27DB-BD31-4B8C-83A1-F6EECF244321}">
                <p14:modId xmlns:p14="http://schemas.microsoft.com/office/powerpoint/2010/main" val="3177346636"/>
              </p:ext>
            </p:extLst>
          </p:nvPr>
        </p:nvGraphicFramePr>
        <p:xfrm>
          <a:off x="929062" y="2350409"/>
          <a:ext cx="7283475" cy="3484725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33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College/Career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Planned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Estimated Actual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Base (General) Funds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$277,902,426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$278,073,353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Supplemental/Concentration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$52,097,628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$52,445,983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Title I, II, III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$5,417,681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$4,024,166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Grant/Other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$18,305,964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$18,349,833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TOTALS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$353,723,699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uFillTx/>
                        </a:rPr>
                        <a:t>$352,893,335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9910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2017-18 </a:t>
            </a: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LCAP GOAL 2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Shape 393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Shape 395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>
            <a:spLocks/>
          </p:cNvSpPr>
          <p:nvPr/>
        </p:nvSpPr>
        <p:spPr>
          <a:xfrm>
            <a:off x="751650" y="1998875"/>
            <a:ext cx="7638300" cy="42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7" name="Shape 397"/>
          <p:cNvGraphicFramePr/>
          <p:nvPr>
            <p:extLst>
              <p:ext uri="{D42A27DB-BD31-4B8C-83A1-F6EECF244321}">
                <p14:modId xmlns:p14="http://schemas.microsoft.com/office/powerpoint/2010/main" val="3230875148"/>
              </p:ext>
            </p:extLst>
          </p:nvPr>
        </p:nvGraphicFramePr>
        <p:xfrm>
          <a:off x="929062" y="2463056"/>
          <a:ext cx="7283475" cy="3484725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33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Student 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Engagement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Planned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Estimated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Actual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Base (General) Funds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$21,582,061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$21,648,864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Supplemental/Concentration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$8,741,096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$8,175,256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Title I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$1,722,555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$1,553,674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Grant/Other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$10,513,659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$11,792,220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TOTALS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$42,559,371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uFillTx/>
                        </a:rPr>
                        <a:t>$43,170,014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70838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2017-18 LCAP </a:t>
            </a: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GOAL 3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Shape 405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Shape 407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/>
          </p:cNvSpPr>
          <p:nvPr/>
        </p:nvSpPr>
        <p:spPr>
          <a:xfrm>
            <a:off x="751650" y="1998875"/>
            <a:ext cx="7638300" cy="42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" name="Shape 409"/>
          <p:cNvGraphicFramePr/>
          <p:nvPr>
            <p:extLst>
              <p:ext uri="{D42A27DB-BD31-4B8C-83A1-F6EECF244321}">
                <p14:modId xmlns:p14="http://schemas.microsoft.com/office/powerpoint/2010/main" val="4070934563"/>
              </p:ext>
            </p:extLst>
          </p:nvPr>
        </p:nvGraphicFramePr>
        <p:xfrm>
          <a:off x="751650" y="2514600"/>
          <a:ext cx="7460900" cy="2888350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348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Family 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&amp; Community Empowerment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Planned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Estimated Actual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Base (General) Funds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$179,683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$179,683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Supplemental/Concentration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$1,830,113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$1,830,113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Title I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$559,084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$632,295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TOTALS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$2,568,880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uFillTx/>
                        </a:rPr>
                        <a:t>$2,642,091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70838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2017-18 LCAP </a:t>
            </a: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GOAL 4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Shape 405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Shape 407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/>
          </p:cNvSpPr>
          <p:nvPr/>
        </p:nvSpPr>
        <p:spPr>
          <a:xfrm>
            <a:off x="751650" y="1998875"/>
            <a:ext cx="7638300" cy="42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" name="Shape 409"/>
          <p:cNvGraphicFramePr/>
          <p:nvPr>
            <p:extLst>
              <p:ext uri="{D42A27DB-BD31-4B8C-83A1-F6EECF244321}">
                <p14:modId xmlns:p14="http://schemas.microsoft.com/office/powerpoint/2010/main" val="595415732"/>
              </p:ext>
            </p:extLst>
          </p:nvPr>
        </p:nvGraphicFramePr>
        <p:xfrm>
          <a:off x="751650" y="2514600"/>
          <a:ext cx="7460900" cy="2505240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348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Operational </a:t>
                      </a: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Excellence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uFillTx/>
                        </a:rPr>
                        <a:t>Planned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Estimated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 smtClean="0">
                          <a:solidFill>
                            <a:schemeClr val="bg1"/>
                          </a:solidFill>
                          <a:uFillTx/>
                        </a:rPr>
                        <a:t>Actual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uFillTx/>
                        </a:rPr>
                        <a:t>Base (General) Funds</a:t>
                      </a:r>
                      <a:endParaRPr sz="1800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uFillTx/>
                        </a:rPr>
                        <a:t>$211,280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uFillTx/>
                        </a:rPr>
                        <a:t>$155,380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uFillTx/>
                        </a:rPr>
                        <a:t>Title </a:t>
                      </a:r>
                      <a:r>
                        <a:rPr lang="en-US" sz="1800" u="none" strike="noStrike" cap="none" dirty="0" smtClean="0">
                          <a:uFillTx/>
                        </a:rPr>
                        <a:t>I*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uFillTx/>
                        </a:rPr>
                        <a:t>0</a:t>
                      </a: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uFillTx/>
                        </a:rPr>
                        <a:t>$229,605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uFillTx/>
                        </a:rPr>
                        <a:t>TOTALS</a:t>
                      </a:r>
                      <a:endParaRPr sz="1800" b="1" u="none" strike="noStrike" cap="none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uFillTx/>
                        </a:rPr>
                        <a:t>$</a:t>
                      </a:r>
                      <a:r>
                        <a:rPr lang="en-US" sz="1800" b="1" u="none" strike="noStrike" cap="none" dirty="0" smtClean="0">
                          <a:uFillTx/>
                        </a:rPr>
                        <a:t>211,280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 smtClean="0">
                          <a:uFillTx/>
                        </a:rPr>
                        <a:t>$384,985</a:t>
                      </a:r>
                      <a:endParaRPr sz="1800" b="1" u="none" strike="noStrike" cap="none" dirty="0"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1650" y="5243332"/>
            <a:ext cx="750109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*Note: This is the first time Goal 4 was included in the LCAP. The Planned Title I expenditure for Illuminate Education (assessment system) was not originally included in the 2017-18 LCAP; for complete information it is provided here.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24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0" y="855879"/>
            <a:ext cx="9144000" cy="0"/>
          </a:xfrm>
          <a:prstGeom prst="straightConnector1">
            <a:avLst/>
          </a:prstGeom>
          <a:noFill/>
          <a:ln w="508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24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92" name="Shape 792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48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Shape 794"/>
          <p:cNvSpPr txBox="1"/>
          <p:nvPr/>
        </p:nvSpPr>
        <p:spPr>
          <a:xfrm>
            <a:off x="645750" y="1612775"/>
            <a:ext cx="7852500" cy="4422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3000" kern="1200" dirty="0" smtClea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05000"/>
            <a:ext cx="7219741" cy="38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30904" y="7316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>
                <a:solidFill>
                  <a:schemeClr val="tx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4000" b="0" i="0" u="sng" strike="noStrike" cap="none" dirty="0">
              <a:solidFill>
                <a:schemeClr val="tx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30904" y="1874668"/>
            <a:ext cx="8447615" cy="460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The district is expected to produce an update to the LCAP on an annual basis </a:t>
            </a: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(Education Code 52061)</a:t>
            </a:r>
            <a:endParaRPr dirty="0">
              <a:uFillTx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Review LCAP goals</a:t>
            </a:r>
            <a:endParaRPr dirty="0">
              <a:uFillTx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Review progress toward goals</a:t>
            </a:r>
            <a:endParaRPr dirty="0">
              <a:uFillTx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List and describe expenditures implementing the actions</a:t>
            </a:r>
            <a:endParaRPr dirty="0">
              <a:uFillTx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The district should reflect, and consider necessary changes to be taken as a result of the review</a:t>
            </a:r>
            <a:endParaRPr dirty="0"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0" y="23775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Shape 304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7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“Equal Treatment for Children in Unequal Situations is Not Justice.” – Gov. Brown</a:t>
            </a:r>
            <a:endParaRPr lang="en-US" sz="4000" i="1" dirty="0">
              <a:solidFill>
                <a:schemeClr val="tx2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5780073" cy="343526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3" y="23777"/>
            <a:ext cx="3520441" cy="8321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55881"/>
            <a:ext cx="9144000" cy="0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591" y="990600"/>
            <a:ext cx="148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3" y="23777"/>
            <a:ext cx="3520441" cy="8321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55881"/>
            <a:ext cx="9144000" cy="0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0933" y="990600"/>
            <a:ext cx="2902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Control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905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decision-making is flexible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/>
          <a:stretch/>
        </p:blipFill>
        <p:spPr>
          <a:xfrm>
            <a:off x="2567940" y="2662490"/>
            <a:ext cx="4008120" cy="35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855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Continuous Improvement</a:t>
            </a:r>
            <a:endParaRPr sz="4000" b="0" i="0" u="sng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/>
          <a:srcRect r="54166" b="85556"/>
          <a:stretch/>
        </p:blipFill>
        <p:spPr>
          <a:xfrm>
            <a:off x="0" y="23776"/>
            <a:ext cx="3520500" cy="83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Shape 327"/>
          <p:cNvCxnSpPr/>
          <p:nvPr/>
        </p:nvCxnSpPr>
        <p:spPr>
          <a:xfrm>
            <a:off x="0" y="855880"/>
            <a:ext cx="9144000" cy="0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/>
          </p:cNvSpPr>
          <p:nvPr/>
        </p:nvSpPr>
        <p:spPr>
          <a:xfrm>
            <a:off x="609600" y="1974672"/>
            <a:ext cx="7981200" cy="4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Doesn’t start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stop</a:t>
            </a:r>
          </a:p>
          <a:p>
            <a:pPr marL="4127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equires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commitment from everyone to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continually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assess, plan, act, and learn from one’s actions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03" y="4114800"/>
            <a:ext cx="4026402" cy="16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8575" y="862672"/>
            <a:ext cx="8691239" cy="114300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Local Control Funding Formula (LCFF)</a:t>
            </a:r>
            <a:endParaRPr lang="en-US" sz="4000" u="sng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82614" cy="3866606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California’s funds for districts and schools</a:t>
            </a:r>
          </a:p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LCFF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not restricted, but LCFF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funds are </a:t>
            </a:r>
            <a:r>
              <a:rPr lang="en-US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targeted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the funds “principally directed toward, and effective in” meeting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goals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low income, English learner,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and foster youth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55881"/>
            <a:ext cx="9144000" cy="0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1208-A25C-D348-B786-80FB74648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756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LCFF Fidelity Indicators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0" y="23775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Shape 465"/>
          <p:cNvCxnSpPr/>
          <p:nvPr/>
        </p:nvCxnSpPr>
        <p:spPr>
          <a:xfrm>
            <a:off x="0" y="855880"/>
            <a:ext cx="9144000" cy="9526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6200" y="1899225"/>
            <a:ext cx="8458200" cy="47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914400" marR="0" lvl="1" indent="-398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 smtClean="0"/>
              <a:t>To ensure </a:t>
            </a:r>
            <a:r>
              <a:rPr lang="en-US" sz="3200" dirty="0" smtClean="0"/>
              <a:t>the </a:t>
            </a:r>
            <a:r>
              <a:rPr lang="en-US" sz="3200" dirty="0" smtClean="0"/>
              <a:t>appropriate use </a:t>
            </a:r>
            <a:r>
              <a:rPr lang="en-US" sz="3200" dirty="0" smtClean="0"/>
              <a:t>of LCFF </a:t>
            </a:r>
            <a:r>
              <a:rPr lang="en-US" sz="3200" dirty="0" smtClean="0"/>
              <a:t>funds</a:t>
            </a:r>
            <a:r>
              <a:rPr lang="en-US" sz="3200" dirty="0" smtClean="0"/>
              <a:t>, two indicators are being developed:</a:t>
            </a:r>
            <a:endParaRPr lang="en-US" sz="3200" b="0" i="0" u="none" strike="noStrike" cap="none" dirty="0" smtClean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2" indent="-398463">
              <a:spcBef>
                <a:spcPts val="0"/>
              </a:spcBef>
            </a:pPr>
            <a:r>
              <a:rPr lang="en-US" sz="2800" dirty="0" smtClean="0"/>
              <a:t>Percentage </a:t>
            </a:r>
            <a:r>
              <a:rPr lang="en-US" sz="2800" dirty="0"/>
              <a:t>of LCFF resources used to fund </a:t>
            </a:r>
            <a:r>
              <a:rPr lang="en-US" sz="2800" dirty="0" smtClean="0"/>
              <a:t>services </a:t>
            </a:r>
            <a:r>
              <a:rPr lang="en-US" sz="2800" dirty="0"/>
              <a:t>to </a:t>
            </a:r>
            <a:r>
              <a:rPr lang="en-US" sz="2800" dirty="0" smtClean="0"/>
              <a:t>English </a:t>
            </a:r>
            <a:r>
              <a:rPr lang="en-US" sz="2800" dirty="0" smtClean="0"/>
              <a:t>learner</a:t>
            </a:r>
            <a:r>
              <a:rPr lang="en-US" sz="2800" dirty="0" smtClean="0"/>
              <a:t>, </a:t>
            </a:r>
            <a:r>
              <a:rPr lang="en-US" sz="2800" dirty="0"/>
              <a:t>f</a:t>
            </a:r>
            <a:r>
              <a:rPr lang="en-US" sz="2800" dirty="0" smtClean="0"/>
              <a:t>oster youth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/>
              <a:t>l</a:t>
            </a:r>
            <a:r>
              <a:rPr lang="en-US" sz="2800" dirty="0" smtClean="0"/>
              <a:t>ow income </a:t>
            </a:r>
            <a:r>
              <a:rPr lang="en-US" sz="2800" dirty="0" smtClean="0"/>
              <a:t>students</a:t>
            </a:r>
          </a:p>
          <a:p>
            <a:pPr lvl="2" indent="-398463">
              <a:spcBef>
                <a:spcPts val="0"/>
              </a:spcBef>
            </a:pPr>
            <a:r>
              <a:rPr lang="en-US" sz="2800" dirty="0" smtClean="0"/>
              <a:t>Percentage </a:t>
            </a:r>
            <a:r>
              <a:rPr lang="en-US" sz="2800" dirty="0"/>
              <a:t>of LCFF resources used to fund </a:t>
            </a:r>
            <a:r>
              <a:rPr lang="en-US" sz="2800" dirty="0" smtClean="0"/>
              <a:t>other district services</a:t>
            </a:r>
            <a:endParaRPr sz="3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Shape 468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756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000" b="0" i="0" u="sng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LCFF Fidelity Indicator Tracking</a:t>
            </a:r>
            <a:endParaRPr sz="4000" b="0" i="0" u="sng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/>
          <a:srcRect r="54167" b="85556"/>
          <a:stretch/>
        </p:blipFill>
        <p:spPr>
          <a:xfrm>
            <a:off x="0" y="23775"/>
            <a:ext cx="3520441" cy="832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Shape 465"/>
          <p:cNvCxnSpPr/>
          <p:nvPr/>
        </p:nvCxnSpPr>
        <p:spPr>
          <a:xfrm>
            <a:off x="0" y="855880"/>
            <a:ext cx="9144000" cy="9526"/>
          </a:xfrm>
          <a:prstGeom prst="straightConnector1">
            <a:avLst/>
          </a:prstGeom>
          <a:noFill/>
          <a:ln w="63500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6200" y="1899225"/>
            <a:ext cx="8382000" cy="47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914400" marR="0" lvl="1" indent="-398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/>
              <a:t>B</a:t>
            </a:r>
            <a:r>
              <a:rPr lang="en-US" sz="3200" dirty="0" smtClean="0"/>
              <a:t>eginning in the 2018-19 fiscal year, </a:t>
            </a:r>
            <a:r>
              <a:rPr lang="en-US" sz="3200" dirty="0" smtClean="0"/>
              <a:t>the district will add budget codes to report on </a:t>
            </a:r>
            <a:r>
              <a:rPr lang="en-US" sz="3200" dirty="0" smtClean="0"/>
              <a:t>the new indicators:</a:t>
            </a: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uFillTx/>
                <a:sym typeface="Calibri"/>
              </a:rPr>
              <a:t>Resource 0007: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uFillTx/>
                <a:sym typeface="Calibri"/>
              </a:rPr>
              <a:t>Low Income</a:t>
            </a:r>
            <a:endParaRPr lang="en-US" sz="2800" b="0" i="0" u="none" strike="noStrike" cap="none" dirty="0" smtClean="0">
              <a:solidFill>
                <a:schemeClr val="dk1"/>
              </a:solidFill>
              <a:uFillTx/>
              <a:sym typeface="Calibri"/>
            </a:endParaRP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dirty="0" smtClean="0"/>
              <a:t>Resource 0009: English Learners</a:t>
            </a:r>
          </a:p>
          <a:p>
            <a:pPr lvl="2" indent="-398463">
              <a:spcBef>
                <a:spcPts val="0"/>
              </a:spcBef>
              <a:buSzPts val="2800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uFillTx/>
                <a:sym typeface="Calibri"/>
              </a:rPr>
              <a:t>Resource 0011: Foster Youth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Shape 468" descr="C:\Users\cathy-morrison\AppData\Local\Microsoft\Windows\Temporary Internet Files\Content.Outlook\N136Q9UH\logo_es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-2444"/>
            <a:ext cx="4392000" cy="80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1186</Words>
  <Application>Microsoft Office PowerPoint</Application>
  <PresentationFormat>On-screen Show (4:3)</PresentationFormat>
  <Paragraphs>307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Verdana</vt:lpstr>
      <vt:lpstr>Calibri</vt:lpstr>
      <vt:lpstr>Calibri Light</vt:lpstr>
      <vt:lpstr>Times New Roman</vt:lpstr>
      <vt:lpstr>Office Theme</vt:lpstr>
      <vt:lpstr>1_Office Theme</vt:lpstr>
      <vt:lpstr>2_Office Theme</vt:lpstr>
      <vt:lpstr>4_Office Theme</vt:lpstr>
      <vt:lpstr>5_Office Theme</vt:lpstr>
      <vt:lpstr>3_Office Theme</vt:lpstr>
      <vt:lpstr>DELAC LCAP Annual Update</vt:lpstr>
      <vt:lpstr>Local Control &amp; Accountability Plan Goals</vt:lpstr>
      <vt:lpstr>Background</vt:lpstr>
      <vt:lpstr>“Equal Treatment for Children in Unequal Situations is Not Justice.” – Gov. Brown</vt:lpstr>
      <vt:lpstr>PowerPoint Presentation</vt:lpstr>
      <vt:lpstr>Continuous Improvement</vt:lpstr>
      <vt:lpstr>Local Control Funding Formula (LCFF)</vt:lpstr>
      <vt:lpstr>LCFF Fidelity Indicators</vt:lpstr>
      <vt:lpstr>LCFF Fidelity Indicator Tracking</vt:lpstr>
      <vt:lpstr>Understanding LCAP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Control &amp; Accountability Plan Goals</vt:lpstr>
      <vt:lpstr>Estimated Actual Expenditures</vt:lpstr>
      <vt:lpstr>2017-18 LCAP Expenditure Summary</vt:lpstr>
      <vt:lpstr>2017-18 LCAP GOAL 1</vt:lpstr>
      <vt:lpstr>2017-18 LCAP GOAL 2</vt:lpstr>
      <vt:lpstr>2017-18 LCAP GOAL 3</vt:lpstr>
      <vt:lpstr>2017-18 LCAP GOAL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LCAP Annual Update 2018</dc:title>
  <dc:creator>Cathy Morrison</dc:creator>
  <cp:lastModifiedBy>Cathy Morrison</cp:lastModifiedBy>
  <cp:revision>132</cp:revision>
  <cp:lastPrinted>2018-04-19T19:18:15Z</cp:lastPrinted>
  <dcterms:modified xsi:type="dcterms:W3CDTF">2018-04-19T20:24:39Z</dcterms:modified>
</cp:coreProperties>
</file>