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4" r:id="rId1"/>
  </p:sldMasterIdLst>
  <p:notesMasterIdLst>
    <p:notesMasterId r:id="rId26"/>
  </p:notesMasterIdLst>
  <p:sldIdLst>
    <p:sldId id="256" r:id="rId2"/>
    <p:sldId id="258" r:id="rId3"/>
    <p:sldId id="257" r:id="rId4"/>
    <p:sldId id="296" r:id="rId5"/>
    <p:sldId id="276" r:id="rId6"/>
    <p:sldId id="282" r:id="rId7"/>
    <p:sldId id="284" r:id="rId8"/>
    <p:sldId id="266" r:id="rId9"/>
    <p:sldId id="305" r:id="rId10"/>
    <p:sldId id="307" r:id="rId11"/>
    <p:sldId id="308" r:id="rId12"/>
    <p:sldId id="306" r:id="rId13"/>
    <p:sldId id="297" r:id="rId14"/>
    <p:sldId id="294" r:id="rId15"/>
    <p:sldId id="289" r:id="rId16"/>
    <p:sldId id="275" r:id="rId17"/>
    <p:sldId id="309" r:id="rId18"/>
    <p:sldId id="304" r:id="rId19"/>
    <p:sldId id="286" r:id="rId20"/>
    <p:sldId id="267" r:id="rId21"/>
    <p:sldId id="268" r:id="rId22"/>
    <p:sldId id="270" r:id="rId23"/>
    <p:sldId id="29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Hankard" initials="AH" lastIdx="3" clrIdx="0">
    <p:extLst>
      <p:ext uri="{19B8F6BF-5375-455C-9EA6-DF929625EA0E}">
        <p15:presenceInfo xmlns:p15="http://schemas.microsoft.com/office/powerpoint/2012/main" userId="S-1-5-21-1056015621-215042557-212460655-28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2" autoAdjust="0"/>
    <p:restoredTop sz="89717" autoAdjust="0"/>
  </p:normalViewPr>
  <p:slideViewPr>
    <p:cSldViewPr snapToGrid="0" snapToObjects="1">
      <p:cViewPr varScale="1">
        <p:scale>
          <a:sx n="72" d="100"/>
          <a:sy n="72" d="100"/>
        </p:scale>
        <p:origin x="121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99A5174-77C4-064B-A945-44DB56A5C75D}" type="datetimeFigureOut">
              <a:rPr lang="en-US" smtClean="0"/>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C6E7B-FF39-D046-BDB1-E199BAE791C1}" type="slidenum">
              <a:rPr lang="en-US" smtClean="0"/>
              <a:t>‹#›</a:t>
            </a:fld>
            <a:endParaRPr lang="en-US" dirty="0"/>
          </a:p>
        </p:txBody>
      </p:sp>
    </p:spTree>
    <p:extLst>
      <p:ext uri="{BB962C8B-B14F-4D97-AF65-F5344CB8AC3E}">
        <p14:creationId xmlns:p14="http://schemas.microsoft.com/office/powerpoint/2010/main" val="59509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a:t>
            </a:fld>
            <a:endParaRPr lang="en-US" dirty="0"/>
          </a:p>
        </p:txBody>
      </p:sp>
    </p:spTree>
    <p:extLst>
      <p:ext uri="{BB962C8B-B14F-4D97-AF65-F5344CB8AC3E}">
        <p14:creationId xmlns:p14="http://schemas.microsoft.com/office/powerpoint/2010/main" val="191328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C6E7B-FF39-D046-BDB1-E199BAE791C1}" type="slidenum">
              <a:rPr lang="en-US" smtClean="0"/>
              <a:t>10</a:t>
            </a:fld>
            <a:endParaRPr lang="en-US" dirty="0"/>
          </a:p>
        </p:txBody>
      </p:sp>
    </p:spTree>
    <p:extLst>
      <p:ext uri="{BB962C8B-B14F-4D97-AF65-F5344CB8AC3E}">
        <p14:creationId xmlns:p14="http://schemas.microsoft.com/office/powerpoint/2010/main" val="22059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C6E7B-FF39-D046-BDB1-E199BAE791C1}" type="slidenum">
              <a:rPr lang="en-US" smtClean="0"/>
              <a:t>11</a:t>
            </a:fld>
            <a:endParaRPr lang="en-US" dirty="0"/>
          </a:p>
        </p:txBody>
      </p:sp>
    </p:spTree>
    <p:extLst>
      <p:ext uri="{BB962C8B-B14F-4D97-AF65-F5344CB8AC3E}">
        <p14:creationId xmlns:p14="http://schemas.microsoft.com/office/powerpoint/2010/main" val="403368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C6E7B-FF39-D046-BDB1-E199BAE791C1}" type="slidenum">
              <a:rPr lang="en-US" smtClean="0"/>
              <a:t>12</a:t>
            </a:fld>
            <a:endParaRPr lang="en-US" dirty="0"/>
          </a:p>
        </p:txBody>
      </p:sp>
    </p:spTree>
    <p:extLst>
      <p:ext uri="{BB962C8B-B14F-4D97-AF65-F5344CB8AC3E}">
        <p14:creationId xmlns:p14="http://schemas.microsoft.com/office/powerpoint/2010/main" val="368810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13</a:t>
            </a:fld>
            <a:endParaRPr lang="en-US" dirty="0"/>
          </a:p>
        </p:txBody>
      </p:sp>
    </p:spTree>
    <p:extLst>
      <p:ext uri="{BB962C8B-B14F-4D97-AF65-F5344CB8AC3E}">
        <p14:creationId xmlns:p14="http://schemas.microsoft.com/office/powerpoint/2010/main" val="389379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14</a:t>
            </a:fld>
            <a:endParaRPr lang="en-US" dirty="0"/>
          </a:p>
        </p:txBody>
      </p:sp>
    </p:spTree>
    <p:extLst>
      <p:ext uri="{BB962C8B-B14F-4D97-AF65-F5344CB8AC3E}">
        <p14:creationId xmlns:p14="http://schemas.microsoft.com/office/powerpoint/2010/main" val="336584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15</a:t>
            </a:fld>
            <a:endParaRPr lang="en-US" dirty="0"/>
          </a:p>
        </p:txBody>
      </p:sp>
    </p:spTree>
    <p:extLst>
      <p:ext uri="{BB962C8B-B14F-4D97-AF65-F5344CB8AC3E}">
        <p14:creationId xmlns:p14="http://schemas.microsoft.com/office/powerpoint/2010/main" val="152182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16</a:t>
            </a:fld>
            <a:endParaRPr lang="en-US" dirty="0"/>
          </a:p>
        </p:txBody>
      </p:sp>
    </p:spTree>
    <p:extLst>
      <p:ext uri="{BB962C8B-B14F-4D97-AF65-F5344CB8AC3E}">
        <p14:creationId xmlns:p14="http://schemas.microsoft.com/office/powerpoint/2010/main" val="420256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18</a:t>
            </a:fld>
            <a:endParaRPr lang="en-US" dirty="0"/>
          </a:p>
        </p:txBody>
      </p:sp>
    </p:spTree>
    <p:extLst>
      <p:ext uri="{BB962C8B-B14F-4D97-AF65-F5344CB8AC3E}">
        <p14:creationId xmlns:p14="http://schemas.microsoft.com/office/powerpoint/2010/main" val="73666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19</a:t>
            </a:fld>
            <a:endParaRPr lang="en-US" dirty="0"/>
          </a:p>
        </p:txBody>
      </p:sp>
    </p:spTree>
    <p:extLst>
      <p:ext uri="{BB962C8B-B14F-4D97-AF65-F5344CB8AC3E}">
        <p14:creationId xmlns:p14="http://schemas.microsoft.com/office/powerpoint/2010/main" val="1736996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20</a:t>
            </a:fld>
            <a:endParaRPr lang="en-US" dirty="0"/>
          </a:p>
        </p:txBody>
      </p:sp>
    </p:spTree>
    <p:extLst>
      <p:ext uri="{BB962C8B-B14F-4D97-AF65-F5344CB8AC3E}">
        <p14:creationId xmlns:p14="http://schemas.microsoft.com/office/powerpoint/2010/main" val="251544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2</a:t>
            </a:fld>
            <a:endParaRPr lang="en-US"/>
          </a:p>
        </p:txBody>
      </p:sp>
    </p:spTree>
    <p:extLst>
      <p:ext uri="{BB962C8B-B14F-4D97-AF65-F5344CB8AC3E}">
        <p14:creationId xmlns:p14="http://schemas.microsoft.com/office/powerpoint/2010/main" val="3893859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21</a:t>
            </a:fld>
            <a:endParaRPr lang="en-US" dirty="0"/>
          </a:p>
        </p:txBody>
      </p:sp>
    </p:spTree>
    <p:extLst>
      <p:ext uri="{BB962C8B-B14F-4D97-AF65-F5344CB8AC3E}">
        <p14:creationId xmlns:p14="http://schemas.microsoft.com/office/powerpoint/2010/main" val="2688707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22</a:t>
            </a:fld>
            <a:endParaRPr lang="en-US" dirty="0"/>
          </a:p>
        </p:txBody>
      </p:sp>
    </p:spTree>
    <p:extLst>
      <p:ext uri="{BB962C8B-B14F-4D97-AF65-F5344CB8AC3E}">
        <p14:creationId xmlns:p14="http://schemas.microsoft.com/office/powerpoint/2010/main" val="80776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23</a:t>
            </a:fld>
            <a:endParaRPr lang="en-US" dirty="0"/>
          </a:p>
        </p:txBody>
      </p:sp>
    </p:spTree>
    <p:extLst>
      <p:ext uri="{BB962C8B-B14F-4D97-AF65-F5344CB8AC3E}">
        <p14:creationId xmlns:p14="http://schemas.microsoft.com/office/powerpoint/2010/main" val="182414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AC6E7B-FF39-D046-BDB1-E199BAE791C1}" type="slidenum">
              <a:rPr lang="en-US" smtClean="0"/>
              <a:t>24</a:t>
            </a:fld>
            <a:endParaRPr lang="en-US" dirty="0"/>
          </a:p>
        </p:txBody>
      </p:sp>
    </p:spTree>
    <p:extLst>
      <p:ext uri="{BB962C8B-B14F-4D97-AF65-F5344CB8AC3E}">
        <p14:creationId xmlns:p14="http://schemas.microsoft.com/office/powerpoint/2010/main" val="3475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3</a:t>
            </a:fld>
            <a:endParaRPr lang="en-US" dirty="0"/>
          </a:p>
        </p:txBody>
      </p:sp>
    </p:spTree>
    <p:extLst>
      <p:ext uri="{BB962C8B-B14F-4D97-AF65-F5344CB8AC3E}">
        <p14:creationId xmlns:p14="http://schemas.microsoft.com/office/powerpoint/2010/main" val="338961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4</a:t>
            </a:fld>
            <a:endParaRPr lang="en-US" dirty="0"/>
          </a:p>
        </p:txBody>
      </p:sp>
    </p:spTree>
    <p:extLst>
      <p:ext uri="{BB962C8B-B14F-4D97-AF65-F5344CB8AC3E}">
        <p14:creationId xmlns:p14="http://schemas.microsoft.com/office/powerpoint/2010/main" val="336584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5</a:t>
            </a:fld>
            <a:endParaRPr lang="en-US" dirty="0"/>
          </a:p>
        </p:txBody>
      </p:sp>
    </p:spTree>
    <p:extLst>
      <p:ext uri="{BB962C8B-B14F-4D97-AF65-F5344CB8AC3E}">
        <p14:creationId xmlns:p14="http://schemas.microsoft.com/office/powerpoint/2010/main" val="345430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6</a:t>
            </a:fld>
            <a:endParaRPr lang="en-US" dirty="0"/>
          </a:p>
        </p:txBody>
      </p:sp>
    </p:spTree>
    <p:extLst>
      <p:ext uri="{BB962C8B-B14F-4D97-AF65-F5344CB8AC3E}">
        <p14:creationId xmlns:p14="http://schemas.microsoft.com/office/powerpoint/2010/main" val="399184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7</a:t>
            </a:fld>
            <a:endParaRPr lang="en-US" dirty="0"/>
          </a:p>
        </p:txBody>
      </p:sp>
    </p:spTree>
    <p:extLst>
      <p:ext uri="{BB962C8B-B14F-4D97-AF65-F5344CB8AC3E}">
        <p14:creationId xmlns:p14="http://schemas.microsoft.com/office/powerpoint/2010/main" val="400676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8</a:t>
            </a:fld>
            <a:endParaRPr lang="en-US" dirty="0"/>
          </a:p>
        </p:txBody>
      </p:sp>
    </p:spTree>
    <p:extLst>
      <p:ext uri="{BB962C8B-B14F-4D97-AF65-F5344CB8AC3E}">
        <p14:creationId xmlns:p14="http://schemas.microsoft.com/office/powerpoint/2010/main" val="199011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C6E7B-FF39-D046-BDB1-E199BAE791C1}" type="slidenum">
              <a:rPr lang="en-US" smtClean="0"/>
              <a:t>9</a:t>
            </a:fld>
            <a:endParaRPr lang="en-US" dirty="0"/>
          </a:p>
        </p:txBody>
      </p:sp>
    </p:spTree>
    <p:extLst>
      <p:ext uri="{BB962C8B-B14F-4D97-AF65-F5344CB8AC3E}">
        <p14:creationId xmlns:p14="http://schemas.microsoft.com/office/powerpoint/2010/main" val="330230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0AE364CB-976E-AD41-830B-DB24AFD6247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80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30702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99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58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51191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588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75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36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9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239757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4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31435138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E364CB-976E-AD41-830B-DB24AFD6247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5870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E364CB-976E-AD41-830B-DB24AFD6247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69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415677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364CB-976E-AD41-830B-DB24AFD62472}"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49915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97F8-D342-0745-96BA-F6000A55AEB4}"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343096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E897F8-D342-0745-96BA-F6000A55AEB4}" type="datetimeFigureOut">
              <a:rPr lang="en-US" smtClean="0"/>
              <a:t>7/28/2022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E364CB-976E-AD41-830B-DB24AFD62472}" type="slidenum">
              <a:rPr lang="en-US" smtClean="0"/>
              <a:t>‹#›</a:t>
            </a:fld>
            <a:endParaRPr lang="en-US" dirty="0"/>
          </a:p>
        </p:txBody>
      </p:sp>
    </p:spTree>
    <p:extLst>
      <p:ext uri="{BB962C8B-B14F-4D97-AF65-F5344CB8AC3E}">
        <p14:creationId xmlns:p14="http://schemas.microsoft.com/office/powerpoint/2010/main" val="176337385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usd.edu/post/title-ix-harassment-complaint-form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CFF0-C2E4-AE43-B9D8-B53FC9FA78C0}"/>
              </a:ext>
            </a:extLst>
          </p:cNvPr>
          <p:cNvSpPr>
            <a:spLocks noGrp="1"/>
          </p:cNvSpPr>
          <p:nvPr>
            <p:ph type="ctrTitle"/>
          </p:nvPr>
        </p:nvSpPr>
        <p:spPr/>
        <p:txBody>
          <a:bodyPr>
            <a:noAutofit/>
          </a:bodyPr>
          <a:lstStyle/>
          <a:p>
            <a:r>
              <a:rPr lang="en-US" sz="3600" dirty="0"/>
              <a:t>SCUSD Title IX Training for Student-Related Complaints and Investigations</a:t>
            </a:r>
          </a:p>
        </p:txBody>
      </p:sp>
      <p:sp>
        <p:nvSpPr>
          <p:cNvPr id="3" name="Subtitle 2">
            <a:extLst>
              <a:ext uri="{FF2B5EF4-FFF2-40B4-BE49-F238E27FC236}">
                <a16:creationId xmlns:a16="http://schemas.microsoft.com/office/drawing/2014/main" id="{5E0300F1-026C-4B46-97E9-CA7B80B926F6}"/>
              </a:ext>
            </a:extLst>
          </p:cNvPr>
          <p:cNvSpPr>
            <a:spLocks noGrp="1"/>
          </p:cNvSpPr>
          <p:nvPr>
            <p:ph type="subTitle" idx="1"/>
          </p:nvPr>
        </p:nvSpPr>
        <p:spPr/>
        <p:txBody>
          <a:bodyPr>
            <a:normAutofit fontScale="77500" lnSpcReduction="20000"/>
          </a:bodyPr>
          <a:lstStyle/>
          <a:p>
            <a:r>
              <a:rPr lang="en-US" dirty="0" smtClean="0"/>
              <a:t>November 2, 2021</a:t>
            </a:r>
            <a:endParaRPr lang="en-US" dirty="0"/>
          </a:p>
          <a:p>
            <a:r>
              <a:rPr lang="en-US" dirty="0" smtClean="0"/>
              <a:t>November 9, 2021</a:t>
            </a:r>
          </a:p>
          <a:p>
            <a:r>
              <a:rPr lang="en-US" dirty="0" smtClean="0"/>
              <a:t>November 17, 2021</a:t>
            </a:r>
          </a:p>
          <a:p>
            <a:r>
              <a:rPr lang="en-US" dirty="0" smtClean="0"/>
              <a:t>3:30pm-4:30pm</a:t>
            </a:r>
            <a:endParaRPr lang="en-US" dirty="0"/>
          </a:p>
        </p:txBody>
      </p:sp>
    </p:spTree>
    <p:extLst>
      <p:ext uri="{BB962C8B-B14F-4D97-AF65-F5344CB8AC3E}">
        <p14:creationId xmlns:p14="http://schemas.microsoft.com/office/powerpoint/2010/main" val="334233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Mahoney</a:t>
            </a:r>
            <a:r>
              <a:rPr lang="en-US" dirty="0" smtClean="0"/>
              <a:t> Principles</a:t>
            </a:r>
            <a:endParaRPr lang="en-US" i="1" dirty="0"/>
          </a:p>
        </p:txBody>
      </p:sp>
      <p:sp>
        <p:nvSpPr>
          <p:cNvPr id="3" name="Content Placeholder 2"/>
          <p:cNvSpPr>
            <a:spLocks noGrp="1"/>
          </p:cNvSpPr>
          <p:nvPr>
            <p:ph idx="1"/>
          </p:nvPr>
        </p:nvSpPr>
        <p:spPr/>
        <p:txBody>
          <a:bodyPr>
            <a:normAutofit lnSpcReduction="10000"/>
          </a:bodyPr>
          <a:lstStyle/>
          <a:p>
            <a:r>
              <a:rPr lang="en-US" dirty="0" smtClean="0"/>
              <a:t>Certain </a:t>
            </a:r>
            <a:r>
              <a:rPr lang="en-US" dirty="0"/>
              <a:t>types of student expression occurring outside of the school environment </a:t>
            </a:r>
            <a:r>
              <a:rPr lang="en-US" dirty="0" smtClean="0"/>
              <a:t>may be regulated subject to the following principles:</a:t>
            </a:r>
          </a:p>
          <a:p>
            <a:pPr lvl="1"/>
            <a:r>
              <a:rPr lang="en-US" dirty="0" smtClean="0"/>
              <a:t>1.  When </a:t>
            </a:r>
            <a:r>
              <a:rPr lang="en-US" dirty="0"/>
              <a:t>compared to on-campus speech, off-campus speech </a:t>
            </a:r>
            <a:r>
              <a:rPr lang="en-US" dirty="0" smtClean="0"/>
              <a:t>“</a:t>
            </a:r>
            <a:r>
              <a:rPr lang="en-US" dirty="0"/>
              <a:t>will normally fall within the zone of parental, rather than school-related, responsibility</a:t>
            </a:r>
            <a:r>
              <a:rPr lang="en-US" dirty="0" smtClean="0"/>
              <a:t>.”</a:t>
            </a:r>
          </a:p>
          <a:p>
            <a:pPr lvl="1"/>
            <a:r>
              <a:rPr lang="en-US" dirty="0" smtClean="0"/>
              <a:t>2.  Schools</a:t>
            </a:r>
            <a:r>
              <a:rPr lang="en-US" dirty="0"/>
              <a:t>’ off-campus speech regulation, together with on-campus speech regulation, would functionally permit schools to regulate a student’s speech 24-hours a day, seven days a week—a concept the court found constitutionally </a:t>
            </a:r>
            <a:r>
              <a:rPr lang="en-US" dirty="0" smtClean="0"/>
              <a:t>untenable.</a:t>
            </a:r>
          </a:p>
          <a:p>
            <a:pPr lvl="1"/>
            <a:r>
              <a:rPr lang="en-US" dirty="0" smtClean="0"/>
              <a:t>3.  Schools </a:t>
            </a:r>
            <a:r>
              <a:rPr lang="en-US" dirty="0"/>
              <a:t>have a duty to protect expression, even unpopular expression, as a way to transmit the ideals necessary for “our representative democracy</a:t>
            </a:r>
            <a:r>
              <a:rPr lang="en-US" dirty="0" smtClean="0"/>
              <a:t>.”</a:t>
            </a:r>
          </a:p>
        </p:txBody>
      </p:sp>
    </p:spTree>
    <p:extLst>
      <p:ext uri="{BB962C8B-B14F-4D97-AF65-F5344CB8AC3E}">
        <p14:creationId xmlns:p14="http://schemas.microsoft.com/office/powerpoint/2010/main" val="56672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Mahoney</a:t>
            </a:r>
            <a:r>
              <a:rPr lang="en-US" dirty="0" smtClean="0"/>
              <a:t> Conclusion – Case By Case Basis</a:t>
            </a:r>
            <a:endParaRPr lang="en-US" i="1"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he </a:t>
            </a:r>
            <a:r>
              <a:rPr lang="en-US" dirty="0"/>
              <a:t>court concluded that the student’s off-campus expression was beyond the school’s authority to discipline for or otherwise </a:t>
            </a:r>
            <a:r>
              <a:rPr lang="en-US" dirty="0" smtClean="0"/>
              <a:t>regulate.</a:t>
            </a:r>
          </a:p>
          <a:p>
            <a:pPr lvl="1"/>
            <a:r>
              <a:rPr lang="en-US" dirty="0" smtClean="0"/>
              <a:t>The </a:t>
            </a:r>
            <a:r>
              <a:rPr lang="en-US" dirty="0"/>
              <a:t>student made the offending posts outside of school hours, on a non-school device, at a non-school </a:t>
            </a:r>
            <a:r>
              <a:rPr lang="en-US" dirty="0" smtClean="0"/>
              <a:t>location;</a:t>
            </a:r>
          </a:p>
          <a:p>
            <a:pPr lvl="1"/>
            <a:r>
              <a:rPr lang="en-US" dirty="0"/>
              <a:t>T</a:t>
            </a:r>
            <a:r>
              <a:rPr lang="en-US" dirty="0" smtClean="0"/>
              <a:t>here </a:t>
            </a:r>
            <a:r>
              <a:rPr lang="en-US" dirty="0"/>
              <a:t>was no reason to think the student’s parents had delegated the school control over the student’s </a:t>
            </a:r>
            <a:r>
              <a:rPr lang="en-US" dirty="0" smtClean="0"/>
              <a:t>behavior;</a:t>
            </a:r>
          </a:p>
          <a:p>
            <a:pPr lvl="1"/>
            <a:r>
              <a:rPr lang="en-US" dirty="0"/>
              <a:t>T</a:t>
            </a:r>
            <a:r>
              <a:rPr lang="en-US" dirty="0" smtClean="0"/>
              <a:t>he </a:t>
            </a:r>
            <a:r>
              <a:rPr lang="en-US" dirty="0"/>
              <a:t>posts did not identify the school or any school </a:t>
            </a:r>
            <a:r>
              <a:rPr lang="en-US" dirty="0" smtClean="0"/>
              <a:t>staff; and</a:t>
            </a:r>
          </a:p>
          <a:p>
            <a:pPr lvl="1"/>
            <a:r>
              <a:rPr lang="en-US" dirty="0"/>
              <a:t>T</a:t>
            </a:r>
            <a:r>
              <a:rPr lang="en-US" dirty="0" smtClean="0"/>
              <a:t>he </a:t>
            </a:r>
            <a:r>
              <a:rPr lang="en-US" dirty="0"/>
              <a:t>off-campus expression did not cause a substantial disruption to the educational environment or the extracurricular activity of the cheerleading squad.</a:t>
            </a:r>
            <a:endParaRPr lang="en-US" dirty="0" smtClean="0"/>
          </a:p>
        </p:txBody>
      </p:sp>
    </p:spTree>
    <p:extLst>
      <p:ext uri="{BB962C8B-B14F-4D97-AF65-F5344CB8AC3E}">
        <p14:creationId xmlns:p14="http://schemas.microsoft.com/office/powerpoint/2010/main" val="406489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Media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does </a:t>
            </a:r>
            <a:r>
              <a:rPr lang="en-US" i="1" dirty="0" smtClean="0"/>
              <a:t>Mahoney </a:t>
            </a:r>
            <a:r>
              <a:rPr lang="en-US" dirty="0" smtClean="0"/>
              <a:t>play a role?</a:t>
            </a:r>
          </a:p>
          <a:p>
            <a:pPr lvl="1"/>
            <a:r>
              <a:rPr lang="en-US" dirty="0" smtClean="0"/>
              <a:t>Are the texts made outside </a:t>
            </a:r>
            <a:r>
              <a:rPr lang="en-US" dirty="0"/>
              <a:t>of school hours, on a non-school device, at a non-school </a:t>
            </a:r>
            <a:r>
              <a:rPr lang="en-US" dirty="0" smtClean="0"/>
              <a:t>location?</a:t>
            </a:r>
            <a:endParaRPr lang="en-US" dirty="0"/>
          </a:p>
          <a:p>
            <a:pPr lvl="1"/>
            <a:r>
              <a:rPr lang="en-US" dirty="0" smtClean="0"/>
              <a:t>Is there a reason to </a:t>
            </a:r>
            <a:r>
              <a:rPr lang="en-US" dirty="0"/>
              <a:t>think the student’s parents had delegated the school control over the student’s </a:t>
            </a:r>
            <a:r>
              <a:rPr lang="en-US" dirty="0" smtClean="0"/>
              <a:t>behavior?</a:t>
            </a:r>
            <a:endParaRPr lang="en-US" dirty="0"/>
          </a:p>
          <a:p>
            <a:pPr lvl="1"/>
            <a:r>
              <a:rPr lang="en-US" dirty="0" smtClean="0"/>
              <a:t>Do the texts identify </a:t>
            </a:r>
            <a:r>
              <a:rPr lang="en-US" dirty="0"/>
              <a:t>the school or any school </a:t>
            </a:r>
            <a:r>
              <a:rPr lang="en-US" dirty="0" smtClean="0"/>
              <a:t>staff</a:t>
            </a:r>
            <a:r>
              <a:rPr lang="en-US" dirty="0"/>
              <a:t>?</a:t>
            </a:r>
          </a:p>
          <a:p>
            <a:pPr lvl="1"/>
            <a:r>
              <a:rPr lang="en-US" dirty="0" smtClean="0"/>
              <a:t>Do the texts cause </a:t>
            </a:r>
            <a:r>
              <a:rPr lang="en-US" dirty="0"/>
              <a:t>a substantial disruption to the educational environment or the extracurricular </a:t>
            </a:r>
            <a:r>
              <a:rPr lang="en-US" dirty="0" smtClean="0"/>
              <a:t>activity?</a:t>
            </a:r>
          </a:p>
          <a:p>
            <a:r>
              <a:rPr lang="en-US" dirty="0" smtClean="0"/>
              <a:t>If the texts are made outside of school hours, on personal devices, and off-campus and there is no substantial impact on students’ education, extracurricular activities, or mental health, then the District most likely should not apply consequences.  Nonetheless, the District may have an obligation to further investigate.</a:t>
            </a:r>
            <a:endParaRPr lang="en-US" dirty="0"/>
          </a:p>
          <a:p>
            <a:endParaRPr lang="en-US" dirty="0"/>
          </a:p>
        </p:txBody>
      </p:sp>
    </p:spTree>
    <p:extLst>
      <p:ext uri="{BB962C8B-B14F-4D97-AF65-F5344CB8AC3E}">
        <p14:creationId xmlns:p14="http://schemas.microsoft.com/office/powerpoint/2010/main" val="183303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AC0F-8B7D-AA47-A8EC-61B0318B5B87}"/>
              </a:ext>
            </a:extLst>
          </p:cNvPr>
          <p:cNvSpPr>
            <a:spLocks noGrp="1"/>
          </p:cNvSpPr>
          <p:nvPr>
            <p:ph type="title"/>
          </p:nvPr>
        </p:nvSpPr>
        <p:spPr/>
        <p:txBody>
          <a:bodyPr/>
          <a:lstStyle/>
          <a:p>
            <a:r>
              <a:rPr lang="en-US" dirty="0"/>
              <a:t>Key People and Terms</a:t>
            </a:r>
          </a:p>
        </p:txBody>
      </p:sp>
      <p:sp>
        <p:nvSpPr>
          <p:cNvPr id="3" name="Content Placeholder 2">
            <a:extLst>
              <a:ext uri="{FF2B5EF4-FFF2-40B4-BE49-F238E27FC236}">
                <a16:creationId xmlns:a16="http://schemas.microsoft.com/office/drawing/2014/main" id="{EB9635A8-5DB8-F54F-9FCA-F1FDD87BF1CD}"/>
              </a:ext>
            </a:extLst>
          </p:cNvPr>
          <p:cNvSpPr>
            <a:spLocks noGrp="1"/>
          </p:cNvSpPr>
          <p:nvPr>
            <p:ph idx="1"/>
          </p:nvPr>
        </p:nvSpPr>
        <p:spPr/>
        <p:txBody>
          <a:bodyPr>
            <a:normAutofit fontScale="92500" lnSpcReduction="20000"/>
          </a:bodyPr>
          <a:lstStyle/>
          <a:p>
            <a:r>
              <a:rPr lang="en-US" dirty="0"/>
              <a:t>Complainant</a:t>
            </a:r>
          </a:p>
          <a:p>
            <a:r>
              <a:rPr lang="en-US" dirty="0"/>
              <a:t>Respondent												</a:t>
            </a:r>
          </a:p>
          <a:p>
            <a:r>
              <a:rPr lang="en-US" dirty="0"/>
              <a:t>Coordinator</a:t>
            </a:r>
          </a:p>
          <a:p>
            <a:r>
              <a:rPr lang="en-US" dirty="0"/>
              <a:t>Investigator</a:t>
            </a:r>
          </a:p>
          <a:p>
            <a:r>
              <a:rPr lang="en-US" dirty="0"/>
              <a:t>Decision-maker</a:t>
            </a:r>
          </a:p>
          <a:p>
            <a:r>
              <a:rPr lang="en-US" dirty="0"/>
              <a:t>Appeals Officer</a:t>
            </a:r>
          </a:p>
          <a:p>
            <a:r>
              <a:rPr lang="en-US" dirty="0"/>
              <a:t>Informal Resolution Officer</a:t>
            </a:r>
          </a:p>
          <a:p>
            <a:r>
              <a:rPr lang="en-US" dirty="0"/>
              <a:t>Advisor</a:t>
            </a:r>
          </a:p>
          <a:p>
            <a:pPr marL="0" indent="0">
              <a:buNone/>
            </a:pPr>
            <a:endParaRPr lang="en-US" dirty="0">
              <a:solidFill>
                <a:srgbClr val="FF0000"/>
              </a:solidFill>
            </a:endParaRPr>
          </a:p>
        </p:txBody>
      </p:sp>
    </p:spTree>
    <p:extLst>
      <p:ext uri="{BB962C8B-B14F-4D97-AF65-F5344CB8AC3E}">
        <p14:creationId xmlns:p14="http://schemas.microsoft.com/office/powerpoint/2010/main" val="148557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7E36-AE31-0146-B9BC-459094BEBEF8}"/>
              </a:ext>
            </a:extLst>
          </p:cNvPr>
          <p:cNvSpPr>
            <a:spLocks noGrp="1"/>
          </p:cNvSpPr>
          <p:nvPr>
            <p:ph type="title"/>
          </p:nvPr>
        </p:nvSpPr>
        <p:spPr/>
        <p:txBody>
          <a:bodyPr/>
          <a:lstStyle/>
          <a:p>
            <a:r>
              <a:rPr lang="en-US" dirty="0"/>
              <a:t>Title IX Specialist Responsibilities	</a:t>
            </a:r>
          </a:p>
        </p:txBody>
      </p:sp>
      <p:sp>
        <p:nvSpPr>
          <p:cNvPr id="3" name="Content Placeholder 2">
            <a:extLst>
              <a:ext uri="{FF2B5EF4-FFF2-40B4-BE49-F238E27FC236}">
                <a16:creationId xmlns:a16="http://schemas.microsoft.com/office/drawing/2014/main" id="{31773BAD-2269-9842-BDE1-A9A27780B1CE}"/>
              </a:ext>
            </a:extLst>
          </p:cNvPr>
          <p:cNvSpPr>
            <a:spLocks noGrp="1"/>
          </p:cNvSpPr>
          <p:nvPr>
            <p:ph idx="1"/>
          </p:nvPr>
        </p:nvSpPr>
        <p:spPr/>
        <p:txBody>
          <a:bodyPr>
            <a:normAutofit/>
          </a:bodyPr>
          <a:lstStyle/>
          <a:p>
            <a:r>
              <a:rPr lang="en-US" dirty="0"/>
              <a:t>Know the Process/ Explain Process</a:t>
            </a:r>
          </a:p>
          <a:p>
            <a:pPr lvl="1"/>
            <a:r>
              <a:rPr lang="en-US" dirty="0"/>
              <a:t>Formal Written Complaint vs. Report</a:t>
            </a:r>
          </a:p>
          <a:p>
            <a:pPr lvl="1"/>
            <a:r>
              <a:rPr lang="en-US" dirty="0"/>
              <a:t>Keep Excellent Records</a:t>
            </a:r>
          </a:p>
          <a:p>
            <a:pPr lvl="1"/>
            <a:r>
              <a:rPr lang="en-US" dirty="0"/>
              <a:t>Preliminary Investigation (Keep Notes)</a:t>
            </a:r>
          </a:p>
          <a:p>
            <a:pPr lvl="1"/>
            <a:r>
              <a:rPr lang="en-US" dirty="0"/>
              <a:t>Likely Assist Actual Investigation</a:t>
            </a:r>
          </a:p>
          <a:p>
            <a:r>
              <a:rPr lang="en-US" dirty="0"/>
              <a:t>Offer Supportive Measures</a:t>
            </a:r>
          </a:p>
          <a:p>
            <a:endParaRPr lang="en-US" dirty="0"/>
          </a:p>
        </p:txBody>
      </p:sp>
    </p:spTree>
    <p:extLst>
      <p:ext uri="{BB962C8B-B14F-4D97-AF65-F5344CB8AC3E}">
        <p14:creationId xmlns:p14="http://schemas.microsoft.com/office/powerpoint/2010/main" val="343486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C1C5-CE6E-5745-849E-D4A4CA834687}"/>
              </a:ext>
            </a:extLst>
          </p:cNvPr>
          <p:cNvSpPr>
            <a:spLocks noGrp="1"/>
          </p:cNvSpPr>
          <p:nvPr>
            <p:ph type="title"/>
          </p:nvPr>
        </p:nvSpPr>
        <p:spPr/>
        <p:txBody>
          <a:bodyPr/>
          <a:lstStyle/>
          <a:p>
            <a:r>
              <a:rPr lang="en-US" dirty="0"/>
              <a:t>Informal Resolution</a:t>
            </a:r>
          </a:p>
        </p:txBody>
      </p:sp>
      <p:sp>
        <p:nvSpPr>
          <p:cNvPr id="3" name="Content Placeholder 2">
            <a:extLst>
              <a:ext uri="{FF2B5EF4-FFF2-40B4-BE49-F238E27FC236}">
                <a16:creationId xmlns:a16="http://schemas.microsoft.com/office/drawing/2014/main" id="{7DE94826-866D-DA4E-B601-E167567FA03C}"/>
              </a:ext>
            </a:extLst>
          </p:cNvPr>
          <p:cNvSpPr>
            <a:spLocks noGrp="1"/>
          </p:cNvSpPr>
          <p:nvPr>
            <p:ph idx="1"/>
          </p:nvPr>
        </p:nvSpPr>
        <p:spPr/>
        <p:txBody>
          <a:bodyPr>
            <a:normAutofit fontScale="92500" lnSpcReduction="10000"/>
          </a:bodyPr>
          <a:lstStyle/>
          <a:p>
            <a:r>
              <a:rPr lang="en-US" dirty="0"/>
              <a:t>Informal resolution is a process that does not involve a full investigation and adjudication and can only be offered when: </a:t>
            </a:r>
          </a:p>
          <a:p>
            <a:pPr lvl="1"/>
            <a:r>
              <a:rPr lang="en-US" dirty="0"/>
              <a:t>A formal complaint is filed;</a:t>
            </a:r>
          </a:p>
          <a:p>
            <a:pPr lvl="1"/>
            <a:r>
              <a:rPr lang="en-US" dirty="0"/>
              <a:t>The District has sent a notice about the allegations and the informal resolution process; </a:t>
            </a:r>
          </a:p>
          <a:p>
            <a:pPr lvl="1"/>
            <a:r>
              <a:rPr lang="en-US" dirty="0"/>
              <a:t>A written informed that a determination has not yet been made;</a:t>
            </a:r>
          </a:p>
          <a:p>
            <a:pPr lvl="1"/>
            <a:r>
              <a:rPr lang="en-US" dirty="0"/>
              <a:t>Both parties have provided voluntary, written consent to the process (and have been </a:t>
            </a:r>
            <a:r>
              <a:rPr lang="en-US" dirty="0" smtClean="0"/>
              <a:t>notified they </a:t>
            </a:r>
            <a:r>
              <a:rPr lang="en-US" dirty="0"/>
              <a:t>can withdraw from the process as any time).</a:t>
            </a:r>
          </a:p>
          <a:p>
            <a:r>
              <a:rPr lang="en-US" dirty="0"/>
              <a:t>Informal resolution cannot be used for allegations where an employee is alleged to have sexually harassed a student.</a:t>
            </a:r>
          </a:p>
        </p:txBody>
      </p:sp>
    </p:spTree>
    <p:extLst>
      <p:ext uri="{BB962C8B-B14F-4D97-AF65-F5344CB8AC3E}">
        <p14:creationId xmlns:p14="http://schemas.microsoft.com/office/powerpoint/2010/main" val="123059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80DE-5BE4-C046-B322-3A8183DC017D}"/>
              </a:ext>
            </a:extLst>
          </p:cNvPr>
          <p:cNvSpPr>
            <a:spLocks noGrp="1"/>
          </p:cNvSpPr>
          <p:nvPr>
            <p:ph type="title"/>
          </p:nvPr>
        </p:nvSpPr>
        <p:spPr/>
        <p:txBody>
          <a:bodyPr>
            <a:normAutofit fontScale="90000"/>
          </a:bodyPr>
          <a:lstStyle/>
          <a:p>
            <a:r>
              <a:rPr lang="en-US" dirty="0"/>
              <a:t>Complaint </a:t>
            </a:r>
            <a:br>
              <a:rPr lang="en-US" dirty="0"/>
            </a:br>
            <a:r>
              <a:rPr lang="en-US" dirty="0"/>
              <a:t>Formal Complaint v. Informal </a:t>
            </a:r>
            <a:r>
              <a:rPr lang="en-US" dirty="0" smtClean="0"/>
              <a:t>Report</a:t>
            </a:r>
            <a:endParaRPr lang="en-US" dirty="0"/>
          </a:p>
        </p:txBody>
      </p:sp>
      <p:sp>
        <p:nvSpPr>
          <p:cNvPr id="3" name="Content Placeholder 2">
            <a:extLst>
              <a:ext uri="{FF2B5EF4-FFF2-40B4-BE49-F238E27FC236}">
                <a16:creationId xmlns:a16="http://schemas.microsoft.com/office/drawing/2014/main" id="{C5AA2645-14D1-314A-AB39-4F3770910467}"/>
              </a:ext>
            </a:extLst>
          </p:cNvPr>
          <p:cNvSpPr>
            <a:spLocks noGrp="1"/>
          </p:cNvSpPr>
          <p:nvPr>
            <p:ph idx="1"/>
          </p:nvPr>
        </p:nvSpPr>
        <p:spPr/>
        <p:txBody>
          <a:bodyPr/>
          <a:lstStyle/>
          <a:p>
            <a:r>
              <a:rPr lang="en-US" u="sng" dirty="0"/>
              <a:t>Formal Complaint</a:t>
            </a:r>
            <a:r>
              <a:rPr lang="en-US" dirty="0"/>
              <a:t>:  A document filed by a complainant (i.e., the student or the student’s parent/guardian) or signed by the Title IX Coordinator alleging sexual harassment against a respondent and requesting that the District investigate the allegation.</a:t>
            </a:r>
          </a:p>
          <a:p>
            <a:r>
              <a:rPr lang="en-US" u="sng" dirty="0"/>
              <a:t>Informal Report</a:t>
            </a:r>
            <a:r>
              <a:rPr lang="en-US" dirty="0"/>
              <a:t>:  If no formal complaint is filed by the complainant, the Title IX Coordinator should assess whether to independently initiate a complaint based on a threat to safety.</a:t>
            </a:r>
            <a:endParaRPr lang="en-US" u="sng" dirty="0"/>
          </a:p>
        </p:txBody>
      </p:sp>
    </p:spTree>
    <p:extLst>
      <p:ext uri="{BB962C8B-B14F-4D97-AF65-F5344CB8AC3E}">
        <p14:creationId xmlns:p14="http://schemas.microsoft.com/office/powerpoint/2010/main" val="274383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Report of Suspected Harassment</a:t>
            </a:r>
            <a:br>
              <a:rPr lang="en-US" dirty="0" smtClean="0"/>
            </a:br>
            <a:r>
              <a:rPr lang="en-US" sz="3100" dirty="0">
                <a:hlinkClick r:id="rId2"/>
              </a:rPr>
              <a:t>https://www.scusd.edu/post/title-ix-harassment-complaint-forms</a:t>
            </a:r>
            <a:r>
              <a:rPr lang="en-US" sz="3100" dirty="0"/>
              <a:t> </a:t>
            </a:r>
            <a:r>
              <a:rPr lang="en-US" dirty="0"/>
              <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854" y="2556932"/>
            <a:ext cx="7278130" cy="3653479"/>
          </a:xfrm>
          <a:prstGeom prst="rect">
            <a:avLst/>
          </a:prstGeom>
        </p:spPr>
      </p:pic>
    </p:spTree>
    <p:extLst>
      <p:ext uri="{BB962C8B-B14F-4D97-AF65-F5344CB8AC3E}">
        <p14:creationId xmlns:p14="http://schemas.microsoft.com/office/powerpoint/2010/main" val="167158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C8F7-B3F9-3941-BD25-BB3915C7C982}"/>
              </a:ext>
            </a:extLst>
          </p:cNvPr>
          <p:cNvSpPr>
            <a:spLocks noGrp="1"/>
          </p:cNvSpPr>
          <p:nvPr>
            <p:ph type="title"/>
          </p:nvPr>
        </p:nvSpPr>
        <p:spPr/>
        <p:txBody>
          <a:bodyPr/>
          <a:lstStyle/>
          <a:p>
            <a:r>
              <a:rPr lang="en-US" dirty="0"/>
              <a:t>Whenever In Doubt, Report</a:t>
            </a:r>
          </a:p>
        </p:txBody>
      </p:sp>
      <p:sp>
        <p:nvSpPr>
          <p:cNvPr id="3" name="Content Placeholder 2">
            <a:extLst>
              <a:ext uri="{FF2B5EF4-FFF2-40B4-BE49-F238E27FC236}">
                <a16:creationId xmlns:a16="http://schemas.microsoft.com/office/drawing/2014/main" id="{300025BF-ED6A-7849-814B-F9495A183D63}"/>
              </a:ext>
            </a:extLst>
          </p:cNvPr>
          <p:cNvSpPr>
            <a:spLocks noGrp="1"/>
          </p:cNvSpPr>
          <p:nvPr>
            <p:ph idx="1"/>
          </p:nvPr>
        </p:nvSpPr>
        <p:spPr/>
        <p:txBody>
          <a:bodyPr/>
          <a:lstStyle/>
          <a:p>
            <a:r>
              <a:rPr lang="en-US" dirty="0"/>
              <a:t>Verbal report to CPS agent</a:t>
            </a:r>
          </a:p>
          <a:p>
            <a:r>
              <a:rPr lang="en-US" dirty="0"/>
              <a:t>Complete written report</a:t>
            </a:r>
          </a:p>
          <a:p>
            <a:r>
              <a:rPr lang="en-US" dirty="0"/>
              <a:t>Keep copy of written </a:t>
            </a:r>
            <a:r>
              <a:rPr lang="en-US" dirty="0" smtClean="0"/>
              <a:t>report</a:t>
            </a:r>
          </a:p>
          <a:p>
            <a:r>
              <a:rPr lang="en-US" dirty="0" smtClean="0"/>
              <a:t>We are all mandated reporters</a:t>
            </a:r>
            <a:endParaRPr lang="en-US" dirty="0"/>
          </a:p>
        </p:txBody>
      </p:sp>
    </p:spTree>
    <p:extLst>
      <p:ext uri="{BB962C8B-B14F-4D97-AF65-F5344CB8AC3E}">
        <p14:creationId xmlns:p14="http://schemas.microsoft.com/office/powerpoint/2010/main" val="266509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ED10-1DAE-DC4E-9F46-97A1989BD0A3}"/>
              </a:ext>
            </a:extLst>
          </p:cNvPr>
          <p:cNvSpPr>
            <a:spLocks noGrp="1"/>
          </p:cNvSpPr>
          <p:nvPr>
            <p:ph type="title"/>
          </p:nvPr>
        </p:nvSpPr>
        <p:spPr/>
        <p:txBody>
          <a:bodyPr/>
          <a:lstStyle/>
          <a:p>
            <a:r>
              <a:rPr lang="en-US" dirty="0"/>
              <a:t>Supportive Measures</a:t>
            </a:r>
          </a:p>
        </p:txBody>
      </p:sp>
      <p:sp>
        <p:nvSpPr>
          <p:cNvPr id="3" name="Content Placeholder 2">
            <a:extLst>
              <a:ext uri="{FF2B5EF4-FFF2-40B4-BE49-F238E27FC236}">
                <a16:creationId xmlns:a16="http://schemas.microsoft.com/office/drawing/2014/main" id="{C93BE2AF-10DF-BF43-9D13-5AE8E7094A90}"/>
              </a:ext>
            </a:extLst>
          </p:cNvPr>
          <p:cNvSpPr>
            <a:spLocks noGrp="1"/>
          </p:cNvSpPr>
          <p:nvPr>
            <p:ph idx="1"/>
          </p:nvPr>
        </p:nvSpPr>
        <p:spPr>
          <a:xfrm>
            <a:off x="1295401" y="2423160"/>
            <a:ext cx="9601196" cy="3452708"/>
          </a:xfrm>
        </p:spPr>
        <p:txBody>
          <a:bodyPr>
            <a:normAutofit fontScale="85000" lnSpcReduction="20000"/>
          </a:bodyPr>
          <a:lstStyle/>
          <a:p>
            <a:r>
              <a:rPr lang="en-US" dirty="0"/>
              <a:t>Supportive measures should be offered to the complainant or respondent before and after the filing of a formal complaint or where no formal complaint has been followed.</a:t>
            </a:r>
          </a:p>
          <a:p>
            <a:pPr lvl="1"/>
            <a:r>
              <a:rPr lang="en-US" dirty="0"/>
              <a:t>Escort to class</a:t>
            </a:r>
          </a:p>
          <a:p>
            <a:pPr lvl="1"/>
            <a:r>
              <a:rPr lang="en-US" dirty="0"/>
              <a:t>Change to class schedule</a:t>
            </a:r>
          </a:p>
          <a:p>
            <a:pPr lvl="1"/>
            <a:r>
              <a:rPr lang="en-US" dirty="0"/>
              <a:t>Refer to counseling</a:t>
            </a:r>
          </a:p>
          <a:p>
            <a:pPr lvl="1"/>
            <a:r>
              <a:rPr lang="en-US" dirty="0"/>
              <a:t>Safety plan</a:t>
            </a:r>
          </a:p>
          <a:p>
            <a:pPr lvl="1"/>
            <a:r>
              <a:rPr lang="en-US" dirty="0"/>
              <a:t>No Contact Order</a:t>
            </a:r>
          </a:p>
          <a:p>
            <a:pPr lvl="1"/>
            <a:r>
              <a:rPr lang="en-US" dirty="0"/>
              <a:t>Emergency Removal</a:t>
            </a:r>
          </a:p>
          <a:p>
            <a:r>
              <a:rPr lang="en-US" dirty="0"/>
              <a:t>Use trauma-informed approach</a:t>
            </a:r>
          </a:p>
          <a:p>
            <a:r>
              <a:rPr lang="en-US" dirty="0"/>
              <a:t>Non punitive</a:t>
            </a:r>
          </a:p>
        </p:txBody>
      </p:sp>
    </p:spTree>
    <p:extLst>
      <p:ext uri="{BB962C8B-B14F-4D97-AF65-F5344CB8AC3E}">
        <p14:creationId xmlns:p14="http://schemas.microsoft.com/office/powerpoint/2010/main" val="278728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264F-492B-BD4C-9421-9A8D11E1DD11}"/>
              </a:ext>
            </a:extLst>
          </p:cNvPr>
          <p:cNvSpPr>
            <a:spLocks noGrp="1"/>
          </p:cNvSpPr>
          <p:nvPr>
            <p:ph type="title"/>
          </p:nvPr>
        </p:nvSpPr>
        <p:spPr/>
        <p:txBody>
          <a:bodyPr>
            <a:normAutofit/>
          </a:bodyPr>
          <a:lstStyle/>
          <a:p>
            <a:r>
              <a:rPr lang="en-US" dirty="0"/>
              <a:t>Title IX Contacts</a:t>
            </a:r>
          </a:p>
        </p:txBody>
      </p:sp>
      <p:sp>
        <p:nvSpPr>
          <p:cNvPr id="3" name="Content Placeholder 2">
            <a:extLst>
              <a:ext uri="{FF2B5EF4-FFF2-40B4-BE49-F238E27FC236}">
                <a16:creationId xmlns:a16="http://schemas.microsoft.com/office/drawing/2014/main" id="{A3D10F8F-2C37-9F45-B8BA-C8EE7A262FC3}"/>
              </a:ext>
            </a:extLst>
          </p:cNvPr>
          <p:cNvSpPr>
            <a:spLocks noGrp="1"/>
          </p:cNvSpPr>
          <p:nvPr>
            <p:ph idx="1"/>
          </p:nvPr>
        </p:nvSpPr>
        <p:spPr/>
        <p:txBody>
          <a:bodyPr/>
          <a:lstStyle/>
          <a:p>
            <a:r>
              <a:rPr lang="en-US" dirty="0"/>
              <a:t>Student Hearing and Placement Department</a:t>
            </a:r>
          </a:p>
          <a:p>
            <a:pPr lvl="1"/>
            <a:r>
              <a:rPr lang="en-US" dirty="0"/>
              <a:t>Stephan Brown (Title IX Coordinator)</a:t>
            </a:r>
          </a:p>
          <a:p>
            <a:pPr lvl="1"/>
            <a:r>
              <a:rPr lang="en-US" dirty="0"/>
              <a:t>Jessica Wharton (Lead Investigator)</a:t>
            </a:r>
          </a:p>
          <a:p>
            <a:r>
              <a:rPr lang="en-US" dirty="0"/>
              <a:t>Legal Services Department</a:t>
            </a:r>
          </a:p>
          <a:p>
            <a:pPr lvl="1"/>
            <a:r>
              <a:rPr lang="en-US" dirty="0"/>
              <a:t>Raoul Bozio (In-House Counsel)</a:t>
            </a:r>
          </a:p>
          <a:p>
            <a:pPr lvl="1"/>
            <a:r>
              <a:rPr lang="en-US" dirty="0"/>
              <a:t>Alexa Hankard (Legal Analyst I)</a:t>
            </a:r>
          </a:p>
        </p:txBody>
      </p:sp>
    </p:spTree>
    <p:extLst>
      <p:ext uri="{BB962C8B-B14F-4D97-AF65-F5344CB8AC3E}">
        <p14:creationId xmlns:p14="http://schemas.microsoft.com/office/powerpoint/2010/main" val="995152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7D6E-7E04-994E-9B7C-CDBD6698D7A9}"/>
              </a:ext>
            </a:extLst>
          </p:cNvPr>
          <p:cNvSpPr>
            <a:spLocks noGrp="1"/>
          </p:cNvSpPr>
          <p:nvPr>
            <p:ph type="title"/>
          </p:nvPr>
        </p:nvSpPr>
        <p:spPr/>
        <p:txBody>
          <a:bodyPr/>
          <a:lstStyle/>
          <a:p>
            <a:r>
              <a:rPr lang="en-US" dirty="0"/>
              <a:t>Investigation</a:t>
            </a:r>
          </a:p>
        </p:txBody>
      </p:sp>
      <p:sp>
        <p:nvSpPr>
          <p:cNvPr id="3" name="Content Placeholder 2">
            <a:extLst>
              <a:ext uri="{FF2B5EF4-FFF2-40B4-BE49-F238E27FC236}">
                <a16:creationId xmlns:a16="http://schemas.microsoft.com/office/drawing/2014/main" id="{D740E419-1BDC-6A44-B141-4110A1147104}"/>
              </a:ext>
            </a:extLst>
          </p:cNvPr>
          <p:cNvSpPr>
            <a:spLocks noGrp="1"/>
          </p:cNvSpPr>
          <p:nvPr>
            <p:ph idx="1"/>
          </p:nvPr>
        </p:nvSpPr>
        <p:spPr/>
        <p:txBody>
          <a:bodyPr>
            <a:normAutofit lnSpcReduction="10000"/>
          </a:bodyPr>
          <a:lstStyle/>
          <a:p>
            <a:r>
              <a:rPr lang="en-US" dirty="0"/>
              <a:t>Send notice of investigation letters to both the complainant and the respondent.</a:t>
            </a:r>
          </a:p>
          <a:p>
            <a:r>
              <a:rPr lang="en-US" dirty="0"/>
              <a:t>Investigation process includes interviewing witnesses and reviewing evidence.</a:t>
            </a:r>
          </a:p>
          <a:p>
            <a:r>
              <a:rPr lang="en-US" dirty="0"/>
              <a:t>Investigation report should be prepared by the investigator and must summarize relevant evidence.</a:t>
            </a:r>
          </a:p>
          <a:p>
            <a:pPr lvl="1"/>
            <a:r>
              <a:rPr lang="en-US" dirty="0"/>
              <a:t>Parties must be offered the opportunity to provide a written response to the investigation report.</a:t>
            </a:r>
          </a:p>
        </p:txBody>
      </p:sp>
    </p:spTree>
    <p:extLst>
      <p:ext uri="{BB962C8B-B14F-4D97-AF65-F5344CB8AC3E}">
        <p14:creationId xmlns:p14="http://schemas.microsoft.com/office/powerpoint/2010/main" val="331312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BF65-BB56-9243-B30B-FA7500DD34EF}"/>
              </a:ext>
            </a:extLst>
          </p:cNvPr>
          <p:cNvSpPr>
            <a:spLocks noGrp="1"/>
          </p:cNvSpPr>
          <p:nvPr>
            <p:ph type="title"/>
          </p:nvPr>
        </p:nvSpPr>
        <p:spPr/>
        <p:txBody>
          <a:bodyPr>
            <a:normAutofit/>
          </a:bodyPr>
          <a:lstStyle/>
          <a:p>
            <a:r>
              <a:rPr lang="en-US" dirty="0"/>
              <a:t>Decision-Maker</a:t>
            </a:r>
          </a:p>
        </p:txBody>
      </p:sp>
      <p:sp>
        <p:nvSpPr>
          <p:cNvPr id="3" name="Content Placeholder 2">
            <a:extLst>
              <a:ext uri="{FF2B5EF4-FFF2-40B4-BE49-F238E27FC236}">
                <a16:creationId xmlns:a16="http://schemas.microsoft.com/office/drawing/2014/main" id="{6EB23081-08FB-9F4B-B470-44BFAAE7DD51}"/>
              </a:ext>
            </a:extLst>
          </p:cNvPr>
          <p:cNvSpPr>
            <a:spLocks noGrp="1"/>
          </p:cNvSpPr>
          <p:nvPr>
            <p:ph idx="1"/>
          </p:nvPr>
        </p:nvSpPr>
        <p:spPr/>
        <p:txBody>
          <a:bodyPr>
            <a:normAutofit/>
          </a:bodyPr>
          <a:lstStyle/>
          <a:p>
            <a:r>
              <a:rPr lang="en-US" dirty="0"/>
              <a:t>The decision-maker must allow parties the opportunity to submit written relevant questions for the other party/witnesses and ask those questions they deem relevant.</a:t>
            </a:r>
          </a:p>
          <a:p>
            <a:pPr lvl="1"/>
            <a:r>
              <a:rPr lang="en-US" dirty="0"/>
              <a:t>The decision-maker must provide an explanation as to why a question was deemed irrelevant.</a:t>
            </a:r>
          </a:p>
          <a:p>
            <a:r>
              <a:rPr lang="en-US" dirty="0"/>
              <a:t>The decision-maker must prepare the written determination.</a:t>
            </a:r>
          </a:p>
        </p:txBody>
      </p:sp>
    </p:spTree>
    <p:extLst>
      <p:ext uri="{BB962C8B-B14F-4D97-AF65-F5344CB8AC3E}">
        <p14:creationId xmlns:p14="http://schemas.microsoft.com/office/powerpoint/2010/main" val="319833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FA51-F513-9A41-A839-D7176E7A5F76}"/>
              </a:ext>
            </a:extLst>
          </p:cNvPr>
          <p:cNvSpPr>
            <a:spLocks noGrp="1"/>
          </p:cNvSpPr>
          <p:nvPr>
            <p:ph type="title"/>
          </p:nvPr>
        </p:nvSpPr>
        <p:spPr/>
        <p:txBody>
          <a:bodyPr/>
          <a:lstStyle/>
          <a:p>
            <a:r>
              <a:rPr lang="en-US" dirty="0"/>
              <a:t>Appeal</a:t>
            </a:r>
          </a:p>
        </p:txBody>
      </p:sp>
      <p:sp>
        <p:nvSpPr>
          <p:cNvPr id="3" name="Content Placeholder 2">
            <a:extLst>
              <a:ext uri="{FF2B5EF4-FFF2-40B4-BE49-F238E27FC236}">
                <a16:creationId xmlns:a16="http://schemas.microsoft.com/office/drawing/2014/main" id="{2EAB6709-E194-2F4B-BC6F-EA7EC2F57D1C}"/>
              </a:ext>
            </a:extLst>
          </p:cNvPr>
          <p:cNvSpPr>
            <a:spLocks noGrp="1"/>
          </p:cNvSpPr>
          <p:nvPr>
            <p:ph idx="1"/>
          </p:nvPr>
        </p:nvSpPr>
        <p:spPr/>
        <p:txBody>
          <a:bodyPr/>
          <a:lstStyle/>
          <a:p>
            <a:r>
              <a:rPr lang="en-US" dirty="0"/>
              <a:t>Parties may appeal the written determination on the following bases:</a:t>
            </a:r>
          </a:p>
          <a:p>
            <a:pPr lvl="1"/>
            <a:r>
              <a:rPr lang="en-US" dirty="0"/>
              <a:t>Procedural irregularity</a:t>
            </a:r>
          </a:p>
          <a:p>
            <a:pPr lvl="1"/>
            <a:r>
              <a:rPr lang="en-US" dirty="0"/>
              <a:t>New evidence that was not reasonably available earlier</a:t>
            </a:r>
          </a:p>
          <a:p>
            <a:pPr lvl="1"/>
            <a:r>
              <a:rPr lang="en-US" dirty="0"/>
              <a:t>Title IX personnel had a conflict of interest or </a:t>
            </a:r>
            <a:r>
              <a:rPr lang="en-US" dirty="0" smtClean="0"/>
              <a:t>bias</a:t>
            </a:r>
          </a:p>
          <a:p>
            <a:r>
              <a:rPr lang="en-US" dirty="0" smtClean="0"/>
              <a:t>Appeal Officer – Doug </a:t>
            </a:r>
            <a:r>
              <a:rPr lang="en-US" dirty="0"/>
              <a:t>Huscher, Assistant Superintendent Student Support Services</a:t>
            </a:r>
          </a:p>
        </p:txBody>
      </p:sp>
    </p:spTree>
    <p:extLst>
      <p:ext uri="{BB962C8B-B14F-4D97-AF65-F5344CB8AC3E}">
        <p14:creationId xmlns:p14="http://schemas.microsoft.com/office/powerpoint/2010/main" val="315983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125"/>
          <a:stretch/>
        </p:blipFill>
        <p:spPr>
          <a:xfrm>
            <a:off x="1143000" y="640080"/>
            <a:ext cx="9784079" cy="5559773"/>
          </a:xfrm>
          <a:prstGeom prst="rect">
            <a:avLst/>
          </a:prstGeom>
        </p:spPr>
      </p:pic>
    </p:spTree>
    <p:extLst>
      <p:ext uri="{BB962C8B-B14F-4D97-AF65-F5344CB8AC3E}">
        <p14:creationId xmlns:p14="http://schemas.microsoft.com/office/powerpoint/2010/main" val="774789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6B53-C96F-1B44-96DE-844B5EE8AFB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02DBBEC-D294-8C41-BC47-16E8C1DC07C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5187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E783-11A0-3043-A572-EABA0335EFC9}"/>
              </a:ext>
            </a:extLst>
          </p:cNvPr>
          <p:cNvSpPr>
            <a:spLocks noGrp="1"/>
          </p:cNvSpPr>
          <p:nvPr>
            <p:ph type="title"/>
          </p:nvPr>
        </p:nvSpPr>
        <p:spPr/>
        <p:txBody>
          <a:bodyPr>
            <a:normAutofit/>
          </a:bodyPr>
          <a:lstStyle/>
          <a:p>
            <a:r>
              <a:rPr lang="en-US" dirty="0"/>
              <a:t>What is Title IX?</a:t>
            </a:r>
          </a:p>
        </p:txBody>
      </p:sp>
      <p:sp>
        <p:nvSpPr>
          <p:cNvPr id="3" name="Content Placeholder 2">
            <a:extLst>
              <a:ext uri="{FF2B5EF4-FFF2-40B4-BE49-F238E27FC236}">
                <a16:creationId xmlns:a16="http://schemas.microsoft.com/office/drawing/2014/main" id="{4951C62F-1A07-6445-8107-22FB3E447E0D}"/>
              </a:ext>
            </a:extLst>
          </p:cNvPr>
          <p:cNvSpPr>
            <a:spLocks noGrp="1"/>
          </p:cNvSpPr>
          <p:nvPr>
            <p:ph idx="1"/>
          </p:nvPr>
        </p:nvSpPr>
        <p:spPr/>
        <p:txBody>
          <a:bodyPr>
            <a:normAutofit/>
          </a:bodyPr>
          <a:lstStyle/>
          <a:p>
            <a:r>
              <a:rPr lang="en-US" dirty="0"/>
              <a:t>Title IX of the Education Amendments Act of 1972</a:t>
            </a:r>
          </a:p>
          <a:p>
            <a:r>
              <a:rPr lang="en-US" dirty="0"/>
              <a:t>“No person in the United States shall, on the basis of sex, be excluded from participation in, be denied the benefits of, or be subjected to discrimination under any education program or activity receiving Federal financial assistance.”</a:t>
            </a:r>
          </a:p>
          <a:p>
            <a:r>
              <a:rPr lang="en-US" dirty="0"/>
              <a:t>District policies cover nondiscrimination/harassment and sexual harassment (BP and AR 5145.3 and 5145.7</a:t>
            </a:r>
            <a:r>
              <a:rPr lang="en-US" dirty="0" smtClean="0"/>
              <a:t>); recently updated AR 5145.7</a:t>
            </a:r>
            <a:endParaRPr lang="en-US" dirty="0"/>
          </a:p>
        </p:txBody>
      </p:sp>
    </p:spTree>
    <p:extLst>
      <p:ext uri="{BB962C8B-B14F-4D97-AF65-F5344CB8AC3E}">
        <p14:creationId xmlns:p14="http://schemas.microsoft.com/office/powerpoint/2010/main" val="72558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7E36-AE31-0146-B9BC-459094BEBEF8}"/>
              </a:ext>
            </a:extLst>
          </p:cNvPr>
          <p:cNvSpPr>
            <a:spLocks noGrp="1"/>
          </p:cNvSpPr>
          <p:nvPr>
            <p:ph type="title"/>
          </p:nvPr>
        </p:nvSpPr>
        <p:spPr/>
        <p:txBody>
          <a:bodyPr>
            <a:normAutofit fontScale="90000"/>
          </a:bodyPr>
          <a:lstStyle/>
          <a:p>
            <a:r>
              <a:rPr lang="en-US" dirty="0"/>
              <a:t>New Title IX Regulations</a:t>
            </a:r>
            <a:br>
              <a:rPr lang="en-US" dirty="0"/>
            </a:br>
            <a:r>
              <a:rPr lang="en-US" dirty="0"/>
              <a:t>2011 vs. 2020</a:t>
            </a:r>
          </a:p>
        </p:txBody>
      </p:sp>
      <p:sp>
        <p:nvSpPr>
          <p:cNvPr id="3" name="Content Placeholder 2">
            <a:extLst>
              <a:ext uri="{FF2B5EF4-FFF2-40B4-BE49-F238E27FC236}">
                <a16:creationId xmlns:a16="http://schemas.microsoft.com/office/drawing/2014/main" id="{31773BAD-2269-9842-BDE1-A9A27780B1CE}"/>
              </a:ext>
            </a:extLst>
          </p:cNvPr>
          <p:cNvSpPr>
            <a:spLocks noGrp="1"/>
          </p:cNvSpPr>
          <p:nvPr>
            <p:ph idx="1"/>
          </p:nvPr>
        </p:nvSpPr>
        <p:spPr/>
        <p:txBody>
          <a:bodyPr>
            <a:normAutofit/>
          </a:bodyPr>
          <a:lstStyle/>
          <a:p>
            <a:r>
              <a:rPr lang="en-US" dirty="0"/>
              <a:t>Reasonably prompt timeframe</a:t>
            </a:r>
          </a:p>
          <a:p>
            <a:pPr lvl="1"/>
            <a:r>
              <a:rPr lang="en-US" dirty="0"/>
              <a:t>Process now needs to be completed in a “reasonably prompt” timeframe</a:t>
            </a:r>
          </a:p>
          <a:p>
            <a:r>
              <a:rPr lang="en-US" dirty="0"/>
              <a:t>Procedural requirements for due process</a:t>
            </a:r>
          </a:p>
          <a:p>
            <a:pPr lvl="1"/>
            <a:r>
              <a:rPr lang="en-US" dirty="0"/>
              <a:t>Increased due process for respondent, including multiple opportunities to respond to allegations and finding</a:t>
            </a:r>
          </a:p>
          <a:p>
            <a:pPr lvl="1"/>
            <a:r>
              <a:rPr lang="en-US" dirty="0"/>
              <a:t>Either the complainant or respondent can appeal the District’s decision, but only the respondent can appeal the District’s sanction</a:t>
            </a:r>
          </a:p>
          <a:p>
            <a:pPr marL="0" indent="0">
              <a:buNone/>
            </a:pPr>
            <a:endParaRPr lang="en-US" dirty="0"/>
          </a:p>
          <a:p>
            <a:endParaRPr lang="en-US" dirty="0"/>
          </a:p>
        </p:txBody>
      </p:sp>
    </p:spTree>
    <p:extLst>
      <p:ext uri="{BB962C8B-B14F-4D97-AF65-F5344CB8AC3E}">
        <p14:creationId xmlns:p14="http://schemas.microsoft.com/office/powerpoint/2010/main" val="179785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AD1E-8AA3-6440-B5A9-E36B455D12E2}"/>
              </a:ext>
            </a:extLst>
          </p:cNvPr>
          <p:cNvSpPr>
            <a:spLocks noGrp="1"/>
          </p:cNvSpPr>
          <p:nvPr>
            <p:ph type="title"/>
          </p:nvPr>
        </p:nvSpPr>
        <p:spPr/>
        <p:txBody>
          <a:bodyPr>
            <a:normAutofit fontScale="90000"/>
          </a:bodyPr>
          <a:lstStyle/>
          <a:p>
            <a:r>
              <a:rPr lang="en-US" dirty="0"/>
              <a:t>New Title IX Regulations</a:t>
            </a:r>
            <a:br>
              <a:rPr lang="en-US" dirty="0"/>
            </a:br>
            <a:r>
              <a:rPr lang="en-US" dirty="0"/>
              <a:t>2011 vs. 2020</a:t>
            </a:r>
          </a:p>
        </p:txBody>
      </p:sp>
      <p:sp>
        <p:nvSpPr>
          <p:cNvPr id="3" name="Content Placeholder 2">
            <a:extLst>
              <a:ext uri="{FF2B5EF4-FFF2-40B4-BE49-F238E27FC236}">
                <a16:creationId xmlns:a16="http://schemas.microsoft.com/office/drawing/2014/main" id="{187A35BE-138C-B844-BFA5-9C9FEEAE3978}"/>
              </a:ext>
            </a:extLst>
          </p:cNvPr>
          <p:cNvSpPr>
            <a:spLocks noGrp="1"/>
          </p:cNvSpPr>
          <p:nvPr>
            <p:ph idx="1"/>
          </p:nvPr>
        </p:nvSpPr>
        <p:spPr/>
        <p:txBody>
          <a:bodyPr>
            <a:normAutofit fontScale="92500"/>
          </a:bodyPr>
          <a:lstStyle/>
          <a:p>
            <a:r>
              <a:rPr lang="en-US" dirty="0"/>
              <a:t>The definition of “sexual harassment”</a:t>
            </a:r>
          </a:p>
          <a:p>
            <a:pPr lvl="1"/>
            <a:r>
              <a:rPr lang="en-US" dirty="0"/>
              <a:t>Unwelcome conduct determined by a reasonable person to be so severe, pervasive, </a:t>
            </a:r>
            <a:r>
              <a:rPr lang="en-US" u="sng" dirty="0"/>
              <a:t>and</a:t>
            </a:r>
            <a:r>
              <a:rPr lang="en-US" dirty="0"/>
              <a:t> objectively offensive that it effectively denies a person equal access to the District’s education program or activity</a:t>
            </a:r>
          </a:p>
          <a:p>
            <a:pPr lvl="1"/>
            <a:r>
              <a:rPr lang="en-US" dirty="0"/>
              <a:t>Also includes sexual assault, dating violence, domestic violence, and stalking</a:t>
            </a:r>
          </a:p>
          <a:p>
            <a:r>
              <a:rPr lang="en-US" dirty="0"/>
              <a:t>Actual knowledge for notice</a:t>
            </a:r>
          </a:p>
          <a:p>
            <a:pPr lvl="1"/>
            <a:r>
              <a:rPr lang="en-US" dirty="0"/>
              <a:t>When any employee has notice of sexual harassment or allegations of sexual harassment</a:t>
            </a:r>
          </a:p>
          <a:p>
            <a:r>
              <a:rPr lang="en-US" dirty="0"/>
              <a:t>“Deliberate indifference standard”</a:t>
            </a:r>
          </a:p>
        </p:txBody>
      </p:sp>
    </p:spTree>
    <p:extLst>
      <p:ext uri="{BB962C8B-B14F-4D97-AF65-F5344CB8AC3E}">
        <p14:creationId xmlns:p14="http://schemas.microsoft.com/office/powerpoint/2010/main" val="313647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B242-3DDE-974B-864D-6B54DF16416F}"/>
              </a:ext>
            </a:extLst>
          </p:cNvPr>
          <p:cNvSpPr>
            <a:spLocks noGrp="1"/>
          </p:cNvSpPr>
          <p:nvPr>
            <p:ph type="title"/>
          </p:nvPr>
        </p:nvSpPr>
        <p:spPr/>
        <p:txBody>
          <a:bodyPr>
            <a:normAutofit fontScale="90000"/>
          </a:bodyPr>
          <a:lstStyle/>
          <a:p>
            <a:r>
              <a:rPr lang="en-US" dirty="0"/>
              <a:t>New Title IX Regulations</a:t>
            </a:r>
            <a:br>
              <a:rPr lang="en-US" dirty="0"/>
            </a:br>
            <a:r>
              <a:rPr lang="en-US" dirty="0"/>
              <a:t>2011 vs. 2020</a:t>
            </a:r>
            <a:br>
              <a:rPr lang="en-US" dirty="0"/>
            </a:br>
            <a:r>
              <a:rPr lang="en-US" dirty="0"/>
              <a:t>“Sexual Harassment” Definition Continued</a:t>
            </a:r>
          </a:p>
        </p:txBody>
      </p:sp>
      <p:sp>
        <p:nvSpPr>
          <p:cNvPr id="3" name="Content Placeholder 2">
            <a:extLst>
              <a:ext uri="{FF2B5EF4-FFF2-40B4-BE49-F238E27FC236}">
                <a16:creationId xmlns:a16="http://schemas.microsoft.com/office/drawing/2014/main" id="{3C769A6B-A4F6-FC4C-A3DA-327E3A6C5E95}"/>
              </a:ext>
            </a:extLst>
          </p:cNvPr>
          <p:cNvSpPr>
            <a:spLocks noGrp="1"/>
          </p:cNvSpPr>
          <p:nvPr>
            <p:ph idx="1"/>
          </p:nvPr>
        </p:nvSpPr>
        <p:spPr/>
        <p:txBody>
          <a:bodyPr>
            <a:normAutofit/>
          </a:bodyPr>
          <a:lstStyle/>
          <a:p>
            <a:r>
              <a:rPr lang="en-US" dirty="0"/>
              <a:t>Sexual assault</a:t>
            </a:r>
          </a:p>
          <a:p>
            <a:r>
              <a:rPr lang="en-US" dirty="0"/>
              <a:t>Dating violence</a:t>
            </a:r>
          </a:p>
          <a:p>
            <a:r>
              <a:rPr lang="en-US" dirty="0"/>
              <a:t>Domestic violence</a:t>
            </a:r>
          </a:p>
          <a:p>
            <a:r>
              <a:rPr lang="en-US" dirty="0"/>
              <a:t>Stalking</a:t>
            </a:r>
          </a:p>
        </p:txBody>
      </p:sp>
    </p:spTree>
    <p:extLst>
      <p:ext uri="{BB962C8B-B14F-4D97-AF65-F5344CB8AC3E}">
        <p14:creationId xmlns:p14="http://schemas.microsoft.com/office/powerpoint/2010/main" val="338831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4ABD-4836-CE4C-B25A-D15FCEF2FB01}"/>
              </a:ext>
            </a:extLst>
          </p:cNvPr>
          <p:cNvSpPr>
            <a:spLocks noGrp="1"/>
          </p:cNvSpPr>
          <p:nvPr>
            <p:ph type="title"/>
          </p:nvPr>
        </p:nvSpPr>
        <p:spPr/>
        <p:txBody>
          <a:bodyPr/>
          <a:lstStyle/>
          <a:p>
            <a:r>
              <a:rPr lang="en-US" dirty="0"/>
              <a:t>Examples of “Sexual Harassment”</a:t>
            </a:r>
          </a:p>
        </p:txBody>
      </p:sp>
      <p:sp>
        <p:nvSpPr>
          <p:cNvPr id="3" name="Content Placeholder 2">
            <a:extLst>
              <a:ext uri="{FF2B5EF4-FFF2-40B4-BE49-F238E27FC236}">
                <a16:creationId xmlns:a16="http://schemas.microsoft.com/office/drawing/2014/main" id="{24852EF2-C380-8742-955E-62F2F177FB28}"/>
              </a:ext>
            </a:extLst>
          </p:cNvPr>
          <p:cNvSpPr>
            <a:spLocks noGrp="1"/>
          </p:cNvSpPr>
          <p:nvPr>
            <p:ph idx="1"/>
          </p:nvPr>
        </p:nvSpPr>
        <p:spPr/>
        <p:txBody>
          <a:bodyPr>
            <a:normAutofit fontScale="92500" lnSpcReduction="10000"/>
          </a:bodyPr>
          <a:lstStyle/>
          <a:p>
            <a:r>
              <a:rPr lang="en-US" dirty="0"/>
              <a:t>Unwelcome propositions</a:t>
            </a:r>
          </a:p>
          <a:p>
            <a:r>
              <a:rPr lang="en-US" dirty="0"/>
              <a:t>Derogatory comments</a:t>
            </a:r>
          </a:p>
          <a:p>
            <a:r>
              <a:rPr lang="en-US" dirty="0"/>
              <a:t>Sexual jokes or gestures</a:t>
            </a:r>
          </a:p>
          <a:p>
            <a:r>
              <a:rPr lang="en-US" dirty="0"/>
              <a:t>Spreading sexual rumors</a:t>
            </a:r>
          </a:p>
          <a:p>
            <a:r>
              <a:rPr lang="en-US" dirty="0"/>
              <a:t>Grabbing or touching</a:t>
            </a:r>
          </a:p>
          <a:p>
            <a:r>
              <a:rPr lang="en-US" dirty="0"/>
              <a:t>Comments on an employee or student’s body</a:t>
            </a:r>
          </a:p>
          <a:p>
            <a:r>
              <a:rPr lang="en-US" dirty="0"/>
              <a:t>Sexual acts without consent or based on coercion</a:t>
            </a:r>
          </a:p>
          <a:p>
            <a:endParaRPr lang="en-US" dirty="0"/>
          </a:p>
        </p:txBody>
      </p:sp>
    </p:spTree>
    <p:extLst>
      <p:ext uri="{BB962C8B-B14F-4D97-AF65-F5344CB8AC3E}">
        <p14:creationId xmlns:p14="http://schemas.microsoft.com/office/powerpoint/2010/main" val="285019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4EBD-D52A-7749-8CAA-58CBF67F71FF}"/>
              </a:ext>
            </a:extLst>
          </p:cNvPr>
          <p:cNvSpPr>
            <a:spLocks noGrp="1"/>
          </p:cNvSpPr>
          <p:nvPr>
            <p:ph type="title"/>
          </p:nvPr>
        </p:nvSpPr>
        <p:spPr/>
        <p:txBody>
          <a:bodyPr>
            <a:normAutofit fontScale="90000"/>
          </a:bodyPr>
          <a:lstStyle/>
          <a:p>
            <a:r>
              <a:rPr lang="en-US" dirty="0"/>
              <a:t>Title IX Jurisdiction</a:t>
            </a:r>
            <a:br>
              <a:rPr lang="en-US" dirty="0"/>
            </a:br>
            <a:r>
              <a:rPr lang="en-US" dirty="0"/>
              <a:t>2020 Rule</a:t>
            </a:r>
          </a:p>
        </p:txBody>
      </p:sp>
      <p:sp>
        <p:nvSpPr>
          <p:cNvPr id="3" name="Content Placeholder 2">
            <a:extLst>
              <a:ext uri="{FF2B5EF4-FFF2-40B4-BE49-F238E27FC236}">
                <a16:creationId xmlns:a16="http://schemas.microsoft.com/office/drawing/2014/main" id="{045E2532-851A-924A-80CB-41F7D5772293}"/>
              </a:ext>
            </a:extLst>
          </p:cNvPr>
          <p:cNvSpPr>
            <a:spLocks noGrp="1"/>
          </p:cNvSpPr>
          <p:nvPr>
            <p:ph idx="1"/>
          </p:nvPr>
        </p:nvSpPr>
        <p:spPr/>
        <p:txBody>
          <a:bodyPr>
            <a:normAutofit fontScale="92500" lnSpcReduction="10000"/>
          </a:bodyPr>
          <a:lstStyle/>
          <a:p>
            <a:r>
              <a:rPr lang="en-US" sz="2800" dirty="0"/>
              <a:t>Allegations of sexual harassment fall under Title IX when:</a:t>
            </a:r>
          </a:p>
          <a:p>
            <a:pPr lvl="1"/>
            <a:r>
              <a:rPr lang="en-US" sz="2400" dirty="0"/>
              <a:t>The conduct occurs against a person in the United States;</a:t>
            </a:r>
            <a:endParaRPr lang="en-US" sz="800" dirty="0"/>
          </a:p>
          <a:p>
            <a:pPr lvl="1"/>
            <a:endParaRPr lang="en-US" sz="900" dirty="0"/>
          </a:p>
          <a:p>
            <a:pPr lvl="1"/>
            <a:r>
              <a:rPr lang="en-US" sz="2400" dirty="0"/>
              <a:t>The conduct occurs in an education program or activity over which the District exercised substantial control over both the respondent and the context in which the sexual harassment occurs; </a:t>
            </a:r>
            <a:r>
              <a:rPr lang="en-US" sz="2400" u="sng" dirty="0"/>
              <a:t>and</a:t>
            </a:r>
          </a:p>
          <a:p>
            <a:pPr lvl="1"/>
            <a:endParaRPr lang="en-US" sz="900" dirty="0"/>
          </a:p>
          <a:p>
            <a:pPr lvl="1"/>
            <a:r>
              <a:rPr lang="en-US" sz="2400" dirty="0"/>
              <a:t>The complainant was participating/attempting to participate in the educational program or activity at the time the complaint was filed.</a:t>
            </a:r>
          </a:p>
        </p:txBody>
      </p:sp>
    </p:spTree>
    <p:extLst>
      <p:ext uri="{BB962C8B-B14F-4D97-AF65-F5344CB8AC3E}">
        <p14:creationId xmlns:p14="http://schemas.microsoft.com/office/powerpoint/2010/main" val="370643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Mahoney Area School District v. B.L.</a:t>
            </a:r>
            <a:endParaRPr lang="en-US" i="1"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 </a:t>
            </a:r>
            <a:r>
              <a:rPr lang="en-US" dirty="0"/>
              <a:t>freshman student who, while outside of school and using her own personal device, expressed in a Snapchat post her </a:t>
            </a:r>
            <a:r>
              <a:rPr lang="en-US" dirty="0" smtClean="0"/>
              <a:t>displeasure (using profanity) </a:t>
            </a:r>
            <a:r>
              <a:rPr lang="en-US" dirty="0"/>
              <a:t>in not making the varsity cheer </a:t>
            </a:r>
            <a:r>
              <a:rPr lang="en-US" dirty="0" smtClean="0"/>
              <a:t>team</a:t>
            </a:r>
          </a:p>
          <a:p>
            <a:r>
              <a:rPr lang="en-US" dirty="0"/>
              <a:t>The post was sent to only her private friends on Snapchat, and per that social media platform’s functions, was deleted within 24 </a:t>
            </a:r>
            <a:r>
              <a:rPr lang="en-US" dirty="0" smtClean="0"/>
              <a:t>hours.</a:t>
            </a:r>
          </a:p>
          <a:p>
            <a:r>
              <a:rPr lang="en-US" dirty="0" smtClean="0"/>
              <a:t>Other </a:t>
            </a:r>
            <a:r>
              <a:rPr lang="en-US" dirty="0"/>
              <a:t>students who saw the post turned over the screenshot to school officials, who then suspended the student from the junior varsity cheerleading team for the upcoming </a:t>
            </a:r>
            <a:r>
              <a:rPr lang="en-US" dirty="0" smtClean="0"/>
              <a:t>year.</a:t>
            </a:r>
          </a:p>
          <a:p>
            <a:r>
              <a:rPr lang="en-US" dirty="0" smtClean="0"/>
              <a:t>The </a:t>
            </a:r>
            <a:r>
              <a:rPr lang="en-US" dirty="0"/>
              <a:t>student brought a lawsuit challenging her suspension from cheer as a violation of her First Amendment free speech rights.</a:t>
            </a:r>
          </a:p>
        </p:txBody>
      </p:sp>
    </p:spTree>
    <p:extLst>
      <p:ext uri="{BB962C8B-B14F-4D97-AF65-F5344CB8AC3E}">
        <p14:creationId xmlns:p14="http://schemas.microsoft.com/office/powerpoint/2010/main" val="27374310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2227</TotalTime>
  <Words>1380</Words>
  <Application>Microsoft Office PowerPoint</Application>
  <PresentationFormat>Widescreen</PresentationFormat>
  <Paragraphs>153</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Garamond</vt:lpstr>
      <vt:lpstr>Organic</vt:lpstr>
      <vt:lpstr>SCUSD Title IX Training for Student-Related Complaints and Investigations</vt:lpstr>
      <vt:lpstr>Title IX Contacts</vt:lpstr>
      <vt:lpstr>What is Title IX?</vt:lpstr>
      <vt:lpstr>New Title IX Regulations 2011 vs. 2020</vt:lpstr>
      <vt:lpstr>New Title IX Regulations 2011 vs. 2020</vt:lpstr>
      <vt:lpstr>New Title IX Regulations 2011 vs. 2020 “Sexual Harassment” Definition Continued</vt:lpstr>
      <vt:lpstr>Examples of “Sexual Harassment”</vt:lpstr>
      <vt:lpstr>Title IX Jurisdiction 2020 Rule</vt:lpstr>
      <vt:lpstr>Mahoney Area School District v. B.L.</vt:lpstr>
      <vt:lpstr>Mahoney Principles</vt:lpstr>
      <vt:lpstr>Mahoney Conclusion – Case By Case Basis</vt:lpstr>
      <vt:lpstr>Social Media</vt:lpstr>
      <vt:lpstr>Key People and Terms</vt:lpstr>
      <vt:lpstr>Title IX Specialist Responsibilities </vt:lpstr>
      <vt:lpstr>Informal Resolution</vt:lpstr>
      <vt:lpstr>Complaint  Formal Complaint v. Informal Report</vt:lpstr>
      <vt:lpstr> Report of Suspected Harassment https://www.scusd.edu/post/title-ix-harassment-complaint-forms  </vt:lpstr>
      <vt:lpstr>Whenever In Doubt, Report</vt:lpstr>
      <vt:lpstr>Supportive Measures</vt:lpstr>
      <vt:lpstr>Investigation</vt:lpstr>
      <vt:lpstr>Decision-Maker</vt:lpstr>
      <vt:lpstr>Appeal</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SCUSD Title IX Training for Student-Related Complaints and Investigations</dc:title>
  <dc:creator>Microsoft Office User</dc:creator>
  <cp:lastModifiedBy>Stephan Brown</cp:lastModifiedBy>
  <cp:revision>108</cp:revision>
  <cp:lastPrinted>2020-11-02T23:04:27Z</cp:lastPrinted>
  <dcterms:created xsi:type="dcterms:W3CDTF">2020-10-14T21:04:11Z</dcterms:created>
  <dcterms:modified xsi:type="dcterms:W3CDTF">2022-07-28T19:16:30Z</dcterms:modified>
</cp:coreProperties>
</file>