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4" r:id="rId1"/>
  </p:sldMasterIdLst>
  <p:notesMasterIdLst>
    <p:notesMasterId r:id="rId18"/>
  </p:notesMasterIdLst>
  <p:sldIdLst>
    <p:sldId id="256" r:id="rId2"/>
    <p:sldId id="258" r:id="rId3"/>
    <p:sldId id="257" r:id="rId4"/>
    <p:sldId id="294" r:id="rId5"/>
    <p:sldId id="296" r:id="rId6"/>
    <p:sldId id="310" r:id="rId7"/>
    <p:sldId id="311" r:id="rId8"/>
    <p:sldId id="266" r:id="rId9"/>
    <p:sldId id="284" r:id="rId10"/>
    <p:sldId id="297" r:id="rId11"/>
    <p:sldId id="286" r:id="rId12"/>
    <p:sldId id="267" r:id="rId13"/>
    <p:sldId id="268" r:id="rId14"/>
    <p:sldId id="270" r:id="rId15"/>
    <p:sldId id="309" r:id="rId16"/>
    <p:sldId id="274"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a Hankard" initials="AH" lastIdx="3" clrIdx="0">
    <p:extLst>
      <p:ext uri="{19B8F6BF-5375-455C-9EA6-DF929625EA0E}">
        <p15:presenceInfo xmlns:p15="http://schemas.microsoft.com/office/powerpoint/2012/main" userId="S-1-5-21-1056015621-215042557-212460655-2875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89728" autoAdjust="0"/>
  </p:normalViewPr>
  <p:slideViewPr>
    <p:cSldViewPr snapToGrid="0" snapToObjects="1">
      <p:cViewPr varScale="1">
        <p:scale>
          <a:sx n="114" d="100"/>
          <a:sy n="114" d="100"/>
        </p:scale>
        <p:origin x="1200"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99A5174-77C4-064B-A945-44DB56A5C75D}" type="datetimeFigureOut">
              <a:rPr lang="en-US" smtClean="0"/>
              <a:t>5/11/23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9"/>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7AC6E7B-FF39-D046-BDB1-E199BAE791C1}" type="slidenum">
              <a:rPr lang="en-US" smtClean="0"/>
              <a:t>‹#›</a:t>
            </a:fld>
            <a:endParaRPr lang="en-US" dirty="0"/>
          </a:p>
        </p:txBody>
      </p:sp>
    </p:spTree>
    <p:extLst>
      <p:ext uri="{BB962C8B-B14F-4D97-AF65-F5344CB8AC3E}">
        <p14:creationId xmlns:p14="http://schemas.microsoft.com/office/powerpoint/2010/main" val="595097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1</a:t>
            </a:fld>
            <a:endParaRPr lang="en-US" dirty="0"/>
          </a:p>
        </p:txBody>
      </p:sp>
    </p:spTree>
    <p:extLst>
      <p:ext uri="{BB962C8B-B14F-4D97-AF65-F5344CB8AC3E}">
        <p14:creationId xmlns:p14="http://schemas.microsoft.com/office/powerpoint/2010/main" val="1913282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12</a:t>
            </a:fld>
            <a:endParaRPr lang="en-US" dirty="0"/>
          </a:p>
        </p:txBody>
      </p:sp>
    </p:spTree>
    <p:extLst>
      <p:ext uri="{BB962C8B-B14F-4D97-AF65-F5344CB8AC3E}">
        <p14:creationId xmlns:p14="http://schemas.microsoft.com/office/powerpoint/2010/main" val="2515444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13</a:t>
            </a:fld>
            <a:endParaRPr lang="en-US" dirty="0"/>
          </a:p>
        </p:txBody>
      </p:sp>
    </p:spTree>
    <p:extLst>
      <p:ext uri="{BB962C8B-B14F-4D97-AF65-F5344CB8AC3E}">
        <p14:creationId xmlns:p14="http://schemas.microsoft.com/office/powerpoint/2010/main" val="2688707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14</a:t>
            </a:fld>
            <a:endParaRPr lang="en-US" dirty="0"/>
          </a:p>
        </p:txBody>
      </p:sp>
    </p:spTree>
    <p:extLst>
      <p:ext uri="{BB962C8B-B14F-4D97-AF65-F5344CB8AC3E}">
        <p14:creationId xmlns:p14="http://schemas.microsoft.com/office/powerpoint/2010/main" val="807767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AC6E7B-FF39-D046-BDB1-E199BAE791C1}" type="slidenum">
              <a:rPr lang="en-US" smtClean="0"/>
              <a:t>16</a:t>
            </a:fld>
            <a:endParaRPr lang="en-US" dirty="0"/>
          </a:p>
        </p:txBody>
      </p:sp>
    </p:spTree>
    <p:extLst>
      <p:ext uri="{BB962C8B-B14F-4D97-AF65-F5344CB8AC3E}">
        <p14:creationId xmlns:p14="http://schemas.microsoft.com/office/powerpoint/2010/main" val="347549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2</a:t>
            </a:fld>
            <a:endParaRPr lang="en-US"/>
          </a:p>
        </p:txBody>
      </p:sp>
    </p:spTree>
    <p:extLst>
      <p:ext uri="{BB962C8B-B14F-4D97-AF65-F5344CB8AC3E}">
        <p14:creationId xmlns:p14="http://schemas.microsoft.com/office/powerpoint/2010/main" val="3893859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3</a:t>
            </a:fld>
            <a:endParaRPr lang="en-US" dirty="0"/>
          </a:p>
        </p:txBody>
      </p:sp>
    </p:spTree>
    <p:extLst>
      <p:ext uri="{BB962C8B-B14F-4D97-AF65-F5344CB8AC3E}">
        <p14:creationId xmlns:p14="http://schemas.microsoft.com/office/powerpoint/2010/main" val="3389614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4</a:t>
            </a:fld>
            <a:endParaRPr lang="en-US" dirty="0"/>
          </a:p>
        </p:txBody>
      </p:sp>
    </p:spTree>
    <p:extLst>
      <p:ext uri="{BB962C8B-B14F-4D97-AF65-F5344CB8AC3E}">
        <p14:creationId xmlns:p14="http://schemas.microsoft.com/office/powerpoint/2010/main" val="3365846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5</a:t>
            </a:fld>
            <a:endParaRPr lang="en-US" dirty="0"/>
          </a:p>
        </p:txBody>
      </p:sp>
    </p:spTree>
    <p:extLst>
      <p:ext uri="{BB962C8B-B14F-4D97-AF65-F5344CB8AC3E}">
        <p14:creationId xmlns:p14="http://schemas.microsoft.com/office/powerpoint/2010/main" val="3365846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8</a:t>
            </a:fld>
            <a:endParaRPr lang="en-US" dirty="0"/>
          </a:p>
        </p:txBody>
      </p:sp>
    </p:spTree>
    <p:extLst>
      <p:ext uri="{BB962C8B-B14F-4D97-AF65-F5344CB8AC3E}">
        <p14:creationId xmlns:p14="http://schemas.microsoft.com/office/powerpoint/2010/main" val="1990116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9</a:t>
            </a:fld>
            <a:endParaRPr lang="en-US" dirty="0"/>
          </a:p>
        </p:txBody>
      </p:sp>
    </p:spTree>
    <p:extLst>
      <p:ext uri="{BB962C8B-B14F-4D97-AF65-F5344CB8AC3E}">
        <p14:creationId xmlns:p14="http://schemas.microsoft.com/office/powerpoint/2010/main" val="4006764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10</a:t>
            </a:fld>
            <a:endParaRPr lang="en-US" dirty="0"/>
          </a:p>
        </p:txBody>
      </p:sp>
    </p:spTree>
    <p:extLst>
      <p:ext uri="{BB962C8B-B14F-4D97-AF65-F5344CB8AC3E}">
        <p14:creationId xmlns:p14="http://schemas.microsoft.com/office/powerpoint/2010/main" val="3893794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C6E7B-FF39-D046-BDB1-E199BAE791C1}" type="slidenum">
              <a:rPr lang="en-US" smtClean="0"/>
              <a:t>11</a:t>
            </a:fld>
            <a:endParaRPr lang="en-US" dirty="0"/>
          </a:p>
        </p:txBody>
      </p:sp>
    </p:spTree>
    <p:extLst>
      <p:ext uri="{BB962C8B-B14F-4D97-AF65-F5344CB8AC3E}">
        <p14:creationId xmlns:p14="http://schemas.microsoft.com/office/powerpoint/2010/main" val="17369961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0E897F8-D342-0745-96BA-F6000A55AEB4}" type="datetimeFigureOut">
              <a:rPr lang="en-US" smtClean="0"/>
              <a:t>5/11/23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0AE364CB-976E-AD41-830B-DB24AFD62472}"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080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E897F8-D342-0745-96BA-F6000A55AEB4}" type="datetimeFigureOut">
              <a:rPr lang="en-US" smtClean="0"/>
              <a:t>5/11/23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E364CB-976E-AD41-830B-DB24AFD62472}" type="slidenum">
              <a:rPr lang="en-US" smtClean="0"/>
              <a:t>‹#›</a:t>
            </a:fld>
            <a:endParaRPr lang="en-US" dirty="0"/>
          </a:p>
        </p:txBody>
      </p:sp>
    </p:spTree>
    <p:extLst>
      <p:ext uri="{BB962C8B-B14F-4D97-AF65-F5344CB8AC3E}">
        <p14:creationId xmlns:p14="http://schemas.microsoft.com/office/powerpoint/2010/main" val="307025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E897F8-D342-0745-96BA-F6000A55AEB4}" type="datetimeFigureOut">
              <a:rPr lang="en-US" smtClean="0"/>
              <a:t>5/11/23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E364CB-976E-AD41-830B-DB24AFD62472}"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1999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E897F8-D342-0745-96BA-F6000A55AEB4}" type="datetimeFigureOut">
              <a:rPr lang="en-US" smtClean="0"/>
              <a:t>5/11/23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E364CB-976E-AD41-830B-DB24AFD62472}"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7580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E897F8-D342-0745-96BA-F6000A55AEB4}" type="datetimeFigureOut">
              <a:rPr lang="en-US" smtClean="0"/>
              <a:t>5/11/23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E364CB-976E-AD41-830B-DB24AFD62472}" type="slidenum">
              <a:rPr lang="en-US" smtClean="0"/>
              <a:t>‹#›</a:t>
            </a:fld>
            <a:endParaRPr lang="en-US" dirty="0"/>
          </a:p>
        </p:txBody>
      </p:sp>
    </p:spTree>
    <p:extLst>
      <p:ext uri="{BB962C8B-B14F-4D97-AF65-F5344CB8AC3E}">
        <p14:creationId xmlns:p14="http://schemas.microsoft.com/office/powerpoint/2010/main" val="511915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E897F8-D342-0745-96BA-F6000A55AEB4}" type="datetimeFigureOut">
              <a:rPr lang="en-US" smtClean="0"/>
              <a:t>5/11/23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E364CB-976E-AD41-830B-DB24AFD62472}"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6588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E897F8-D342-0745-96BA-F6000A55AEB4}" type="datetimeFigureOut">
              <a:rPr lang="en-US" smtClean="0"/>
              <a:t>5/11/23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E364CB-976E-AD41-830B-DB24AFD62472}"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5754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E897F8-D342-0745-96BA-F6000A55AEB4}" type="datetimeFigureOut">
              <a:rPr lang="en-US" smtClean="0"/>
              <a:t>5/11/23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E364CB-976E-AD41-830B-DB24AFD6247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0368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E897F8-D342-0745-96BA-F6000A55AEB4}" type="datetimeFigureOut">
              <a:rPr lang="en-US" smtClean="0"/>
              <a:t>5/11/23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E364CB-976E-AD41-830B-DB24AFD62472}"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494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E897F8-D342-0745-96BA-F6000A55AEB4}" type="datetimeFigureOut">
              <a:rPr lang="en-US" smtClean="0"/>
              <a:t>5/11/23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E364CB-976E-AD41-830B-DB24AFD62472}" type="slidenum">
              <a:rPr lang="en-US" smtClean="0"/>
              <a:t>‹#›</a:t>
            </a:fld>
            <a:endParaRPr lang="en-US" dirty="0"/>
          </a:p>
        </p:txBody>
      </p:sp>
    </p:spTree>
    <p:extLst>
      <p:ext uri="{BB962C8B-B14F-4D97-AF65-F5344CB8AC3E}">
        <p14:creationId xmlns:p14="http://schemas.microsoft.com/office/powerpoint/2010/main" val="239757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E897F8-D342-0745-96BA-F6000A55AEB4}" type="datetimeFigureOut">
              <a:rPr lang="en-US" smtClean="0"/>
              <a:t>5/11/23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E364CB-976E-AD41-830B-DB24AFD62472}"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043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E897F8-D342-0745-96BA-F6000A55AEB4}" type="datetimeFigureOut">
              <a:rPr lang="en-US" smtClean="0"/>
              <a:t>5/11/23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E364CB-976E-AD41-830B-DB24AFD62472}" type="slidenum">
              <a:rPr lang="en-US" smtClean="0"/>
              <a:t>‹#›</a:t>
            </a:fld>
            <a:endParaRPr lang="en-US" dirty="0"/>
          </a:p>
        </p:txBody>
      </p:sp>
    </p:spTree>
    <p:extLst>
      <p:ext uri="{BB962C8B-B14F-4D97-AF65-F5344CB8AC3E}">
        <p14:creationId xmlns:p14="http://schemas.microsoft.com/office/powerpoint/2010/main" val="314351389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E897F8-D342-0745-96BA-F6000A55AEB4}" type="datetimeFigureOut">
              <a:rPr lang="en-US" smtClean="0"/>
              <a:t>5/11/23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AE364CB-976E-AD41-830B-DB24AFD62472}"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458700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E897F8-D342-0745-96BA-F6000A55AEB4}" type="datetimeFigureOut">
              <a:rPr lang="en-US" smtClean="0"/>
              <a:t>5/11/23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AE364CB-976E-AD41-830B-DB24AFD62472}"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5690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897F8-D342-0745-96BA-F6000A55AEB4}" type="datetimeFigureOut">
              <a:rPr lang="en-US" smtClean="0"/>
              <a:t>5/11/23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AE364CB-976E-AD41-830B-DB24AFD62472}" type="slidenum">
              <a:rPr lang="en-US" smtClean="0"/>
              <a:t>‹#›</a:t>
            </a:fld>
            <a:endParaRPr lang="en-US" dirty="0"/>
          </a:p>
        </p:txBody>
      </p:sp>
    </p:spTree>
    <p:extLst>
      <p:ext uri="{BB962C8B-B14F-4D97-AF65-F5344CB8AC3E}">
        <p14:creationId xmlns:p14="http://schemas.microsoft.com/office/powerpoint/2010/main" val="4156770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E897F8-D342-0745-96BA-F6000A55AEB4}" type="datetimeFigureOut">
              <a:rPr lang="en-US" smtClean="0"/>
              <a:t>5/11/23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E364CB-976E-AD41-830B-DB24AFD62472}"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249915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E897F8-D342-0745-96BA-F6000A55AEB4}" type="datetimeFigureOut">
              <a:rPr lang="en-US" smtClean="0"/>
              <a:t>5/11/23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E364CB-976E-AD41-830B-DB24AFD62472}" type="slidenum">
              <a:rPr lang="en-US" smtClean="0"/>
              <a:t>‹#›</a:t>
            </a:fld>
            <a:endParaRPr lang="en-US" dirty="0"/>
          </a:p>
        </p:txBody>
      </p:sp>
    </p:spTree>
    <p:extLst>
      <p:ext uri="{BB962C8B-B14F-4D97-AF65-F5344CB8AC3E}">
        <p14:creationId xmlns:p14="http://schemas.microsoft.com/office/powerpoint/2010/main" val="3430962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E897F8-D342-0745-96BA-F6000A55AEB4}" type="datetimeFigureOut">
              <a:rPr lang="en-US" smtClean="0"/>
              <a:t>5/11/23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AE364CB-976E-AD41-830B-DB24AFD62472}" type="slidenum">
              <a:rPr lang="en-US" smtClean="0"/>
              <a:t>‹#›</a:t>
            </a:fld>
            <a:endParaRPr lang="en-US" dirty="0"/>
          </a:p>
        </p:txBody>
      </p:sp>
    </p:spTree>
    <p:extLst>
      <p:ext uri="{BB962C8B-B14F-4D97-AF65-F5344CB8AC3E}">
        <p14:creationId xmlns:p14="http://schemas.microsoft.com/office/powerpoint/2010/main" val="1763373859"/>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 id="2147483887" r:id="rId13"/>
    <p:sldLayoutId id="2147483888" r:id="rId14"/>
    <p:sldLayoutId id="2147483889" r:id="rId15"/>
    <p:sldLayoutId id="2147483890" r:id="rId16"/>
    <p:sldLayoutId id="214748389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scusd.edu/post/title-ix-harassment-complaint-form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8CFF0-C2E4-AE43-B9D8-B53FC9FA78C0}"/>
              </a:ext>
            </a:extLst>
          </p:cNvPr>
          <p:cNvSpPr>
            <a:spLocks noGrp="1"/>
          </p:cNvSpPr>
          <p:nvPr>
            <p:ph type="ctrTitle"/>
          </p:nvPr>
        </p:nvSpPr>
        <p:spPr>
          <a:xfrm>
            <a:off x="2692398" y="1871131"/>
            <a:ext cx="6815669" cy="1630826"/>
          </a:xfrm>
        </p:spPr>
        <p:txBody>
          <a:bodyPr>
            <a:noAutofit/>
          </a:bodyPr>
          <a:lstStyle/>
          <a:p>
            <a:r>
              <a:rPr lang="en-US" sz="3600" dirty="0"/>
              <a:t>SCUSD Title IX Training for Student-Related Complaints and Investigations</a:t>
            </a:r>
          </a:p>
        </p:txBody>
      </p:sp>
      <p:sp>
        <p:nvSpPr>
          <p:cNvPr id="3" name="Subtitle 2">
            <a:extLst>
              <a:ext uri="{FF2B5EF4-FFF2-40B4-BE49-F238E27FC236}">
                <a16:creationId xmlns:a16="http://schemas.microsoft.com/office/drawing/2014/main" id="{5E0300F1-026C-4B46-97E9-CA7B80B926F6}"/>
              </a:ext>
            </a:extLst>
          </p:cNvPr>
          <p:cNvSpPr>
            <a:spLocks noGrp="1"/>
          </p:cNvSpPr>
          <p:nvPr>
            <p:ph type="subTitle" idx="1"/>
          </p:nvPr>
        </p:nvSpPr>
        <p:spPr>
          <a:xfrm>
            <a:off x="2692398" y="3667329"/>
            <a:ext cx="6815669" cy="1311070"/>
          </a:xfrm>
        </p:spPr>
        <p:txBody>
          <a:bodyPr>
            <a:normAutofit/>
          </a:bodyPr>
          <a:lstStyle/>
          <a:p>
            <a:r>
              <a:rPr lang="en-US" dirty="0"/>
              <a:t>May 2023</a:t>
            </a:r>
          </a:p>
        </p:txBody>
      </p:sp>
    </p:spTree>
    <p:extLst>
      <p:ext uri="{BB962C8B-B14F-4D97-AF65-F5344CB8AC3E}">
        <p14:creationId xmlns:p14="http://schemas.microsoft.com/office/powerpoint/2010/main" val="3342339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1AC0F-8B7D-AA47-A8EC-61B0318B5B87}"/>
              </a:ext>
            </a:extLst>
          </p:cNvPr>
          <p:cNvSpPr>
            <a:spLocks noGrp="1"/>
          </p:cNvSpPr>
          <p:nvPr>
            <p:ph type="title"/>
          </p:nvPr>
        </p:nvSpPr>
        <p:spPr/>
        <p:txBody>
          <a:bodyPr/>
          <a:lstStyle/>
          <a:p>
            <a:r>
              <a:rPr lang="en-US" dirty="0"/>
              <a:t>Key People and Terms</a:t>
            </a:r>
          </a:p>
        </p:txBody>
      </p:sp>
      <p:sp>
        <p:nvSpPr>
          <p:cNvPr id="3" name="Content Placeholder 2">
            <a:extLst>
              <a:ext uri="{FF2B5EF4-FFF2-40B4-BE49-F238E27FC236}">
                <a16:creationId xmlns:a16="http://schemas.microsoft.com/office/drawing/2014/main" id="{EB9635A8-5DB8-F54F-9FCA-F1FDD87BF1CD}"/>
              </a:ext>
            </a:extLst>
          </p:cNvPr>
          <p:cNvSpPr>
            <a:spLocks noGrp="1"/>
          </p:cNvSpPr>
          <p:nvPr>
            <p:ph idx="1"/>
          </p:nvPr>
        </p:nvSpPr>
        <p:spPr/>
        <p:txBody>
          <a:bodyPr>
            <a:normAutofit fontScale="92500" lnSpcReduction="20000"/>
          </a:bodyPr>
          <a:lstStyle/>
          <a:p>
            <a:r>
              <a:rPr lang="en-US" dirty="0"/>
              <a:t>Complainant</a:t>
            </a:r>
          </a:p>
          <a:p>
            <a:r>
              <a:rPr lang="en-US" dirty="0"/>
              <a:t>Respondent												</a:t>
            </a:r>
          </a:p>
          <a:p>
            <a:r>
              <a:rPr lang="en-US" dirty="0"/>
              <a:t>Coordinator</a:t>
            </a:r>
          </a:p>
          <a:p>
            <a:r>
              <a:rPr lang="en-US" dirty="0"/>
              <a:t>Investigator</a:t>
            </a:r>
          </a:p>
          <a:p>
            <a:r>
              <a:rPr lang="en-US" dirty="0"/>
              <a:t>Decision-maker</a:t>
            </a:r>
          </a:p>
          <a:p>
            <a:r>
              <a:rPr lang="en-US" dirty="0"/>
              <a:t>Appeals Officer</a:t>
            </a:r>
          </a:p>
          <a:p>
            <a:r>
              <a:rPr lang="en-US" dirty="0"/>
              <a:t>Informal Resolution Officer (Coordinator)</a:t>
            </a:r>
          </a:p>
          <a:p>
            <a:r>
              <a:rPr lang="en-US" dirty="0"/>
              <a:t>Advisor</a:t>
            </a:r>
          </a:p>
          <a:p>
            <a:pPr marL="0" indent="0">
              <a:buNone/>
            </a:pPr>
            <a:endParaRPr lang="en-US" dirty="0">
              <a:solidFill>
                <a:srgbClr val="FF0000"/>
              </a:solidFill>
            </a:endParaRPr>
          </a:p>
        </p:txBody>
      </p:sp>
    </p:spTree>
    <p:extLst>
      <p:ext uri="{BB962C8B-B14F-4D97-AF65-F5344CB8AC3E}">
        <p14:creationId xmlns:p14="http://schemas.microsoft.com/office/powerpoint/2010/main" val="1485572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7ED10-1DAE-DC4E-9F46-97A1989BD0A3}"/>
              </a:ext>
            </a:extLst>
          </p:cNvPr>
          <p:cNvSpPr>
            <a:spLocks noGrp="1"/>
          </p:cNvSpPr>
          <p:nvPr>
            <p:ph type="title"/>
          </p:nvPr>
        </p:nvSpPr>
        <p:spPr/>
        <p:txBody>
          <a:bodyPr/>
          <a:lstStyle/>
          <a:p>
            <a:r>
              <a:rPr lang="en-US" dirty="0"/>
              <a:t>Supportive Measures</a:t>
            </a:r>
          </a:p>
        </p:txBody>
      </p:sp>
      <p:sp>
        <p:nvSpPr>
          <p:cNvPr id="3" name="Content Placeholder 2">
            <a:extLst>
              <a:ext uri="{FF2B5EF4-FFF2-40B4-BE49-F238E27FC236}">
                <a16:creationId xmlns:a16="http://schemas.microsoft.com/office/drawing/2014/main" id="{C93BE2AF-10DF-BF43-9D13-5AE8E7094A90}"/>
              </a:ext>
            </a:extLst>
          </p:cNvPr>
          <p:cNvSpPr>
            <a:spLocks noGrp="1"/>
          </p:cNvSpPr>
          <p:nvPr>
            <p:ph idx="1"/>
          </p:nvPr>
        </p:nvSpPr>
        <p:spPr>
          <a:xfrm>
            <a:off x="1295401" y="2423160"/>
            <a:ext cx="9601196" cy="3452708"/>
          </a:xfrm>
        </p:spPr>
        <p:txBody>
          <a:bodyPr>
            <a:normAutofit fontScale="85000" lnSpcReduction="20000"/>
          </a:bodyPr>
          <a:lstStyle/>
          <a:p>
            <a:r>
              <a:rPr lang="en-US" dirty="0"/>
              <a:t>Supportive measures should be offered to the Complainant or Respondent before and after the filing of a formal complaint.</a:t>
            </a:r>
          </a:p>
          <a:p>
            <a:pPr lvl="1"/>
            <a:r>
              <a:rPr lang="en-US" dirty="0"/>
              <a:t>Escort to class</a:t>
            </a:r>
          </a:p>
          <a:p>
            <a:pPr lvl="1"/>
            <a:r>
              <a:rPr lang="en-US" dirty="0"/>
              <a:t>Change to class schedule</a:t>
            </a:r>
          </a:p>
          <a:p>
            <a:pPr lvl="1"/>
            <a:r>
              <a:rPr lang="en-US" dirty="0"/>
              <a:t>Refer to counseling</a:t>
            </a:r>
          </a:p>
          <a:p>
            <a:pPr lvl="1"/>
            <a:r>
              <a:rPr lang="en-US" dirty="0"/>
              <a:t>Safety plan</a:t>
            </a:r>
          </a:p>
          <a:p>
            <a:pPr lvl="1"/>
            <a:r>
              <a:rPr lang="en-US" dirty="0"/>
              <a:t>No Contact Order</a:t>
            </a:r>
          </a:p>
          <a:p>
            <a:pPr lvl="1"/>
            <a:r>
              <a:rPr lang="en-US" dirty="0"/>
              <a:t>Emergency removal</a:t>
            </a:r>
          </a:p>
          <a:p>
            <a:r>
              <a:rPr lang="en-US" dirty="0"/>
              <a:t>Use trauma-informed approach</a:t>
            </a:r>
          </a:p>
          <a:p>
            <a:r>
              <a:rPr lang="en-US" dirty="0"/>
              <a:t>Non punitive</a:t>
            </a:r>
          </a:p>
        </p:txBody>
      </p:sp>
    </p:spTree>
    <p:extLst>
      <p:ext uri="{BB962C8B-B14F-4D97-AF65-F5344CB8AC3E}">
        <p14:creationId xmlns:p14="http://schemas.microsoft.com/office/powerpoint/2010/main" val="2787283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7D6E-7E04-994E-9B7C-CDBD6698D7A9}"/>
              </a:ext>
            </a:extLst>
          </p:cNvPr>
          <p:cNvSpPr>
            <a:spLocks noGrp="1"/>
          </p:cNvSpPr>
          <p:nvPr>
            <p:ph type="title"/>
          </p:nvPr>
        </p:nvSpPr>
        <p:spPr/>
        <p:txBody>
          <a:bodyPr/>
          <a:lstStyle/>
          <a:p>
            <a:r>
              <a:rPr lang="en-US" dirty="0"/>
              <a:t>Investigator</a:t>
            </a:r>
          </a:p>
        </p:txBody>
      </p:sp>
      <p:sp>
        <p:nvSpPr>
          <p:cNvPr id="3" name="Content Placeholder 2">
            <a:extLst>
              <a:ext uri="{FF2B5EF4-FFF2-40B4-BE49-F238E27FC236}">
                <a16:creationId xmlns:a16="http://schemas.microsoft.com/office/drawing/2014/main" id="{D740E419-1BDC-6A44-B141-4110A1147104}"/>
              </a:ext>
            </a:extLst>
          </p:cNvPr>
          <p:cNvSpPr>
            <a:spLocks noGrp="1"/>
          </p:cNvSpPr>
          <p:nvPr>
            <p:ph idx="1"/>
          </p:nvPr>
        </p:nvSpPr>
        <p:spPr/>
        <p:txBody>
          <a:bodyPr>
            <a:normAutofit/>
          </a:bodyPr>
          <a:lstStyle/>
          <a:p>
            <a:r>
              <a:rPr lang="en-US" dirty="0"/>
              <a:t>Send notice of investigation letters to both the Complainant and the Respondent.</a:t>
            </a:r>
          </a:p>
          <a:p>
            <a:r>
              <a:rPr lang="en-US" dirty="0"/>
              <a:t>Investigation process includes interviewing witnesses and reviewing evidence.</a:t>
            </a:r>
          </a:p>
          <a:p>
            <a:r>
              <a:rPr lang="en-US" dirty="0"/>
              <a:t>Investigation report should be prepared by the investigator and must summarize relevant evidence.  </a:t>
            </a:r>
          </a:p>
          <a:p>
            <a:pPr lvl="1"/>
            <a:r>
              <a:rPr lang="en-US" dirty="0"/>
              <a:t>(likely changes in </a:t>
            </a:r>
            <a:r>
              <a:rPr lang="en-US" dirty="0" err="1"/>
              <a:t>2023..no</a:t>
            </a:r>
            <a:r>
              <a:rPr lang="en-US" dirty="0"/>
              <a:t> report required)</a:t>
            </a:r>
          </a:p>
        </p:txBody>
      </p:sp>
    </p:spTree>
    <p:extLst>
      <p:ext uri="{BB962C8B-B14F-4D97-AF65-F5344CB8AC3E}">
        <p14:creationId xmlns:p14="http://schemas.microsoft.com/office/powerpoint/2010/main" val="3313128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3BF65-BB56-9243-B30B-FA7500DD34EF}"/>
              </a:ext>
            </a:extLst>
          </p:cNvPr>
          <p:cNvSpPr>
            <a:spLocks noGrp="1"/>
          </p:cNvSpPr>
          <p:nvPr>
            <p:ph type="title"/>
          </p:nvPr>
        </p:nvSpPr>
        <p:spPr/>
        <p:txBody>
          <a:bodyPr>
            <a:normAutofit/>
          </a:bodyPr>
          <a:lstStyle/>
          <a:p>
            <a:r>
              <a:rPr lang="en-US" dirty="0"/>
              <a:t>Decision-Maker</a:t>
            </a:r>
          </a:p>
        </p:txBody>
      </p:sp>
      <p:sp>
        <p:nvSpPr>
          <p:cNvPr id="3" name="Content Placeholder 2">
            <a:extLst>
              <a:ext uri="{FF2B5EF4-FFF2-40B4-BE49-F238E27FC236}">
                <a16:creationId xmlns:a16="http://schemas.microsoft.com/office/drawing/2014/main" id="{6EB23081-08FB-9F4B-B470-44BFAAE7DD51}"/>
              </a:ext>
            </a:extLst>
          </p:cNvPr>
          <p:cNvSpPr>
            <a:spLocks noGrp="1"/>
          </p:cNvSpPr>
          <p:nvPr>
            <p:ph idx="1"/>
          </p:nvPr>
        </p:nvSpPr>
        <p:spPr/>
        <p:txBody>
          <a:bodyPr>
            <a:normAutofit/>
          </a:bodyPr>
          <a:lstStyle/>
          <a:p>
            <a:r>
              <a:rPr lang="en-US" dirty="0"/>
              <a:t>The decision-maker must allow parties the opportunity to submit written relevant questions for the other party/witnesses and ask those questions they deem relevant.</a:t>
            </a:r>
          </a:p>
          <a:p>
            <a:pPr lvl="1"/>
            <a:r>
              <a:rPr lang="en-US" dirty="0"/>
              <a:t>The decision-maker must provide an explanation as to why a question was deemed irrelevant.</a:t>
            </a:r>
          </a:p>
          <a:p>
            <a:r>
              <a:rPr lang="en-US" dirty="0"/>
              <a:t>The decision-maker must prepare the written determination.</a:t>
            </a:r>
          </a:p>
        </p:txBody>
      </p:sp>
    </p:spTree>
    <p:extLst>
      <p:ext uri="{BB962C8B-B14F-4D97-AF65-F5344CB8AC3E}">
        <p14:creationId xmlns:p14="http://schemas.microsoft.com/office/powerpoint/2010/main" val="3198334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8FA51-F513-9A41-A839-D7176E7A5F76}"/>
              </a:ext>
            </a:extLst>
          </p:cNvPr>
          <p:cNvSpPr>
            <a:spLocks noGrp="1"/>
          </p:cNvSpPr>
          <p:nvPr>
            <p:ph type="title"/>
          </p:nvPr>
        </p:nvSpPr>
        <p:spPr/>
        <p:txBody>
          <a:bodyPr/>
          <a:lstStyle/>
          <a:p>
            <a:r>
              <a:rPr lang="en-US" dirty="0"/>
              <a:t>Appeals Officer</a:t>
            </a:r>
          </a:p>
        </p:txBody>
      </p:sp>
      <p:sp>
        <p:nvSpPr>
          <p:cNvPr id="3" name="Content Placeholder 2">
            <a:extLst>
              <a:ext uri="{FF2B5EF4-FFF2-40B4-BE49-F238E27FC236}">
                <a16:creationId xmlns:a16="http://schemas.microsoft.com/office/drawing/2014/main" id="{2EAB6709-E194-2F4B-BC6F-EA7EC2F57D1C}"/>
              </a:ext>
            </a:extLst>
          </p:cNvPr>
          <p:cNvSpPr>
            <a:spLocks noGrp="1"/>
          </p:cNvSpPr>
          <p:nvPr>
            <p:ph idx="1"/>
          </p:nvPr>
        </p:nvSpPr>
        <p:spPr/>
        <p:txBody>
          <a:bodyPr/>
          <a:lstStyle/>
          <a:p>
            <a:r>
              <a:rPr lang="en-US" dirty="0"/>
              <a:t>Parties may appeal the written determination on the following bases:</a:t>
            </a:r>
          </a:p>
          <a:p>
            <a:pPr lvl="1"/>
            <a:r>
              <a:rPr lang="en-US" dirty="0"/>
              <a:t>Procedural irregularity</a:t>
            </a:r>
          </a:p>
          <a:p>
            <a:pPr lvl="1"/>
            <a:r>
              <a:rPr lang="en-US" dirty="0"/>
              <a:t>New evidence that was not reasonably available earlier</a:t>
            </a:r>
          </a:p>
          <a:p>
            <a:pPr lvl="1"/>
            <a:r>
              <a:rPr lang="en-US" dirty="0"/>
              <a:t>Title IX personnel had a conflict of interest or bias</a:t>
            </a:r>
          </a:p>
          <a:p>
            <a:r>
              <a:rPr lang="en-US" dirty="0"/>
              <a:t>Appeals Officer – Olga Simms </a:t>
            </a:r>
          </a:p>
        </p:txBody>
      </p:sp>
    </p:spTree>
    <p:extLst>
      <p:ext uri="{BB962C8B-B14F-4D97-AF65-F5344CB8AC3E}">
        <p14:creationId xmlns:p14="http://schemas.microsoft.com/office/powerpoint/2010/main" val="3159830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Report of Suspected Harassment</a:t>
            </a:r>
            <a:br>
              <a:rPr lang="en-US" dirty="0"/>
            </a:br>
            <a:r>
              <a:rPr lang="en-US" sz="3100" dirty="0">
                <a:hlinkClick r:id="rId2"/>
              </a:rPr>
              <a:t>https://www.scusd.edu/post/title-ix-harassment-complaint-forms</a:t>
            </a:r>
            <a:r>
              <a:rPr lang="en-US" sz="3100" dirty="0"/>
              <a:t> </a:t>
            </a:r>
            <a:br>
              <a:rPr lang="en-US" dirty="0"/>
            </a:b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4854" y="2556932"/>
            <a:ext cx="7278130" cy="3653479"/>
          </a:xfrm>
          <a:prstGeom prst="rect">
            <a:avLst/>
          </a:prstGeom>
        </p:spPr>
      </p:pic>
    </p:spTree>
    <p:extLst>
      <p:ext uri="{BB962C8B-B14F-4D97-AF65-F5344CB8AC3E}">
        <p14:creationId xmlns:p14="http://schemas.microsoft.com/office/powerpoint/2010/main" val="1671581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76B53-C96F-1B44-96DE-844B5EE8AFB5}"/>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B02DBBEC-D294-8C41-BC47-16E8C1DC07CD}"/>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051879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264F-492B-BD4C-9421-9A8D11E1DD11}"/>
              </a:ext>
            </a:extLst>
          </p:cNvPr>
          <p:cNvSpPr>
            <a:spLocks noGrp="1"/>
          </p:cNvSpPr>
          <p:nvPr>
            <p:ph type="title"/>
          </p:nvPr>
        </p:nvSpPr>
        <p:spPr/>
        <p:txBody>
          <a:bodyPr>
            <a:normAutofit/>
          </a:bodyPr>
          <a:lstStyle/>
          <a:p>
            <a:r>
              <a:rPr lang="en-US" dirty="0"/>
              <a:t>Title IX Contacts</a:t>
            </a:r>
          </a:p>
        </p:txBody>
      </p:sp>
      <p:sp>
        <p:nvSpPr>
          <p:cNvPr id="3" name="Content Placeholder 2">
            <a:extLst>
              <a:ext uri="{FF2B5EF4-FFF2-40B4-BE49-F238E27FC236}">
                <a16:creationId xmlns:a16="http://schemas.microsoft.com/office/drawing/2014/main" id="{A3D10F8F-2C37-9F45-B8BA-C8EE7A262FC3}"/>
              </a:ext>
            </a:extLst>
          </p:cNvPr>
          <p:cNvSpPr>
            <a:spLocks noGrp="1"/>
          </p:cNvSpPr>
          <p:nvPr>
            <p:ph idx="1"/>
          </p:nvPr>
        </p:nvSpPr>
        <p:spPr>
          <a:xfrm>
            <a:off x="1295401" y="1962615"/>
            <a:ext cx="9601196" cy="3913253"/>
          </a:xfrm>
        </p:spPr>
        <p:txBody>
          <a:bodyPr>
            <a:normAutofit lnSpcReduction="10000"/>
          </a:bodyPr>
          <a:lstStyle/>
          <a:p>
            <a:r>
              <a:rPr lang="en-US" dirty="0"/>
              <a:t>Title IX Office</a:t>
            </a:r>
          </a:p>
          <a:p>
            <a:pPr lvl="1"/>
            <a:r>
              <a:rPr lang="en-US" sz="1800" dirty="0"/>
              <a:t>Stephan Brown (Title IX Coordinator)</a:t>
            </a:r>
          </a:p>
          <a:p>
            <a:pPr lvl="1"/>
            <a:r>
              <a:rPr lang="en-US" sz="1800" dirty="0"/>
              <a:t>Kyle Allen (Investigator)</a:t>
            </a:r>
          </a:p>
          <a:p>
            <a:pPr lvl="1"/>
            <a:r>
              <a:rPr lang="en-US" sz="1800" dirty="0"/>
              <a:t>Sharon Barnes (Investigator)</a:t>
            </a:r>
          </a:p>
          <a:p>
            <a:pPr lvl="1"/>
            <a:r>
              <a:rPr lang="en-US" sz="1800" dirty="0"/>
              <a:t>Appeals Officer (Dr. Olga Simms)</a:t>
            </a:r>
          </a:p>
          <a:p>
            <a:pPr lvl="1"/>
            <a:r>
              <a:rPr lang="en-US" sz="1800" dirty="0"/>
              <a:t>Decision Maker (Stan Echols)</a:t>
            </a:r>
          </a:p>
          <a:p>
            <a:pPr marL="0" indent="0">
              <a:buNone/>
            </a:pPr>
            <a:r>
              <a:rPr lang="en-US" sz="1800" dirty="0"/>
              <a:t>Legal Services </a:t>
            </a:r>
          </a:p>
          <a:p>
            <a:pPr lvl="1"/>
            <a:r>
              <a:rPr lang="en-US" sz="1400" dirty="0"/>
              <a:t>Lozano Smith, Attorney at Law</a:t>
            </a:r>
          </a:p>
          <a:p>
            <a:pPr lvl="1"/>
            <a:r>
              <a:rPr lang="en-US" sz="1400" dirty="0"/>
              <a:t>Raoul Bozio, Attorney</a:t>
            </a:r>
          </a:p>
          <a:p>
            <a:pPr lvl="1"/>
            <a:r>
              <a:rPr lang="en-US" sz="1400" dirty="0"/>
              <a:t>Equal Rights Advocates, Attorney’s at Law</a:t>
            </a:r>
          </a:p>
          <a:p>
            <a:endParaRPr lang="en-US" dirty="0"/>
          </a:p>
        </p:txBody>
      </p:sp>
    </p:spTree>
    <p:extLst>
      <p:ext uri="{BB962C8B-B14F-4D97-AF65-F5344CB8AC3E}">
        <p14:creationId xmlns:p14="http://schemas.microsoft.com/office/powerpoint/2010/main" val="99515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5E783-11A0-3043-A572-EABA0335EFC9}"/>
              </a:ext>
            </a:extLst>
          </p:cNvPr>
          <p:cNvSpPr>
            <a:spLocks noGrp="1"/>
          </p:cNvSpPr>
          <p:nvPr>
            <p:ph type="title"/>
          </p:nvPr>
        </p:nvSpPr>
        <p:spPr/>
        <p:txBody>
          <a:bodyPr>
            <a:normAutofit/>
          </a:bodyPr>
          <a:lstStyle/>
          <a:p>
            <a:r>
              <a:rPr lang="en-US" dirty="0"/>
              <a:t>What is Title IX?</a:t>
            </a:r>
          </a:p>
        </p:txBody>
      </p:sp>
      <p:sp>
        <p:nvSpPr>
          <p:cNvPr id="3" name="Content Placeholder 2">
            <a:extLst>
              <a:ext uri="{FF2B5EF4-FFF2-40B4-BE49-F238E27FC236}">
                <a16:creationId xmlns:a16="http://schemas.microsoft.com/office/drawing/2014/main" id="{4951C62F-1A07-6445-8107-22FB3E447E0D}"/>
              </a:ext>
            </a:extLst>
          </p:cNvPr>
          <p:cNvSpPr>
            <a:spLocks noGrp="1"/>
          </p:cNvSpPr>
          <p:nvPr>
            <p:ph idx="1"/>
          </p:nvPr>
        </p:nvSpPr>
        <p:spPr/>
        <p:txBody>
          <a:bodyPr>
            <a:normAutofit/>
          </a:bodyPr>
          <a:lstStyle/>
          <a:p>
            <a:r>
              <a:rPr lang="en-US" dirty="0"/>
              <a:t>Title IX of the Education Amendments Act of 1972</a:t>
            </a:r>
          </a:p>
          <a:p>
            <a:r>
              <a:rPr lang="en-US" dirty="0"/>
              <a:t>“No person in the United States shall, on the basis of sex, be excluded from participation in, be denied the benefits of, or be subjected to discrimination under any education program or activity receiving Federal financial assistance.” (facilities, athletics, access, scholarships etc..)</a:t>
            </a:r>
          </a:p>
          <a:p>
            <a:r>
              <a:rPr lang="en-US" dirty="0"/>
              <a:t>District policies cover nondiscrimination/harassment and sexual harassment (BP and AR 5145.3 and 5145.7); recently updated AR 5145.7</a:t>
            </a:r>
          </a:p>
        </p:txBody>
      </p:sp>
    </p:spTree>
    <p:extLst>
      <p:ext uri="{BB962C8B-B14F-4D97-AF65-F5344CB8AC3E}">
        <p14:creationId xmlns:p14="http://schemas.microsoft.com/office/powerpoint/2010/main" val="725582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7E36-AE31-0146-B9BC-459094BEBEF8}"/>
              </a:ext>
            </a:extLst>
          </p:cNvPr>
          <p:cNvSpPr>
            <a:spLocks noGrp="1"/>
          </p:cNvSpPr>
          <p:nvPr>
            <p:ph type="title"/>
          </p:nvPr>
        </p:nvSpPr>
        <p:spPr/>
        <p:txBody>
          <a:bodyPr/>
          <a:lstStyle/>
          <a:p>
            <a:r>
              <a:rPr lang="en-US" dirty="0"/>
              <a:t>Title IX Specialist Responsibilities	</a:t>
            </a:r>
          </a:p>
        </p:txBody>
      </p:sp>
      <p:sp>
        <p:nvSpPr>
          <p:cNvPr id="3" name="Content Placeholder 2">
            <a:extLst>
              <a:ext uri="{FF2B5EF4-FFF2-40B4-BE49-F238E27FC236}">
                <a16:creationId xmlns:a16="http://schemas.microsoft.com/office/drawing/2014/main" id="{31773BAD-2269-9842-BDE1-A9A27780B1CE}"/>
              </a:ext>
            </a:extLst>
          </p:cNvPr>
          <p:cNvSpPr>
            <a:spLocks noGrp="1"/>
          </p:cNvSpPr>
          <p:nvPr>
            <p:ph idx="1"/>
          </p:nvPr>
        </p:nvSpPr>
        <p:spPr/>
        <p:txBody>
          <a:bodyPr>
            <a:normAutofit/>
          </a:bodyPr>
          <a:lstStyle/>
          <a:p>
            <a:r>
              <a:rPr lang="en-US" dirty="0"/>
              <a:t>Know the Process / Explain Process</a:t>
            </a:r>
          </a:p>
          <a:p>
            <a:pPr lvl="1"/>
            <a:r>
              <a:rPr lang="en-US" dirty="0"/>
              <a:t>Formal Written Complaint vs. Report</a:t>
            </a:r>
          </a:p>
          <a:p>
            <a:pPr lvl="1"/>
            <a:r>
              <a:rPr lang="en-US" dirty="0"/>
              <a:t>Keep Excellent Records</a:t>
            </a:r>
          </a:p>
          <a:p>
            <a:pPr lvl="1"/>
            <a:r>
              <a:rPr lang="en-US" dirty="0"/>
              <a:t>Preliminary Investigation (Keep Notes)</a:t>
            </a:r>
          </a:p>
          <a:p>
            <a:pPr lvl="1"/>
            <a:r>
              <a:rPr lang="en-US" dirty="0"/>
              <a:t>Likely Assist Actual Investigation</a:t>
            </a:r>
          </a:p>
          <a:p>
            <a:pPr lvl="1"/>
            <a:r>
              <a:rPr lang="en-US" dirty="0"/>
              <a:t>Offer Supportive Measures</a:t>
            </a:r>
          </a:p>
          <a:p>
            <a:endParaRPr lang="en-US" dirty="0"/>
          </a:p>
        </p:txBody>
      </p:sp>
    </p:spTree>
    <p:extLst>
      <p:ext uri="{BB962C8B-B14F-4D97-AF65-F5344CB8AC3E}">
        <p14:creationId xmlns:p14="http://schemas.microsoft.com/office/powerpoint/2010/main" val="3434869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F7E36-AE31-0146-B9BC-459094BEBEF8}"/>
              </a:ext>
            </a:extLst>
          </p:cNvPr>
          <p:cNvSpPr>
            <a:spLocks noGrp="1"/>
          </p:cNvSpPr>
          <p:nvPr>
            <p:ph type="title"/>
          </p:nvPr>
        </p:nvSpPr>
        <p:spPr/>
        <p:txBody>
          <a:bodyPr>
            <a:normAutofit/>
          </a:bodyPr>
          <a:lstStyle/>
          <a:p>
            <a:r>
              <a:rPr lang="en-US" dirty="0"/>
              <a:t>History of Title IX</a:t>
            </a:r>
            <a:br>
              <a:rPr lang="en-US" dirty="0"/>
            </a:br>
            <a:endParaRPr lang="en-US" sz="2700" dirty="0"/>
          </a:p>
        </p:txBody>
      </p:sp>
      <p:sp>
        <p:nvSpPr>
          <p:cNvPr id="3" name="Content Placeholder 2">
            <a:extLst>
              <a:ext uri="{FF2B5EF4-FFF2-40B4-BE49-F238E27FC236}">
                <a16:creationId xmlns:a16="http://schemas.microsoft.com/office/drawing/2014/main" id="{31773BAD-2269-9842-BDE1-A9A27780B1CE}"/>
              </a:ext>
            </a:extLst>
          </p:cNvPr>
          <p:cNvSpPr>
            <a:spLocks noGrp="1"/>
          </p:cNvSpPr>
          <p:nvPr>
            <p:ph idx="1"/>
          </p:nvPr>
        </p:nvSpPr>
        <p:spPr>
          <a:xfrm>
            <a:off x="1295401" y="2556931"/>
            <a:ext cx="9601196" cy="3707681"/>
          </a:xfrm>
        </p:spPr>
        <p:txBody>
          <a:bodyPr>
            <a:normAutofit fontScale="62500" lnSpcReduction="20000"/>
          </a:bodyPr>
          <a:lstStyle/>
          <a:p>
            <a:r>
              <a:rPr lang="en-US" sz="3300" dirty="0"/>
              <a:t>Very little change from 1972 - 2011</a:t>
            </a:r>
          </a:p>
          <a:p>
            <a:pPr lvl="1"/>
            <a:r>
              <a:rPr lang="en-US" sz="3300" dirty="0"/>
              <a:t>Nixon, Ford, Carter, Reagan, Bush, Clinton, Bush, </a:t>
            </a:r>
          </a:p>
          <a:p>
            <a:pPr marL="457200" lvl="1" indent="0">
              <a:buNone/>
            </a:pPr>
            <a:endParaRPr lang="en-US" dirty="0"/>
          </a:p>
          <a:p>
            <a:r>
              <a:rPr lang="en-US" sz="3200" dirty="0"/>
              <a:t>Major changes since 2011</a:t>
            </a:r>
          </a:p>
          <a:p>
            <a:pPr marL="0" indent="0">
              <a:buNone/>
            </a:pPr>
            <a:endParaRPr lang="en-US" dirty="0"/>
          </a:p>
          <a:p>
            <a:pPr lvl="1"/>
            <a:r>
              <a:rPr lang="en-US" sz="2500" dirty="0"/>
              <a:t>Obama: 2011 (Dear Colleague Letter)</a:t>
            </a:r>
          </a:p>
          <a:p>
            <a:endParaRPr lang="en-US" sz="2900" dirty="0"/>
          </a:p>
          <a:p>
            <a:pPr lvl="1"/>
            <a:r>
              <a:rPr lang="en-US" sz="2500" dirty="0"/>
              <a:t>Trump: 2020 (New Rule, Period of Public Comment)</a:t>
            </a:r>
          </a:p>
          <a:p>
            <a:endParaRPr lang="en-US" sz="2900" dirty="0"/>
          </a:p>
          <a:p>
            <a:pPr lvl="1"/>
            <a:r>
              <a:rPr lang="en-US" sz="2500" dirty="0"/>
              <a:t>Biden: 2023 (New Rule, Period of Public Comment)</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797856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Regulations 2023</a:t>
            </a:r>
          </a:p>
        </p:txBody>
      </p:sp>
      <p:sp>
        <p:nvSpPr>
          <p:cNvPr id="3" name="Content Placeholder 2"/>
          <p:cNvSpPr>
            <a:spLocks noGrp="1"/>
          </p:cNvSpPr>
          <p:nvPr>
            <p:ph idx="1"/>
          </p:nvPr>
        </p:nvSpPr>
        <p:spPr>
          <a:xfrm>
            <a:off x="1295401" y="2159541"/>
            <a:ext cx="9601196" cy="3988340"/>
          </a:xfrm>
        </p:spPr>
        <p:txBody>
          <a:bodyPr>
            <a:normAutofit fontScale="92500" lnSpcReduction="20000"/>
          </a:bodyPr>
          <a:lstStyle/>
          <a:p>
            <a:pPr lvl="1"/>
            <a:r>
              <a:rPr lang="en-US" dirty="0"/>
              <a:t>Formal Announcement any day</a:t>
            </a:r>
          </a:p>
          <a:p>
            <a:pPr marL="457200" lvl="1" indent="0">
              <a:buNone/>
            </a:pPr>
            <a:endParaRPr lang="en-US" dirty="0"/>
          </a:p>
          <a:p>
            <a:pPr lvl="1"/>
            <a:r>
              <a:rPr lang="en-US" dirty="0"/>
              <a:t>LGBTQ </a:t>
            </a:r>
            <a:r>
              <a:rPr lang="en-US" sz="1600" dirty="0"/>
              <a:t>(increased protections)</a:t>
            </a:r>
          </a:p>
          <a:p>
            <a:pPr lvl="2"/>
            <a:r>
              <a:rPr lang="en-US" sz="1400" dirty="0"/>
              <a:t>Limited impact in California</a:t>
            </a:r>
          </a:p>
          <a:p>
            <a:pPr marL="457200" lvl="1" indent="0">
              <a:buNone/>
            </a:pPr>
            <a:endParaRPr lang="en-US" sz="1600" dirty="0"/>
          </a:p>
          <a:p>
            <a:pPr lvl="1"/>
            <a:r>
              <a:rPr lang="en-US" dirty="0"/>
              <a:t>Increased rights for Pregnant and Parenting </a:t>
            </a:r>
            <a:r>
              <a:rPr lang="en-US" sz="1600" dirty="0"/>
              <a:t>(Reasonable Accommodations)</a:t>
            </a:r>
          </a:p>
          <a:p>
            <a:pPr lvl="2"/>
            <a:r>
              <a:rPr lang="en-US" sz="1400" dirty="0"/>
              <a:t>Limited impact in California</a:t>
            </a:r>
          </a:p>
          <a:p>
            <a:pPr marL="914400" lvl="2" indent="0">
              <a:buNone/>
            </a:pPr>
            <a:endParaRPr lang="en-US" sz="1400" dirty="0"/>
          </a:p>
          <a:p>
            <a:pPr lvl="1"/>
            <a:r>
              <a:rPr lang="en-US" dirty="0"/>
              <a:t>Victims of sexual assault or harassment (Safeguards and protections)</a:t>
            </a:r>
          </a:p>
          <a:p>
            <a:pPr lvl="2"/>
            <a:r>
              <a:rPr lang="en-US" sz="1600" dirty="0"/>
              <a:t>Limited impact in California</a:t>
            </a:r>
          </a:p>
          <a:p>
            <a:pPr lvl="1"/>
            <a:r>
              <a:rPr lang="en-US" dirty="0"/>
              <a:t>New standard </a:t>
            </a:r>
            <a:r>
              <a:rPr lang="en-US" dirty="0">
                <a:solidFill>
                  <a:srgbClr val="FF0000"/>
                </a:solidFill>
              </a:rPr>
              <a:t>Sufficiently Severe</a:t>
            </a:r>
            <a:r>
              <a:rPr lang="en-US" u="sng" dirty="0">
                <a:solidFill>
                  <a:srgbClr val="FF0000"/>
                </a:solidFill>
              </a:rPr>
              <a:t> </a:t>
            </a:r>
            <a:r>
              <a:rPr lang="en-US" sz="1800" u="sng" dirty="0">
                <a:solidFill>
                  <a:srgbClr val="FF0000"/>
                </a:solidFill>
              </a:rPr>
              <a:t>or</a:t>
            </a:r>
            <a:r>
              <a:rPr lang="en-US" u="sng" dirty="0">
                <a:solidFill>
                  <a:srgbClr val="FF0000"/>
                </a:solidFill>
              </a:rPr>
              <a:t> </a:t>
            </a:r>
            <a:r>
              <a:rPr lang="en-US" dirty="0">
                <a:solidFill>
                  <a:srgbClr val="FF0000"/>
                </a:solidFill>
              </a:rPr>
              <a:t>Pervasive  </a:t>
            </a:r>
            <a:r>
              <a:rPr lang="en-US" dirty="0"/>
              <a:t>(</a:t>
            </a:r>
            <a:r>
              <a:rPr lang="en-US" sz="2400" u="sng" dirty="0"/>
              <a:t>and</a:t>
            </a:r>
            <a:r>
              <a:rPr lang="en-US" dirty="0"/>
              <a:t>)</a:t>
            </a:r>
          </a:p>
          <a:p>
            <a:pPr marL="914400" lvl="2" indent="0">
              <a:buNone/>
            </a:pPr>
            <a:endParaRPr lang="en-US" dirty="0"/>
          </a:p>
        </p:txBody>
      </p:sp>
    </p:spTree>
    <p:extLst>
      <p:ext uri="{BB962C8B-B14F-4D97-AF65-F5344CB8AC3E}">
        <p14:creationId xmlns:p14="http://schemas.microsoft.com/office/powerpoint/2010/main" val="3188799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031494"/>
          </a:xfrm>
        </p:spPr>
        <p:txBody>
          <a:bodyPr>
            <a:normAutofit fontScale="90000"/>
          </a:bodyPr>
          <a:lstStyle/>
          <a:p>
            <a:r>
              <a:rPr lang="en-US" dirty="0"/>
              <a:t>New Regulations 2023</a:t>
            </a:r>
            <a:br>
              <a:rPr lang="en-US" dirty="0"/>
            </a:br>
            <a:r>
              <a:rPr lang="en-US" sz="2000" dirty="0"/>
              <a:t>Expected</a:t>
            </a:r>
          </a:p>
        </p:txBody>
      </p:sp>
      <p:sp>
        <p:nvSpPr>
          <p:cNvPr id="3" name="Content Placeholder 2"/>
          <p:cNvSpPr>
            <a:spLocks noGrp="1"/>
          </p:cNvSpPr>
          <p:nvPr>
            <p:ph idx="1"/>
          </p:nvPr>
        </p:nvSpPr>
        <p:spPr>
          <a:xfrm>
            <a:off x="1295402" y="2556932"/>
            <a:ext cx="9601196" cy="3318936"/>
          </a:xfrm>
        </p:spPr>
        <p:txBody>
          <a:bodyPr>
            <a:normAutofit lnSpcReduction="10000"/>
          </a:bodyPr>
          <a:lstStyle/>
          <a:p>
            <a:r>
              <a:rPr lang="en-US" dirty="0"/>
              <a:t>Written complaints no longer required by complainant</a:t>
            </a:r>
          </a:p>
          <a:p>
            <a:r>
              <a:rPr lang="en-US" dirty="0"/>
              <a:t>New rules for investigations </a:t>
            </a:r>
          </a:p>
          <a:p>
            <a:pPr lvl="1"/>
            <a:r>
              <a:rPr lang="en-US" dirty="0"/>
              <a:t>(coordinator has more discretion for investigations and dismissals)</a:t>
            </a:r>
          </a:p>
          <a:p>
            <a:r>
              <a:rPr lang="en-US" dirty="0"/>
              <a:t>Possible new rules for appeals (CDE vs. OCR)</a:t>
            </a:r>
          </a:p>
          <a:p>
            <a:r>
              <a:rPr lang="en-US" dirty="0"/>
              <a:t>Minimal changes in California </a:t>
            </a:r>
          </a:p>
          <a:p>
            <a:r>
              <a:rPr lang="en-US" dirty="0"/>
              <a:t>Exchange of information still required</a:t>
            </a:r>
          </a:p>
          <a:p>
            <a:pPr lvl="1"/>
            <a:r>
              <a:rPr lang="en-US" dirty="0"/>
              <a:t>SCUSD Model:  SCIF (Sensitive Compartmented Information Facility)</a:t>
            </a:r>
          </a:p>
        </p:txBody>
      </p:sp>
    </p:spTree>
    <p:extLst>
      <p:ext uri="{BB962C8B-B14F-4D97-AF65-F5344CB8AC3E}">
        <p14:creationId xmlns:p14="http://schemas.microsoft.com/office/powerpoint/2010/main" val="2675177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14EBD-D52A-7749-8CAA-58CBF67F71FF}"/>
              </a:ext>
            </a:extLst>
          </p:cNvPr>
          <p:cNvSpPr>
            <a:spLocks noGrp="1"/>
          </p:cNvSpPr>
          <p:nvPr>
            <p:ph type="title"/>
          </p:nvPr>
        </p:nvSpPr>
        <p:spPr/>
        <p:txBody>
          <a:bodyPr>
            <a:normAutofit fontScale="90000"/>
          </a:bodyPr>
          <a:lstStyle/>
          <a:p>
            <a:r>
              <a:rPr lang="en-US" dirty="0"/>
              <a:t>Title IX Jurisdiction</a:t>
            </a:r>
            <a:br>
              <a:rPr lang="en-US" dirty="0"/>
            </a:br>
            <a:endParaRPr lang="en-US" dirty="0"/>
          </a:p>
        </p:txBody>
      </p:sp>
      <p:sp>
        <p:nvSpPr>
          <p:cNvPr id="3" name="Content Placeholder 2">
            <a:extLst>
              <a:ext uri="{FF2B5EF4-FFF2-40B4-BE49-F238E27FC236}">
                <a16:creationId xmlns:a16="http://schemas.microsoft.com/office/drawing/2014/main" id="{045E2532-851A-924A-80CB-41F7D5772293}"/>
              </a:ext>
            </a:extLst>
          </p:cNvPr>
          <p:cNvSpPr>
            <a:spLocks noGrp="1"/>
          </p:cNvSpPr>
          <p:nvPr>
            <p:ph idx="1"/>
          </p:nvPr>
        </p:nvSpPr>
        <p:spPr/>
        <p:txBody>
          <a:bodyPr>
            <a:normAutofit fontScale="92500" lnSpcReduction="10000"/>
          </a:bodyPr>
          <a:lstStyle/>
          <a:p>
            <a:r>
              <a:rPr lang="en-US" sz="2800" dirty="0"/>
              <a:t>Allegations of sexual harassment fall under Title IX when:</a:t>
            </a:r>
          </a:p>
          <a:p>
            <a:pPr lvl="1"/>
            <a:r>
              <a:rPr lang="en-US" sz="2400" dirty="0"/>
              <a:t>The conduct occurs against a person in the United States;</a:t>
            </a:r>
            <a:endParaRPr lang="en-US" sz="800" dirty="0"/>
          </a:p>
          <a:p>
            <a:pPr lvl="1"/>
            <a:endParaRPr lang="en-US" sz="900" dirty="0"/>
          </a:p>
          <a:p>
            <a:pPr lvl="1"/>
            <a:r>
              <a:rPr lang="en-US" sz="2400" dirty="0"/>
              <a:t>The conduct occurs in an education program or activity over which the District exercised substantial control over both the respondent and the context in which the sexual harassment occurs; </a:t>
            </a:r>
            <a:endParaRPr lang="en-US" sz="2400" u="sng" dirty="0"/>
          </a:p>
          <a:p>
            <a:pPr lvl="1"/>
            <a:endParaRPr lang="en-US" sz="900" dirty="0"/>
          </a:p>
          <a:p>
            <a:pPr lvl="1"/>
            <a:r>
              <a:rPr lang="en-US" sz="2400" dirty="0"/>
              <a:t>The complainant was participating/attempting to participate in the educational program or activity at the time the complaint was filed.</a:t>
            </a:r>
          </a:p>
        </p:txBody>
      </p:sp>
    </p:spTree>
    <p:extLst>
      <p:ext uri="{BB962C8B-B14F-4D97-AF65-F5344CB8AC3E}">
        <p14:creationId xmlns:p14="http://schemas.microsoft.com/office/powerpoint/2010/main" val="3706436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4ABD-4836-CE4C-B25A-D15FCEF2FB01}"/>
              </a:ext>
            </a:extLst>
          </p:cNvPr>
          <p:cNvSpPr>
            <a:spLocks noGrp="1"/>
          </p:cNvSpPr>
          <p:nvPr>
            <p:ph type="title"/>
          </p:nvPr>
        </p:nvSpPr>
        <p:spPr/>
        <p:txBody>
          <a:bodyPr/>
          <a:lstStyle/>
          <a:p>
            <a:r>
              <a:rPr lang="en-US" dirty="0"/>
              <a:t>Examples of Sexual Harassment</a:t>
            </a:r>
          </a:p>
        </p:txBody>
      </p:sp>
      <p:sp>
        <p:nvSpPr>
          <p:cNvPr id="3" name="Content Placeholder 2">
            <a:extLst>
              <a:ext uri="{FF2B5EF4-FFF2-40B4-BE49-F238E27FC236}">
                <a16:creationId xmlns:a16="http://schemas.microsoft.com/office/drawing/2014/main" id="{24852EF2-C380-8742-955E-62F2F177FB28}"/>
              </a:ext>
            </a:extLst>
          </p:cNvPr>
          <p:cNvSpPr>
            <a:spLocks noGrp="1"/>
          </p:cNvSpPr>
          <p:nvPr>
            <p:ph idx="1"/>
          </p:nvPr>
        </p:nvSpPr>
        <p:spPr/>
        <p:txBody>
          <a:bodyPr>
            <a:normAutofit fontScale="92500" lnSpcReduction="10000"/>
          </a:bodyPr>
          <a:lstStyle/>
          <a:p>
            <a:r>
              <a:rPr lang="en-US" dirty="0"/>
              <a:t>Unwelcome propositions</a:t>
            </a:r>
          </a:p>
          <a:p>
            <a:r>
              <a:rPr lang="en-US" dirty="0"/>
              <a:t>Derogatory comments</a:t>
            </a:r>
          </a:p>
          <a:p>
            <a:r>
              <a:rPr lang="en-US" dirty="0"/>
              <a:t>Sexual jokes or gestures</a:t>
            </a:r>
          </a:p>
          <a:p>
            <a:r>
              <a:rPr lang="en-US" dirty="0"/>
              <a:t>Spreading sexual rumors</a:t>
            </a:r>
          </a:p>
          <a:p>
            <a:r>
              <a:rPr lang="en-US" dirty="0"/>
              <a:t>Grabbing or touching</a:t>
            </a:r>
          </a:p>
          <a:p>
            <a:r>
              <a:rPr lang="en-US" dirty="0"/>
              <a:t>Comments about looks or appearance that are unwelcome</a:t>
            </a:r>
          </a:p>
          <a:p>
            <a:r>
              <a:rPr lang="en-US" dirty="0"/>
              <a:t>Sexual acts without consent or based on coercion</a:t>
            </a:r>
          </a:p>
          <a:p>
            <a:endParaRPr lang="en-US" dirty="0"/>
          </a:p>
        </p:txBody>
      </p:sp>
    </p:spTree>
    <p:extLst>
      <p:ext uri="{BB962C8B-B14F-4D97-AF65-F5344CB8AC3E}">
        <p14:creationId xmlns:p14="http://schemas.microsoft.com/office/powerpoint/2010/main" val="28501984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2818</TotalTime>
  <Words>713</Words>
  <Application>Microsoft Macintosh PowerPoint</Application>
  <PresentationFormat>Widescreen</PresentationFormat>
  <Paragraphs>120</Paragraphs>
  <Slides>16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Garamond</vt:lpstr>
      <vt:lpstr>Organic</vt:lpstr>
      <vt:lpstr>SCUSD Title IX Training for Student-Related Complaints and Investigations</vt:lpstr>
      <vt:lpstr>Title IX Contacts</vt:lpstr>
      <vt:lpstr>What is Title IX?</vt:lpstr>
      <vt:lpstr>Title IX Specialist Responsibilities </vt:lpstr>
      <vt:lpstr>History of Title IX </vt:lpstr>
      <vt:lpstr>New Regulations 2023</vt:lpstr>
      <vt:lpstr>New Regulations 2023 Expected</vt:lpstr>
      <vt:lpstr>Title IX Jurisdiction </vt:lpstr>
      <vt:lpstr>Examples of Sexual Harassment</vt:lpstr>
      <vt:lpstr>Key People and Terms</vt:lpstr>
      <vt:lpstr>Supportive Measures</vt:lpstr>
      <vt:lpstr>Investigator</vt:lpstr>
      <vt:lpstr>Decision-Maker</vt:lpstr>
      <vt:lpstr>Appeals Officer</vt:lpstr>
      <vt:lpstr> Report of Suspected Harassment https://www.scusd.edu/post/title-ix-harassment-complaint-forms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SCUSD Title IX Training for Student-Related Complaints and Investigations</dc:title>
  <dc:creator>Microsoft Office User</dc:creator>
  <cp:lastModifiedBy>Andrea Starace</cp:lastModifiedBy>
  <cp:revision>133</cp:revision>
  <cp:lastPrinted>2023-05-09T18:19:23Z</cp:lastPrinted>
  <dcterms:created xsi:type="dcterms:W3CDTF">2020-10-14T21:04:11Z</dcterms:created>
  <dcterms:modified xsi:type="dcterms:W3CDTF">2023-05-11T23:32:21Z</dcterms:modified>
</cp:coreProperties>
</file>