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260" r:id="rId4"/>
    <p:sldId id="261" r:id="rId5"/>
    <p:sldId id="263" r:id="rId6"/>
    <p:sldId id="262" r:id="rId7"/>
    <p:sldId id="275" r:id="rId8"/>
    <p:sldId id="258" r:id="rId9"/>
    <p:sldId id="276" r:id="rId10"/>
    <p:sldId id="277" r:id="rId11"/>
    <p:sldId id="272" r:id="rId12"/>
    <p:sldId id="278" r:id="rId13"/>
    <p:sldId id="265" r:id="rId14"/>
    <p:sldId id="266" r:id="rId15"/>
    <p:sldId id="269" r:id="rId16"/>
    <p:sldId id="274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214F33EE-12BD-4B7B-AB2D-504AC7D1487A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B99779B6-8FD6-44A9-BD59-E0ED507215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3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C506166B-CC16-4635-B62A-135EA882BEA9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B9F98DA1-80DE-421C-9F7B-10A712BCAB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7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3" indent="-172713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3" indent="-172713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3" indent="-172713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3" indent="-172713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3" indent="-172713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3" indent="-172713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3" indent="-172713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3" indent="-172713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3" indent="-172713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3" indent="-172713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3" indent="-172713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3" indent="-172713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3" indent="-172713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3" indent="-172713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3" indent="-172713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659F-9EA7-4364-B9EC-0D0FEC187AE1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C42-007F-4BFE-A6D5-B48301715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8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659F-9EA7-4364-B9EC-0D0FEC187AE1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C42-007F-4BFE-A6D5-B48301715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4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659F-9EA7-4364-B9EC-0D0FEC187AE1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C42-007F-4BFE-A6D5-B48301715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1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659F-9EA7-4364-B9EC-0D0FEC187AE1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C42-007F-4BFE-A6D5-B48301715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1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659F-9EA7-4364-B9EC-0D0FEC187AE1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C42-007F-4BFE-A6D5-B48301715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8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659F-9EA7-4364-B9EC-0D0FEC187AE1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C42-007F-4BFE-A6D5-B48301715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2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659F-9EA7-4364-B9EC-0D0FEC187AE1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C42-007F-4BFE-A6D5-B48301715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4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659F-9EA7-4364-B9EC-0D0FEC187AE1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C42-007F-4BFE-A6D5-B48301715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0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659F-9EA7-4364-B9EC-0D0FEC187AE1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C42-007F-4BFE-A6D5-B48301715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6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659F-9EA7-4364-B9EC-0D0FEC187AE1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C42-007F-4BFE-A6D5-B48301715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4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659F-9EA7-4364-B9EC-0D0FEC187AE1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C42-007F-4BFE-A6D5-B48301715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9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659F-9EA7-4364-B9EC-0D0FEC187AE1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79C42-007F-4BFE-A6D5-B483017154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7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isa-Hayes@scus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ime-accounting@scusd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>
            <a:noAutofit/>
          </a:bodyPr>
          <a:lstStyle/>
          <a:p>
            <a:r>
              <a:rPr lang="en-US" b="1" dirty="0">
                <a:latin typeface="Cambria" pitchFamily="18" charset="0"/>
              </a:rPr>
              <a:t>Federal Time </a:t>
            </a:r>
            <a:r>
              <a:rPr lang="en-US" b="1" dirty="0" smtClean="0">
                <a:latin typeface="Cambria" pitchFamily="18" charset="0"/>
              </a:rPr>
              <a:t>Accounting</a:t>
            </a:r>
            <a:r>
              <a:rPr lang="en-US" sz="3200" b="1" dirty="0">
                <a:latin typeface="Cambria" pitchFamily="18" charset="0"/>
              </a:rPr>
              <a:t/>
            </a:r>
            <a:br>
              <a:rPr lang="en-US" sz="3200" b="1" dirty="0">
                <a:latin typeface="Cambria" pitchFamily="18" charset="0"/>
              </a:rPr>
            </a:b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52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Office Managers</a:t>
            </a:r>
            <a:r>
              <a:rPr lang="en-US" sz="2600" b="1" smtClean="0">
                <a:solidFill>
                  <a:schemeClr val="tx1"/>
                </a:solidFill>
              </a:rPr>
              <a:t>’ </a:t>
            </a:r>
            <a:r>
              <a:rPr lang="en-US" sz="2600" b="1" smtClean="0">
                <a:solidFill>
                  <a:schemeClr val="tx1"/>
                </a:solidFill>
              </a:rPr>
              <a:t>Meeting</a:t>
            </a:r>
            <a:endParaRPr lang="en-US" sz="2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August 8, 2018  </a:t>
            </a:r>
            <a:r>
              <a:rPr lang="en-US" sz="2000" b="1" dirty="0" smtClean="0">
                <a:solidFill>
                  <a:srgbClr val="FF0000"/>
                </a:solidFill>
              </a:rPr>
              <a:t>REVISED 11-6-2018</a:t>
            </a:r>
          </a:p>
          <a:p>
            <a:pPr marL="0" indent="0"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Presenter:  Lisa Hayes, Director, State &amp; Federal Programs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hlinkClick r:id="rId3"/>
              </a:rPr>
              <a:t>Lisa-Hayes@scusd.edu</a:t>
            </a:r>
            <a:r>
              <a:rPr lang="en-US" sz="1800" b="1" dirty="0" smtClean="0">
                <a:solidFill>
                  <a:schemeClr val="tx1"/>
                </a:solidFill>
              </a:rPr>
              <a:t>  916-643-9051</a:t>
            </a:r>
          </a:p>
        </p:txBody>
      </p: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isa-hayes\AppData\Local\Microsoft\Windows\Temporary Internet Files\Content.IE5\FQGEJVSP\piece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4" y="2113953"/>
            <a:ext cx="4177146" cy="268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21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9144000" cy="579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81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32177" y="908488"/>
            <a:ext cx="7879645" cy="76791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Personnel Activity Report  (PAR</a:t>
            </a:r>
            <a:r>
              <a:rPr lang="en-US" sz="3600" b="1" dirty="0" smtClean="0">
                <a:solidFill>
                  <a:srgbClr val="002060"/>
                </a:solidFill>
              </a:rPr>
              <a:t>)</a:t>
            </a:r>
            <a:endParaRPr lang="en-US" sz="3600" b="1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76" y="1752600"/>
            <a:ext cx="8210048" cy="4738658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dirty="0"/>
              <a:t>Used when an employee’s salary is funded by multiple federal programs or partially with federal programs &amp; other sources</a:t>
            </a:r>
          </a:p>
          <a:p>
            <a:endParaRPr lang="en-US" sz="1000" dirty="0"/>
          </a:p>
          <a:p>
            <a:pPr marL="571500" indent="-571500"/>
            <a:r>
              <a:rPr lang="en-US" sz="2800" dirty="0"/>
              <a:t>It is a monthly calendar that shows the amount of time the employee has worked daily in each funding </a:t>
            </a:r>
            <a:r>
              <a:rPr lang="en-US" sz="2800" dirty="0" smtClean="0"/>
              <a:t>source</a:t>
            </a:r>
          </a:p>
          <a:p>
            <a:pPr marL="571500" indent="-571500"/>
            <a:endParaRPr lang="en-US" sz="1100" dirty="0"/>
          </a:p>
          <a:p>
            <a:pPr marL="571500" indent="-571500"/>
            <a:r>
              <a:rPr lang="en-US" sz="2800" dirty="0" smtClean="0"/>
              <a:t>Employees document </a:t>
            </a:r>
            <a:r>
              <a:rPr lang="en-US" sz="2800" u="sng" dirty="0" smtClean="0"/>
              <a:t>actual</a:t>
            </a:r>
            <a:r>
              <a:rPr lang="en-US" sz="2800" dirty="0" smtClean="0"/>
              <a:t> time worked in each activity so daily recording ensures more accuracy.</a:t>
            </a:r>
            <a:endParaRPr lang="en-US" sz="2800" dirty="0"/>
          </a:p>
          <a:p>
            <a:endParaRPr lang="en-US" sz="1000" dirty="0"/>
          </a:p>
          <a:p>
            <a:pPr lvl="1"/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b="1" dirty="0" smtClean="0"/>
          </a:p>
        </p:txBody>
      </p: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6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02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32177" y="908488"/>
            <a:ext cx="7879645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Which </a:t>
            </a:r>
            <a:r>
              <a:rPr lang="en-US" sz="3600" b="1" dirty="0" smtClean="0">
                <a:solidFill>
                  <a:srgbClr val="002060"/>
                </a:solidFill>
              </a:rPr>
              <a:t>Employees </a:t>
            </a:r>
            <a:r>
              <a:rPr lang="en-US" sz="3600" b="1" dirty="0">
                <a:solidFill>
                  <a:srgbClr val="002060"/>
                </a:solidFill>
              </a:rPr>
              <a:t>C</a:t>
            </a:r>
            <a:r>
              <a:rPr lang="en-US" sz="3600" b="1" dirty="0" smtClean="0">
                <a:solidFill>
                  <a:srgbClr val="002060"/>
                </a:solidFill>
              </a:rPr>
              <a:t>omplete PARs?</a:t>
            </a:r>
            <a:endParaRPr lang="en-US" sz="36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4480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Personnel who provide a variety of services and/or move to various sites.</a:t>
            </a:r>
          </a:p>
          <a:p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285750" indent="-285750"/>
            <a:r>
              <a:rPr lang="en-US" sz="2400" dirty="0"/>
              <a:t>Site based:  SICs, training specialists, counselors, social workers, case workers. parent advisors, learning support coordinators, community liaisons, nurses</a:t>
            </a:r>
          </a:p>
          <a:p>
            <a:pPr marL="285750" indent="-285750"/>
            <a:endParaRPr lang="en-US" sz="2400" dirty="0"/>
          </a:p>
          <a:p>
            <a:pPr marL="285750" indent="-285750"/>
            <a:r>
              <a:rPr lang="en-US" sz="2400" dirty="0"/>
              <a:t>District based:  administrators, nurses, social workers</a:t>
            </a:r>
          </a:p>
          <a:p>
            <a:endParaRPr lang="en-US" sz="900" b="1" dirty="0"/>
          </a:p>
          <a:p>
            <a:pPr marL="457200" indent="-457200"/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</p:txBody>
      </p: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32177" y="865407"/>
            <a:ext cx="7879645" cy="12272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the Responsibilities of Office Managers? </a:t>
            </a:r>
            <a:endParaRPr lang="en-US" sz="3600" b="1" dirty="0">
              <a:solidFill>
                <a:schemeClr val="tx2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876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Use Position Control to find employees with federal funds (full or partial) and their percentages</a:t>
            </a:r>
          </a:p>
          <a:p>
            <a:endParaRPr lang="en-US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Help principal to determine which documentation each employee must submit. </a:t>
            </a:r>
          </a:p>
          <a:p>
            <a:endParaRPr lang="en-US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Help employees to obtain the proper forms. Direct them to ask for training or help when needed. </a:t>
            </a:r>
          </a:p>
          <a:p>
            <a:endParaRPr lang="en-US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Collect forms and submit to the principal for signatures</a:t>
            </a:r>
          </a:p>
          <a:p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If funding is changed for a position, inform the employee.</a:t>
            </a:r>
          </a:p>
          <a:p>
            <a:pPr marL="0" indent="0">
              <a:buNone/>
            </a:pPr>
            <a:endParaRPr lang="en-US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Send  documentation by email to </a:t>
            </a: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time-accounting@scusd.edu</a:t>
            </a: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 or to State &amp; Federal Programs, Box 0725.</a:t>
            </a:r>
          </a:p>
          <a:p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46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32177" y="908488"/>
            <a:ext cx="7879645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to Access POSITION CONTROL </a:t>
            </a:r>
            <a:br>
              <a:rPr lang="en-US" sz="3600" b="1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3600" b="1" i="1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Escape</a:t>
            </a:r>
            <a:endParaRPr lang="en-US" sz="3600" b="1" i="1" dirty="0">
              <a:solidFill>
                <a:schemeClr val="tx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133600"/>
            <a:ext cx="7010400" cy="4480425"/>
          </a:xfrm>
        </p:spPr>
        <p:txBody>
          <a:bodyPr>
            <a:normAutofit/>
          </a:bodyPr>
          <a:lstStyle/>
          <a:p>
            <a:r>
              <a:rPr lang="en-US" sz="2400" dirty="0"/>
              <a:t>HR/Payroll Module</a:t>
            </a:r>
          </a:p>
          <a:p>
            <a:r>
              <a:rPr lang="en-US" sz="2400" dirty="0"/>
              <a:t>Reports/Admin</a:t>
            </a:r>
          </a:p>
          <a:p>
            <a:r>
              <a:rPr lang="en-US" sz="2400" dirty="0"/>
              <a:t>Choose Report Name: POS 03</a:t>
            </a:r>
          </a:p>
          <a:p>
            <a:r>
              <a:rPr lang="en-US" sz="2400" dirty="0"/>
              <a:t>Enter the following information in your search:</a:t>
            </a:r>
          </a:p>
          <a:p>
            <a:r>
              <a:rPr lang="en-US" sz="2400" dirty="0"/>
              <a:t>Location Code (4 dig)</a:t>
            </a:r>
          </a:p>
          <a:p>
            <a:r>
              <a:rPr lang="en-US" sz="2400" dirty="0"/>
              <a:t>Resource code (3010 Title I), (6500 Spec. Ed)</a:t>
            </a:r>
          </a:p>
          <a:p>
            <a:r>
              <a:rPr lang="en-US" sz="2400" dirty="0"/>
              <a:t>Select-Sort Option c</a:t>
            </a:r>
          </a:p>
          <a:p>
            <a:r>
              <a:rPr lang="en-US" sz="2400" dirty="0"/>
              <a:t>Press GO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7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32177" y="908488"/>
            <a:ext cx="7879645" cy="99651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QUESTIONS</a:t>
            </a:r>
            <a:r>
              <a:rPr lang="en-US" sz="40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br>
              <a:rPr lang="en-US" sz="40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40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848600" cy="4709025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rabicPeriod" startAt="3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096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3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32177" y="990600"/>
            <a:ext cx="7879645" cy="1143000"/>
          </a:xfrm>
        </p:spPr>
        <p:txBody>
          <a:bodyPr>
            <a:noAutofit/>
          </a:bodyPr>
          <a:lstStyle/>
          <a:p>
            <a:r>
              <a:rPr lang="en-US" sz="3600" b="1" u="sng" dirty="0">
                <a:solidFill>
                  <a:srgbClr val="002060"/>
                </a:solidFill>
              </a:rPr>
              <a:t>Federally</a:t>
            </a:r>
            <a:r>
              <a:rPr lang="en-US" sz="3600" b="1" dirty="0">
                <a:solidFill>
                  <a:srgbClr val="002060"/>
                </a:solidFill>
              </a:rPr>
              <a:t> funded employee time and effort </a:t>
            </a:r>
            <a:r>
              <a:rPr lang="en-US" sz="3600" b="1" dirty="0" smtClean="0">
                <a:solidFill>
                  <a:srgbClr val="002060"/>
                </a:solidFill>
              </a:rPr>
              <a:t>documentation</a:t>
            </a:r>
            <a:endParaRPr lang="en-US" sz="36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90044"/>
            <a:ext cx="7315200" cy="4423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Documentation is required to ensure that the district is properly charging salaries and wages that are reasonable, necessary and allowable in accordance with applicable federal program requirements</a:t>
            </a:r>
            <a:endParaRPr lang="en-US" b="1" dirty="0"/>
          </a:p>
          <a:p>
            <a:endParaRPr lang="en-US" b="1" dirty="0" smtClean="0"/>
          </a:p>
        </p:txBody>
      </p: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4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32177" y="908488"/>
            <a:ext cx="7879645" cy="92031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Federal Program Monitoring </a:t>
            </a:r>
            <a:endParaRPr lang="en-US" sz="3600" b="1" dirty="0">
              <a:solidFill>
                <a:schemeClr val="tx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4404225"/>
          </a:xfrm>
        </p:spPr>
        <p:txBody>
          <a:bodyPr>
            <a:normAutofit/>
          </a:bodyPr>
          <a:lstStyle/>
          <a:p>
            <a:pPr marL="571500" indent="-571500"/>
            <a:r>
              <a:rPr lang="en-US" sz="3000" dirty="0"/>
              <a:t>The </a:t>
            </a:r>
            <a:r>
              <a:rPr lang="en-US" sz="3000" dirty="0" smtClean="0"/>
              <a:t>CDE can review a district every two years looking </a:t>
            </a:r>
            <a:r>
              <a:rPr lang="en-US" sz="3000" dirty="0"/>
              <a:t>at documentation </a:t>
            </a:r>
            <a:r>
              <a:rPr lang="en-US" sz="3000" dirty="0" smtClean="0"/>
              <a:t>from the previous or current year. </a:t>
            </a:r>
            <a:endParaRPr lang="en-US" sz="3000" dirty="0"/>
          </a:p>
          <a:p>
            <a:endParaRPr lang="en-US" sz="1200" dirty="0"/>
          </a:p>
          <a:p>
            <a:pPr marL="571500" indent="-571500"/>
            <a:r>
              <a:rPr lang="en-US" sz="3000" dirty="0"/>
              <a:t>Missing documents may mean that the district is required to move </a:t>
            </a:r>
            <a:r>
              <a:rPr lang="en-US" sz="3000" dirty="0" smtClean="0"/>
              <a:t>charges, possibly losing general funds.</a:t>
            </a:r>
            <a:endParaRPr lang="en-US" sz="30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4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0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32177" y="908488"/>
            <a:ext cx="7879645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Program/Site Managers’ Responsibilities</a:t>
            </a:r>
            <a:r>
              <a:rPr lang="en-US" sz="3200" dirty="0">
                <a:solidFill>
                  <a:srgbClr val="002060"/>
                </a:solidFill>
              </a:rPr>
              <a:t/>
            </a:r>
            <a:br>
              <a:rPr lang="en-US" sz="3200" dirty="0">
                <a:solidFill>
                  <a:srgbClr val="002060"/>
                </a:solidFill>
              </a:rPr>
            </a:br>
            <a:endParaRPr lang="en-US" sz="32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program/site manager must ensure that all federally funded employees and their supervisors are familiar with the time documentation guidelines and are complying with these requirements. Program/site manager </a:t>
            </a:r>
            <a:r>
              <a:rPr lang="en-US" dirty="0" smtClean="0"/>
              <a:t>should ensure that employees understand the duties associated with the federal program and must </a:t>
            </a:r>
            <a:r>
              <a:rPr lang="en-US" dirty="0"/>
              <a:t>sign the documents to certify.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32177" y="1066800"/>
            <a:ext cx="7879645" cy="84411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Three Types of Time Accounting </a:t>
            </a:r>
            <a:r>
              <a:rPr lang="en-US" sz="3600" b="1" dirty="0" smtClean="0">
                <a:solidFill>
                  <a:srgbClr val="002060"/>
                </a:solidFill>
              </a:rPr>
              <a:t>Reports</a:t>
            </a:r>
            <a:endParaRPr lang="en-US" sz="32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848600" cy="4099425"/>
          </a:xfrm>
        </p:spPr>
        <p:txBody>
          <a:bodyPr>
            <a:normAutofit/>
          </a:bodyPr>
          <a:lstStyle/>
          <a:p>
            <a:r>
              <a:rPr lang="en-US" dirty="0" smtClean="0"/>
              <a:t>Semi-Annual Certification</a:t>
            </a:r>
          </a:p>
          <a:p>
            <a:r>
              <a:rPr lang="en-US" dirty="0" smtClean="0"/>
              <a:t>Semi-Annual Certification with schedule</a:t>
            </a:r>
          </a:p>
          <a:p>
            <a:r>
              <a:rPr lang="en-US" dirty="0" smtClean="0"/>
              <a:t>Personnel Activity Report (PAR)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type of time accounting document submitted depends on the funding and work duties of the employee</a:t>
            </a:r>
          </a:p>
          <a:p>
            <a:pPr marL="0" indent="0">
              <a:buNone/>
            </a:pPr>
            <a:endParaRPr lang="en-US" sz="1800" b="1" dirty="0" smtClean="0"/>
          </a:p>
        </p:txBody>
      </p: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32177" y="908488"/>
            <a:ext cx="7879645" cy="76791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Semi-Annual </a:t>
            </a:r>
            <a:r>
              <a:rPr lang="en-US" sz="3600" b="1" dirty="0" smtClean="0">
                <a:solidFill>
                  <a:srgbClr val="002060"/>
                </a:solidFill>
              </a:rPr>
              <a:t>Certification</a:t>
            </a:r>
            <a:endParaRPr lang="en-US" sz="36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830763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b="1" dirty="0"/>
              <a:t>Employee works 100% in one funding source</a:t>
            </a:r>
          </a:p>
          <a:p>
            <a:pPr marL="0" indent="0">
              <a:buNone/>
            </a:pPr>
            <a:endParaRPr lang="en-US" sz="1000" b="1" dirty="0"/>
          </a:p>
          <a:p>
            <a:pPr marL="457200" indent="-457200"/>
            <a:r>
              <a:rPr lang="en-US" sz="2800" b="1" dirty="0"/>
              <a:t>Signed two times a year:</a:t>
            </a:r>
          </a:p>
          <a:p>
            <a:endParaRPr lang="en-US" sz="1200" b="1" dirty="0"/>
          </a:p>
          <a:p>
            <a:pPr marL="947000" lvl="1" indent="-457200">
              <a:buFont typeface="Arial" panose="020B0604020202020204" pitchFamily="34" charset="0"/>
              <a:buChar char="•"/>
            </a:pPr>
            <a:r>
              <a:rPr lang="en-US" sz="2400" b="1" u="sng" dirty="0"/>
              <a:t>in January </a:t>
            </a:r>
            <a:r>
              <a:rPr lang="en-US" sz="2400" b="1" dirty="0"/>
              <a:t>after the July – December period; </a:t>
            </a:r>
          </a:p>
          <a:p>
            <a:endParaRPr lang="en-US" sz="1600" b="1" dirty="0"/>
          </a:p>
          <a:p>
            <a:pPr marL="947000" lvl="1" indent="-457200">
              <a:buFont typeface="Arial" panose="020B0604020202020204" pitchFamily="34" charset="0"/>
              <a:buChar char="•"/>
            </a:pPr>
            <a:r>
              <a:rPr lang="en-US" sz="2400" b="1" u="sng" dirty="0"/>
              <a:t>in July </a:t>
            </a:r>
            <a:r>
              <a:rPr lang="en-US" sz="2400" b="1" dirty="0"/>
              <a:t>after the January – June </a:t>
            </a:r>
            <a:r>
              <a:rPr lang="en-US" sz="2400" b="1" dirty="0" smtClean="0"/>
              <a:t>period (or after the last day of work for the school year)</a:t>
            </a:r>
            <a:endParaRPr lang="en-US" sz="2400" b="1" dirty="0"/>
          </a:p>
          <a:p>
            <a:pPr marL="457200" lvl="1" indent="0">
              <a:buNone/>
            </a:pPr>
            <a:endParaRPr lang="en-US" sz="1000" b="1" dirty="0"/>
          </a:p>
          <a:p>
            <a:pPr marL="94700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Always signed and dated AFTER the pay period</a:t>
            </a:r>
            <a:r>
              <a:rPr lang="en-US" sz="2400" b="1" dirty="0" smtClean="0"/>
              <a:t>.</a:t>
            </a:r>
          </a:p>
          <a:p>
            <a:pPr marL="489800" lvl="1" indent="0">
              <a:buNone/>
            </a:pPr>
            <a:endParaRPr lang="en-US" sz="1000" b="1" dirty="0" smtClean="0"/>
          </a:p>
          <a:p>
            <a:pPr marL="9470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Must be signed by the employee or supervisor having  </a:t>
            </a:r>
          </a:p>
          <a:p>
            <a:pPr marL="489800" lvl="1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first  hand knowledge of the work performed.</a:t>
            </a:r>
          </a:p>
          <a:p>
            <a:pPr marL="489800" lvl="1" indent="0">
              <a:buNone/>
            </a:pPr>
            <a:endParaRPr lang="en-US" sz="12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0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2" y="990600"/>
            <a:ext cx="473734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7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Semi-Annual Certification with Sample Work Schedule </a:t>
            </a:r>
            <a:r>
              <a:rPr lang="en-US" sz="3200" b="1" dirty="0" err="1" smtClean="0">
                <a:solidFill>
                  <a:srgbClr val="002060"/>
                </a:solidFill>
              </a:rPr>
              <a:t>forMulti</a:t>
            </a:r>
            <a:r>
              <a:rPr lang="en-US" sz="3200" b="1" dirty="0" smtClean="0">
                <a:solidFill>
                  <a:srgbClr val="002060"/>
                </a:solidFill>
              </a:rPr>
              <a:t>-funded </a:t>
            </a:r>
            <a:r>
              <a:rPr lang="en-US" sz="3200" b="1" dirty="0">
                <a:solidFill>
                  <a:srgbClr val="002060"/>
                </a:solidFill>
              </a:rPr>
              <a:t>Site-based </a:t>
            </a:r>
            <a:r>
              <a:rPr lang="en-US" sz="3200" b="1" dirty="0" smtClean="0">
                <a:solidFill>
                  <a:srgbClr val="002060"/>
                </a:solidFill>
              </a:rPr>
              <a:t>Personnel (called Substitute System of Time Accounting) </a:t>
            </a:r>
            <a:endParaRPr lang="en-US" sz="32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667000"/>
            <a:ext cx="8305800" cy="3962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An </a:t>
            </a:r>
            <a:r>
              <a:rPr lang="en-US" sz="2800" dirty="0"/>
              <a:t>employee may complete the Semi-Annual Certification with a sample work schedule if the employee:</a:t>
            </a:r>
          </a:p>
          <a:p>
            <a:pPr marL="0" indent="0">
              <a:buNone/>
            </a:pPr>
            <a:r>
              <a:rPr lang="en-US" sz="2800" dirty="0"/>
              <a:t>	1.    Works with students</a:t>
            </a:r>
          </a:p>
          <a:p>
            <a:pPr marL="0" indent="0">
              <a:buNone/>
            </a:pPr>
            <a:r>
              <a:rPr lang="en-US" sz="2800" dirty="0"/>
              <a:t>	2.    </a:t>
            </a:r>
            <a:r>
              <a:rPr lang="en-US" sz="2800" dirty="0" smtClean="0"/>
              <a:t>Works </a:t>
            </a:r>
            <a:r>
              <a:rPr lang="en-US" sz="2800" dirty="0"/>
              <a:t>a</a:t>
            </a:r>
            <a:r>
              <a:rPr lang="en-US" sz="2800" dirty="0" smtClean="0"/>
              <a:t>t </a:t>
            </a:r>
            <a:r>
              <a:rPr lang="en-US" sz="2800" dirty="0"/>
              <a:t>one site on a schedule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order to use this form, the employee </a:t>
            </a:r>
            <a:r>
              <a:rPr lang="en-US" sz="2800" b="1" dirty="0"/>
              <a:t>MUST submit one accurate sample monthly schedule with each semi-annual certification.</a:t>
            </a:r>
          </a:p>
          <a:p>
            <a:endParaRPr lang="en-US" sz="1400" dirty="0"/>
          </a:p>
          <a:p>
            <a:r>
              <a:rPr lang="en-US" sz="2800" dirty="0"/>
              <a:t>The sample work schedule must include time periods, grades or student groups and subject or description of work.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lvl="1">
              <a:buFont typeface="Arial" pitchFamily="34" charset="0"/>
              <a:buChar char="•"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b="1" dirty="0" smtClean="0"/>
          </a:p>
        </p:txBody>
      </p: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82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3" y="990600"/>
            <a:ext cx="7853774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558</Words>
  <Application>Microsoft Office PowerPoint</Application>
  <PresentationFormat>On-screen Show (4:3)</PresentationFormat>
  <Paragraphs>104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Federal Time Accounting </vt:lpstr>
      <vt:lpstr>Federally funded employee time and effort documentation</vt:lpstr>
      <vt:lpstr>Federal Program Monitoring </vt:lpstr>
      <vt:lpstr> Program/Site Managers’ Responsibilities </vt:lpstr>
      <vt:lpstr>Three Types of Time Accounting Reports</vt:lpstr>
      <vt:lpstr>Semi-Annual Certification</vt:lpstr>
      <vt:lpstr>PowerPoint Presentation</vt:lpstr>
      <vt:lpstr>Semi-Annual Certification with Sample Work Schedule forMulti-funded Site-based Personnel (called Substitute System of Time Accounting) </vt:lpstr>
      <vt:lpstr>PowerPoint Presentation</vt:lpstr>
      <vt:lpstr>PowerPoint Presentation</vt:lpstr>
      <vt:lpstr>Personnel Activity Report  (PAR)</vt:lpstr>
      <vt:lpstr>PowerPoint Presentation</vt:lpstr>
      <vt:lpstr>Which Employees Complete PARs?</vt:lpstr>
      <vt:lpstr>What are the Responsibilities of Office Managers? </vt:lpstr>
      <vt:lpstr>How to Access POSITION CONTROL  in Escape</vt:lpstr>
      <vt:lpstr> QUESTIONS? </vt:lpstr>
    </vt:vector>
  </TitlesOfParts>
  <Company>SCUSD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Responsibility of  School Site Council</dc:title>
  <dc:creator>SCUSD</dc:creator>
  <cp:lastModifiedBy>SCUSD</cp:lastModifiedBy>
  <cp:revision>48</cp:revision>
  <cp:lastPrinted>2018-11-06T22:04:56Z</cp:lastPrinted>
  <dcterms:created xsi:type="dcterms:W3CDTF">2016-10-21T22:08:47Z</dcterms:created>
  <dcterms:modified xsi:type="dcterms:W3CDTF">2018-11-07T18:25:54Z</dcterms:modified>
</cp:coreProperties>
</file>