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405" r:id="rId2"/>
    <p:sldId id="367" r:id="rId3"/>
    <p:sldId id="402" r:id="rId4"/>
    <p:sldId id="403" r:id="rId5"/>
    <p:sldId id="37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174"/>
    <p:restoredTop sz="94715"/>
  </p:normalViewPr>
  <p:slideViewPr>
    <p:cSldViewPr snapToGrid="0" snapToObjects="1">
      <p:cViewPr varScale="1">
        <p:scale>
          <a:sx n="129" d="100"/>
          <a:sy n="129" d="100"/>
        </p:scale>
        <p:origin x="24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2F17C6-9019-B24F-B153-A3B02429BE8A}" type="datetimeFigureOut">
              <a:rPr lang="en-US" smtClean="0"/>
              <a:t>9/11/20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BE975C-19F5-074F-8D2E-D623A78A2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1670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41" indent="-171441">
              <a:buFont typeface="Arial"/>
              <a:buChar char="•"/>
            </a:pPr>
            <a:r>
              <a:rPr lang="en-US" sz="1400" dirty="0"/>
              <a:t>Sean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8F1AD2-2073-6E4E-A290-82B7A685F4ED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03533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41" indent="-171441">
              <a:buFont typeface="Arial"/>
              <a:buChar char="•"/>
            </a:pPr>
            <a:r>
              <a:rPr lang="en-US" sz="1400" dirty="0"/>
              <a:t>Sean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8F1AD2-2073-6E4E-A290-82B7A685F4ED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0509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41" indent="-171441">
              <a:buFont typeface="Arial"/>
              <a:buChar char="•"/>
            </a:pPr>
            <a:r>
              <a:rPr lang="en-US" sz="1400" dirty="0"/>
              <a:t>Sean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8F1AD2-2073-6E4E-A290-82B7A685F4ED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6323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41" indent="-171441">
              <a:buFont typeface="Arial"/>
              <a:buChar char="•"/>
            </a:pPr>
            <a:r>
              <a:rPr lang="en-US" sz="1400" dirty="0"/>
              <a:t>Sean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8F1AD2-2073-6E4E-A290-82B7A685F4ED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84352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F4367-0A23-5441-8A7C-FBAD38B5FC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D79864-C413-BC41-8B07-6D434E6D63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340003-2631-A94C-8E93-FAC7B9015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10F63-2D77-5A4C-88B0-DCDF7EFA60E1}" type="datetimeFigureOut">
              <a:rPr lang="en-US" smtClean="0"/>
              <a:t>9/11/20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AD5DD5-D486-394C-A473-CFE8B4C23E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875D47-617E-2649-9415-A2D380D28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FDF36-2811-054C-AA82-9B5318D85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185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799C4A-CF46-BA4A-900D-D203046592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7D28CD-7521-2341-A506-0289CD0FAE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3EF83B-F856-AC45-9622-A4194CCAE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10F63-2D77-5A4C-88B0-DCDF7EFA60E1}" type="datetimeFigureOut">
              <a:rPr lang="en-US" smtClean="0"/>
              <a:t>9/11/20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1DD1E5-2357-B44C-9C9C-7C0F2CC0A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24E39A-7094-E04E-B754-346F540A8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FDF36-2811-054C-AA82-9B5318D85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417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85E8169-FD1C-E841-9EB0-B5699EE07C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162678-F0E5-2847-B852-63517ADFBC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98DAD9-3890-8C47-9A5B-4759EE2DC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10F63-2D77-5A4C-88B0-DCDF7EFA60E1}" type="datetimeFigureOut">
              <a:rPr lang="en-US" smtClean="0"/>
              <a:t>9/11/20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28384A-6633-8245-AE58-B5F5D44920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BF8E7B-DC36-EF46-A284-8D99D7D74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FDF36-2811-054C-AA82-9B5318D85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161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EC769A-D1C8-1D42-AFE1-65708CBFEC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A55988-A49D-1A47-8C5F-3E2DB8E3D9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4D6A11-26E9-7C44-A9DF-B8625744E3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10F63-2D77-5A4C-88B0-DCDF7EFA60E1}" type="datetimeFigureOut">
              <a:rPr lang="en-US" smtClean="0"/>
              <a:t>9/11/20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DED9C3-3C93-0E4D-892B-0BD56AF1BA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55AD8D-4B5B-7544-B1D5-68CD072221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FDF36-2811-054C-AA82-9B5318D85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008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89997D-11C5-6A45-A4EA-831C6F9832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4F1782-B072-314E-90DF-1954F258B4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B3EEA0-402D-CB4B-84A3-3398E81A0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10F63-2D77-5A4C-88B0-DCDF7EFA60E1}" type="datetimeFigureOut">
              <a:rPr lang="en-US" smtClean="0"/>
              <a:t>9/11/20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440C5A-1C49-D441-B140-42F0DEAA5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4F161D-FC1E-F343-B787-CF01760B0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FDF36-2811-054C-AA82-9B5318D85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104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D2BBB7-AB32-9F46-A357-8E67A1FBB0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169FFD-1BCE-AF40-9441-3965C60B2C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4A331F-B3DF-2C46-A371-2FA9938ED6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25AE40-D962-9242-B20C-05EC911B9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10F63-2D77-5A4C-88B0-DCDF7EFA60E1}" type="datetimeFigureOut">
              <a:rPr lang="en-US" smtClean="0"/>
              <a:t>9/11/20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3954C0-4871-D747-8DAB-72C67FD79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DB01BB-975F-4546-93EC-0B325CD4B6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FDF36-2811-054C-AA82-9B5318D85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487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6292A9-F478-ED46-A878-D1E6607A75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DCD732-3363-214F-851D-AFC3970662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A2B4B7-D34C-8440-A5AB-1735A322B6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26A62B-D1C1-6347-BBFB-6F2AA44D05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9E6FD9-8B5B-C442-897C-3678C1644D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8D3A935-F2FC-B944-8839-0609B6C56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10F63-2D77-5A4C-88B0-DCDF7EFA60E1}" type="datetimeFigureOut">
              <a:rPr lang="en-US" smtClean="0"/>
              <a:t>9/11/20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CABDFB-5575-554F-BF91-285793AE37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18993C8-635A-084B-BDE7-56A35252E4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FDF36-2811-054C-AA82-9B5318D85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316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E9696B-6465-0945-8F00-26D4CBF0A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2A3C2F-171C-BA4A-9956-0173EE88D8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10F63-2D77-5A4C-88B0-DCDF7EFA60E1}" type="datetimeFigureOut">
              <a:rPr lang="en-US" smtClean="0"/>
              <a:t>9/11/20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A2F8C21-0006-4143-96E0-F637A40A67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FD001B-31FB-8547-BB0A-E2C55FEBF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FDF36-2811-054C-AA82-9B5318D85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41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C302124-2B9E-3C4C-A019-1D495FAF0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10F63-2D77-5A4C-88B0-DCDF7EFA60E1}" type="datetimeFigureOut">
              <a:rPr lang="en-US" smtClean="0"/>
              <a:t>9/11/20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F472667-E71E-884E-9D50-664CCDCE5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542D54-BA1E-8549-A49C-2703993EB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FDF36-2811-054C-AA82-9B5318D85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774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050E93-B0F4-6043-9D5F-577A3F51F4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BBD853-7EA2-0C4E-B23B-BEF5C982C0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0485FD-D92D-8849-A380-0EC73D83F5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18A1B2-5DAE-0D41-8F89-5FB6D0F253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10F63-2D77-5A4C-88B0-DCDF7EFA60E1}" type="datetimeFigureOut">
              <a:rPr lang="en-US" smtClean="0"/>
              <a:t>9/11/20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F6D54D-3428-5D40-A02C-5A2EA9B28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0C7FCA-A5EE-E74E-8022-09F9DD36E8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FDF36-2811-054C-AA82-9B5318D85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234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2BC273-1E9C-5544-9862-FD40185D0E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64EC624-04B0-F443-BA2E-64D0FF8F50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AE28EC-0872-BA43-A77D-7745C90BD1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082CCD-60D2-864A-BC77-29FBCCBC5F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10F63-2D77-5A4C-88B0-DCDF7EFA60E1}" type="datetimeFigureOut">
              <a:rPr lang="en-US" smtClean="0"/>
              <a:t>9/11/20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185EAB-CC79-E543-9F14-9EFD31831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CC874E-95F8-924C-AE9B-3086C0F18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FDF36-2811-054C-AA82-9B5318D85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392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EE033D1-D0D7-6745-B93F-2F6EFB2CEC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5AF0FA-4B99-0446-B7A9-3F981FB52B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22ED87-BD51-BC48-9747-78FF2CFB9F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310F63-2D77-5A4C-88B0-DCDF7EFA60E1}" type="datetimeFigureOut">
              <a:rPr lang="en-US" smtClean="0"/>
              <a:t>9/11/20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A09E82-791A-5A45-9EB0-75D5B9CBE5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651986-A0D9-944B-945B-0DF5A72AE1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FDF36-2811-054C-AA82-9B5318D85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055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0E3DCA-D792-7B46-B998-7D5ABDC795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School Site Council Composition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53A258-5925-2E48-93AE-EF8B6751C26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62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1524000" y="855881"/>
            <a:ext cx="9144000" cy="9526"/>
          </a:xfrm>
          <a:prstGeom prst="line">
            <a:avLst/>
          </a:prstGeom>
          <a:ln w="63500">
            <a:solidFill>
              <a:srgbClr val="33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3468" y="839938"/>
            <a:ext cx="8229600" cy="722140"/>
          </a:xfrm>
        </p:spPr>
        <p:txBody>
          <a:bodyPr>
            <a:noAutofit/>
          </a:bodyPr>
          <a:lstStyle/>
          <a:p>
            <a:br>
              <a:rPr lang="en-US" sz="3200" b="1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3600" b="1" dirty="0">
                <a:latin typeface="Arial Narrow" panose="020B0606020202030204" pitchFamily="34" charset="0"/>
                <a:ea typeface="Verdana" pitchFamily="34" charset="0"/>
                <a:cs typeface="Verdana" pitchFamily="34" charset="0"/>
              </a:rPr>
              <a:t>SSC Composition – Elementary Model</a:t>
            </a:r>
            <a:br>
              <a:rPr lang="en-US" sz="3600" b="1" dirty="0">
                <a:latin typeface="Arial Narrow" panose="020B0606020202030204" pitchFamily="34" charset="0"/>
                <a:ea typeface="Verdana" pitchFamily="34" charset="0"/>
                <a:cs typeface="Verdana" pitchFamily="34" charset="0"/>
              </a:rPr>
            </a:br>
            <a:endParaRPr lang="en-US" sz="3600" b="1" dirty="0">
              <a:latin typeface="Arial Narrow" panose="020B0606020202030204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36573" y="1756719"/>
            <a:ext cx="8229600" cy="4525963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2294408" y="1562078"/>
            <a:ext cx="7813588" cy="4897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en-US" sz="2800" b="1" i="1" dirty="0">
                <a:latin typeface="Arial Narrow" panose="020B0606020202030204" pitchFamily="34" charset="0"/>
                <a:ea typeface="Verdana" pitchFamily="34" charset="0"/>
                <a:cs typeface="Verdana" pitchFamily="34" charset="0"/>
              </a:rPr>
              <a:t>    Laws govern how SSCs are composed and there must be parity (equality) between staff and parents/community.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Arial Narrow" panose="020B0606020202030204" pitchFamily="34" charset="0"/>
                <a:ea typeface="Verdana" pitchFamily="34" charset="0"/>
                <a:cs typeface="Verdana" pitchFamily="34" charset="0"/>
              </a:rPr>
              <a:t>Principal of the school or a designee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Arial Narrow" panose="020B0606020202030204" pitchFamily="34" charset="0"/>
                <a:ea typeface="Verdana" pitchFamily="34" charset="0"/>
                <a:cs typeface="Verdana" pitchFamily="34" charset="0"/>
              </a:rPr>
              <a:t>No less than 3 classroom teachers (teachers are always a majority of the staff)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Arial Narrow" panose="020B0606020202030204" pitchFamily="34" charset="0"/>
                <a:ea typeface="Verdana" pitchFamily="34" charset="0"/>
                <a:cs typeface="Verdana" pitchFamily="34" charset="0"/>
              </a:rPr>
              <a:t>One “other staff” – classified or certificated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Arial Narrow" panose="020B0606020202030204" pitchFamily="34" charset="0"/>
                <a:ea typeface="Verdana" pitchFamily="34" charset="0"/>
                <a:cs typeface="Verdana" pitchFamily="34" charset="0"/>
              </a:rPr>
              <a:t>No less than 5 parents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Arial Narrow" panose="020B0606020202030204" pitchFamily="34" charset="0"/>
                <a:ea typeface="Verdana" pitchFamily="34" charset="0"/>
                <a:cs typeface="Verdana" pitchFamily="34" charset="0"/>
              </a:rPr>
              <a:t>There can be more members as long as there is “parity” between the staff group &amp; parent group</a:t>
            </a:r>
          </a:p>
          <a:p>
            <a:endParaRPr lang="en-US" sz="2800" dirty="0">
              <a:latin typeface="Arial Narrow" panose="020B0606020202030204" pitchFamily="34" charset="0"/>
              <a:ea typeface="Verdana" pitchFamily="34" charset="0"/>
              <a:cs typeface="Verdana" pitchFamily="34" charset="0"/>
            </a:endParaRPr>
          </a:p>
          <a:p>
            <a:pPr marL="0" indent="0">
              <a:buNone/>
            </a:pPr>
            <a:endParaRPr lang="en-US" sz="2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7" name="Picture 2" descr="C:\Users\cathy-morrison\AppData\Local\Microsoft\Windows\Temporary Internet Files\Content.Outlook\N136Q9UH\logo_es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4110" y="55614"/>
            <a:ext cx="4391891" cy="698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F1208-A25C-D348-B786-80FB7464806D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79842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1524000" y="855881"/>
            <a:ext cx="9144000" cy="9526"/>
          </a:xfrm>
          <a:prstGeom prst="line">
            <a:avLst/>
          </a:prstGeom>
          <a:ln w="63500">
            <a:solidFill>
              <a:srgbClr val="33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8134" y="860644"/>
            <a:ext cx="8387645" cy="722140"/>
          </a:xfrm>
        </p:spPr>
        <p:txBody>
          <a:bodyPr>
            <a:noAutofit/>
          </a:bodyPr>
          <a:lstStyle/>
          <a:p>
            <a:br>
              <a:rPr lang="en-US" sz="3200" b="1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32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altLang="en-US" sz="3200" b="1" dirty="0">
                <a:latin typeface="Arial Narrow" panose="020B0606020202030204" pitchFamily="34" charset="0"/>
              </a:rPr>
              <a:t>SSC Composition for Elementary Schools </a:t>
            </a:r>
            <a:br>
              <a:rPr lang="en-US" sz="3200" b="1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n-US" sz="32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36573" y="1756719"/>
            <a:ext cx="8229600" cy="4525963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2273468" y="1756719"/>
            <a:ext cx="781358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9" name="Picture 2" descr="C:\Users\cathy-morrison\AppData\Local\Microsoft\Windows\Temporary Internet Files\Content.Outlook\N136Q9UH\logo_es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4110" y="55614"/>
            <a:ext cx="4391891" cy="698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F1208-A25C-D348-B786-80FB7464806D}" type="slidenum">
              <a:rPr lang="en-US" smtClean="0"/>
              <a:t>3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36573" y="1560415"/>
            <a:ext cx="7714990" cy="3888279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236574" y="5552388"/>
            <a:ext cx="771498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3200" dirty="0">
                <a:latin typeface="Arial Narrow" panose="020B0606020202030204" pitchFamily="34" charset="0"/>
              </a:rPr>
              <a:t>The SSC shall be constituted to ensure parity between school and community.</a:t>
            </a:r>
          </a:p>
        </p:txBody>
      </p:sp>
    </p:spTree>
    <p:extLst>
      <p:ext uri="{BB962C8B-B14F-4D97-AF65-F5344CB8AC3E}">
        <p14:creationId xmlns:p14="http://schemas.microsoft.com/office/powerpoint/2010/main" val="21376116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1524000" y="855881"/>
            <a:ext cx="9144000" cy="9526"/>
          </a:xfrm>
          <a:prstGeom prst="line">
            <a:avLst/>
          </a:prstGeom>
          <a:ln w="63500">
            <a:solidFill>
              <a:srgbClr val="33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4408" y="839938"/>
            <a:ext cx="8229600" cy="722140"/>
          </a:xfrm>
        </p:spPr>
        <p:txBody>
          <a:bodyPr>
            <a:noAutofit/>
          </a:bodyPr>
          <a:lstStyle/>
          <a:p>
            <a:br>
              <a:rPr lang="en-US" sz="3200" b="1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3600" b="1" dirty="0">
                <a:latin typeface="Arial Narrow" panose="020B0606020202030204" pitchFamily="34" charset="0"/>
                <a:ea typeface="Verdana" pitchFamily="34" charset="0"/>
                <a:cs typeface="Verdana" pitchFamily="34" charset="0"/>
              </a:rPr>
              <a:t>SSC Composition – Secondary Model</a:t>
            </a:r>
            <a:br>
              <a:rPr lang="en-US" sz="3600" b="1" dirty="0">
                <a:latin typeface="Arial Narrow" panose="020B0606020202030204" pitchFamily="34" charset="0"/>
                <a:ea typeface="Verdana" pitchFamily="34" charset="0"/>
                <a:cs typeface="Verdana" pitchFamily="34" charset="0"/>
              </a:rPr>
            </a:br>
            <a:endParaRPr lang="en-US" sz="3600" b="1" dirty="0">
              <a:latin typeface="Arial Narrow" panose="020B0606020202030204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4408" y="1499725"/>
            <a:ext cx="8229600" cy="4525963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2294408" y="1562078"/>
            <a:ext cx="7813588" cy="4897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en-US" sz="2800" b="1" i="1" dirty="0">
                <a:latin typeface="Arial Narrow" panose="020B0606020202030204" pitchFamily="34" charset="0"/>
                <a:ea typeface="Verdana" pitchFamily="34" charset="0"/>
                <a:cs typeface="Verdana" pitchFamily="34" charset="0"/>
              </a:rPr>
              <a:t>    Laws govern how SSCs are composed and there must be parity (equality) between staff &amp; parents/community/students.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Arial Narrow" panose="020B0606020202030204" pitchFamily="34" charset="0"/>
                <a:ea typeface="Verdana" pitchFamily="34" charset="0"/>
                <a:cs typeface="Verdana" pitchFamily="34" charset="0"/>
              </a:rPr>
              <a:t>Principal of the school or a designee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Arial Narrow" panose="020B0606020202030204" pitchFamily="34" charset="0"/>
                <a:ea typeface="Verdana" pitchFamily="34" charset="0"/>
                <a:cs typeface="Verdana" pitchFamily="34" charset="0"/>
              </a:rPr>
              <a:t>No less than 3 classroom teachers (teachers are always a majority of staff)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Arial Narrow" panose="020B0606020202030204" pitchFamily="34" charset="0"/>
                <a:ea typeface="Verdana" pitchFamily="34" charset="0"/>
                <a:cs typeface="Verdana" pitchFamily="34" charset="0"/>
              </a:rPr>
              <a:t>One ‘other staff” – classified or certificated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Arial Narrow" panose="020B0606020202030204" pitchFamily="34" charset="0"/>
                <a:ea typeface="Verdana" pitchFamily="34" charset="0"/>
                <a:cs typeface="Verdana" pitchFamily="34" charset="0"/>
              </a:rPr>
              <a:t>Parents/community &amp; students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Arial Narrow" panose="020B0606020202030204" pitchFamily="34" charset="0"/>
                <a:ea typeface="Verdana" pitchFamily="34" charset="0"/>
                <a:cs typeface="Verdana" pitchFamily="34" charset="0"/>
              </a:rPr>
              <a:t>There can be more members as long as there is “parity” between the staff group &amp; parent group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latin typeface="Arial Narrow" panose="020B0606020202030204" pitchFamily="34" charset="0"/>
              <a:ea typeface="Verdana" pitchFamily="34" charset="0"/>
              <a:cs typeface="Verdana" pitchFamily="34" charset="0"/>
            </a:endParaRPr>
          </a:p>
          <a:p>
            <a:endParaRPr lang="en-US" sz="2800" dirty="0">
              <a:latin typeface="Arial Narrow" panose="020B0606020202030204" pitchFamily="34" charset="0"/>
              <a:ea typeface="Verdana" pitchFamily="34" charset="0"/>
              <a:cs typeface="Verdana" pitchFamily="34" charset="0"/>
            </a:endParaRPr>
          </a:p>
          <a:p>
            <a:pPr marL="0" indent="0">
              <a:buNone/>
            </a:pPr>
            <a:endParaRPr lang="en-US" sz="2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7" name="Picture 2" descr="C:\Users\cathy-morrison\AppData\Local\Microsoft\Windows\Temporary Internet Files\Content.Outlook\N136Q9UH\logo_es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4110" y="55614"/>
            <a:ext cx="4391891" cy="698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F1208-A25C-D348-B786-80FB7464806D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61078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1524000" y="855881"/>
            <a:ext cx="9144000" cy="9526"/>
          </a:xfrm>
          <a:prstGeom prst="line">
            <a:avLst/>
          </a:prstGeom>
          <a:ln w="63500">
            <a:solidFill>
              <a:srgbClr val="33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36573" y="1756719"/>
            <a:ext cx="8229600" cy="4525963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2273468" y="1756719"/>
            <a:ext cx="781358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8" name="Picture 2" descr="C:\Users\cathy-morrison\AppData\Local\Microsoft\Windows\Temporary Internet Files\Content.Outlook\N136Q9UH\logo_es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4110" y="55614"/>
            <a:ext cx="4391891" cy="698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F1208-A25C-D348-B786-80FB7464806D}" type="slidenum">
              <a:rPr lang="en-US" smtClean="0"/>
              <a:t>5</a:t>
            </a:fld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1981200" y="1093510"/>
            <a:ext cx="8229600" cy="810705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Arial Narrow" panose="020B0606020202030204" pitchFamily="34" charset="0"/>
              </a:rPr>
              <a:t>SSC Composition for Secondary Schools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73468" y="1828800"/>
            <a:ext cx="7706375" cy="3253553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2236574" y="5316719"/>
            <a:ext cx="79742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3600" dirty="0">
                <a:latin typeface="Arial Narrow" panose="020B0606020202030204" pitchFamily="34" charset="0"/>
              </a:rPr>
              <a:t>The SSC shall be constituted to ensure parity between school and community</a:t>
            </a:r>
          </a:p>
        </p:txBody>
      </p:sp>
    </p:spTree>
    <p:extLst>
      <p:ext uri="{BB962C8B-B14F-4D97-AF65-F5344CB8AC3E}">
        <p14:creationId xmlns:p14="http://schemas.microsoft.com/office/powerpoint/2010/main" val="41819810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227</Words>
  <Application>Microsoft Macintosh PowerPoint</Application>
  <PresentationFormat>Widescreen</PresentationFormat>
  <Paragraphs>32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Arial Narrow</vt:lpstr>
      <vt:lpstr>Calibri</vt:lpstr>
      <vt:lpstr>Calibri Light</vt:lpstr>
      <vt:lpstr>Verdana</vt:lpstr>
      <vt:lpstr>Office Theme</vt:lpstr>
      <vt:lpstr>School Site Council Composition</vt:lpstr>
      <vt:lpstr> SSC Composition – Elementary Model </vt:lpstr>
      <vt:lpstr>  SSC Composition for Elementary Schools  </vt:lpstr>
      <vt:lpstr> SSC Composition – Secondary Model </vt:lpstr>
      <vt:lpstr>SSC Composition for Secondary Schools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School Site Council Composition</dc:title>
  <dc:creator>Microsoft Office User</dc:creator>
  <cp:lastModifiedBy>Microsoft Office User</cp:lastModifiedBy>
  <cp:revision>1</cp:revision>
  <dcterms:created xsi:type="dcterms:W3CDTF">2020-09-11T17:22:38Z</dcterms:created>
  <dcterms:modified xsi:type="dcterms:W3CDTF">2020-09-11T17:26:11Z</dcterms:modified>
</cp:coreProperties>
</file>