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4.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6.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1543" r:id="rId3"/>
    <p:sldId id="1403" r:id="rId4"/>
    <p:sldId id="1213" r:id="rId5"/>
    <p:sldId id="1279" r:id="rId6"/>
    <p:sldId id="263" r:id="rId7"/>
    <p:sldId id="1337" r:id="rId8"/>
    <p:sldId id="1330" r:id="rId9"/>
    <p:sldId id="288" r:id="rId10"/>
    <p:sldId id="259" r:id="rId11"/>
    <p:sldId id="260" r:id="rId12"/>
    <p:sldId id="1480" r:id="rId13"/>
    <p:sldId id="1419" r:id="rId14"/>
    <p:sldId id="1531" r:id="rId15"/>
    <p:sldId id="1548" r:id="rId16"/>
    <p:sldId id="1549" r:id="rId17"/>
    <p:sldId id="1338" r:id="rId18"/>
    <p:sldId id="264" r:id="rId19"/>
    <p:sldId id="314" r:id="rId20"/>
    <p:sldId id="1176" r:id="rId21"/>
    <p:sldId id="266" r:id="rId22"/>
    <p:sldId id="1546" r:id="rId23"/>
    <p:sldId id="1547" r:id="rId24"/>
    <p:sldId id="1525" r:id="rId25"/>
    <p:sldId id="1177" r:id="rId26"/>
    <p:sldId id="1178" r:id="rId27"/>
    <p:sldId id="1179" r:id="rId28"/>
    <p:sldId id="1532" r:id="rId29"/>
    <p:sldId id="1551" r:id="rId30"/>
    <p:sldId id="1183" r:id="rId31"/>
    <p:sldId id="1184" r:id="rId32"/>
    <p:sldId id="1529" r:id="rId33"/>
    <p:sldId id="1526" r:id="rId34"/>
    <p:sldId id="1186" r:id="rId35"/>
    <p:sldId id="1187" r:id="rId36"/>
    <p:sldId id="1530" r:id="rId37"/>
    <p:sldId id="15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Schaefer" initials="" lastIdx="8" clrIdx="0"/>
  <p:cmAuthor id="2" name="Janelle Mercado" initials="" lastIdx="2" clrIdx="1"/>
  <p:cmAuthor id="3" name="Kristin Brooks" initials="" lastIdx="8" clrIdx="2"/>
  <p:cmAuthor id="4" name="Dawn Berlin"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13"/>
    <p:restoredTop sz="94640"/>
  </p:normalViewPr>
  <p:slideViewPr>
    <p:cSldViewPr snapToGrid="0" snapToObjects="1">
      <p:cViewPr varScale="1">
        <p:scale>
          <a:sx n="54" d="100"/>
          <a:sy n="54" d="100"/>
        </p:scale>
        <p:origin x="216" y="136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634A4-3D6C-2F4A-9BC0-83E99BF697A9}" type="datetimeFigureOut">
              <a:rPr lang="en-US" smtClean="0"/>
              <a:t>3/29/20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E64BD-2616-7C4B-80A4-25E0EBF5BF2F}" type="slidenum">
              <a:rPr lang="en-US" smtClean="0"/>
              <a:t>‹#›</a:t>
            </a:fld>
            <a:endParaRPr lang="en-US"/>
          </a:p>
        </p:txBody>
      </p:sp>
    </p:spTree>
    <p:extLst>
      <p:ext uri="{BB962C8B-B14F-4D97-AF65-F5344CB8AC3E}">
        <p14:creationId xmlns:p14="http://schemas.microsoft.com/office/powerpoint/2010/main" val="14089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earn.teachingchannel.com/video/graphing-linear-equations-less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earn.teachingchannel.com/video/graphing-linear-equations-lesso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earn.teachingchannel.com/video/graphing-linear-equations-lesso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CF56B-995C-AF41-A695-FED240BDF12D}" type="slidenum">
              <a:rPr lang="en-US" smtClean="0"/>
              <a:t>1</a:t>
            </a:fld>
            <a:endParaRPr lang="en-US"/>
          </a:p>
        </p:txBody>
      </p:sp>
    </p:spTree>
    <p:extLst>
      <p:ext uri="{BB962C8B-B14F-4D97-AF65-F5344CB8AC3E}">
        <p14:creationId xmlns:p14="http://schemas.microsoft.com/office/powerpoint/2010/main" val="11496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0" name="Google Shape;820;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974096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b2803f7c2_0_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6b2803f7c2_0_18:notes"/>
          <p:cNvSpPr txBox="1">
            <a:spLocks noGrp="1"/>
          </p:cNvSpPr>
          <p:nvPr>
            <p:ph type="body" idx="1"/>
          </p:nvPr>
        </p:nvSpPr>
        <p:spPr>
          <a:xfrm>
            <a:off x="701040" y="4473893"/>
            <a:ext cx="5608320" cy="3660610"/>
          </a:xfrm>
          <a:prstGeom prst="rect">
            <a:avLst/>
          </a:prstGeom>
          <a:noFill/>
          <a:ln>
            <a:noFill/>
          </a:ln>
        </p:spPr>
        <p:txBody>
          <a:bodyPr spcFirstLastPara="1" wrap="square" lIns="93148" tIns="46561" rIns="93148" bIns="46561" anchor="t" anchorCtr="0">
            <a:noAutofit/>
          </a:bodyPr>
          <a:lstStyle/>
          <a:p>
            <a:pPr marL="0" indent="0"/>
            <a:endParaRPr/>
          </a:p>
        </p:txBody>
      </p:sp>
      <p:sp>
        <p:nvSpPr>
          <p:cNvPr id="174" name="Google Shape;174;g6b2803f7c2_0_18:notes"/>
          <p:cNvSpPr txBox="1">
            <a:spLocks noGrp="1"/>
          </p:cNvSpPr>
          <p:nvPr>
            <p:ph type="sldNum" idx="12"/>
          </p:nvPr>
        </p:nvSpPr>
        <p:spPr>
          <a:xfrm>
            <a:off x="3970938" y="8829968"/>
            <a:ext cx="3037840" cy="466345"/>
          </a:xfrm>
          <a:prstGeom prst="rect">
            <a:avLst/>
          </a:prstGeom>
          <a:noFill/>
          <a:ln>
            <a:noFill/>
          </a:ln>
        </p:spPr>
        <p:txBody>
          <a:bodyPr spcFirstLastPara="1" wrap="square" lIns="93148" tIns="46561" rIns="93148" bIns="46561" anchor="b" anchorCtr="0">
            <a:noAutofit/>
          </a:bodyPr>
          <a:lstStyle/>
          <a:p>
            <a:pPr algn="r">
              <a:buSzPts val="1400"/>
            </a:pPr>
            <a:fld id="{00000000-1234-1234-1234-123412341234}" type="slidenum">
              <a:rPr lang="en-US"/>
              <a:pPr algn="r">
                <a:buSzPts val="1400"/>
              </a:pPr>
              <a:t>18</a:t>
            </a:fld>
            <a:endParaRPr/>
          </a:p>
        </p:txBody>
      </p:sp>
    </p:spTree>
    <p:extLst>
      <p:ext uri="{BB962C8B-B14F-4D97-AF65-F5344CB8AC3E}">
        <p14:creationId xmlns:p14="http://schemas.microsoft.com/office/powerpoint/2010/main" val="1540791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endParaRPr>
              <a:solidFill>
                <a:schemeClr val="dk1"/>
              </a:solidFill>
            </a:endParaRPr>
          </a:p>
          <a:p>
            <a:pPr marL="0" lvl="0" indent="0" algn="l" rtl="0">
              <a:lnSpc>
                <a:spcPct val="100000"/>
              </a:lnSpc>
              <a:spcBef>
                <a:spcPts val="120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02818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ec5aa49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7ec5aa496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84203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ec5aa49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7ec5aa496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793070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ec5aa49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7ec5aa496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159104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6974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d65267b8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d65267b8f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Make sure you are logged into the teacher channel to access this video </a:t>
            </a:r>
            <a:endParaRPr dirty="0"/>
          </a:p>
          <a:p>
            <a:pPr marL="0" lvl="0" indent="0" algn="l" rtl="0">
              <a:spcBef>
                <a:spcPts val="0"/>
              </a:spcBef>
              <a:spcAft>
                <a:spcPts val="0"/>
              </a:spcAft>
              <a:buNone/>
            </a:pPr>
            <a:r>
              <a:rPr lang="en-US" u="sng" dirty="0">
                <a:solidFill>
                  <a:schemeClr val="hlink"/>
                </a:solidFill>
                <a:hlinkClick r:id="rId3"/>
              </a:rPr>
              <a:t>https://learn.teachingchannel.com/video/graphing-linear-equations-lesson</a:t>
            </a:r>
            <a:r>
              <a:rPr lang="en-US" dirty="0"/>
              <a:t> </a:t>
            </a:r>
            <a:endParaRPr dirty="0"/>
          </a:p>
          <a:p>
            <a:pPr marL="0" lvl="0" indent="0" algn="l" rtl="0">
              <a:spcBef>
                <a:spcPts val="0"/>
              </a:spcBef>
              <a:spcAft>
                <a:spcPts val="0"/>
              </a:spcAft>
              <a:buNone/>
            </a:pPr>
            <a:r>
              <a:rPr lang="en-US" dirty="0"/>
              <a:t>Discussion Questions:</a:t>
            </a:r>
            <a:endParaRPr dirty="0"/>
          </a:p>
          <a:p>
            <a:pPr marL="647700" lvl="0" indent="-304800" algn="l" rtl="0">
              <a:lnSpc>
                <a:spcPct val="125000"/>
              </a:lnSpc>
              <a:spcBef>
                <a:spcPts val="0"/>
              </a:spcBef>
              <a:spcAft>
                <a:spcPts val="0"/>
              </a:spcAft>
              <a:buClr>
                <a:srgbClr val="4A4A4A"/>
              </a:buClr>
              <a:buSzPts val="1200"/>
              <a:buFont typeface="Calibri"/>
              <a:buAutoNum type="arabicPeriod"/>
            </a:pPr>
            <a:r>
              <a:rPr lang="en-US" dirty="0">
                <a:solidFill>
                  <a:srgbClr val="4A4A4A"/>
                </a:solidFill>
              </a:rPr>
              <a:t>How does Ms. Davis keep all students engaged while each team graphs?</a:t>
            </a:r>
            <a:endParaRPr dirty="0">
              <a:solidFill>
                <a:srgbClr val="4A4A4A"/>
              </a:solidFill>
            </a:endParaRPr>
          </a:p>
          <a:p>
            <a:pPr marL="647700" lvl="0" indent="-304800" algn="l" rtl="0">
              <a:lnSpc>
                <a:spcPct val="125000"/>
              </a:lnSpc>
              <a:spcBef>
                <a:spcPts val="0"/>
              </a:spcBef>
              <a:spcAft>
                <a:spcPts val="0"/>
              </a:spcAft>
              <a:buClr>
                <a:srgbClr val="4A4A4A"/>
              </a:buClr>
              <a:buSzPts val="1200"/>
              <a:buFont typeface="Calibri"/>
              <a:buAutoNum type="arabicPeriod"/>
            </a:pPr>
            <a:r>
              <a:rPr lang="en-US" dirty="0">
                <a:solidFill>
                  <a:srgbClr val="4A4A4A"/>
                </a:solidFill>
              </a:rPr>
              <a:t>Notice how Ms. Davis pushes the first team by modifying their equation.</a:t>
            </a:r>
            <a:endParaRPr dirty="0">
              <a:solidFill>
                <a:srgbClr val="4A4A4A"/>
              </a:solidFill>
            </a:endParaRPr>
          </a:p>
          <a:p>
            <a:pPr marL="647700" lvl="0" indent="-304800" algn="l" rtl="0">
              <a:lnSpc>
                <a:spcPct val="125000"/>
              </a:lnSpc>
              <a:spcBef>
                <a:spcPts val="0"/>
              </a:spcBef>
              <a:spcAft>
                <a:spcPts val="0"/>
              </a:spcAft>
              <a:buClr>
                <a:srgbClr val="4A4A4A"/>
              </a:buClr>
              <a:buSzPts val="1200"/>
              <a:buFont typeface="Calibri"/>
              <a:buAutoNum type="arabicPeriod"/>
            </a:pPr>
            <a:r>
              <a:rPr lang="en-US" dirty="0">
                <a:solidFill>
                  <a:srgbClr val="4A4A4A"/>
                </a:solidFill>
              </a:rPr>
              <a:t>How do the students react to this activity that's not just pencil and paper?</a:t>
            </a:r>
            <a:endParaRPr dirty="0">
              <a:solidFill>
                <a:srgbClr val="4A4A4A"/>
              </a:solidFill>
            </a:endParaRPr>
          </a:p>
          <a:p>
            <a:pPr marL="0" lvl="0" indent="0" algn="l" rtl="0">
              <a:spcBef>
                <a:spcPts val="800"/>
              </a:spcBef>
              <a:spcAft>
                <a:spcPts val="0"/>
              </a:spcAft>
              <a:buNone/>
            </a:pPr>
            <a:endParaRPr dirty="0"/>
          </a:p>
        </p:txBody>
      </p:sp>
      <p:sp>
        <p:nvSpPr>
          <p:cNvPr id="235" name="Google Shape;235;g6d65267b8f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181030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8866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d65267b8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d65267b8f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Make sure you are logged into the teacher channel to access this video </a:t>
            </a:r>
            <a:endParaRPr dirty="0"/>
          </a:p>
          <a:p>
            <a:pPr marL="0" lvl="0" indent="0" algn="l" rtl="0">
              <a:spcBef>
                <a:spcPts val="0"/>
              </a:spcBef>
              <a:spcAft>
                <a:spcPts val="0"/>
              </a:spcAft>
              <a:buNone/>
            </a:pPr>
            <a:r>
              <a:rPr lang="en-US" u="sng" dirty="0">
                <a:solidFill>
                  <a:schemeClr val="hlink"/>
                </a:solidFill>
                <a:hlinkClick r:id="rId3"/>
              </a:rPr>
              <a:t>https://learn.teachingchannel.com/video/graphing-linear-equations-lesson</a:t>
            </a:r>
            <a:r>
              <a:rPr lang="en-US" dirty="0"/>
              <a:t> </a:t>
            </a:r>
            <a:endParaRPr dirty="0"/>
          </a:p>
          <a:p>
            <a:pPr marL="0" lvl="0" indent="0" algn="l" rtl="0">
              <a:spcBef>
                <a:spcPts val="0"/>
              </a:spcBef>
              <a:spcAft>
                <a:spcPts val="0"/>
              </a:spcAft>
              <a:buNone/>
            </a:pPr>
            <a:r>
              <a:rPr lang="en-US" dirty="0"/>
              <a:t>Discussion Questions:</a:t>
            </a:r>
            <a:endParaRPr dirty="0"/>
          </a:p>
          <a:p>
            <a:pPr marL="647700" lvl="0" indent="-304800" algn="l" rtl="0">
              <a:lnSpc>
                <a:spcPct val="125000"/>
              </a:lnSpc>
              <a:spcBef>
                <a:spcPts val="0"/>
              </a:spcBef>
              <a:spcAft>
                <a:spcPts val="0"/>
              </a:spcAft>
              <a:buClr>
                <a:srgbClr val="4A4A4A"/>
              </a:buClr>
              <a:buSzPts val="1200"/>
              <a:buFont typeface="Calibri"/>
              <a:buAutoNum type="arabicPeriod"/>
            </a:pPr>
            <a:r>
              <a:rPr lang="en-US" dirty="0">
                <a:solidFill>
                  <a:srgbClr val="4A4A4A"/>
                </a:solidFill>
              </a:rPr>
              <a:t>How does Ms. Davis keep all students engaged while each team graphs?</a:t>
            </a:r>
            <a:endParaRPr dirty="0">
              <a:solidFill>
                <a:srgbClr val="4A4A4A"/>
              </a:solidFill>
            </a:endParaRPr>
          </a:p>
          <a:p>
            <a:pPr marL="647700" lvl="0" indent="-304800" algn="l" rtl="0">
              <a:lnSpc>
                <a:spcPct val="125000"/>
              </a:lnSpc>
              <a:spcBef>
                <a:spcPts val="0"/>
              </a:spcBef>
              <a:spcAft>
                <a:spcPts val="0"/>
              </a:spcAft>
              <a:buClr>
                <a:srgbClr val="4A4A4A"/>
              </a:buClr>
              <a:buSzPts val="1200"/>
              <a:buFont typeface="Calibri"/>
              <a:buAutoNum type="arabicPeriod"/>
            </a:pPr>
            <a:r>
              <a:rPr lang="en-US" dirty="0">
                <a:solidFill>
                  <a:srgbClr val="4A4A4A"/>
                </a:solidFill>
              </a:rPr>
              <a:t>Notice how Ms. Davis pushes the first team by modifying their equation.</a:t>
            </a:r>
            <a:endParaRPr dirty="0">
              <a:solidFill>
                <a:srgbClr val="4A4A4A"/>
              </a:solidFill>
            </a:endParaRPr>
          </a:p>
          <a:p>
            <a:pPr marL="647700" lvl="0" indent="-304800" algn="l" rtl="0">
              <a:lnSpc>
                <a:spcPct val="125000"/>
              </a:lnSpc>
              <a:spcBef>
                <a:spcPts val="0"/>
              </a:spcBef>
              <a:spcAft>
                <a:spcPts val="0"/>
              </a:spcAft>
              <a:buClr>
                <a:srgbClr val="4A4A4A"/>
              </a:buClr>
              <a:buSzPts val="1200"/>
              <a:buFont typeface="Calibri"/>
              <a:buAutoNum type="arabicPeriod"/>
            </a:pPr>
            <a:r>
              <a:rPr lang="en-US" dirty="0">
                <a:solidFill>
                  <a:srgbClr val="4A4A4A"/>
                </a:solidFill>
              </a:rPr>
              <a:t>How do the students react to this activity that's not just pencil and paper?</a:t>
            </a:r>
            <a:endParaRPr dirty="0">
              <a:solidFill>
                <a:srgbClr val="4A4A4A"/>
              </a:solidFill>
            </a:endParaRPr>
          </a:p>
          <a:p>
            <a:pPr marL="0" lvl="0" indent="0" algn="l" rtl="0">
              <a:spcBef>
                <a:spcPts val="800"/>
              </a:spcBef>
              <a:spcAft>
                <a:spcPts val="0"/>
              </a:spcAft>
              <a:buNone/>
            </a:pPr>
            <a:endParaRPr dirty="0"/>
          </a:p>
        </p:txBody>
      </p:sp>
      <p:sp>
        <p:nvSpPr>
          <p:cNvPr id="235" name="Google Shape;235;g6d65267b8f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extLst>
      <p:ext uri="{BB962C8B-B14F-4D97-AF65-F5344CB8AC3E}">
        <p14:creationId xmlns:p14="http://schemas.microsoft.com/office/powerpoint/2010/main" val="54955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CF56B-995C-AF41-A695-FED240BDF12D}" type="slidenum">
              <a:rPr lang="en-US" smtClean="0"/>
              <a:t>2</a:t>
            </a:fld>
            <a:endParaRPr lang="en-US"/>
          </a:p>
        </p:txBody>
      </p:sp>
    </p:spTree>
    <p:extLst>
      <p:ext uri="{BB962C8B-B14F-4D97-AF65-F5344CB8AC3E}">
        <p14:creationId xmlns:p14="http://schemas.microsoft.com/office/powerpoint/2010/main" val="1065733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0235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d65267b8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d65267b8f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Make sure you are logged into the teacher channel to access this video </a:t>
            </a:r>
            <a:endParaRPr dirty="0"/>
          </a:p>
          <a:p>
            <a:pPr marL="0" lvl="0" indent="0" algn="l" rtl="0">
              <a:spcBef>
                <a:spcPts val="0"/>
              </a:spcBef>
              <a:spcAft>
                <a:spcPts val="0"/>
              </a:spcAft>
              <a:buNone/>
            </a:pPr>
            <a:r>
              <a:rPr lang="en-US" u="sng" dirty="0">
                <a:solidFill>
                  <a:schemeClr val="hlink"/>
                </a:solidFill>
                <a:hlinkClick r:id="rId3"/>
              </a:rPr>
              <a:t>https://learn.teachingchannel.com/video/graphing-linear-equations-lesson</a:t>
            </a:r>
            <a:r>
              <a:rPr lang="en-US" dirty="0"/>
              <a:t> </a:t>
            </a:r>
            <a:endParaRPr dirty="0"/>
          </a:p>
          <a:p>
            <a:pPr marL="0" lvl="0" indent="0" algn="l" rtl="0">
              <a:spcBef>
                <a:spcPts val="0"/>
              </a:spcBef>
              <a:spcAft>
                <a:spcPts val="0"/>
              </a:spcAft>
              <a:buNone/>
            </a:pPr>
            <a:r>
              <a:rPr lang="en-US" dirty="0"/>
              <a:t>Discussion Questions:</a:t>
            </a:r>
            <a:endParaRPr dirty="0"/>
          </a:p>
          <a:p>
            <a:pPr marL="647700" lvl="0" indent="-304800" algn="l" rtl="0">
              <a:lnSpc>
                <a:spcPct val="125000"/>
              </a:lnSpc>
              <a:spcBef>
                <a:spcPts val="0"/>
              </a:spcBef>
              <a:spcAft>
                <a:spcPts val="0"/>
              </a:spcAft>
              <a:buClr>
                <a:srgbClr val="4A4A4A"/>
              </a:buClr>
              <a:buSzPts val="1200"/>
              <a:buFont typeface="Calibri"/>
              <a:buAutoNum type="arabicPeriod"/>
            </a:pPr>
            <a:r>
              <a:rPr lang="en-US" dirty="0">
                <a:solidFill>
                  <a:srgbClr val="4A4A4A"/>
                </a:solidFill>
              </a:rPr>
              <a:t>How does Ms. Davis keep all students engaged while each team graphs?</a:t>
            </a:r>
            <a:endParaRPr dirty="0">
              <a:solidFill>
                <a:srgbClr val="4A4A4A"/>
              </a:solidFill>
            </a:endParaRPr>
          </a:p>
          <a:p>
            <a:pPr marL="647700" lvl="0" indent="-304800" algn="l" rtl="0">
              <a:lnSpc>
                <a:spcPct val="125000"/>
              </a:lnSpc>
              <a:spcBef>
                <a:spcPts val="0"/>
              </a:spcBef>
              <a:spcAft>
                <a:spcPts val="0"/>
              </a:spcAft>
              <a:buClr>
                <a:srgbClr val="4A4A4A"/>
              </a:buClr>
              <a:buSzPts val="1200"/>
              <a:buFont typeface="Calibri"/>
              <a:buAutoNum type="arabicPeriod"/>
            </a:pPr>
            <a:r>
              <a:rPr lang="en-US" dirty="0">
                <a:solidFill>
                  <a:srgbClr val="4A4A4A"/>
                </a:solidFill>
              </a:rPr>
              <a:t>Notice how Ms. Davis pushes the first team by modifying their equation.</a:t>
            </a:r>
            <a:endParaRPr dirty="0">
              <a:solidFill>
                <a:srgbClr val="4A4A4A"/>
              </a:solidFill>
            </a:endParaRPr>
          </a:p>
          <a:p>
            <a:pPr marL="647700" lvl="0" indent="-304800" algn="l" rtl="0">
              <a:lnSpc>
                <a:spcPct val="125000"/>
              </a:lnSpc>
              <a:spcBef>
                <a:spcPts val="0"/>
              </a:spcBef>
              <a:spcAft>
                <a:spcPts val="0"/>
              </a:spcAft>
              <a:buClr>
                <a:srgbClr val="4A4A4A"/>
              </a:buClr>
              <a:buSzPts val="1200"/>
              <a:buFont typeface="Calibri"/>
              <a:buAutoNum type="arabicPeriod"/>
            </a:pPr>
            <a:r>
              <a:rPr lang="en-US" dirty="0">
                <a:solidFill>
                  <a:srgbClr val="4A4A4A"/>
                </a:solidFill>
              </a:rPr>
              <a:t>How do the students react to this activity that's not just pencil and paper?</a:t>
            </a:r>
            <a:endParaRPr dirty="0">
              <a:solidFill>
                <a:srgbClr val="4A4A4A"/>
              </a:solidFill>
            </a:endParaRPr>
          </a:p>
          <a:p>
            <a:pPr marL="0" lvl="0" indent="0" algn="l" rtl="0">
              <a:spcBef>
                <a:spcPts val="800"/>
              </a:spcBef>
              <a:spcAft>
                <a:spcPts val="0"/>
              </a:spcAft>
              <a:buNone/>
            </a:pPr>
            <a:endParaRPr dirty="0"/>
          </a:p>
        </p:txBody>
      </p:sp>
      <p:sp>
        <p:nvSpPr>
          <p:cNvPr id="235" name="Google Shape;235;g6d65267b8f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extLst>
      <p:ext uri="{BB962C8B-B14F-4D97-AF65-F5344CB8AC3E}">
        <p14:creationId xmlns:p14="http://schemas.microsoft.com/office/powerpoint/2010/main" val="362732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CF56B-995C-AF41-A695-FED240BDF12D}" type="slidenum">
              <a:rPr lang="en-US" smtClean="0"/>
              <a:t>3</a:t>
            </a:fld>
            <a:endParaRPr lang="en-US"/>
          </a:p>
        </p:txBody>
      </p:sp>
    </p:spTree>
    <p:extLst>
      <p:ext uri="{BB962C8B-B14F-4D97-AF65-F5344CB8AC3E}">
        <p14:creationId xmlns:p14="http://schemas.microsoft.com/office/powerpoint/2010/main" val="341009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CF56B-995C-AF41-A695-FED240BDF12D}" type="slidenum">
              <a:rPr lang="en-US" smtClean="0"/>
              <a:t>7</a:t>
            </a:fld>
            <a:endParaRPr lang="en-US"/>
          </a:p>
        </p:txBody>
      </p:sp>
    </p:spTree>
    <p:extLst>
      <p:ext uri="{BB962C8B-B14F-4D97-AF65-F5344CB8AC3E}">
        <p14:creationId xmlns:p14="http://schemas.microsoft.com/office/powerpoint/2010/main" val="354876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7a3725f64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Char char="●"/>
            </a:pPr>
            <a:endParaRPr/>
          </a:p>
        </p:txBody>
      </p:sp>
      <p:sp>
        <p:nvSpPr>
          <p:cNvPr id="86" name="Google Shape;86;g47a3725f6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8487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7a3725f6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p>
        </p:txBody>
      </p:sp>
      <p:sp>
        <p:nvSpPr>
          <p:cNvPr id="94" name="Google Shape;94;g47a3725f6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997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149a0eb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149a0eb2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3 Min. </a:t>
            </a:r>
            <a:endParaRPr/>
          </a:p>
          <a:p>
            <a:pPr marL="0" lvl="0" indent="0" algn="l" rtl="0">
              <a:spcBef>
                <a:spcPts val="0"/>
              </a:spcBef>
              <a:spcAft>
                <a:spcPts val="0"/>
              </a:spcAft>
              <a:buNone/>
            </a:pPr>
            <a:r>
              <a:rPr lang="en-US" b="1" u="sng"/>
              <a:t>Context to the video: </a:t>
            </a:r>
            <a:endParaRPr b="1" u="sng"/>
          </a:p>
          <a:p>
            <a:pPr marL="457200" lvl="0" indent="-317500" algn="l" rtl="0">
              <a:spcBef>
                <a:spcPts val="0"/>
              </a:spcBef>
              <a:spcAft>
                <a:spcPts val="0"/>
              </a:spcAft>
              <a:buSzPts val="1400"/>
              <a:buChar char="●"/>
            </a:pPr>
            <a:r>
              <a:rPr lang="en-US"/>
              <a:t>Katie Novak: presenter in video</a:t>
            </a:r>
            <a:endParaRPr/>
          </a:p>
          <a:p>
            <a:pPr marL="914400" lvl="1" indent="-317500" algn="l" rtl="0">
              <a:spcBef>
                <a:spcPts val="0"/>
              </a:spcBef>
              <a:spcAft>
                <a:spcPts val="0"/>
              </a:spcAft>
              <a:buSzPts val="1400"/>
              <a:buChar char="○"/>
            </a:pPr>
            <a:r>
              <a:rPr lang="en-US"/>
              <a:t>Education consultant and author, that focuses on research and professional learning on the implementation of Universal Design for Learning and Universally Designed Leadership. </a:t>
            </a:r>
            <a:endParaRPr/>
          </a:p>
          <a:p>
            <a:pPr marL="914400" lvl="1" indent="-317500" algn="l" rtl="0">
              <a:spcBef>
                <a:spcPts val="0"/>
              </a:spcBef>
              <a:spcAft>
                <a:spcPts val="0"/>
              </a:spcAft>
              <a:buSzPts val="1400"/>
              <a:buChar char="○"/>
            </a:pPr>
            <a:r>
              <a:rPr lang="en-US"/>
              <a:t>Helped author the MTSS &amp; Special Education Resource   </a:t>
            </a:r>
            <a:endParaRPr/>
          </a:p>
          <a:p>
            <a:pPr marL="457200" lvl="0" indent="-317500" algn="l" rtl="0">
              <a:spcBef>
                <a:spcPts val="0"/>
              </a:spcBef>
              <a:spcAft>
                <a:spcPts val="0"/>
              </a:spcAft>
              <a:buSzPts val="1400"/>
              <a:buChar char="●"/>
            </a:pPr>
            <a:r>
              <a:rPr lang="en-US"/>
              <a:t>Purpose of the video: webinar for CA county offices, school leaders and teachers to introduce how to build a strategic system of support, focusing on Universal Design for learning as the foundation, for all learners.</a:t>
            </a:r>
            <a:endParaRPr/>
          </a:p>
          <a:p>
            <a:pPr marL="457200" lvl="0" indent="-317500" algn="l" rtl="0">
              <a:spcBef>
                <a:spcPts val="0"/>
              </a:spcBef>
              <a:spcAft>
                <a:spcPts val="0"/>
              </a:spcAft>
              <a:buSzPts val="1400"/>
              <a:buChar char="●"/>
            </a:pPr>
            <a:r>
              <a:rPr lang="en-US"/>
              <a:t>Video in its entirety can be found at </a:t>
            </a:r>
            <a:r>
              <a:rPr lang="en-US" b="1"/>
              <a:t>https://youtu.be/fA1NYWmo20I</a:t>
            </a:r>
            <a:endParaRPr b="1"/>
          </a:p>
          <a:p>
            <a:pPr marL="0" lvl="0" indent="0" algn="l" rtl="0">
              <a:spcBef>
                <a:spcPts val="0"/>
              </a:spcBef>
              <a:spcAft>
                <a:spcPts val="0"/>
              </a:spcAft>
              <a:buNone/>
            </a:pPr>
            <a:r>
              <a:rPr lang="en-US" b="1" u="sng"/>
              <a:t>Prompt for participants watching video:</a:t>
            </a:r>
            <a:endParaRPr b="1" u="sng"/>
          </a:p>
          <a:p>
            <a:pPr marL="457200" lvl="0" indent="-317500" algn="l" rtl="0">
              <a:spcBef>
                <a:spcPts val="0"/>
              </a:spcBef>
              <a:spcAft>
                <a:spcPts val="0"/>
              </a:spcAft>
              <a:buSzPts val="1400"/>
              <a:buChar char="●"/>
            </a:pPr>
            <a:r>
              <a:rPr lang="en-US"/>
              <a:t>Based on the objectives, notice how Katie’s introduction of the children in the video align with the objectives for today’s presentation.  </a:t>
            </a:r>
            <a:endParaRPr/>
          </a:p>
        </p:txBody>
      </p:sp>
      <p:sp>
        <p:nvSpPr>
          <p:cNvPr id="106" name="Google Shape;106;g5149a0eb2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420750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US">
                <a:solidFill>
                  <a:schemeClr val="dk1"/>
                </a:solidFill>
              </a:rPr>
              <a:t>10:45</a:t>
            </a:r>
            <a:endParaRPr>
              <a:solidFill>
                <a:schemeClr val="dk1"/>
              </a:solidFill>
            </a:endParaRPr>
          </a:p>
          <a:p>
            <a:pPr marL="0" lvl="0" indent="0" algn="l" rtl="0">
              <a:lnSpc>
                <a:spcPct val="115000"/>
              </a:lnSpc>
              <a:spcBef>
                <a:spcPts val="1200"/>
              </a:spcBef>
              <a:spcAft>
                <a:spcPts val="0"/>
              </a:spcAft>
              <a:buClr>
                <a:schemeClr val="dk1"/>
              </a:buClr>
              <a:buSzPts val="1200"/>
              <a:buFont typeface="Calibri"/>
              <a:buNone/>
            </a:pPr>
            <a:r>
              <a:rPr lang="en-US" u="sng">
                <a:solidFill>
                  <a:schemeClr val="dk1"/>
                </a:solidFill>
              </a:rPr>
              <a:t>Objective/Purpose:</a:t>
            </a:r>
            <a:r>
              <a:rPr lang="en-US">
                <a:solidFill>
                  <a:schemeClr val="dk1"/>
                </a:solidFill>
              </a:rPr>
              <a:t> Participants will strengthen their understanding of current CA inequities, using data resources, in order to connect why UDL is a strategy to make learning accessible for all learners</a:t>
            </a:r>
            <a:endParaRPr>
              <a:solidFill>
                <a:schemeClr val="dk1"/>
              </a:solidFill>
            </a:endParaRPr>
          </a:p>
          <a:p>
            <a:pPr marL="0" lvl="0" indent="0" algn="l" rtl="0">
              <a:lnSpc>
                <a:spcPct val="100000"/>
              </a:lnSpc>
              <a:spcBef>
                <a:spcPts val="120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659343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fb40daa9e_0_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6fb40daa9e_0_80:notes"/>
          <p:cNvSpPr txBox="1">
            <a:spLocks noGrp="1"/>
          </p:cNvSpPr>
          <p:nvPr>
            <p:ph type="body" idx="1"/>
          </p:nvPr>
        </p:nvSpPr>
        <p:spPr>
          <a:xfrm>
            <a:off x="701040" y="4473893"/>
            <a:ext cx="5608320" cy="3660610"/>
          </a:xfrm>
          <a:prstGeom prst="rect">
            <a:avLst/>
          </a:prstGeom>
          <a:noFill/>
          <a:ln>
            <a:noFill/>
          </a:ln>
        </p:spPr>
        <p:txBody>
          <a:bodyPr spcFirstLastPara="1" wrap="square" lIns="93148" tIns="46561" rIns="93148" bIns="46561" anchor="t" anchorCtr="0">
            <a:noAutofit/>
          </a:bodyPr>
          <a:lstStyle/>
          <a:p>
            <a:pPr marL="0" indent="0"/>
            <a:r>
              <a:rPr lang="en-US"/>
              <a:t>This activity is fairly self explanatory.  It is the lead in to the Expert Learner conversation on slide 45. </a:t>
            </a:r>
            <a:endParaRPr/>
          </a:p>
          <a:p>
            <a:pPr marL="0" indent="0"/>
            <a:r>
              <a:rPr lang="en-US"/>
              <a:t>Participants reflect for a moment on the sentence frame, then find someone they don’t work with to share. They choose who is “Awesome” and who is “Terrific”. Give 3-5 min for pairs to share and have them stay in their place. Have all “Awesome partners” call out, then change. Note no one says academically proficient. Share the importance of learners knowing themselves in the learning environment across all contexts. The ability to self-advocate is critical.</a:t>
            </a:r>
            <a:endParaRPr/>
          </a:p>
        </p:txBody>
      </p:sp>
      <p:sp>
        <p:nvSpPr>
          <p:cNvPr id="209" name="Google Shape;209;g6fb40daa9e_0_80:notes"/>
          <p:cNvSpPr txBox="1">
            <a:spLocks noGrp="1"/>
          </p:cNvSpPr>
          <p:nvPr>
            <p:ph type="sldNum" idx="12"/>
          </p:nvPr>
        </p:nvSpPr>
        <p:spPr>
          <a:xfrm>
            <a:off x="3970938" y="8829968"/>
            <a:ext cx="3037840" cy="466345"/>
          </a:xfrm>
          <a:prstGeom prst="rect">
            <a:avLst/>
          </a:prstGeom>
          <a:noFill/>
          <a:ln>
            <a:noFill/>
          </a:ln>
        </p:spPr>
        <p:txBody>
          <a:bodyPr spcFirstLastPara="1" wrap="square" lIns="93148" tIns="46561" rIns="93148" bIns="46561" anchor="b" anchorCtr="0">
            <a:noAutofit/>
          </a:bodyPr>
          <a:lstStyle/>
          <a:p>
            <a:pPr algn="r">
              <a:buSzPts val="1400"/>
            </a:pPr>
            <a:fld id="{00000000-1234-1234-1234-123412341234}" type="slidenum">
              <a:rPr lang="en-US"/>
              <a:pPr algn="r">
                <a:buSzPts val="1400"/>
              </a:pPr>
              <a:t>15</a:t>
            </a:fld>
            <a:endParaRPr/>
          </a:p>
        </p:txBody>
      </p:sp>
    </p:spTree>
    <p:extLst>
      <p:ext uri="{BB962C8B-B14F-4D97-AF65-F5344CB8AC3E}">
        <p14:creationId xmlns:p14="http://schemas.microsoft.com/office/powerpoint/2010/main" val="146028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558B-CECD-3848-BA39-E03CB51208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196152-E34F-1949-9A78-B93E96EB8A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509B4A-B4E0-DF44-A334-E794EE4B82D7}"/>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5" name="Footer Placeholder 4">
            <a:extLst>
              <a:ext uri="{FF2B5EF4-FFF2-40B4-BE49-F238E27FC236}">
                <a16:creationId xmlns:a16="http://schemas.microsoft.com/office/drawing/2014/main" id="{D6AA38A5-B967-7146-9373-83619263E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F4ACA-89B9-9F4B-95A3-C860363769A5}"/>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4111861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FD4C8-3E45-D648-93F3-26C69030A5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0D106D-20E6-924E-9822-ADA84AD16D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CC09D-8884-9B44-A537-A7E65DDA6138}"/>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5" name="Footer Placeholder 4">
            <a:extLst>
              <a:ext uri="{FF2B5EF4-FFF2-40B4-BE49-F238E27FC236}">
                <a16:creationId xmlns:a16="http://schemas.microsoft.com/office/drawing/2014/main" id="{DB110F18-721B-744D-89F1-41D916CC9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6DA3F-6755-F041-BEEF-2EB68A3333C5}"/>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298330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2C512-E838-0D4B-B69E-6D61B6C21D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4E848-DE2E-2D4F-9996-1620759BD85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741D2-F9E8-5F47-B0AC-AE6273C0CEF5}"/>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5" name="Footer Placeholder 4">
            <a:extLst>
              <a:ext uri="{FF2B5EF4-FFF2-40B4-BE49-F238E27FC236}">
                <a16:creationId xmlns:a16="http://schemas.microsoft.com/office/drawing/2014/main" id="{9EC4F2FB-3AA6-1C46-8217-8D0ED5D10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7CF68-F777-754E-BBB9-22DA017F58F5}"/>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307160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5"/>
        <p:cNvGrpSpPr/>
        <p:nvPr/>
      </p:nvGrpSpPr>
      <p:grpSpPr>
        <a:xfrm>
          <a:off x="0" y="0"/>
          <a:ext cx="0" cy="0"/>
          <a:chOff x="0" y="0"/>
          <a:chExt cx="0" cy="0"/>
        </a:xfrm>
      </p:grpSpPr>
      <p:sp>
        <p:nvSpPr>
          <p:cNvPr id="106" name="Google Shape;106;g63ba15b268_2_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7" name="Google Shape;107;g63ba15b268_2_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108" name="Google Shape;108;g63ba15b268_2_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4508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8658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g63ba15b268_2_36"/>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3600"/>
              <a:buFont typeface="Calibri"/>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77" name="Google Shape;77;g63ba15b268_2_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674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1FF0-F2D1-B145-9BF9-F5D1FD476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0FF6B-E8CB-014E-B31B-CC2926EF61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481BD-A34A-5C4C-82A3-3B3B635225E5}"/>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5" name="Footer Placeholder 4">
            <a:extLst>
              <a:ext uri="{FF2B5EF4-FFF2-40B4-BE49-F238E27FC236}">
                <a16:creationId xmlns:a16="http://schemas.microsoft.com/office/drawing/2014/main" id="{B0ACCE52-92FC-5649-BD65-9C71062DB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141B6-D5CB-0B43-BF7F-3CC98F41AB6A}"/>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1500596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642F-CE42-5F4A-BB14-EEA5BF39D8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71FEE-69C6-2B49-B247-41935354C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6016B4-E402-DE41-A4B1-9BF2A3D4D755}"/>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5" name="Footer Placeholder 4">
            <a:extLst>
              <a:ext uri="{FF2B5EF4-FFF2-40B4-BE49-F238E27FC236}">
                <a16:creationId xmlns:a16="http://schemas.microsoft.com/office/drawing/2014/main" id="{BC80F502-B59A-B344-B7A7-7ECDF7A3D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28B5C-54C6-5847-9DF5-6481E350DE20}"/>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395161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C8C2-0391-AC41-A4ED-55FD9270B0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2655E8-1BF7-554F-8ACA-BE5DB71385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6781A-454D-AE41-8821-623DF721BA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A6BCCC-8E64-324E-91BC-86DE35E31E30}"/>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6" name="Footer Placeholder 5">
            <a:extLst>
              <a:ext uri="{FF2B5EF4-FFF2-40B4-BE49-F238E27FC236}">
                <a16:creationId xmlns:a16="http://schemas.microsoft.com/office/drawing/2014/main" id="{613396EB-2DCE-414B-AA91-AFF0095F5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951AF-849A-6B43-8581-6C734FB7AFA3}"/>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252035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0FBFA-799D-C148-9AC8-E5DBAC356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9D1B85-A0C9-3E4B-B425-7BF37FB509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554140-B671-5B40-96A5-7B9EEF68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B649A5-E00C-5A44-A54C-D1BC7D332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5287AD-05AE-9042-AC51-535B63E70B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245F60-5FDD-8440-9D6E-FA9D0AF5B15B}"/>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8" name="Footer Placeholder 7">
            <a:extLst>
              <a:ext uri="{FF2B5EF4-FFF2-40B4-BE49-F238E27FC236}">
                <a16:creationId xmlns:a16="http://schemas.microsoft.com/office/drawing/2014/main" id="{907D3014-3C9B-F048-9A46-4514671BB8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727B27-C426-064F-8EF3-4A159D1D78E9}"/>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43571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4DB5-0910-1D40-B53D-8B7548AF0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C37EE8-785F-3340-8E29-32A22F3CC0C0}"/>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4" name="Footer Placeholder 3">
            <a:extLst>
              <a:ext uri="{FF2B5EF4-FFF2-40B4-BE49-F238E27FC236}">
                <a16:creationId xmlns:a16="http://schemas.microsoft.com/office/drawing/2014/main" id="{3BDC6192-1665-6845-BE21-EDBC037516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2B65DB-6730-1041-94DC-C44FE0482CF3}"/>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2956445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C53FEA-95E9-3644-A569-F1EBBF86FD40}"/>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3" name="Footer Placeholder 2">
            <a:extLst>
              <a:ext uri="{FF2B5EF4-FFF2-40B4-BE49-F238E27FC236}">
                <a16:creationId xmlns:a16="http://schemas.microsoft.com/office/drawing/2014/main" id="{C61FCDF3-DE66-D04C-BF51-E446BCD119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3ABD48-A03B-7743-ABFC-0AEC1AA088F1}"/>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1805277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AE5B-AFDD-9849-A995-CC2726738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D7AF03-84AC-1F4F-BA6A-F4E25ABB1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088CFF-9AFC-3841-AE93-17F40F092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708710-EB00-8048-AB70-00FCA52E08ED}"/>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6" name="Footer Placeholder 5">
            <a:extLst>
              <a:ext uri="{FF2B5EF4-FFF2-40B4-BE49-F238E27FC236}">
                <a16:creationId xmlns:a16="http://schemas.microsoft.com/office/drawing/2014/main" id="{63F72D93-F5DC-144C-A44C-2D1BA677E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91A88-3201-D74C-AD80-92B9FCE4B803}"/>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288460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C1C1-CEB0-C34A-8825-55437293D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A5EC3-B7D7-C841-95FC-9B5614FC42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52C5A2-DCB1-2B44-90FD-605308DC84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7BE433-FEE5-C84A-8FEE-013CE0901871}"/>
              </a:ext>
            </a:extLst>
          </p:cNvPr>
          <p:cNvSpPr>
            <a:spLocks noGrp="1"/>
          </p:cNvSpPr>
          <p:nvPr>
            <p:ph type="dt" sz="half" idx="10"/>
          </p:nvPr>
        </p:nvSpPr>
        <p:spPr/>
        <p:txBody>
          <a:bodyPr/>
          <a:lstStyle/>
          <a:p>
            <a:fld id="{3B041945-30CD-964A-96F2-8A885C47CB72}" type="datetimeFigureOut">
              <a:rPr lang="en-US" smtClean="0"/>
              <a:t>3/29/20</a:t>
            </a:fld>
            <a:endParaRPr lang="en-US"/>
          </a:p>
        </p:txBody>
      </p:sp>
      <p:sp>
        <p:nvSpPr>
          <p:cNvPr id="6" name="Footer Placeholder 5">
            <a:extLst>
              <a:ext uri="{FF2B5EF4-FFF2-40B4-BE49-F238E27FC236}">
                <a16:creationId xmlns:a16="http://schemas.microsoft.com/office/drawing/2014/main" id="{19C5AF63-1888-EA43-8067-769B7B5E9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7255D-50D5-C546-A5FE-297E847ED497}"/>
              </a:ext>
            </a:extLst>
          </p:cNvPr>
          <p:cNvSpPr>
            <a:spLocks noGrp="1"/>
          </p:cNvSpPr>
          <p:nvPr>
            <p:ph type="sldNum" sz="quarter" idx="12"/>
          </p:nvPr>
        </p:nvSpPr>
        <p:spPr/>
        <p:txBody>
          <a:bodyPr/>
          <a:lstStyle/>
          <a:p>
            <a:fld id="{CE703761-CA00-9A4F-B62F-0D916CFE30CD}" type="slidenum">
              <a:rPr lang="en-US" smtClean="0"/>
              <a:t>‹#›</a:t>
            </a:fld>
            <a:endParaRPr lang="en-US"/>
          </a:p>
        </p:txBody>
      </p:sp>
    </p:spTree>
    <p:extLst>
      <p:ext uri="{BB962C8B-B14F-4D97-AF65-F5344CB8AC3E}">
        <p14:creationId xmlns:p14="http://schemas.microsoft.com/office/powerpoint/2010/main" val="73269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4EE28A-C391-3449-A1F3-EEFEE160DE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038FEE-0AFC-8B4F-A7F8-1F8F6AD55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EA7AC-E0F2-554C-98B2-ED96213A2D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041945-30CD-964A-96F2-8A885C47CB72}" type="datetimeFigureOut">
              <a:rPr lang="en-US" smtClean="0"/>
              <a:t>3/29/20</a:t>
            </a:fld>
            <a:endParaRPr lang="en-US"/>
          </a:p>
        </p:txBody>
      </p:sp>
      <p:sp>
        <p:nvSpPr>
          <p:cNvPr id="5" name="Footer Placeholder 4">
            <a:extLst>
              <a:ext uri="{FF2B5EF4-FFF2-40B4-BE49-F238E27FC236}">
                <a16:creationId xmlns:a16="http://schemas.microsoft.com/office/drawing/2014/main" id="{BD465B56-4E79-3249-A027-1939D52E2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6AB2EE-4679-E443-B0F2-1F813D19D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03761-CA00-9A4F-B62F-0D916CFE30CD}" type="slidenum">
              <a:rPr lang="en-US" smtClean="0"/>
              <a:t>‹#›</a:t>
            </a:fld>
            <a:endParaRPr lang="en-US"/>
          </a:p>
        </p:txBody>
      </p:sp>
    </p:spTree>
    <p:extLst>
      <p:ext uri="{BB962C8B-B14F-4D97-AF65-F5344CB8AC3E}">
        <p14:creationId xmlns:p14="http://schemas.microsoft.com/office/powerpoint/2010/main" val="2878398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youtu.be/fA1NYWmo20I" TargetMode="External"/><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hyperlink" Target="http://drive.google.com/file/d/1OBfTgTevxPNX-yzN8j75ObF3Klsg_25A/view"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iY9PecIWcWE"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youtube.com/watch?v=2bgfLiZWam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d.com/talks/simon_sinek_how_great_leaders_inspire_action"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PQgXBhPh5Z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027244-7981-F947-B2B2-2BC6A7309B0F}"/>
              </a:ext>
            </a:extLst>
          </p:cNvPr>
          <p:cNvSpPr txBox="1"/>
          <p:nvPr/>
        </p:nvSpPr>
        <p:spPr>
          <a:xfrm>
            <a:off x="-34141" y="2243610"/>
            <a:ext cx="12192000" cy="172354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April 2020</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Module #2</a:t>
            </a:r>
          </a:p>
          <a:p>
            <a:pPr algn="ctr"/>
            <a:r>
              <a:rPr lang="en-US" sz="2800" dirty="0">
                <a:latin typeface="Arial" panose="020B0604020202020204" pitchFamily="34" charset="0"/>
                <a:cs typeface="Arial" panose="020B0604020202020204" pitchFamily="34" charset="0"/>
              </a:rPr>
              <a:t>UTILIZING THE UDL FRAMEWORK TO DEVELOP EXPERT LEARNERS</a:t>
            </a:r>
          </a:p>
        </p:txBody>
      </p:sp>
      <p:pic>
        <p:nvPicPr>
          <p:cNvPr id="21" name="Picture 20">
            <a:extLst>
              <a:ext uri="{FF2B5EF4-FFF2-40B4-BE49-F238E27FC236}">
                <a16:creationId xmlns:a16="http://schemas.microsoft.com/office/drawing/2014/main" id="{C5D08CF5-0D21-FE4E-B3F1-99BAB0477C69}"/>
              </a:ext>
            </a:extLst>
          </p:cNvPr>
          <p:cNvPicPr>
            <a:picLocks noChangeAspect="1"/>
          </p:cNvPicPr>
          <p:nvPr/>
        </p:nvPicPr>
        <p:blipFill>
          <a:blip r:embed="rId3"/>
          <a:stretch>
            <a:fillRect/>
          </a:stretch>
        </p:blipFill>
        <p:spPr>
          <a:xfrm>
            <a:off x="5234442" y="4662704"/>
            <a:ext cx="1654836" cy="1790035"/>
          </a:xfrm>
          <a:prstGeom prst="rect">
            <a:avLst/>
          </a:prstGeom>
        </p:spPr>
      </p:pic>
      <p:sp>
        <p:nvSpPr>
          <p:cNvPr id="14" name="TextBox 13">
            <a:extLst>
              <a:ext uri="{FF2B5EF4-FFF2-40B4-BE49-F238E27FC236}">
                <a16:creationId xmlns:a16="http://schemas.microsoft.com/office/drawing/2014/main" id="{F6BD826C-8796-0848-A383-BB2A0A9962DC}"/>
              </a:ext>
            </a:extLst>
          </p:cNvPr>
          <p:cNvSpPr txBox="1"/>
          <p:nvPr/>
        </p:nvSpPr>
        <p:spPr>
          <a:xfrm>
            <a:off x="33822" y="1511585"/>
            <a:ext cx="12148752" cy="646331"/>
          </a:xfrm>
          <a:prstGeom prst="rect">
            <a:avLst/>
          </a:prstGeom>
          <a:noFill/>
        </p:spPr>
        <p:txBody>
          <a:bodyPr wrap="square" rtlCol="0">
            <a:spAutoFit/>
          </a:bodyPr>
          <a:lstStyle/>
          <a:p>
            <a:pPr algn="ctr"/>
            <a:r>
              <a:rPr lang="en-US" sz="3600" b="1" u="sng" dirty="0">
                <a:solidFill>
                  <a:schemeClr val="accent6">
                    <a:lumMod val="75000"/>
                  </a:schemeClr>
                </a:solidFill>
                <a:latin typeface="Arial" panose="020B0604020202020204" pitchFamily="34" charset="0"/>
                <a:cs typeface="Arial" panose="020B0604020202020204" pitchFamily="34" charset="0"/>
              </a:rPr>
              <a:t>U</a:t>
            </a:r>
            <a:r>
              <a:rPr lang="en-US" sz="3600" b="1" u="sng" dirty="0">
                <a:solidFill>
                  <a:srgbClr val="7030A0"/>
                </a:solidFill>
                <a:latin typeface="Arial" panose="020B0604020202020204" pitchFamily="34" charset="0"/>
                <a:cs typeface="Arial" panose="020B0604020202020204" pitchFamily="34" charset="0"/>
              </a:rPr>
              <a:t>D</a:t>
            </a:r>
            <a:r>
              <a:rPr lang="en-US" sz="3600" b="1" u="sng" dirty="0">
                <a:solidFill>
                  <a:schemeClr val="accent1"/>
                </a:solidFill>
                <a:latin typeface="Arial" panose="020B0604020202020204" pitchFamily="34" charset="0"/>
                <a:cs typeface="Arial" panose="020B0604020202020204" pitchFamily="34" charset="0"/>
              </a:rPr>
              <a:t>L</a:t>
            </a:r>
            <a:r>
              <a:rPr lang="en-US" sz="3600" b="1" u="sng" dirty="0">
                <a:latin typeface="Arial" panose="020B0604020202020204" pitchFamily="34" charset="0"/>
                <a:cs typeface="Arial" panose="020B0604020202020204" pitchFamily="34" charset="0"/>
              </a:rPr>
              <a:t>: Innovating for Access and Equity</a:t>
            </a:r>
            <a:endParaRPr lang="en-US" sz="3600" u="sng"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FE57FD-AD63-1244-A554-69A9BA077BFD}"/>
              </a:ext>
            </a:extLst>
          </p:cNvPr>
          <p:cNvSpPr txBox="1"/>
          <p:nvPr/>
        </p:nvSpPr>
        <p:spPr>
          <a:xfrm>
            <a:off x="0" y="4293372"/>
            <a:ext cx="121920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 Collaboration</a:t>
            </a:r>
          </a:p>
        </p:txBody>
      </p:sp>
      <p:pic>
        <p:nvPicPr>
          <p:cNvPr id="5" name="Picture 4" descr="A picture containing table&#10;&#10;Description automatically generated">
            <a:extLst>
              <a:ext uri="{FF2B5EF4-FFF2-40B4-BE49-F238E27FC236}">
                <a16:creationId xmlns:a16="http://schemas.microsoft.com/office/drawing/2014/main" id="{9AC50A1F-BF74-D247-B323-3303140F6FF5}"/>
              </a:ext>
            </a:extLst>
          </p:cNvPr>
          <p:cNvPicPr>
            <a:picLocks noChangeAspect="1"/>
          </p:cNvPicPr>
          <p:nvPr/>
        </p:nvPicPr>
        <p:blipFill>
          <a:blip r:embed="rId4"/>
          <a:stretch>
            <a:fillRect/>
          </a:stretch>
        </p:blipFill>
        <p:spPr>
          <a:xfrm>
            <a:off x="4279480" y="47181"/>
            <a:ext cx="3564759" cy="1418238"/>
          </a:xfrm>
          <a:prstGeom prst="rect">
            <a:avLst/>
          </a:prstGeom>
        </p:spPr>
      </p:pic>
      <p:pic>
        <p:nvPicPr>
          <p:cNvPr id="8" name="Picture 7" descr="A close up of a boy&#10;&#10;Description automatically generated">
            <a:extLst>
              <a:ext uri="{FF2B5EF4-FFF2-40B4-BE49-F238E27FC236}">
                <a16:creationId xmlns:a16="http://schemas.microsoft.com/office/drawing/2014/main" id="{A4CAEAC0-FA26-A74C-9E1B-27A7DC92708B}"/>
              </a:ext>
            </a:extLst>
          </p:cNvPr>
          <p:cNvPicPr>
            <a:picLocks noChangeAspect="1"/>
          </p:cNvPicPr>
          <p:nvPr/>
        </p:nvPicPr>
        <p:blipFill>
          <a:blip r:embed="rId5">
            <a:alphaModFix amt="13000"/>
          </a:blip>
          <a:stretch>
            <a:fillRect/>
          </a:stretch>
        </p:blipFill>
        <p:spPr>
          <a:xfrm>
            <a:off x="9426" y="1"/>
            <a:ext cx="12192000" cy="6858000"/>
          </a:xfrm>
          <a:prstGeom prst="rect">
            <a:avLst/>
          </a:prstGeom>
        </p:spPr>
      </p:pic>
    </p:spTree>
    <p:extLst>
      <p:ext uri="{BB962C8B-B14F-4D97-AF65-F5344CB8AC3E}">
        <p14:creationId xmlns:p14="http://schemas.microsoft.com/office/powerpoint/2010/main" val="277564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0" y="156675"/>
            <a:ext cx="12192000" cy="825600"/>
          </a:xfrm>
          <a:prstGeom prst="rect">
            <a:avLst/>
          </a:prstGeom>
          <a:noFill/>
          <a:ln>
            <a:noFill/>
          </a:ln>
        </p:spPr>
        <p:txBody>
          <a:bodyPr spcFirstLastPara="1" vert="horz" wrap="square" lIns="91433" tIns="45700" rIns="91433" bIns="45700" rtlCol="0" anchor="ctr" anchorCtr="0">
            <a:noAutofit/>
          </a:bodyPr>
          <a:lstStyle/>
          <a:p>
            <a:pPr algn="ctr">
              <a:spcBef>
                <a:spcPts val="0"/>
              </a:spcBef>
              <a:buClr>
                <a:schemeClr val="dk1"/>
              </a:buClr>
              <a:buSzPts val="3300"/>
            </a:pPr>
            <a:r>
              <a:rPr lang="en-US" sz="4000" u="sng" dirty="0">
                <a:solidFill>
                  <a:srgbClr val="002060"/>
                </a:solidFill>
                <a:latin typeface="Arial" panose="020B0604020202020204" pitchFamily="34" charset="0"/>
                <a:ea typeface="Times New Roman"/>
                <a:cs typeface="Arial" panose="020B0604020202020204" pitchFamily="34" charset="0"/>
                <a:sym typeface="Times New Roman"/>
              </a:rPr>
              <a:t>Grounding Us in Language</a:t>
            </a:r>
            <a:endParaRPr sz="4000" u="sng" dirty="0">
              <a:solidFill>
                <a:srgbClr val="002060"/>
              </a:solidFill>
              <a:latin typeface="Arial" panose="020B0604020202020204" pitchFamily="34" charset="0"/>
              <a:ea typeface="Times New Roman"/>
              <a:cs typeface="Arial" panose="020B0604020202020204" pitchFamily="34" charset="0"/>
              <a:sym typeface="Times New Roman"/>
            </a:endParaRPr>
          </a:p>
        </p:txBody>
      </p:sp>
      <p:sp>
        <p:nvSpPr>
          <p:cNvPr id="91" name="Google Shape;91;p17"/>
          <p:cNvSpPr txBox="1"/>
          <p:nvPr/>
        </p:nvSpPr>
        <p:spPr>
          <a:xfrm>
            <a:off x="638033" y="855133"/>
            <a:ext cx="10762000" cy="5556000"/>
          </a:xfrm>
          <a:prstGeom prst="rect">
            <a:avLst/>
          </a:prstGeom>
          <a:noFill/>
          <a:ln>
            <a:noFill/>
          </a:ln>
        </p:spPr>
        <p:txBody>
          <a:bodyPr spcFirstLastPara="1" wrap="square" lIns="121900" tIns="121900" rIns="121900" bIns="121900" anchor="t" anchorCtr="0">
            <a:noAutofit/>
          </a:bodyPr>
          <a:lstStyle/>
          <a:p>
            <a:pPr marL="609585">
              <a:lnSpc>
                <a:spcPct val="115000"/>
              </a:lnSpc>
            </a:pPr>
            <a:endParaRPr sz="2400" dirty="0">
              <a:solidFill>
                <a:srgbClr val="002060"/>
              </a:solidFill>
              <a:latin typeface="Arial" panose="020B0604020202020204" pitchFamily="34" charset="0"/>
              <a:ea typeface="Times New Roman"/>
              <a:cs typeface="Arial" panose="020B0604020202020204" pitchFamily="34" charset="0"/>
              <a:sym typeface="Times New Roman"/>
            </a:endParaRPr>
          </a:p>
          <a:p>
            <a:pPr marL="609585" indent="-457189">
              <a:lnSpc>
                <a:spcPct val="115000"/>
              </a:lnSpc>
              <a:buSzPts val="1800"/>
              <a:buFont typeface="Times New Roman"/>
              <a:buChar char="●"/>
            </a:pPr>
            <a:r>
              <a:rPr lang="en-US" sz="2400" dirty="0">
                <a:solidFill>
                  <a:srgbClr val="002060"/>
                </a:solidFill>
                <a:latin typeface="Arial" panose="020B0604020202020204" pitchFamily="34" charset="0"/>
                <a:ea typeface="Times New Roman"/>
                <a:cs typeface="Arial" panose="020B0604020202020204" pitchFamily="34" charset="0"/>
                <a:sym typeface="Times New Roman"/>
              </a:rPr>
              <a:t>Across scholars’ many definitions of inclusion, a common theme appears to be that students with a </a:t>
            </a:r>
            <a:r>
              <a:rPr lang="en-US" sz="2400" i="1" dirty="0">
                <a:solidFill>
                  <a:srgbClr val="002060"/>
                </a:solidFill>
                <a:latin typeface="Arial" panose="020B0604020202020204" pitchFamily="34" charset="0"/>
                <a:ea typeface="Times New Roman"/>
                <a:cs typeface="Arial" panose="020B0604020202020204" pitchFamily="34" charset="0"/>
                <a:sym typeface="Times New Roman"/>
              </a:rPr>
              <a:t>range of abilities and disabilities should be educated in the general education setting with appropriate supports to reach their full potential </a:t>
            </a:r>
            <a:r>
              <a:rPr lang="en-US" sz="2400" dirty="0">
                <a:solidFill>
                  <a:srgbClr val="002060"/>
                </a:solidFill>
                <a:latin typeface="Arial" panose="020B0604020202020204" pitchFamily="34" charset="0"/>
                <a:ea typeface="Times New Roman"/>
                <a:cs typeface="Arial" panose="020B0604020202020204" pitchFamily="34" charset="0"/>
                <a:sym typeface="Times New Roman"/>
              </a:rPr>
              <a:t>(Mitchell, 2004; Smith, 2006; Taylor, 2006).  </a:t>
            </a:r>
            <a:endParaRPr sz="2400" dirty="0">
              <a:solidFill>
                <a:srgbClr val="002060"/>
              </a:solidFill>
              <a:latin typeface="Arial" panose="020B0604020202020204" pitchFamily="34" charset="0"/>
              <a:ea typeface="Times New Roman"/>
              <a:cs typeface="Arial" panose="020B0604020202020204" pitchFamily="34" charset="0"/>
              <a:sym typeface="Times New Roman"/>
            </a:endParaRPr>
          </a:p>
          <a:p>
            <a:pPr marL="609585">
              <a:lnSpc>
                <a:spcPct val="115000"/>
              </a:lnSpc>
            </a:pPr>
            <a:endParaRPr sz="2400" dirty="0">
              <a:solidFill>
                <a:srgbClr val="002060"/>
              </a:solidFill>
              <a:latin typeface="Arial" panose="020B0604020202020204" pitchFamily="34" charset="0"/>
              <a:ea typeface="Times New Roman"/>
              <a:cs typeface="Arial" panose="020B0604020202020204" pitchFamily="34" charset="0"/>
              <a:sym typeface="Times New Roman"/>
            </a:endParaRPr>
          </a:p>
          <a:p>
            <a:pPr>
              <a:lnSpc>
                <a:spcPct val="115000"/>
              </a:lnSpc>
            </a:pPr>
            <a:endParaRPr sz="2400" dirty="0">
              <a:solidFill>
                <a:srgbClr val="002060"/>
              </a:solidFill>
              <a:latin typeface="Arial" panose="020B0604020202020204" pitchFamily="34" charset="0"/>
              <a:ea typeface="Times New Roman"/>
              <a:cs typeface="Arial" panose="020B0604020202020204" pitchFamily="34" charset="0"/>
              <a:sym typeface="Times New Roman"/>
            </a:endParaRPr>
          </a:p>
          <a:p>
            <a:pPr marL="609585" indent="-457189">
              <a:lnSpc>
                <a:spcPct val="115000"/>
              </a:lnSpc>
              <a:buSzPts val="1800"/>
              <a:buFont typeface="Times New Roman"/>
              <a:buChar char="●"/>
            </a:pPr>
            <a:r>
              <a:rPr lang="en-US" sz="2400" dirty="0">
                <a:solidFill>
                  <a:srgbClr val="002060"/>
                </a:solidFill>
                <a:latin typeface="Arial" panose="020B0604020202020204" pitchFamily="34" charset="0"/>
                <a:ea typeface="Times New Roman"/>
                <a:cs typeface="Arial" panose="020B0604020202020204" pitchFamily="34" charset="0"/>
                <a:sym typeface="Times New Roman"/>
              </a:rPr>
              <a:t>Villa and Thousand (2003) further describe inclusion as “the principles and practice of considering general education as the </a:t>
            </a:r>
            <a:r>
              <a:rPr lang="en-US" sz="2400" i="1" dirty="0">
                <a:solidFill>
                  <a:srgbClr val="002060"/>
                </a:solidFill>
                <a:latin typeface="Arial" panose="020B0604020202020204" pitchFamily="34" charset="0"/>
                <a:ea typeface="Times New Roman"/>
                <a:cs typeface="Arial" panose="020B0604020202020204" pitchFamily="34" charset="0"/>
                <a:sym typeface="Times New Roman"/>
              </a:rPr>
              <a:t>placement of first choice for all learners”</a:t>
            </a:r>
            <a:r>
              <a:rPr lang="en-US" sz="2400" dirty="0">
                <a:solidFill>
                  <a:srgbClr val="002060"/>
                </a:solidFill>
                <a:latin typeface="Arial" panose="020B0604020202020204" pitchFamily="34" charset="0"/>
                <a:ea typeface="Times New Roman"/>
                <a:cs typeface="Arial" panose="020B0604020202020204" pitchFamily="34" charset="0"/>
                <a:sym typeface="Times New Roman"/>
              </a:rPr>
              <a:t> (p. 20). </a:t>
            </a:r>
            <a:endParaRPr sz="2400" dirty="0">
              <a:solidFill>
                <a:srgbClr val="002060"/>
              </a:solidFill>
              <a:latin typeface="Arial" panose="020B0604020202020204" pitchFamily="34" charset="0"/>
              <a:ea typeface="Times New Roman"/>
              <a:cs typeface="Arial" panose="020B0604020202020204" pitchFamily="34" charset="0"/>
              <a:sym typeface="Times New Roman"/>
            </a:endParaRPr>
          </a:p>
          <a:p>
            <a:pPr marL="609585">
              <a:lnSpc>
                <a:spcPct val="115000"/>
              </a:lnSpc>
            </a:pPr>
            <a:endParaRPr sz="2400" dirty="0">
              <a:solidFill>
                <a:srgbClr val="002060"/>
              </a:solidFill>
              <a:latin typeface="Arial" panose="020B0604020202020204" pitchFamily="34" charset="0"/>
              <a:ea typeface="Times New Roman"/>
              <a:cs typeface="Arial" panose="020B0604020202020204" pitchFamily="34" charset="0"/>
              <a:sym typeface="Times New Roman"/>
            </a:endParaRPr>
          </a:p>
          <a:p>
            <a:pPr marL="1219170">
              <a:lnSpc>
                <a:spcPct val="115000"/>
              </a:lnSpc>
            </a:pPr>
            <a:endParaRPr sz="2400" dirty="0">
              <a:solidFill>
                <a:srgbClr val="002060"/>
              </a:solidFill>
              <a:latin typeface="Arial" panose="020B0604020202020204" pitchFamily="34" charset="0"/>
              <a:ea typeface="Times New Roman"/>
              <a:cs typeface="Arial" panose="020B0604020202020204" pitchFamily="34" charset="0"/>
              <a:sym typeface="Times New Roman"/>
            </a:endParaRPr>
          </a:p>
        </p:txBody>
      </p:sp>
      <p:sp>
        <p:nvSpPr>
          <p:cNvPr id="6" name="Parallelogram 5">
            <a:extLst>
              <a:ext uri="{FF2B5EF4-FFF2-40B4-BE49-F238E27FC236}">
                <a16:creationId xmlns:a16="http://schemas.microsoft.com/office/drawing/2014/main" id="{CE5A4028-B928-CB46-A4D3-473F9F441F81}"/>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9525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0" y="304700"/>
            <a:ext cx="12192000" cy="825600"/>
          </a:xfrm>
          <a:prstGeom prst="rect">
            <a:avLst/>
          </a:prstGeom>
          <a:noFill/>
          <a:ln>
            <a:noFill/>
          </a:ln>
        </p:spPr>
        <p:txBody>
          <a:bodyPr spcFirstLastPara="1" vert="horz" wrap="square" lIns="91433" tIns="45700" rIns="91433" bIns="45700" rtlCol="0" anchor="ctr" anchorCtr="0">
            <a:noAutofit/>
          </a:bodyPr>
          <a:lstStyle/>
          <a:p>
            <a:pPr algn="ctr">
              <a:spcBef>
                <a:spcPts val="0"/>
              </a:spcBef>
              <a:buClr>
                <a:schemeClr val="dk1"/>
              </a:buClr>
              <a:buSzPts val="3300"/>
            </a:pPr>
            <a:r>
              <a:rPr lang="en-US" sz="4000" u="sng" dirty="0">
                <a:solidFill>
                  <a:srgbClr val="002060"/>
                </a:solidFill>
                <a:latin typeface="Arial" panose="020B0604020202020204" pitchFamily="34" charset="0"/>
                <a:ea typeface="Times New Roman"/>
                <a:cs typeface="Arial" panose="020B0604020202020204" pitchFamily="34" charset="0"/>
                <a:sym typeface="Times New Roman"/>
              </a:rPr>
              <a:t>Grounding Us in Language</a:t>
            </a:r>
            <a:br>
              <a:rPr lang="en-US" sz="4000" u="sng" dirty="0">
                <a:solidFill>
                  <a:srgbClr val="002060"/>
                </a:solidFill>
                <a:latin typeface="Arial" panose="020B0604020202020204" pitchFamily="34" charset="0"/>
                <a:ea typeface="Times New Roman"/>
                <a:cs typeface="Arial" panose="020B0604020202020204" pitchFamily="34" charset="0"/>
                <a:sym typeface="Times New Roman"/>
              </a:rPr>
            </a:br>
            <a:r>
              <a:rPr lang="en-US" sz="2400" dirty="0">
                <a:solidFill>
                  <a:srgbClr val="002060"/>
                </a:solidFill>
                <a:latin typeface="Arial" panose="020B0604020202020204" pitchFamily="34" charset="0"/>
                <a:ea typeface="Times New Roman"/>
                <a:cs typeface="Arial" panose="020B0604020202020204" pitchFamily="34" charset="0"/>
                <a:sym typeface="Times New Roman"/>
              </a:rPr>
              <a:t>Variability of Learners/Identity</a:t>
            </a:r>
            <a:endParaRPr sz="4000" u="sng" dirty="0">
              <a:solidFill>
                <a:srgbClr val="002060"/>
              </a:solidFill>
              <a:latin typeface="Arial" panose="020B0604020202020204" pitchFamily="34" charset="0"/>
              <a:ea typeface="Times New Roman"/>
              <a:cs typeface="Arial" panose="020B0604020202020204" pitchFamily="34" charset="0"/>
              <a:sym typeface="Times New Roman"/>
            </a:endParaRPr>
          </a:p>
        </p:txBody>
      </p:sp>
      <p:sp>
        <p:nvSpPr>
          <p:cNvPr id="99" name="Google Shape;99;p18"/>
          <p:cNvSpPr txBox="1"/>
          <p:nvPr/>
        </p:nvSpPr>
        <p:spPr>
          <a:xfrm>
            <a:off x="670967" y="1369700"/>
            <a:ext cx="10301200" cy="4358000"/>
          </a:xfrm>
          <a:prstGeom prst="rect">
            <a:avLst/>
          </a:prstGeom>
          <a:noFill/>
          <a:ln>
            <a:noFill/>
          </a:ln>
        </p:spPr>
        <p:txBody>
          <a:bodyPr spcFirstLastPara="1" wrap="square" lIns="121900" tIns="121900" rIns="121900" bIns="121900" anchor="t" anchorCtr="0">
            <a:noAutofit/>
          </a:bodyPr>
          <a:lstStyle/>
          <a:p>
            <a:pPr>
              <a:lnSpc>
                <a:spcPct val="115000"/>
              </a:lnSpc>
            </a:pPr>
            <a:r>
              <a:rPr lang="en-US" sz="2400" dirty="0">
                <a:solidFill>
                  <a:srgbClr val="002060"/>
                </a:solidFill>
                <a:latin typeface="Arial" panose="020B0604020202020204" pitchFamily="34" charset="0"/>
                <a:ea typeface="Times New Roman"/>
                <a:cs typeface="Arial" panose="020B0604020202020204" pitchFamily="34" charset="0"/>
                <a:sym typeface="Times New Roman"/>
              </a:rPr>
              <a:t>Bitters (1997) defines equitable education as:</a:t>
            </a:r>
            <a:endParaRPr sz="2400" dirty="0">
              <a:solidFill>
                <a:srgbClr val="002060"/>
              </a:solidFill>
              <a:latin typeface="Arial" panose="020B0604020202020204" pitchFamily="34" charset="0"/>
              <a:ea typeface="Times New Roman"/>
              <a:cs typeface="Arial" panose="020B0604020202020204" pitchFamily="34" charset="0"/>
              <a:sym typeface="Times New Roman"/>
            </a:endParaRPr>
          </a:p>
          <a:p>
            <a:pPr>
              <a:lnSpc>
                <a:spcPct val="115000"/>
              </a:lnSpc>
            </a:pPr>
            <a:endParaRPr sz="1100" dirty="0">
              <a:solidFill>
                <a:srgbClr val="002060"/>
              </a:solidFill>
              <a:latin typeface="Arial" panose="020B0604020202020204" pitchFamily="34" charset="0"/>
              <a:ea typeface="Times New Roman"/>
              <a:cs typeface="Arial" panose="020B0604020202020204" pitchFamily="34" charset="0"/>
              <a:sym typeface="Times New Roman"/>
            </a:endParaRPr>
          </a:p>
          <a:p>
            <a:pPr marL="609585">
              <a:lnSpc>
                <a:spcPct val="115000"/>
              </a:lnSpc>
            </a:pPr>
            <a:r>
              <a:rPr lang="en-US" sz="2667" dirty="0">
                <a:solidFill>
                  <a:srgbClr val="002060"/>
                </a:solidFill>
                <a:latin typeface="Arial" panose="020B0604020202020204" pitchFamily="34" charset="0"/>
                <a:ea typeface="Times New Roman"/>
                <a:cs typeface="Arial" panose="020B0604020202020204" pitchFamily="34" charset="0"/>
                <a:sym typeface="Times New Roman"/>
              </a:rPr>
              <a:t>The educational policies, practices, and programs necessary to: (a) </a:t>
            </a:r>
            <a:r>
              <a:rPr lang="en-US" sz="2667" b="1" dirty="0">
                <a:solidFill>
                  <a:srgbClr val="002060"/>
                </a:solidFill>
                <a:latin typeface="Arial" panose="020B0604020202020204" pitchFamily="34" charset="0"/>
                <a:ea typeface="Times New Roman"/>
                <a:cs typeface="Arial" panose="020B0604020202020204" pitchFamily="34" charset="0"/>
                <a:sym typeface="Times New Roman"/>
              </a:rPr>
              <a:t>eliminate educational  barriers</a:t>
            </a:r>
            <a:r>
              <a:rPr lang="en-US" sz="2667" dirty="0">
                <a:solidFill>
                  <a:srgbClr val="002060"/>
                </a:solidFill>
                <a:latin typeface="Arial" panose="020B0604020202020204" pitchFamily="34" charset="0"/>
                <a:ea typeface="Times New Roman"/>
                <a:cs typeface="Arial" panose="020B0604020202020204" pitchFamily="34" charset="0"/>
                <a:sym typeface="Times New Roman"/>
              </a:rPr>
              <a:t> based on gender, race/ethnicity, national origin, color, disability, age, or other protected group status; and (b) provide </a:t>
            </a:r>
            <a:r>
              <a:rPr lang="en-US" sz="2667" b="1" dirty="0">
                <a:solidFill>
                  <a:srgbClr val="002060"/>
                </a:solidFill>
                <a:latin typeface="Arial" panose="020B0604020202020204" pitchFamily="34" charset="0"/>
                <a:ea typeface="Times New Roman"/>
                <a:cs typeface="Arial" panose="020B0604020202020204" pitchFamily="34" charset="0"/>
                <a:sym typeface="Times New Roman"/>
              </a:rPr>
              <a:t>equal educational opportunities </a:t>
            </a:r>
            <a:r>
              <a:rPr lang="en-US" sz="2667" dirty="0">
                <a:solidFill>
                  <a:srgbClr val="002060"/>
                </a:solidFill>
                <a:latin typeface="Arial" panose="020B0604020202020204" pitchFamily="34" charset="0"/>
                <a:ea typeface="Times New Roman"/>
                <a:cs typeface="Arial" panose="020B0604020202020204" pitchFamily="34" charset="0"/>
                <a:sym typeface="Times New Roman"/>
              </a:rPr>
              <a:t>and ensure that historically underserved or underrepresented populations meet the </a:t>
            </a:r>
            <a:r>
              <a:rPr lang="en-US" sz="2667" b="1" dirty="0">
                <a:solidFill>
                  <a:srgbClr val="002060"/>
                </a:solidFill>
                <a:latin typeface="Arial" panose="020B0604020202020204" pitchFamily="34" charset="0"/>
                <a:ea typeface="Times New Roman"/>
                <a:cs typeface="Arial" panose="020B0604020202020204" pitchFamily="34" charset="0"/>
                <a:sym typeface="Times New Roman"/>
              </a:rPr>
              <a:t>same rigorous standards </a:t>
            </a:r>
            <a:r>
              <a:rPr lang="en-US" sz="2667" dirty="0">
                <a:solidFill>
                  <a:srgbClr val="002060"/>
                </a:solidFill>
                <a:latin typeface="Arial" panose="020B0604020202020204" pitchFamily="34" charset="0"/>
                <a:ea typeface="Times New Roman"/>
                <a:cs typeface="Arial" panose="020B0604020202020204" pitchFamily="34" charset="0"/>
                <a:sym typeface="Times New Roman"/>
              </a:rPr>
              <a:t>for academic performance expected of all children and youth. (p. 1)</a:t>
            </a:r>
            <a:endParaRPr sz="2667" dirty="0">
              <a:solidFill>
                <a:srgbClr val="002060"/>
              </a:solidFill>
              <a:latin typeface="Arial" panose="020B0604020202020204" pitchFamily="34" charset="0"/>
              <a:ea typeface="Times New Roman"/>
              <a:cs typeface="Arial" panose="020B0604020202020204" pitchFamily="34" charset="0"/>
              <a:sym typeface="Times New Roman"/>
            </a:endParaRPr>
          </a:p>
        </p:txBody>
      </p:sp>
      <p:sp>
        <p:nvSpPr>
          <p:cNvPr id="6" name="Parallelogram 5">
            <a:extLst>
              <a:ext uri="{FF2B5EF4-FFF2-40B4-BE49-F238E27FC236}">
                <a16:creationId xmlns:a16="http://schemas.microsoft.com/office/drawing/2014/main" id="{DD623D2A-3E3F-E64B-BB06-C28B3A70E40F}"/>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pic>
        <p:nvPicPr>
          <p:cNvPr id="5" name="Graphic 4" descr="Document">
            <a:extLst>
              <a:ext uri="{FF2B5EF4-FFF2-40B4-BE49-F238E27FC236}">
                <a16:creationId xmlns:a16="http://schemas.microsoft.com/office/drawing/2014/main" id="{F0C8A385-BEF3-6E47-B785-0D2FA5D61C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2167" y="215900"/>
            <a:ext cx="914400" cy="914400"/>
          </a:xfrm>
          <a:prstGeom prst="rect">
            <a:avLst/>
          </a:prstGeom>
        </p:spPr>
      </p:pic>
    </p:spTree>
    <p:extLst>
      <p:ext uri="{BB962C8B-B14F-4D97-AF65-F5344CB8AC3E}">
        <p14:creationId xmlns:p14="http://schemas.microsoft.com/office/powerpoint/2010/main" val="33351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109" name="Google Shape;109;p15"/>
          <p:cNvSpPr txBox="1"/>
          <p:nvPr/>
        </p:nvSpPr>
        <p:spPr>
          <a:xfrm>
            <a:off x="6371302" y="5149638"/>
            <a:ext cx="5530697" cy="66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accent1">
                    <a:lumMod val="50000"/>
                  </a:schemeClr>
                </a:solidFill>
                <a:latin typeface="Arial" panose="020B0604020202020204" pitchFamily="34" charset="0"/>
                <a:cs typeface="Arial" panose="020B0604020202020204" pitchFamily="34" charset="0"/>
              </a:rPr>
              <a:t>Entire video can be found at: </a:t>
            </a:r>
            <a:r>
              <a:rPr lang="en-US" b="1" u="sng" dirty="0">
                <a:solidFill>
                  <a:schemeClr val="accent1">
                    <a:lumMod val="50000"/>
                  </a:schemeClr>
                </a:solidFill>
                <a:latin typeface="Arial" panose="020B0604020202020204" pitchFamily="34" charset="0"/>
                <a:cs typeface="Arial" panose="020B0604020202020204" pitchFamily="34" charset="0"/>
                <a:hlinkClick r:id="rId3"/>
              </a:rPr>
              <a:t>https://youtu.be/fA1NYWmo20I</a:t>
            </a:r>
            <a:endParaRPr b="1" dirty="0">
              <a:solidFill>
                <a:schemeClr val="accent1">
                  <a:lumMod val="50000"/>
                </a:schemeClr>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dirty="0">
                <a:solidFill>
                  <a:schemeClr val="accent1">
                    <a:lumMod val="50000"/>
                  </a:schemeClr>
                </a:solidFill>
                <a:latin typeface="Arial" panose="020B0604020202020204" pitchFamily="34" charset="0"/>
                <a:cs typeface="Arial" panose="020B0604020202020204" pitchFamily="34" charset="0"/>
              </a:rPr>
              <a:t>Presented by Katie Novak for Supporting Inclusive Practices (SIP)</a:t>
            </a:r>
            <a:endParaRPr b="1" dirty="0">
              <a:solidFill>
                <a:schemeClr val="accent1">
                  <a:lumMod val="50000"/>
                </a:schemeClr>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b="1" dirty="0">
              <a:solidFill>
                <a:schemeClr val="accent1">
                  <a:lumMod val="50000"/>
                </a:schemeClr>
              </a:solidFill>
              <a:latin typeface="Arial" panose="020B0604020202020204" pitchFamily="34" charset="0"/>
              <a:cs typeface="Arial" panose="020B0604020202020204" pitchFamily="34" charset="0"/>
            </a:endParaRPr>
          </a:p>
        </p:txBody>
      </p:sp>
      <p:pic>
        <p:nvPicPr>
          <p:cNvPr id="110" name="Google Shape;110;p15" title="Katie Novak Video Cut 2.mp4">
            <a:hlinkClick r:id="rId4"/>
          </p:cNvPr>
          <p:cNvPicPr preferRelativeResize="0"/>
          <p:nvPr/>
        </p:nvPicPr>
        <p:blipFill>
          <a:blip r:embed="rId5">
            <a:alphaModFix/>
          </a:blip>
          <a:stretch>
            <a:fillRect/>
          </a:stretch>
        </p:blipFill>
        <p:spPr>
          <a:xfrm>
            <a:off x="6070600" y="1207638"/>
            <a:ext cx="5256000" cy="3942000"/>
          </a:xfrm>
          <a:prstGeom prst="rect">
            <a:avLst/>
          </a:prstGeom>
          <a:noFill/>
          <a:ln>
            <a:noFill/>
          </a:ln>
        </p:spPr>
      </p:pic>
      <p:sp>
        <p:nvSpPr>
          <p:cNvPr id="8" name="TextBox 7">
            <a:extLst>
              <a:ext uri="{FF2B5EF4-FFF2-40B4-BE49-F238E27FC236}">
                <a16:creationId xmlns:a16="http://schemas.microsoft.com/office/drawing/2014/main" id="{3BC18D34-FD8C-4204-B581-1F1941875388}"/>
              </a:ext>
            </a:extLst>
          </p:cNvPr>
          <p:cNvSpPr txBox="1"/>
          <p:nvPr/>
        </p:nvSpPr>
        <p:spPr>
          <a:xfrm>
            <a:off x="521418" y="290100"/>
            <a:ext cx="11222091" cy="769441"/>
          </a:xfrm>
          <a:prstGeom prst="rect">
            <a:avLst/>
          </a:prstGeom>
          <a:noFill/>
        </p:spPr>
        <p:txBody>
          <a:bodyPr wrap="square" rtlCol="0">
            <a:spAutoFit/>
          </a:bodyPr>
          <a:lstStyle/>
          <a:p>
            <a:pPr algn="ctr"/>
            <a:r>
              <a:rPr lang="en-US" sz="4400" u="sng" dirty="0">
                <a:solidFill>
                  <a:schemeClr val="accent5">
                    <a:lumMod val="50000"/>
                  </a:schemeClr>
                </a:solidFill>
                <a:latin typeface="Arial" panose="020B0604020202020204" pitchFamily="34" charset="0"/>
                <a:cs typeface="Arial" panose="020B0604020202020204" pitchFamily="34" charset="0"/>
              </a:rPr>
              <a:t>Who Do We Value?</a:t>
            </a:r>
          </a:p>
        </p:txBody>
      </p:sp>
      <p:sp>
        <p:nvSpPr>
          <p:cNvPr id="3" name="Rectangle 2">
            <a:extLst>
              <a:ext uri="{FF2B5EF4-FFF2-40B4-BE49-F238E27FC236}">
                <a16:creationId xmlns:a16="http://schemas.microsoft.com/office/drawing/2014/main" id="{53A2EFEB-41FD-4F2D-B420-E6303C952A78}"/>
              </a:ext>
            </a:extLst>
          </p:cNvPr>
          <p:cNvSpPr/>
          <p:nvPr/>
        </p:nvSpPr>
        <p:spPr>
          <a:xfrm>
            <a:off x="756911" y="2230740"/>
            <a:ext cx="4629801" cy="2185214"/>
          </a:xfrm>
          <a:prstGeom prst="rect">
            <a:avLst/>
          </a:prstGeom>
        </p:spPr>
        <p:txBody>
          <a:bodyPr wrap="square">
            <a:spAutoFit/>
          </a:bodyPr>
          <a:lstStyle/>
          <a:p>
            <a:r>
              <a:rPr lang="en-US" sz="2800" dirty="0">
                <a:solidFill>
                  <a:schemeClr val="accent1">
                    <a:lumMod val="50000"/>
                  </a:schemeClr>
                </a:solidFill>
                <a:latin typeface="Arial" panose="020B0604020202020204" pitchFamily="34" charset="0"/>
                <a:cs typeface="Arial" panose="020B0604020202020204" pitchFamily="34" charset="0"/>
              </a:rPr>
              <a:t>“The world’s problems begin with the belief that some human lives are more valuable than others”</a:t>
            </a:r>
          </a:p>
          <a:p>
            <a:pPr algn="r"/>
            <a:r>
              <a:rPr lang="en-US" sz="2400" i="1" dirty="0">
                <a:solidFill>
                  <a:schemeClr val="accent1">
                    <a:lumMod val="50000"/>
                  </a:schemeClr>
                </a:solidFill>
                <a:latin typeface="Arial" panose="020B0604020202020204" pitchFamily="34" charset="0"/>
                <a:cs typeface="Arial" panose="020B0604020202020204" pitchFamily="34" charset="0"/>
              </a:rPr>
              <a:t>Nelson Mandela</a:t>
            </a:r>
          </a:p>
        </p:txBody>
      </p:sp>
      <p:pic>
        <p:nvPicPr>
          <p:cNvPr id="9" name="Picture 8">
            <a:extLst>
              <a:ext uri="{FF2B5EF4-FFF2-40B4-BE49-F238E27FC236}">
                <a16:creationId xmlns:a16="http://schemas.microsoft.com/office/drawing/2014/main" id="{4E7C7578-AD5D-3B4B-9436-DFAD0D398033}"/>
              </a:ext>
            </a:extLst>
          </p:cNvPr>
          <p:cNvPicPr>
            <a:picLocks noChangeAspect="1"/>
          </p:cNvPicPr>
          <p:nvPr/>
        </p:nvPicPr>
        <p:blipFill>
          <a:blip r:embed="rId6"/>
          <a:stretch>
            <a:fillRect/>
          </a:stretch>
        </p:blipFill>
        <p:spPr>
          <a:xfrm>
            <a:off x="194032" y="6422020"/>
            <a:ext cx="11997968" cy="493819"/>
          </a:xfrm>
          <a:prstGeom prst="rect">
            <a:avLst/>
          </a:prstGeom>
        </p:spPr>
      </p:pic>
      <p:pic>
        <p:nvPicPr>
          <p:cNvPr id="10" name="Graphic 9" descr="Document">
            <a:extLst>
              <a:ext uri="{FF2B5EF4-FFF2-40B4-BE49-F238E27FC236}">
                <a16:creationId xmlns:a16="http://schemas.microsoft.com/office/drawing/2014/main" id="{05B260E9-BB8C-DA43-A00C-41478A03A9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032" y="273541"/>
            <a:ext cx="914400" cy="914400"/>
          </a:xfrm>
          <a:prstGeom prst="rect">
            <a:avLst/>
          </a:prstGeom>
        </p:spPr>
      </p:pic>
    </p:spTree>
    <p:extLst>
      <p:ext uri="{BB962C8B-B14F-4D97-AF65-F5344CB8AC3E}">
        <p14:creationId xmlns:p14="http://schemas.microsoft.com/office/powerpoint/2010/main" val="285516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16EF25E0-F848-9B40-BC14-1F1C9F177D01}"/>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
        <p:nvSpPr>
          <p:cNvPr id="2" name="TextBox 1">
            <a:extLst>
              <a:ext uri="{FF2B5EF4-FFF2-40B4-BE49-F238E27FC236}">
                <a16:creationId xmlns:a16="http://schemas.microsoft.com/office/drawing/2014/main" id="{467DD036-B6F3-B644-81E1-4EBFF27AC72D}"/>
              </a:ext>
            </a:extLst>
          </p:cNvPr>
          <p:cNvSpPr txBox="1"/>
          <p:nvPr/>
        </p:nvSpPr>
        <p:spPr>
          <a:xfrm>
            <a:off x="0" y="228600"/>
            <a:ext cx="12192000" cy="707886"/>
          </a:xfrm>
          <a:prstGeom prst="rect">
            <a:avLst/>
          </a:prstGeom>
          <a:noFill/>
        </p:spPr>
        <p:txBody>
          <a:bodyPr wrap="square" rtlCol="0">
            <a:spAutoFit/>
          </a:bodyPr>
          <a:lstStyle/>
          <a:p>
            <a:pPr algn="ctr"/>
            <a:r>
              <a:rPr lang="en-US" sz="4000" u="sng" dirty="0">
                <a:solidFill>
                  <a:srgbClr val="002060"/>
                </a:solidFill>
                <a:latin typeface="Arial" panose="020B0604020202020204" pitchFamily="34" charset="0"/>
                <a:cs typeface="Arial" panose="020B0604020202020204" pitchFamily="34" charset="0"/>
              </a:rPr>
              <a:t>Universal Design for Learning</a:t>
            </a:r>
          </a:p>
        </p:txBody>
      </p:sp>
      <p:pic>
        <p:nvPicPr>
          <p:cNvPr id="8" name="Picture 7" descr="A picture containing person, child, girl, indoor&#10;&#10;Description automatically generated">
            <a:extLst>
              <a:ext uri="{FF2B5EF4-FFF2-40B4-BE49-F238E27FC236}">
                <a16:creationId xmlns:a16="http://schemas.microsoft.com/office/drawing/2014/main" id="{9E8FEEC7-694D-AD4F-A8A9-64BA8B260F8F}"/>
              </a:ext>
            </a:extLst>
          </p:cNvPr>
          <p:cNvPicPr>
            <a:picLocks noChangeAspect="1"/>
          </p:cNvPicPr>
          <p:nvPr/>
        </p:nvPicPr>
        <p:blipFill>
          <a:blip r:embed="rId2"/>
          <a:stretch>
            <a:fillRect/>
          </a:stretch>
        </p:blipFill>
        <p:spPr>
          <a:xfrm>
            <a:off x="2407670" y="1640326"/>
            <a:ext cx="7056120" cy="3989448"/>
          </a:xfrm>
          <a:prstGeom prst="rect">
            <a:avLst/>
          </a:prstGeom>
        </p:spPr>
      </p:pic>
      <p:sp>
        <p:nvSpPr>
          <p:cNvPr id="3" name="TextBox 2">
            <a:extLst>
              <a:ext uri="{FF2B5EF4-FFF2-40B4-BE49-F238E27FC236}">
                <a16:creationId xmlns:a16="http://schemas.microsoft.com/office/drawing/2014/main" id="{6634843A-0201-2F43-812D-13063445E71D}"/>
              </a:ext>
            </a:extLst>
          </p:cNvPr>
          <p:cNvSpPr txBox="1"/>
          <p:nvPr/>
        </p:nvSpPr>
        <p:spPr>
          <a:xfrm>
            <a:off x="3582649" y="865504"/>
            <a:ext cx="5424883" cy="461665"/>
          </a:xfrm>
          <a:prstGeom prst="rect">
            <a:avLst/>
          </a:prstGeom>
          <a:noFill/>
        </p:spPr>
        <p:txBody>
          <a:bodyPr wrap="none" rtlCol="0">
            <a:spAutoFit/>
          </a:bodyPr>
          <a:lstStyle/>
          <a:p>
            <a:r>
              <a:rPr lang="en-US" sz="2400" dirty="0">
                <a:solidFill>
                  <a:schemeClr val="accent1">
                    <a:lumMod val="50000"/>
                  </a:schemeClr>
                </a:solidFill>
                <a:latin typeface="Arial" panose="020B0604020202020204" pitchFamily="34" charset="0"/>
                <a:cs typeface="Arial" panose="020B0604020202020204" pitchFamily="34" charset="0"/>
              </a:rPr>
              <a:t>Access/Equity-based Lesson Planning</a:t>
            </a:r>
          </a:p>
        </p:txBody>
      </p:sp>
    </p:spTree>
    <p:extLst>
      <p:ext uri="{BB962C8B-B14F-4D97-AF65-F5344CB8AC3E}">
        <p14:creationId xmlns:p14="http://schemas.microsoft.com/office/powerpoint/2010/main" val="416698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7"/>
          <p:cNvSpPr txBox="1">
            <a:spLocks noGrp="1"/>
          </p:cNvSpPr>
          <p:nvPr>
            <p:ph type="title"/>
          </p:nvPr>
        </p:nvSpPr>
        <p:spPr>
          <a:xfrm>
            <a:off x="0" y="-35474"/>
            <a:ext cx="12192000" cy="90701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4400" u="sng" dirty="0">
                <a:solidFill>
                  <a:schemeClr val="accent5">
                    <a:lumMod val="50000"/>
                  </a:schemeClr>
                </a:solidFill>
                <a:latin typeface="Arial"/>
                <a:ea typeface="Arial"/>
                <a:cs typeface="Arial"/>
                <a:sym typeface="Arial"/>
              </a:rPr>
              <a:t>Why UDL Now? </a:t>
            </a:r>
            <a:endParaRPr sz="4400" u="sng" dirty="0">
              <a:solidFill>
                <a:schemeClr val="accent5">
                  <a:lumMod val="50000"/>
                </a:schemeClr>
              </a:solidFill>
              <a:latin typeface="Arial"/>
              <a:ea typeface="Arial"/>
              <a:cs typeface="Arial"/>
              <a:sym typeface="Arial"/>
            </a:endParaRPr>
          </a:p>
        </p:txBody>
      </p:sp>
      <p:sp>
        <p:nvSpPr>
          <p:cNvPr id="174" name="Google Shape;174;p57"/>
          <p:cNvSpPr/>
          <p:nvPr/>
        </p:nvSpPr>
        <p:spPr>
          <a:xfrm>
            <a:off x="114299" y="6457890"/>
            <a:ext cx="11972926" cy="400110"/>
          </a:xfrm>
          <a:prstGeom prst="parallelogram">
            <a:avLst>
              <a:gd name="adj" fmla="val 25000"/>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Funded by the California Department of Education, Special Education Division</a:t>
            </a:r>
            <a:endParaRPr sz="1400" b="0" i="0" u="none" strike="noStrike" cap="none">
              <a:solidFill>
                <a:srgbClr val="000000"/>
              </a:solidFill>
              <a:latin typeface="Arial"/>
              <a:ea typeface="Arial"/>
              <a:cs typeface="Arial"/>
              <a:sym typeface="Arial"/>
            </a:endParaRPr>
          </a:p>
        </p:txBody>
      </p:sp>
      <p:pic>
        <p:nvPicPr>
          <p:cNvPr id="175" name="Google Shape;175;p57" descr="A close up of text on a white background&#10;&#10;Description automatically generated"/>
          <p:cNvPicPr preferRelativeResize="0"/>
          <p:nvPr/>
        </p:nvPicPr>
        <p:blipFill rotWithShape="1">
          <a:blip r:embed="rId3">
            <a:alphaModFix/>
          </a:blip>
          <a:srcRect/>
          <a:stretch/>
        </p:blipFill>
        <p:spPr>
          <a:xfrm>
            <a:off x="2157413" y="871537"/>
            <a:ext cx="7624050" cy="5332146"/>
          </a:xfrm>
          <a:prstGeom prst="rect">
            <a:avLst/>
          </a:prstGeom>
          <a:noFill/>
          <a:ln>
            <a:noFill/>
          </a:ln>
        </p:spPr>
      </p:pic>
    </p:spTree>
    <p:extLst>
      <p:ext uri="{BB962C8B-B14F-4D97-AF65-F5344CB8AC3E}">
        <p14:creationId xmlns:p14="http://schemas.microsoft.com/office/powerpoint/2010/main" val="148638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6fb40daa9e_0_80"/>
          <p:cNvSpPr/>
          <p:nvPr/>
        </p:nvSpPr>
        <p:spPr>
          <a:xfrm>
            <a:off x="8913076" y="2358913"/>
            <a:ext cx="2139950" cy="2140585"/>
          </a:xfrm>
          <a:custGeom>
            <a:avLst/>
            <a:gdLst/>
            <a:ahLst/>
            <a:cxnLst/>
            <a:rect l="l" t="t" r="r" b="b"/>
            <a:pathLst>
              <a:path w="2139950" h="2140585" extrusionOk="0">
                <a:moveTo>
                  <a:pt x="1069807" y="0"/>
                </a:moveTo>
                <a:lnTo>
                  <a:pt x="1022153" y="1042"/>
                </a:lnTo>
                <a:lnTo>
                  <a:pt x="975034" y="4141"/>
                </a:lnTo>
                <a:lnTo>
                  <a:pt x="928491" y="9253"/>
                </a:lnTo>
                <a:lnTo>
                  <a:pt x="882570" y="16334"/>
                </a:lnTo>
                <a:lnTo>
                  <a:pt x="837312" y="25340"/>
                </a:lnTo>
                <a:lnTo>
                  <a:pt x="792763" y="36229"/>
                </a:lnTo>
                <a:lnTo>
                  <a:pt x="748964" y="48957"/>
                </a:lnTo>
                <a:lnTo>
                  <a:pt x="705961" y="63480"/>
                </a:lnTo>
                <a:lnTo>
                  <a:pt x="663795" y="79755"/>
                </a:lnTo>
                <a:lnTo>
                  <a:pt x="622511" y="97738"/>
                </a:lnTo>
                <a:lnTo>
                  <a:pt x="582152" y="117386"/>
                </a:lnTo>
                <a:lnTo>
                  <a:pt x="542762" y="138655"/>
                </a:lnTo>
                <a:lnTo>
                  <a:pt x="504384" y="161502"/>
                </a:lnTo>
                <a:lnTo>
                  <a:pt x="467061" y="185883"/>
                </a:lnTo>
                <a:lnTo>
                  <a:pt x="430838" y="211756"/>
                </a:lnTo>
                <a:lnTo>
                  <a:pt x="395757" y="239075"/>
                </a:lnTo>
                <a:lnTo>
                  <a:pt x="361862" y="267798"/>
                </a:lnTo>
                <a:lnTo>
                  <a:pt x="329197" y="297882"/>
                </a:lnTo>
                <a:lnTo>
                  <a:pt x="297805" y="329282"/>
                </a:lnTo>
                <a:lnTo>
                  <a:pt x="267729" y="361956"/>
                </a:lnTo>
                <a:lnTo>
                  <a:pt x="239013" y="395860"/>
                </a:lnTo>
                <a:lnTo>
                  <a:pt x="211700" y="430950"/>
                </a:lnTo>
                <a:lnTo>
                  <a:pt x="185835" y="467183"/>
                </a:lnTo>
                <a:lnTo>
                  <a:pt x="161460" y="504515"/>
                </a:lnTo>
                <a:lnTo>
                  <a:pt x="138619" y="542903"/>
                </a:lnTo>
                <a:lnTo>
                  <a:pt x="117355" y="582303"/>
                </a:lnTo>
                <a:lnTo>
                  <a:pt x="97713" y="622673"/>
                </a:lnTo>
                <a:lnTo>
                  <a:pt x="79734" y="663967"/>
                </a:lnTo>
                <a:lnTo>
                  <a:pt x="63463" y="706144"/>
                </a:lnTo>
                <a:lnTo>
                  <a:pt x="48944" y="749159"/>
                </a:lnTo>
                <a:lnTo>
                  <a:pt x="36220" y="792969"/>
                </a:lnTo>
                <a:lnTo>
                  <a:pt x="25334" y="837530"/>
                </a:lnTo>
                <a:lnTo>
                  <a:pt x="16329" y="882799"/>
                </a:lnTo>
                <a:lnTo>
                  <a:pt x="9250" y="928733"/>
                </a:lnTo>
                <a:lnTo>
                  <a:pt x="4140" y="975287"/>
                </a:lnTo>
                <a:lnTo>
                  <a:pt x="1042" y="1022419"/>
                </a:lnTo>
                <a:lnTo>
                  <a:pt x="0" y="1070085"/>
                </a:lnTo>
                <a:lnTo>
                  <a:pt x="1042" y="1117751"/>
                </a:lnTo>
                <a:lnTo>
                  <a:pt x="4140" y="1164883"/>
                </a:lnTo>
                <a:lnTo>
                  <a:pt x="9250" y="1211437"/>
                </a:lnTo>
                <a:lnTo>
                  <a:pt x="16329" y="1257371"/>
                </a:lnTo>
                <a:lnTo>
                  <a:pt x="25334" y="1302640"/>
                </a:lnTo>
                <a:lnTo>
                  <a:pt x="36220" y="1347201"/>
                </a:lnTo>
                <a:lnTo>
                  <a:pt x="48944" y="1391011"/>
                </a:lnTo>
                <a:lnTo>
                  <a:pt x="63463" y="1434026"/>
                </a:lnTo>
                <a:lnTo>
                  <a:pt x="79734" y="1476203"/>
                </a:lnTo>
                <a:lnTo>
                  <a:pt x="97713" y="1517497"/>
                </a:lnTo>
                <a:lnTo>
                  <a:pt x="117355" y="1557867"/>
                </a:lnTo>
                <a:lnTo>
                  <a:pt x="138619" y="1597267"/>
                </a:lnTo>
                <a:lnTo>
                  <a:pt x="161460" y="1635655"/>
                </a:lnTo>
                <a:lnTo>
                  <a:pt x="185835" y="1672988"/>
                </a:lnTo>
                <a:lnTo>
                  <a:pt x="211700" y="1709221"/>
                </a:lnTo>
                <a:lnTo>
                  <a:pt x="239013" y="1744311"/>
                </a:lnTo>
                <a:lnTo>
                  <a:pt x="267729" y="1778214"/>
                </a:lnTo>
                <a:lnTo>
                  <a:pt x="297805" y="1810888"/>
                </a:lnTo>
                <a:lnTo>
                  <a:pt x="329197" y="1842289"/>
                </a:lnTo>
                <a:lnTo>
                  <a:pt x="361862" y="1872372"/>
                </a:lnTo>
                <a:lnTo>
                  <a:pt x="395757" y="1901096"/>
                </a:lnTo>
                <a:lnTo>
                  <a:pt x="430838" y="1928415"/>
                </a:lnTo>
                <a:lnTo>
                  <a:pt x="467061" y="1954287"/>
                </a:lnTo>
                <a:lnTo>
                  <a:pt x="504384" y="1978669"/>
                </a:lnTo>
                <a:lnTo>
                  <a:pt x="542762" y="2001516"/>
                </a:lnTo>
                <a:lnTo>
                  <a:pt x="582152" y="2022785"/>
                </a:lnTo>
                <a:lnTo>
                  <a:pt x="622511" y="2042433"/>
                </a:lnTo>
                <a:lnTo>
                  <a:pt x="663795" y="2060416"/>
                </a:lnTo>
                <a:lnTo>
                  <a:pt x="705961" y="2076691"/>
                </a:lnTo>
                <a:lnTo>
                  <a:pt x="748964" y="2091214"/>
                </a:lnTo>
                <a:lnTo>
                  <a:pt x="792763" y="2103942"/>
                </a:lnTo>
                <a:lnTo>
                  <a:pt x="837312" y="2114831"/>
                </a:lnTo>
                <a:lnTo>
                  <a:pt x="882570" y="2123838"/>
                </a:lnTo>
                <a:lnTo>
                  <a:pt x="928491" y="2130919"/>
                </a:lnTo>
                <a:lnTo>
                  <a:pt x="975034" y="2136030"/>
                </a:lnTo>
                <a:lnTo>
                  <a:pt x="1022153" y="2139129"/>
                </a:lnTo>
                <a:lnTo>
                  <a:pt x="1069807" y="2140172"/>
                </a:lnTo>
                <a:lnTo>
                  <a:pt x="1117460" y="2139129"/>
                </a:lnTo>
                <a:lnTo>
                  <a:pt x="1164580" y="2136030"/>
                </a:lnTo>
                <a:lnTo>
                  <a:pt x="1211122" y="2130919"/>
                </a:lnTo>
                <a:lnTo>
                  <a:pt x="1257044" y="2123838"/>
                </a:lnTo>
                <a:lnTo>
                  <a:pt x="1302301" y="2114831"/>
                </a:lnTo>
                <a:lnTo>
                  <a:pt x="1346851" y="2103942"/>
                </a:lnTo>
                <a:lnTo>
                  <a:pt x="1390649" y="2091214"/>
                </a:lnTo>
                <a:lnTo>
                  <a:pt x="1433653" y="2076691"/>
                </a:lnTo>
                <a:lnTo>
                  <a:pt x="1475819" y="2060416"/>
                </a:lnTo>
                <a:lnTo>
                  <a:pt x="1517103" y="2042433"/>
                </a:lnTo>
                <a:lnTo>
                  <a:pt x="1557462" y="2022785"/>
                </a:lnTo>
                <a:lnTo>
                  <a:pt x="1596852" y="2001516"/>
                </a:lnTo>
                <a:lnTo>
                  <a:pt x="1635230" y="1978669"/>
                </a:lnTo>
                <a:lnTo>
                  <a:pt x="1672552" y="1954287"/>
                </a:lnTo>
                <a:lnTo>
                  <a:pt x="1708776" y="1928415"/>
                </a:lnTo>
                <a:lnTo>
                  <a:pt x="1743857" y="1901096"/>
                </a:lnTo>
                <a:lnTo>
                  <a:pt x="1777752" y="1872372"/>
                </a:lnTo>
                <a:lnTo>
                  <a:pt x="1810417" y="1842289"/>
                </a:lnTo>
                <a:lnTo>
                  <a:pt x="1841809" y="1810888"/>
                </a:lnTo>
                <a:lnTo>
                  <a:pt x="1871885" y="1778214"/>
                </a:lnTo>
                <a:lnTo>
                  <a:pt x="1900601" y="1744311"/>
                </a:lnTo>
                <a:lnTo>
                  <a:pt x="1927913" y="1709221"/>
                </a:lnTo>
                <a:lnTo>
                  <a:pt x="1953779" y="1672988"/>
                </a:lnTo>
                <a:lnTo>
                  <a:pt x="1978154" y="1635655"/>
                </a:lnTo>
                <a:lnTo>
                  <a:pt x="2000995" y="1597267"/>
                </a:lnTo>
                <a:lnTo>
                  <a:pt x="2022258" y="1557867"/>
                </a:lnTo>
                <a:lnTo>
                  <a:pt x="2041901" y="1517497"/>
                </a:lnTo>
                <a:lnTo>
                  <a:pt x="2059880" y="1476203"/>
                </a:lnTo>
                <a:lnTo>
                  <a:pt x="2076150" y="1434026"/>
                </a:lnTo>
                <a:lnTo>
                  <a:pt x="2090669" y="1391011"/>
                </a:lnTo>
                <a:lnTo>
                  <a:pt x="2103394" y="1347201"/>
                </a:lnTo>
                <a:lnTo>
                  <a:pt x="2114280" y="1302640"/>
                </a:lnTo>
                <a:lnTo>
                  <a:pt x="2123284" y="1257371"/>
                </a:lnTo>
                <a:lnTo>
                  <a:pt x="2130363" y="1211437"/>
                </a:lnTo>
                <a:lnTo>
                  <a:pt x="2135474" y="1164883"/>
                </a:lnTo>
                <a:lnTo>
                  <a:pt x="2138572" y="1117751"/>
                </a:lnTo>
                <a:lnTo>
                  <a:pt x="2139614" y="1070085"/>
                </a:lnTo>
                <a:lnTo>
                  <a:pt x="2138572" y="1022419"/>
                </a:lnTo>
                <a:lnTo>
                  <a:pt x="2135474" y="975287"/>
                </a:lnTo>
                <a:lnTo>
                  <a:pt x="2130363" y="928733"/>
                </a:lnTo>
                <a:lnTo>
                  <a:pt x="2123284" y="882799"/>
                </a:lnTo>
                <a:lnTo>
                  <a:pt x="2114280" y="837530"/>
                </a:lnTo>
                <a:lnTo>
                  <a:pt x="2103394" y="792969"/>
                </a:lnTo>
                <a:lnTo>
                  <a:pt x="2090669" y="749159"/>
                </a:lnTo>
                <a:lnTo>
                  <a:pt x="2076150" y="706144"/>
                </a:lnTo>
                <a:lnTo>
                  <a:pt x="2059880" y="663967"/>
                </a:lnTo>
                <a:lnTo>
                  <a:pt x="2041901" y="622673"/>
                </a:lnTo>
                <a:lnTo>
                  <a:pt x="2022258" y="582303"/>
                </a:lnTo>
                <a:lnTo>
                  <a:pt x="2000995" y="542903"/>
                </a:lnTo>
                <a:lnTo>
                  <a:pt x="1978154" y="504515"/>
                </a:lnTo>
                <a:lnTo>
                  <a:pt x="1953779" y="467183"/>
                </a:lnTo>
                <a:lnTo>
                  <a:pt x="1927913" y="430950"/>
                </a:lnTo>
                <a:lnTo>
                  <a:pt x="1900601" y="395860"/>
                </a:lnTo>
                <a:lnTo>
                  <a:pt x="1871885" y="361956"/>
                </a:lnTo>
                <a:lnTo>
                  <a:pt x="1841809" y="329282"/>
                </a:lnTo>
                <a:lnTo>
                  <a:pt x="1810417" y="297882"/>
                </a:lnTo>
                <a:lnTo>
                  <a:pt x="1777752" y="267798"/>
                </a:lnTo>
                <a:lnTo>
                  <a:pt x="1743857" y="239075"/>
                </a:lnTo>
                <a:lnTo>
                  <a:pt x="1708776" y="211756"/>
                </a:lnTo>
                <a:lnTo>
                  <a:pt x="1672552" y="185883"/>
                </a:lnTo>
                <a:lnTo>
                  <a:pt x="1635230" y="161502"/>
                </a:lnTo>
                <a:lnTo>
                  <a:pt x="1596852" y="138655"/>
                </a:lnTo>
                <a:lnTo>
                  <a:pt x="1557462" y="117386"/>
                </a:lnTo>
                <a:lnTo>
                  <a:pt x="1517103" y="97738"/>
                </a:lnTo>
                <a:lnTo>
                  <a:pt x="1475819" y="79755"/>
                </a:lnTo>
                <a:lnTo>
                  <a:pt x="1433653" y="63480"/>
                </a:lnTo>
                <a:lnTo>
                  <a:pt x="1390649" y="48957"/>
                </a:lnTo>
                <a:lnTo>
                  <a:pt x="1346851" y="36229"/>
                </a:lnTo>
                <a:lnTo>
                  <a:pt x="1302301" y="25340"/>
                </a:lnTo>
                <a:lnTo>
                  <a:pt x="1257044" y="16334"/>
                </a:lnTo>
                <a:lnTo>
                  <a:pt x="1211122" y="9253"/>
                </a:lnTo>
                <a:lnTo>
                  <a:pt x="1164580" y="4141"/>
                </a:lnTo>
                <a:lnTo>
                  <a:pt x="1117460" y="1042"/>
                </a:lnTo>
                <a:lnTo>
                  <a:pt x="10698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g6fb40daa9e_0_80"/>
          <p:cNvSpPr txBox="1"/>
          <p:nvPr/>
        </p:nvSpPr>
        <p:spPr>
          <a:xfrm>
            <a:off x="1190070" y="684016"/>
            <a:ext cx="10125600" cy="10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rgbClr val="002060"/>
                </a:solidFill>
                <a:latin typeface="Arial"/>
                <a:ea typeface="Arial"/>
                <a:cs typeface="Arial"/>
                <a:sym typeface="Arial"/>
              </a:rPr>
              <a:t>College, Career and Civic Life Readiness</a:t>
            </a:r>
            <a:r>
              <a:rPr lang="en-US" sz="4000" b="1" i="0" u="sng" strike="noStrike" cap="none">
                <a:solidFill>
                  <a:srgbClr val="00206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2060"/>
                </a:solidFill>
                <a:latin typeface="Arial"/>
                <a:ea typeface="Arial"/>
                <a:cs typeface="Arial"/>
                <a:sym typeface="Arial"/>
              </a:rPr>
              <a:t>The Whole Child; Every Child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6" name="Google Shape;216;g6fb40daa9e_0_80"/>
          <p:cNvSpPr/>
          <p:nvPr/>
        </p:nvSpPr>
        <p:spPr>
          <a:xfrm>
            <a:off x="114299" y="6457890"/>
            <a:ext cx="11973000" cy="400200"/>
          </a:xfrm>
          <a:prstGeom prst="parallelogram">
            <a:avLst>
              <a:gd name="adj" fmla="val 25000"/>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Funded by the California Department of Education, Special Education Division</a:t>
            </a:r>
            <a:endParaRPr sz="1400" b="0" i="0" u="none" strike="noStrike" cap="none">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2E49BB57-6D91-6342-87D5-8E9C3257CD00}"/>
              </a:ext>
            </a:extLst>
          </p:cNvPr>
          <p:cNvSpPr/>
          <p:nvPr/>
        </p:nvSpPr>
        <p:spPr>
          <a:xfrm>
            <a:off x="542323" y="2065997"/>
            <a:ext cx="11421093" cy="1754326"/>
          </a:xfrm>
          <a:prstGeom prst="rect">
            <a:avLst/>
          </a:prstGeom>
        </p:spPr>
        <p:txBody>
          <a:bodyPr wrap="square">
            <a:spAutoFit/>
          </a:bodyPr>
          <a:lstStyle/>
          <a:p>
            <a:r>
              <a:rPr lang="en-US" sz="3600" b="1" dirty="0">
                <a:solidFill>
                  <a:srgbClr val="002060"/>
                </a:solidFill>
                <a:latin typeface="Arial"/>
                <a:ea typeface="Arial"/>
                <a:cs typeface="Arial"/>
                <a:sym typeface="Arial"/>
              </a:rPr>
              <a:t>In my opinion, the #1 quality of a student who is college, career and civic life ready </a:t>
            </a:r>
            <a:r>
              <a:rPr lang="en-US" sz="3600" b="1" i="1" dirty="0">
                <a:solidFill>
                  <a:srgbClr val="002060"/>
                </a:solidFill>
                <a:latin typeface="Arial"/>
                <a:ea typeface="Arial"/>
                <a:cs typeface="Arial"/>
                <a:sym typeface="Arial"/>
              </a:rPr>
              <a:t>is_____________ because __________________.</a:t>
            </a:r>
            <a:endParaRPr lang="en-US" sz="3600" dirty="0"/>
          </a:p>
        </p:txBody>
      </p:sp>
      <p:sp>
        <p:nvSpPr>
          <p:cNvPr id="3" name="TextBox 2">
            <a:extLst>
              <a:ext uri="{FF2B5EF4-FFF2-40B4-BE49-F238E27FC236}">
                <a16:creationId xmlns:a16="http://schemas.microsoft.com/office/drawing/2014/main" id="{F1EEF1CF-B87B-F347-B9CE-1CC7E3EF8A29}"/>
              </a:ext>
            </a:extLst>
          </p:cNvPr>
          <p:cNvSpPr txBox="1"/>
          <p:nvPr/>
        </p:nvSpPr>
        <p:spPr>
          <a:xfrm>
            <a:off x="4741817" y="4389120"/>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70F90E54-7441-184E-A338-742478A932C9}"/>
              </a:ext>
            </a:extLst>
          </p:cNvPr>
          <p:cNvSpPr txBox="1"/>
          <p:nvPr/>
        </p:nvSpPr>
        <p:spPr>
          <a:xfrm>
            <a:off x="4306086" y="5579248"/>
            <a:ext cx="3579826" cy="707886"/>
          </a:xfrm>
          <a:prstGeom prst="rect">
            <a:avLst/>
          </a:prstGeom>
          <a:noFill/>
        </p:spPr>
        <p:txBody>
          <a:bodyPr wrap="none" rtlCol="0">
            <a:spAutoFit/>
          </a:bodyPr>
          <a:lstStyle/>
          <a:p>
            <a:r>
              <a:rPr lang="en-US" sz="4000" dirty="0">
                <a:solidFill>
                  <a:schemeClr val="accent5">
                    <a:lumMod val="50000"/>
                  </a:schemeClr>
                </a:solidFill>
                <a:latin typeface="Arial" panose="020B0604020202020204" pitchFamily="34" charset="0"/>
                <a:cs typeface="Arial" panose="020B0604020202020204" pitchFamily="34" charset="0"/>
              </a:rPr>
              <a:t>Expert Learner</a:t>
            </a:r>
          </a:p>
        </p:txBody>
      </p:sp>
      <p:sp>
        <p:nvSpPr>
          <p:cNvPr id="5" name="Up Arrow 4">
            <a:extLst>
              <a:ext uri="{FF2B5EF4-FFF2-40B4-BE49-F238E27FC236}">
                <a16:creationId xmlns:a16="http://schemas.microsoft.com/office/drawing/2014/main" id="{99D995E7-CE19-734D-A8E7-7DD27ACBEFFA}"/>
              </a:ext>
            </a:extLst>
          </p:cNvPr>
          <p:cNvSpPr/>
          <p:nvPr/>
        </p:nvSpPr>
        <p:spPr>
          <a:xfrm>
            <a:off x="5656217" y="4573786"/>
            <a:ext cx="770709" cy="945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ocument">
            <a:extLst>
              <a:ext uri="{FF2B5EF4-FFF2-40B4-BE49-F238E27FC236}">
                <a16:creationId xmlns:a16="http://schemas.microsoft.com/office/drawing/2014/main" id="{2918FCB6-837D-6144-ADC2-B47453BD36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9016" y="5259584"/>
            <a:ext cx="914400" cy="914400"/>
          </a:xfrm>
          <a:prstGeom prst="rect">
            <a:avLst/>
          </a:prstGeom>
        </p:spPr>
      </p:pic>
    </p:spTree>
    <p:extLst>
      <p:ext uri="{BB962C8B-B14F-4D97-AF65-F5344CB8AC3E}">
        <p14:creationId xmlns:p14="http://schemas.microsoft.com/office/powerpoint/2010/main" val="280085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7"/>
          <p:cNvSpPr/>
          <p:nvPr/>
        </p:nvSpPr>
        <p:spPr>
          <a:xfrm>
            <a:off x="114299" y="6457890"/>
            <a:ext cx="11972926" cy="400110"/>
          </a:xfrm>
          <a:prstGeom prst="parallelogram">
            <a:avLst>
              <a:gd name="adj" fmla="val 25000"/>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Funded by the California Department of Education, Special Education Division</a:t>
            </a:r>
            <a:endParaRPr sz="1400" b="0" i="0" u="none" strike="noStrike" cap="none">
              <a:solidFill>
                <a:srgbClr val="000000"/>
              </a:solidFill>
              <a:latin typeface="Arial"/>
              <a:ea typeface="Arial"/>
              <a:cs typeface="Arial"/>
              <a:sym typeface="Arial"/>
            </a:endParaRPr>
          </a:p>
        </p:txBody>
      </p:sp>
      <p:pic>
        <p:nvPicPr>
          <p:cNvPr id="4" name="Picture 3" descr="A screenshot of a cell phone&#10;&#10;Description automatically generated">
            <a:extLst>
              <a:ext uri="{FF2B5EF4-FFF2-40B4-BE49-F238E27FC236}">
                <a16:creationId xmlns:a16="http://schemas.microsoft.com/office/drawing/2014/main" id="{EB10E3B1-3E66-5842-BD94-00B7E247B053}"/>
              </a:ext>
            </a:extLst>
          </p:cNvPr>
          <p:cNvPicPr>
            <a:picLocks noChangeAspect="1"/>
          </p:cNvPicPr>
          <p:nvPr/>
        </p:nvPicPr>
        <p:blipFill>
          <a:blip r:embed="rId3"/>
          <a:stretch>
            <a:fillRect/>
          </a:stretch>
        </p:blipFill>
        <p:spPr>
          <a:xfrm>
            <a:off x="1369271" y="0"/>
            <a:ext cx="9446777" cy="6443576"/>
          </a:xfrm>
          <a:prstGeom prst="rect">
            <a:avLst/>
          </a:prstGeom>
        </p:spPr>
      </p:pic>
      <p:pic>
        <p:nvPicPr>
          <p:cNvPr id="5" name="Graphic 4" descr="Document">
            <a:extLst>
              <a:ext uri="{FF2B5EF4-FFF2-40B4-BE49-F238E27FC236}">
                <a16:creationId xmlns:a16="http://schemas.microsoft.com/office/drawing/2014/main" id="{B9E8CBFC-F2D7-394D-9E44-42F201E7BC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2754" y="5290481"/>
            <a:ext cx="914400" cy="914400"/>
          </a:xfrm>
          <a:prstGeom prst="rect">
            <a:avLst/>
          </a:prstGeom>
        </p:spPr>
      </p:pic>
    </p:spTree>
    <p:extLst>
      <p:ext uri="{BB962C8B-B14F-4D97-AF65-F5344CB8AC3E}">
        <p14:creationId xmlns:p14="http://schemas.microsoft.com/office/powerpoint/2010/main" val="401397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B1DE0-922D-7C47-A81D-7D37CE6535C3}"/>
              </a:ext>
            </a:extLst>
          </p:cNvPr>
          <p:cNvSpPr txBox="1"/>
          <p:nvPr/>
        </p:nvSpPr>
        <p:spPr>
          <a:xfrm>
            <a:off x="2182658" y="103258"/>
            <a:ext cx="8456161" cy="707886"/>
          </a:xfrm>
          <a:prstGeom prst="rect">
            <a:avLst/>
          </a:prstGeom>
          <a:noFill/>
        </p:spPr>
        <p:txBody>
          <a:bodyPr wrap="none" rtlCol="0">
            <a:spAutoFit/>
          </a:bodyPr>
          <a:lstStyle/>
          <a:p>
            <a:r>
              <a:rPr lang="en-US" sz="4000" u="sng" dirty="0">
                <a:solidFill>
                  <a:schemeClr val="accent5">
                    <a:lumMod val="50000"/>
                  </a:schemeClr>
                </a:solidFill>
                <a:latin typeface="Arial" panose="020B0604020202020204" pitchFamily="34" charset="0"/>
                <a:cs typeface="Arial" panose="020B0604020202020204" pitchFamily="34" charset="0"/>
              </a:rPr>
              <a:t>Universal Design for Learning (UDL)</a:t>
            </a:r>
          </a:p>
        </p:txBody>
      </p:sp>
      <p:sp>
        <p:nvSpPr>
          <p:cNvPr id="7" name="Parallelogram 6">
            <a:extLst>
              <a:ext uri="{FF2B5EF4-FFF2-40B4-BE49-F238E27FC236}">
                <a16:creationId xmlns:a16="http://schemas.microsoft.com/office/drawing/2014/main" id="{98EFE93B-0173-6146-AC6D-A6C75292E18B}"/>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
        <p:nvSpPr>
          <p:cNvPr id="4" name="TextBox 3">
            <a:extLst>
              <a:ext uri="{FF2B5EF4-FFF2-40B4-BE49-F238E27FC236}">
                <a16:creationId xmlns:a16="http://schemas.microsoft.com/office/drawing/2014/main" id="{01094816-C1B0-9846-9348-88FCA2FF31FE}"/>
              </a:ext>
            </a:extLst>
          </p:cNvPr>
          <p:cNvSpPr txBox="1"/>
          <p:nvPr/>
        </p:nvSpPr>
        <p:spPr>
          <a:xfrm>
            <a:off x="607176" y="979337"/>
            <a:ext cx="11280024" cy="2246769"/>
          </a:xfrm>
          <a:prstGeom prst="rect">
            <a:avLst/>
          </a:prstGeom>
          <a:noFill/>
        </p:spPr>
        <p:txBody>
          <a:bodyPr wrap="square" rtlCol="0">
            <a:spAutoFit/>
          </a:bodyPr>
          <a:lstStyle/>
          <a:p>
            <a:r>
              <a:rPr lang="en-US" sz="2800" dirty="0">
                <a:solidFill>
                  <a:schemeClr val="accent5">
                    <a:lumMod val="50000"/>
                  </a:schemeClr>
                </a:solidFill>
                <a:latin typeface="Arial" panose="020B0604020202020204" pitchFamily="34" charset="0"/>
                <a:cs typeface="Arial" panose="020B0604020202020204" pitchFamily="34" charset="0"/>
              </a:rPr>
              <a:t>Universally designed structures are indeed more usable by individuals with disabilities, but in addition they offer unforeseen benefits for </a:t>
            </a:r>
            <a:r>
              <a:rPr lang="en-US" sz="2800" i="1" dirty="0">
                <a:solidFill>
                  <a:schemeClr val="accent5">
                    <a:lumMod val="50000"/>
                  </a:schemeClr>
                </a:solidFill>
                <a:latin typeface="Arial" panose="020B0604020202020204" pitchFamily="34" charset="0"/>
                <a:cs typeface="Arial" panose="020B0604020202020204" pitchFamily="34" charset="0"/>
              </a:rPr>
              <a:t>all</a:t>
            </a:r>
            <a:r>
              <a:rPr lang="en-US" sz="2800" dirty="0">
                <a:solidFill>
                  <a:schemeClr val="accent5">
                    <a:lumMod val="50000"/>
                  </a:schemeClr>
                </a:solidFill>
                <a:latin typeface="Arial" panose="020B0604020202020204" pitchFamily="34" charset="0"/>
                <a:cs typeface="Arial" panose="020B0604020202020204" pitchFamily="34" charset="0"/>
              </a:rPr>
              <a:t> users. Similar to DI, but uniquely, UDL calls for the design of curricula with the needs of all students in mind, so that objectives (goals), assessments, methods, and materials are usable by all.</a:t>
            </a:r>
            <a:endParaRPr lang="en-US" sz="2800" dirty="0">
              <a:solidFill>
                <a:schemeClr val="accent5">
                  <a:lumMod val="50000"/>
                </a:schemeClr>
              </a:solidFill>
            </a:endParaRPr>
          </a:p>
        </p:txBody>
      </p:sp>
      <p:pic>
        <p:nvPicPr>
          <p:cNvPr id="8" name="Picture 7">
            <a:extLst>
              <a:ext uri="{FF2B5EF4-FFF2-40B4-BE49-F238E27FC236}">
                <a16:creationId xmlns:a16="http://schemas.microsoft.com/office/drawing/2014/main" id="{96E536B3-0618-0048-93D1-300F27828319}"/>
              </a:ext>
            </a:extLst>
          </p:cNvPr>
          <p:cNvPicPr>
            <a:picLocks noChangeAspect="1"/>
          </p:cNvPicPr>
          <p:nvPr/>
        </p:nvPicPr>
        <p:blipFill>
          <a:blip r:embed="rId2"/>
          <a:stretch>
            <a:fillRect/>
          </a:stretch>
        </p:blipFill>
        <p:spPr>
          <a:xfrm>
            <a:off x="4150737" y="3394300"/>
            <a:ext cx="3485739" cy="2961113"/>
          </a:xfrm>
          <a:prstGeom prst="rect">
            <a:avLst/>
          </a:prstGeom>
        </p:spPr>
      </p:pic>
    </p:spTree>
    <p:extLst>
      <p:ext uri="{BB962C8B-B14F-4D97-AF65-F5344CB8AC3E}">
        <p14:creationId xmlns:p14="http://schemas.microsoft.com/office/powerpoint/2010/main" val="284775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6b2803f7c2_0_18"/>
          <p:cNvSpPr/>
          <p:nvPr/>
        </p:nvSpPr>
        <p:spPr>
          <a:xfrm>
            <a:off x="114299" y="6457890"/>
            <a:ext cx="11973000" cy="400200"/>
          </a:xfrm>
          <a:prstGeom prst="parallelogram">
            <a:avLst>
              <a:gd name="adj" fmla="val 25000"/>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Funded by the California Department of Education, Special Education Division</a:t>
            </a:r>
            <a:endParaRPr sz="1400" b="0" i="0" u="none" strike="noStrike" cap="none">
              <a:solidFill>
                <a:srgbClr val="000000"/>
              </a:solidFill>
              <a:latin typeface="Arial"/>
              <a:ea typeface="Arial"/>
              <a:cs typeface="Arial"/>
              <a:sym typeface="Arial"/>
            </a:endParaRPr>
          </a:p>
        </p:txBody>
      </p:sp>
      <p:sp>
        <p:nvSpPr>
          <p:cNvPr id="178" name="Google Shape;178;g6b2803f7c2_0_18"/>
          <p:cNvSpPr txBox="1">
            <a:spLocks noGrp="1"/>
          </p:cNvSpPr>
          <p:nvPr>
            <p:ph type="title"/>
          </p:nvPr>
        </p:nvSpPr>
        <p:spPr>
          <a:xfrm>
            <a:off x="405025" y="43094"/>
            <a:ext cx="10515600" cy="132556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u="sng" dirty="0">
                <a:solidFill>
                  <a:srgbClr val="002060"/>
                </a:solidFill>
                <a:latin typeface="Arial" panose="020B0604020202020204" pitchFamily="34" charset="0"/>
                <a:cs typeface="Arial" panose="020B0604020202020204" pitchFamily="34" charset="0"/>
              </a:rPr>
              <a:t>UDL at a Glance</a:t>
            </a:r>
            <a:endParaRPr sz="4000" u="sng"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C374A24-A644-7A46-BA4E-422ED04387B3}"/>
              </a:ext>
            </a:extLst>
          </p:cNvPr>
          <p:cNvSpPr/>
          <p:nvPr/>
        </p:nvSpPr>
        <p:spPr>
          <a:xfrm>
            <a:off x="3024747" y="6019258"/>
            <a:ext cx="529510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hlinkClick r:id="rId3"/>
              </a:rPr>
              <a:t>https://www.youtube.com/watch?v=iY9PecIWcWE</a:t>
            </a:r>
            <a:endParaRPr lang="en-US" dirty="0">
              <a:latin typeface="Arial" panose="020B0604020202020204" pitchFamily="34" charset="0"/>
              <a:cs typeface="Arial" panose="020B0604020202020204" pitchFamily="34" charset="0"/>
            </a:endParaRPr>
          </a:p>
        </p:txBody>
      </p:sp>
      <p:pic>
        <p:nvPicPr>
          <p:cNvPr id="5" name="Picture 4" descr="A person smiling for the camera&#10;&#10;Description automatically generated">
            <a:extLst>
              <a:ext uri="{FF2B5EF4-FFF2-40B4-BE49-F238E27FC236}">
                <a16:creationId xmlns:a16="http://schemas.microsoft.com/office/drawing/2014/main" id="{2AC38DD0-5BC1-CB40-A8A1-7C8428FACCF5}"/>
              </a:ext>
            </a:extLst>
          </p:cNvPr>
          <p:cNvPicPr>
            <a:picLocks noChangeAspect="1"/>
          </p:cNvPicPr>
          <p:nvPr/>
        </p:nvPicPr>
        <p:blipFill>
          <a:blip r:embed="rId4"/>
          <a:stretch>
            <a:fillRect/>
          </a:stretch>
        </p:blipFill>
        <p:spPr>
          <a:xfrm>
            <a:off x="1388408" y="1018718"/>
            <a:ext cx="9125104" cy="4820563"/>
          </a:xfrm>
          <a:prstGeom prst="rect">
            <a:avLst/>
          </a:prstGeom>
        </p:spPr>
      </p:pic>
      <p:pic>
        <p:nvPicPr>
          <p:cNvPr id="6" name="Graphic 5" descr="Document">
            <a:extLst>
              <a:ext uri="{FF2B5EF4-FFF2-40B4-BE49-F238E27FC236}">
                <a16:creationId xmlns:a16="http://schemas.microsoft.com/office/drawing/2014/main" id="{2D971505-D389-204B-9B33-5730FB30D6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20625" y="5234186"/>
            <a:ext cx="914400" cy="914400"/>
          </a:xfrm>
          <a:prstGeom prst="rect">
            <a:avLst/>
          </a:prstGeom>
        </p:spPr>
      </p:pic>
    </p:spTree>
    <p:extLst>
      <p:ext uri="{BB962C8B-B14F-4D97-AF65-F5344CB8AC3E}">
        <p14:creationId xmlns:p14="http://schemas.microsoft.com/office/powerpoint/2010/main" val="22062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7"/>
          <p:cNvSpPr txBox="1">
            <a:spLocks noGrp="1"/>
          </p:cNvSpPr>
          <p:nvPr>
            <p:ph type="title"/>
          </p:nvPr>
        </p:nvSpPr>
        <p:spPr>
          <a:xfrm>
            <a:off x="104931" y="238469"/>
            <a:ext cx="12087070" cy="763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Arial"/>
              <a:buNone/>
            </a:pPr>
            <a:r>
              <a:rPr lang="en-US" sz="4000" u="sng" dirty="0">
                <a:solidFill>
                  <a:srgbClr val="002060"/>
                </a:solidFill>
                <a:latin typeface="Arial"/>
                <a:ea typeface="Arial"/>
                <a:cs typeface="Arial"/>
                <a:sym typeface="Arial"/>
              </a:rPr>
              <a:t>Is Our Learning Environment Welcoming? </a:t>
            </a:r>
            <a:endParaRPr sz="4000" u="sng" dirty="0">
              <a:solidFill>
                <a:srgbClr val="002060"/>
              </a:solidFill>
              <a:latin typeface="Arial"/>
              <a:ea typeface="Arial"/>
              <a:cs typeface="Arial"/>
              <a:sym typeface="Arial"/>
            </a:endParaRPr>
          </a:p>
        </p:txBody>
      </p:sp>
      <p:sp>
        <p:nvSpPr>
          <p:cNvPr id="735" name="Google Shape;735;p67"/>
          <p:cNvSpPr txBox="1">
            <a:spLocks noGrp="1"/>
          </p:cNvSpPr>
          <p:nvPr>
            <p:ph type="body" idx="1"/>
          </p:nvPr>
        </p:nvSpPr>
        <p:spPr>
          <a:xfrm>
            <a:off x="415600" y="1536633"/>
            <a:ext cx="5983138"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400"/>
              </a:spcBef>
              <a:spcAft>
                <a:spcPts val="0"/>
              </a:spcAft>
              <a:buClr>
                <a:schemeClr val="dk1"/>
              </a:buClr>
              <a:buSzPts val="1100"/>
              <a:buNone/>
            </a:pPr>
            <a:r>
              <a:rPr lang="en-US" sz="2667" dirty="0">
                <a:solidFill>
                  <a:schemeClr val="accent1">
                    <a:lumMod val="50000"/>
                  </a:schemeClr>
                </a:solidFill>
                <a:latin typeface="Arial"/>
                <a:ea typeface="Arial"/>
                <a:cs typeface="Arial"/>
                <a:sym typeface="Arial"/>
              </a:rPr>
              <a:t>UDL is the </a:t>
            </a:r>
            <a:r>
              <a:rPr lang="en-US" sz="2667" b="1" u="sng" dirty="0">
                <a:solidFill>
                  <a:schemeClr val="accent1">
                    <a:lumMod val="50000"/>
                  </a:schemeClr>
                </a:solidFill>
                <a:latin typeface="Arial"/>
                <a:ea typeface="Arial"/>
                <a:cs typeface="Arial"/>
                <a:sym typeface="Arial"/>
              </a:rPr>
              <a:t>proactive design</a:t>
            </a:r>
            <a:r>
              <a:rPr lang="en-US" sz="2667" b="1" dirty="0">
                <a:solidFill>
                  <a:schemeClr val="accent1">
                    <a:lumMod val="50000"/>
                  </a:schemeClr>
                </a:solidFill>
                <a:latin typeface="Arial"/>
                <a:ea typeface="Arial"/>
                <a:cs typeface="Arial"/>
                <a:sym typeface="Arial"/>
              </a:rPr>
              <a:t> </a:t>
            </a:r>
            <a:r>
              <a:rPr lang="en-US" sz="2667" dirty="0">
                <a:solidFill>
                  <a:schemeClr val="accent1">
                    <a:lumMod val="50000"/>
                  </a:schemeClr>
                </a:solidFill>
                <a:latin typeface="Arial"/>
                <a:ea typeface="Arial"/>
                <a:cs typeface="Arial"/>
                <a:sym typeface="Arial"/>
              </a:rPr>
              <a:t>of curriculum and instruction to ensure they are </a:t>
            </a:r>
            <a:r>
              <a:rPr lang="en-US" sz="2667" b="1" u="sng" dirty="0">
                <a:solidFill>
                  <a:schemeClr val="accent1">
                    <a:lumMod val="50000"/>
                  </a:schemeClr>
                </a:solidFill>
                <a:latin typeface="Arial"/>
                <a:ea typeface="Arial"/>
                <a:cs typeface="Arial"/>
                <a:sym typeface="Arial"/>
              </a:rPr>
              <a:t>educationally accessible </a:t>
            </a:r>
            <a:r>
              <a:rPr lang="en-US" sz="2667" dirty="0">
                <a:solidFill>
                  <a:schemeClr val="accent1">
                    <a:lumMod val="50000"/>
                  </a:schemeClr>
                </a:solidFill>
                <a:latin typeface="Arial"/>
                <a:ea typeface="Arial"/>
                <a:cs typeface="Arial"/>
                <a:sym typeface="Arial"/>
              </a:rPr>
              <a:t>regardless of modality preference, physical or sensory abilities.</a:t>
            </a:r>
            <a:endParaRPr sz="2667" dirty="0">
              <a:solidFill>
                <a:schemeClr val="accent1">
                  <a:lumMod val="50000"/>
                </a:schemeClr>
              </a:solidFill>
              <a:latin typeface="Arial"/>
              <a:ea typeface="Arial"/>
              <a:cs typeface="Arial"/>
              <a:sym typeface="Arial"/>
            </a:endParaRPr>
          </a:p>
          <a:p>
            <a:pPr marL="0" lvl="0" indent="0" algn="l" rtl="0">
              <a:lnSpc>
                <a:spcPct val="90000"/>
              </a:lnSpc>
              <a:spcBef>
                <a:spcPts val="0"/>
              </a:spcBef>
              <a:spcAft>
                <a:spcPts val="2133"/>
              </a:spcAft>
              <a:buClr>
                <a:schemeClr val="dk1"/>
              </a:buClr>
              <a:buSzPts val="1800"/>
              <a:buNone/>
            </a:pPr>
            <a:endParaRPr dirty="0">
              <a:solidFill>
                <a:schemeClr val="accent1">
                  <a:lumMod val="50000"/>
                </a:schemeClr>
              </a:solidFill>
              <a:latin typeface="Arial"/>
              <a:ea typeface="Arial"/>
              <a:cs typeface="Arial"/>
              <a:sym typeface="Arial"/>
            </a:endParaRPr>
          </a:p>
        </p:txBody>
      </p:sp>
      <p:pic>
        <p:nvPicPr>
          <p:cNvPr id="736" name="Google Shape;736;p67"/>
          <p:cNvPicPr preferRelativeResize="0"/>
          <p:nvPr/>
        </p:nvPicPr>
        <p:blipFill rotWithShape="1">
          <a:blip r:embed="rId3">
            <a:alphaModFix/>
          </a:blip>
          <a:srcRect/>
          <a:stretch/>
        </p:blipFill>
        <p:spPr>
          <a:xfrm>
            <a:off x="577833" y="4724400"/>
            <a:ext cx="11624481" cy="2133600"/>
          </a:xfrm>
          <a:prstGeom prst="rect">
            <a:avLst/>
          </a:prstGeom>
          <a:noFill/>
          <a:ln>
            <a:noFill/>
          </a:ln>
        </p:spPr>
      </p:pic>
      <p:pic>
        <p:nvPicPr>
          <p:cNvPr id="737" name="Google Shape;737;p67"/>
          <p:cNvPicPr preferRelativeResize="0"/>
          <p:nvPr/>
        </p:nvPicPr>
        <p:blipFill rotWithShape="1">
          <a:blip r:embed="rId4">
            <a:alphaModFix/>
          </a:blip>
          <a:srcRect/>
          <a:stretch/>
        </p:blipFill>
        <p:spPr>
          <a:xfrm>
            <a:off x="6513767" y="1410768"/>
            <a:ext cx="4997600" cy="3259833"/>
          </a:xfrm>
          <a:prstGeom prst="rect">
            <a:avLst/>
          </a:prstGeom>
          <a:noFill/>
          <a:ln>
            <a:noFill/>
          </a:ln>
        </p:spPr>
      </p:pic>
    </p:spTree>
    <p:extLst>
      <p:ext uri="{BB962C8B-B14F-4D97-AF65-F5344CB8AC3E}">
        <p14:creationId xmlns:p14="http://schemas.microsoft.com/office/powerpoint/2010/main" val="119035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027244-7981-F947-B2B2-2BC6A7309B0F}"/>
              </a:ext>
            </a:extLst>
          </p:cNvPr>
          <p:cNvSpPr txBox="1"/>
          <p:nvPr/>
        </p:nvSpPr>
        <p:spPr>
          <a:xfrm>
            <a:off x="-34141" y="2243610"/>
            <a:ext cx="12192000" cy="2154436"/>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April 2020</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Module #3</a:t>
            </a:r>
          </a:p>
          <a:p>
            <a:pPr algn="ctr"/>
            <a:r>
              <a:rPr lang="en-US" sz="2800" dirty="0">
                <a:latin typeface="Arial" panose="020B0604020202020204" pitchFamily="34" charset="0"/>
                <a:cs typeface="Arial" panose="020B0604020202020204" pitchFamily="34" charset="0"/>
              </a:rPr>
              <a:t>MITIGATING BARRIERS TO ACCESS AND EQUITY </a:t>
            </a:r>
          </a:p>
          <a:p>
            <a:pPr algn="ctr"/>
            <a:r>
              <a:rPr lang="en-US" sz="2800" dirty="0">
                <a:latin typeface="Arial" panose="020B0604020202020204" pitchFamily="34" charset="0"/>
                <a:cs typeface="Arial" panose="020B0604020202020204" pitchFamily="34" charset="0"/>
              </a:rPr>
              <a:t>THROUGH LESSON DESIGN</a:t>
            </a:r>
          </a:p>
        </p:txBody>
      </p:sp>
      <p:pic>
        <p:nvPicPr>
          <p:cNvPr id="21" name="Picture 20">
            <a:extLst>
              <a:ext uri="{FF2B5EF4-FFF2-40B4-BE49-F238E27FC236}">
                <a16:creationId xmlns:a16="http://schemas.microsoft.com/office/drawing/2014/main" id="{C5D08CF5-0D21-FE4E-B3F1-99BAB0477C69}"/>
              </a:ext>
            </a:extLst>
          </p:cNvPr>
          <p:cNvPicPr>
            <a:picLocks noChangeAspect="1"/>
          </p:cNvPicPr>
          <p:nvPr/>
        </p:nvPicPr>
        <p:blipFill>
          <a:blip r:embed="rId3"/>
          <a:stretch>
            <a:fillRect/>
          </a:stretch>
        </p:blipFill>
        <p:spPr>
          <a:xfrm>
            <a:off x="5234442" y="4662704"/>
            <a:ext cx="1654836" cy="1790035"/>
          </a:xfrm>
          <a:prstGeom prst="rect">
            <a:avLst/>
          </a:prstGeom>
        </p:spPr>
      </p:pic>
      <p:sp>
        <p:nvSpPr>
          <p:cNvPr id="14" name="TextBox 13">
            <a:extLst>
              <a:ext uri="{FF2B5EF4-FFF2-40B4-BE49-F238E27FC236}">
                <a16:creationId xmlns:a16="http://schemas.microsoft.com/office/drawing/2014/main" id="{F6BD826C-8796-0848-A383-BB2A0A9962DC}"/>
              </a:ext>
            </a:extLst>
          </p:cNvPr>
          <p:cNvSpPr txBox="1"/>
          <p:nvPr/>
        </p:nvSpPr>
        <p:spPr>
          <a:xfrm>
            <a:off x="33822" y="1511585"/>
            <a:ext cx="12148752" cy="646331"/>
          </a:xfrm>
          <a:prstGeom prst="rect">
            <a:avLst/>
          </a:prstGeom>
          <a:noFill/>
        </p:spPr>
        <p:txBody>
          <a:bodyPr wrap="square" rtlCol="0">
            <a:spAutoFit/>
          </a:bodyPr>
          <a:lstStyle/>
          <a:p>
            <a:pPr algn="ctr"/>
            <a:r>
              <a:rPr lang="en-US" sz="3600" b="1" u="sng" dirty="0">
                <a:solidFill>
                  <a:schemeClr val="accent6">
                    <a:lumMod val="75000"/>
                  </a:schemeClr>
                </a:solidFill>
                <a:latin typeface="Arial" panose="020B0604020202020204" pitchFamily="34" charset="0"/>
                <a:cs typeface="Arial" panose="020B0604020202020204" pitchFamily="34" charset="0"/>
              </a:rPr>
              <a:t>U</a:t>
            </a:r>
            <a:r>
              <a:rPr lang="en-US" sz="3600" b="1" u="sng" dirty="0">
                <a:solidFill>
                  <a:srgbClr val="7030A0"/>
                </a:solidFill>
                <a:latin typeface="Arial" panose="020B0604020202020204" pitchFamily="34" charset="0"/>
                <a:cs typeface="Arial" panose="020B0604020202020204" pitchFamily="34" charset="0"/>
              </a:rPr>
              <a:t>D</a:t>
            </a:r>
            <a:r>
              <a:rPr lang="en-US" sz="3600" b="1" u="sng" dirty="0">
                <a:solidFill>
                  <a:schemeClr val="accent1"/>
                </a:solidFill>
                <a:latin typeface="Arial" panose="020B0604020202020204" pitchFamily="34" charset="0"/>
                <a:cs typeface="Arial" panose="020B0604020202020204" pitchFamily="34" charset="0"/>
              </a:rPr>
              <a:t>L</a:t>
            </a:r>
            <a:r>
              <a:rPr lang="en-US" sz="3600" b="1" u="sng" dirty="0">
                <a:latin typeface="Arial" panose="020B0604020202020204" pitchFamily="34" charset="0"/>
                <a:cs typeface="Arial" panose="020B0604020202020204" pitchFamily="34" charset="0"/>
              </a:rPr>
              <a:t>: Innovating for Access and Equity</a:t>
            </a:r>
            <a:endParaRPr lang="en-US" sz="3600" u="sng"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FE57FD-AD63-1244-A554-69A9BA077BFD}"/>
              </a:ext>
            </a:extLst>
          </p:cNvPr>
          <p:cNvSpPr txBox="1"/>
          <p:nvPr/>
        </p:nvSpPr>
        <p:spPr>
          <a:xfrm>
            <a:off x="0" y="4293372"/>
            <a:ext cx="121920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 Collaboration</a:t>
            </a:r>
          </a:p>
        </p:txBody>
      </p:sp>
      <p:pic>
        <p:nvPicPr>
          <p:cNvPr id="5" name="Picture 4" descr="A picture containing table&#10;&#10;Description automatically generated">
            <a:extLst>
              <a:ext uri="{FF2B5EF4-FFF2-40B4-BE49-F238E27FC236}">
                <a16:creationId xmlns:a16="http://schemas.microsoft.com/office/drawing/2014/main" id="{9AC50A1F-BF74-D247-B323-3303140F6FF5}"/>
              </a:ext>
            </a:extLst>
          </p:cNvPr>
          <p:cNvPicPr>
            <a:picLocks noChangeAspect="1"/>
          </p:cNvPicPr>
          <p:nvPr/>
        </p:nvPicPr>
        <p:blipFill>
          <a:blip r:embed="rId4"/>
          <a:stretch>
            <a:fillRect/>
          </a:stretch>
        </p:blipFill>
        <p:spPr>
          <a:xfrm>
            <a:off x="4279480" y="47181"/>
            <a:ext cx="3564759" cy="1418238"/>
          </a:xfrm>
          <a:prstGeom prst="rect">
            <a:avLst/>
          </a:prstGeom>
        </p:spPr>
      </p:pic>
      <p:pic>
        <p:nvPicPr>
          <p:cNvPr id="2" name="Picture 1">
            <a:extLst>
              <a:ext uri="{FF2B5EF4-FFF2-40B4-BE49-F238E27FC236}">
                <a16:creationId xmlns:a16="http://schemas.microsoft.com/office/drawing/2014/main" id="{862E2F31-3A4A-FC46-8227-F2D92FC36E5E}"/>
              </a:ext>
            </a:extLst>
          </p:cNvPr>
          <p:cNvPicPr>
            <a:picLocks noChangeAspect="1"/>
          </p:cNvPicPr>
          <p:nvPr/>
        </p:nvPicPr>
        <p:blipFill>
          <a:blip r:embed="rId5"/>
          <a:stretch>
            <a:fillRect/>
          </a:stretch>
        </p:blipFill>
        <p:spPr>
          <a:xfrm>
            <a:off x="0" y="0"/>
            <a:ext cx="12192000" cy="6858000"/>
          </a:xfrm>
          <a:prstGeom prst="rect">
            <a:avLst/>
          </a:prstGeom>
        </p:spPr>
      </p:pic>
      <p:pic>
        <p:nvPicPr>
          <p:cNvPr id="9" name="Picture 8" descr="A close up of a boy&#10;&#10;Description automatically generated">
            <a:extLst>
              <a:ext uri="{FF2B5EF4-FFF2-40B4-BE49-F238E27FC236}">
                <a16:creationId xmlns:a16="http://schemas.microsoft.com/office/drawing/2014/main" id="{BA27250C-29C9-454F-95EA-6614F26A1E64}"/>
              </a:ext>
            </a:extLst>
          </p:cNvPr>
          <p:cNvPicPr>
            <a:picLocks noChangeAspect="1"/>
          </p:cNvPicPr>
          <p:nvPr/>
        </p:nvPicPr>
        <p:blipFill>
          <a:blip r:embed="rId6">
            <a:alphaModFix amt="13000"/>
          </a:blip>
          <a:stretch>
            <a:fillRect/>
          </a:stretch>
        </p:blipFill>
        <p:spPr>
          <a:xfrm>
            <a:off x="9426" y="1"/>
            <a:ext cx="12192000" cy="6858000"/>
          </a:xfrm>
          <a:prstGeom prst="rect">
            <a:avLst/>
          </a:prstGeom>
        </p:spPr>
      </p:pic>
    </p:spTree>
    <p:extLst>
      <p:ext uri="{BB962C8B-B14F-4D97-AF65-F5344CB8AC3E}">
        <p14:creationId xmlns:p14="http://schemas.microsoft.com/office/powerpoint/2010/main" val="298825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D1CF880-8F85-734F-8001-230BC9BA9488}"/>
              </a:ext>
            </a:extLst>
          </p:cNvPr>
          <p:cNvSpPr txBox="1">
            <a:spLocks/>
          </p:cNvSpPr>
          <p:nvPr/>
        </p:nvSpPr>
        <p:spPr bwMode="auto">
          <a:xfrm>
            <a:off x="1524000" y="246943"/>
            <a:ext cx="9144000" cy="619125"/>
          </a:xfrm>
          <a:prstGeom prst="rect">
            <a:avLst/>
          </a:prstGeom>
          <a:noFill/>
          <a:ln w="9525">
            <a:noFill/>
            <a:miter lim="800000"/>
            <a:headEnd/>
            <a:tailEnd/>
          </a:ln>
        </p:spPr>
        <p:txBody>
          <a:bodyPr anchor="b">
            <a:prstTxWarp prst="textNoShape">
              <a:avLst/>
            </a:prstTxWarp>
          </a:bodyPr>
          <a:lstStyle/>
          <a:p>
            <a:pPr algn="ctr"/>
            <a:r>
              <a:rPr lang="en-US" sz="4000" u="sng" dirty="0">
                <a:solidFill>
                  <a:schemeClr val="accent5">
                    <a:lumMod val="50000"/>
                  </a:schemeClr>
                </a:solidFill>
                <a:latin typeface="Arial" panose="020B0604020202020204" pitchFamily="34" charset="0"/>
                <a:ea typeface="Avenir Medium" pitchFamily="-65" charset="0"/>
                <a:cs typeface="Arial" panose="020B0604020202020204" pitchFamily="34" charset="0"/>
              </a:rPr>
              <a:t>Universal Design for Learning</a:t>
            </a:r>
          </a:p>
        </p:txBody>
      </p:sp>
      <p:pic>
        <p:nvPicPr>
          <p:cNvPr id="11" name="Picture 6" descr="Screen Shot 2014-03-13 at 10.28.36 PM.png">
            <a:extLst>
              <a:ext uri="{FF2B5EF4-FFF2-40B4-BE49-F238E27FC236}">
                <a16:creationId xmlns:a16="http://schemas.microsoft.com/office/drawing/2014/main" id="{5C4D91FB-774C-0946-9FB3-3C54419D8085}"/>
              </a:ext>
            </a:extLst>
          </p:cNvPr>
          <p:cNvPicPr>
            <a:picLocks noChangeAspect="1"/>
          </p:cNvPicPr>
          <p:nvPr/>
        </p:nvPicPr>
        <p:blipFill>
          <a:blip r:embed="rId2"/>
          <a:srcRect/>
          <a:stretch>
            <a:fillRect/>
          </a:stretch>
        </p:blipFill>
        <p:spPr bwMode="auto">
          <a:xfrm>
            <a:off x="3733801" y="1000125"/>
            <a:ext cx="4738687" cy="5189651"/>
          </a:xfrm>
          <a:prstGeom prst="rect">
            <a:avLst/>
          </a:prstGeom>
          <a:noFill/>
          <a:ln w="9525">
            <a:noFill/>
            <a:miter lim="800000"/>
            <a:headEnd/>
            <a:tailEnd/>
          </a:ln>
        </p:spPr>
      </p:pic>
      <p:sp>
        <p:nvSpPr>
          <p:cNvPr id="5" name="Parallelogram 4">
            <a:extLst>
              <a:ext uri="{FF2B5EF4-FFF2-40B4-BE49-F238E27FC236}">
                <a16:creationId xmlns:a16="http://schemas.microsoft.com/office/drawing/2014/main" id="{C6E27A0A-0079-F24D-AF75-5D29ACFB3542}"/>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pic>
        <p:nvPicPr>
          <p:cNvPr id="6" name="Graphic 5" descr="Document">
            <a:extLst>
              <a:ext uri="{FF2B5EF4-FFF2-40B4-BE49-F238E27FC236}">
                <a16:creationId xmlns:a16="http://schemas.microsoft.com/office/drawing/2014/main" id="{34F399BC-0B23-EC42-ACFE-67FB5DD64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2825" y="5409433"/>
            <a:ext cx="914400" cy="914400"/>
          </a:xfrm>
          <a:prstGeom prst="rect">
            <a:avLst/>
          </a:prstGeom>
        </p:spPr>
      </p:pic>
    </p:spTree>
    <p:extLst>
      <p:ext uri="{BB962C8B-B14F-4D97-AF65-F5344CB8AC3E}">
        <p14:creationId xmlns:p14="http://schemas.microsoft.com/office/powerpoint/2010/main" val="378777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9"/>
          <p:cNvSpPr txBox="1"/>
          <p:nvPr/>
        </p:nvSpPr>
        <p:spPr>
          <a:xfrm>
            <a:off x="216400" y="1711967"/>
            <a:ext cx="1864000" cy="391200"/>
          </a:xfrm>
          <a:prstGeom prst="rect">
            <a:avLst/>
          </a:prstGeom>
          <a:noFill/>
          <a:ln>
            <a:noFill/>
          </a:ln>
        </p:spPr>
        <p:txBody>
          <a:bodyPr spcFirstLastPara="1" wrap="square" lIns="121900" tIns="121900" rIns="121900" bIns="121900" anchor="t" anchorCtr="0">
            <a:noAutofit/>
          </a:bodyPr>
          <a:lstStyle/>
          <a:p>
            <a:pPr algn="ctr"/>
            <a:r>
              <a:rPr lang="en" sz="2400">
                <a:solidFill>
                  <a:schemeClr val="accent5">
                    <a:lumMod val="50000"/>
                  </a:schemeClr>
                </a:solidFill>
                <a:latin typeface="Arial" panose="020B0604020202020204" pitchFamily="34" charset="0"/>
                <a:ea typeface="Times New Roman"/>
                <a:cs typeface="Arial" panose="020B0604020202020204" pitchFamily="34" charset="0"/>
                <a:sym typeface="Times New Roman"/>
              </a:rPr>
              <a:t>Guidelines </a:t>
            </a:r>
            <a:endParaRPr sz="2400">
              <a:solidFill>
                <a:schemeClr val="accent5">
                  <a:lumMod val="50000"/>
                </a:schemeClr>
              </a:solidFill>
              <a:latin typeface="Arial" panose="020B0604020202020204" pitchFamily="34" charset="0"/>
              <a:ea typeface="Times New Roman"/>
              <a:cs typeface="Arial" panose="020B0604020202020204" pitchFamily="34" charset="0"/>
              <a:sym typeface="Times New Roman"/>
            </a:endParaRPr>
          </a:p>
        </p:txBody>
      </p:sp>
      <p:sp>
        <p:nvSpPr>
          <p:cNvPr id="235" name="Google Shape;235;p39"/>
          <p:cNvSpPr txBox="1"/>
          <p:nvPr/>
        </p:nvSpPr>
        <p:spPr>
          <a:xfrm>
            <a:off x="216400" y="521967"/>
            <a:ext cx="1864000" cy="3912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5">
                    <a:lumMod val="50000"/>
                  </a:schemeClr>
                </a:solidFill>
                <a:latin typeface="Arial" panose="020B0604020202020204" pitchFamily="34" charset="0"/>
                <a:ea typeface="Times New Roman"/>
                <a:cs typeface="Arial" panose="020B0604020202020204" pitchFamily="34" charset="0"/>
                <a:sym typeface="Times New Roman"/>
              </a:rPr>
              <a:t>Principles</a:t>
            </a:r>
            <a:endParaRPr sz="2400" dirty="0">
              <a:solidFill>
                <a:schemeClr val="accent5">
                  <a:lumMod val="50000"/>
                </a:schemeClr>
              </a:solidFill>
              <a:latin typeface="Arial" panose="020B0604020202020204" pitchFamily="34" charset="0"/>
              <a:ea typeface="Times New Roman"/>
              <a:cs typeface="Arial" panose="020B0604020202020204" pitchFamily="34" charset="0"/>
              <a:sym typeface="Times New Roman"/>
            </a:endParaRPr>
          </a:p>
        </p:txBody>
      </p:sp>
      <p:sp>
        <p:nvSpPr>
          <p:cNvPr id="236" name="Google Shape;236;p39"/>
          <p:cNvSpPr txBox="1"/>
          <p:nvPr/>
        </p:nvSpPr>
        <p:spPr>
          <a:xfrm>
            <a:off x="4272984" y="5927760"/>
            <a:ext cx="4000000" cy="690400"/>
          </a:xfrm>
          <a:prstGeom prst="rect">
            <a:avLst/>
          </a:prstGeom>
          <a:noFill/>
          <a:ln>
            <a:noFill/>
          </a:ln>
        </p:spPr>
        <p:txBody>
          <a:bodyPr spcFirstLastPara="1" wrap="square" lIns="121900" tIns="121900" rIns="121900" bIns="121900" anchor="t" anchorCtr="0">
            <a:noAutofit/>
          </a:bodyPr>
          <a:lstStyle/>
          <a:p>
            <a:pPr>
              <a:lnSpc>
                <a:spcPct val="115000"/>
              </a:lnSpc>
            </a:pPr>
            <a:r>
              <a:rPr lang="en" sz="2400" u="sng">
                <a:solidFill>
                  <a:schemeClr val="hlink"/>
                </a:solidFill>
                <a:latin typeface="Arial"/>
                <a:ea typeface="Arial"/>
                <a:cs typeface="Arial"/>
                <a:sym typeface="Arial"/>
                <a:hlinkClick r:id="rId3"/>
              </a:rPr>
              <a:t>http://udlguidelines.cast.org/</a:t>
            </a:r>
            <a:endParaRPr sz="2400" u="sng">
              <a:solidFill>
                <a:schemeClr val="hlink"/>
              </a:solidFill>
              <a:latin typeface="Arial"/>
              <a:ea typeface="Arial"/>
              <a:cs typeface="Arial"/>
              <a:sym typeface="Arial"/>
              <a:hlinkClick r:id="rId3"/>
            </a:endParaRPr>
          </a:p>
        </p:txBody>
      </p:sp>
      <p:sp>
        <p:nvSpPr>
          <p:cNvPr id="237" name="Google Shape;237;p39"/>
          <p:cNvSpPr txBox="1"/>
          <p:nvPr/>
        </p:nvSpPr>
        <p:spPr>
          <a:xfrm>
            <a:off x="114299" y="2673451"/>
            <a:ext cx="1966101" cy="32081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5">
                    <a:lumMod val="50000"/>
                  </a:schemeClr>
                </a:solidFill>
                <a:latin typeface="Arial" panose="020B0604020202020204" pitchFamily="34" charset="0"/>
                <a:ea typeface="Times New Roman"/>
                <a:cs typeface="Arial" panose="020B0604020202020204" pitchFamily="34" charset="0"/>
                <a:sym typeface="Times New Roman"/>
              </a:rPr>
              <a:t>Checkpoints</a:t>
            </a:r>
            <a:endParaRPr sz="2400" dirty="0">
              <a:solidFill>
                <a:schemeClr val="accent5">
                  <a:lumMod val="50000"/>
                </a:schemeClr>
              </a:solidFill>
              <a:latin typeface="Arial" panose="020B0604020202020204" pitchFamily="34" charset="0"/>
              <a:ea typeface="Times New Roman"/>
              <a:cs typeface="Arial" panose="020B0604020202020204" pitchFamily="34" charset="0"/>
              <a:sym typeface="Times New Roman"/>
            </a:endParaRPr>
          </a:p>
        </p:txBody>
      </p:sp>
      <p:sp>
        <p:nvSpPr>
          <p:cNvPr id="238" name="Google Shape;238;p39"/>
          <p:cNvSpPr/>
          <p:nvPr/>
        </p:nvSpPr>
        <p:spPr>
          <a:xfrm>
            <a:off x="114299" y="6457889"/>
            <a:ext cx="11973200" cy="400400"/>
          </a:xfrm>
          <a:prstGeom prst="parallelogram">
            <a:avLst>
              <a:gd name="adj" fmla="val 25000"/>
            </a:avLst>
          </a:prstGeom>
          <a:solidFill>
            <a:srgbClr val="1F3864"/>
          </a:solidFill>
          <a:ln w="12700" cap="flat" cmpd="sng">
            <a:solidFill>
              <a:srgbClr val="1F3864"/>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b="1">
                <a:solidFill>
                  <a:schemeClr val="lt1"/>
                </a:solidFill>
                <a:latin typeface="Arial"/>
                <a:ea typeface="Arial"/>
                <a:cs typeface="Arial"/>
                <a:sym typeface="Arial"/>
              </a:rPr>
              <a:t>Funded by the California Department of Education, Special Education Division</a:t>
            </a:r>
            <a:endParaRPr sz="1467"/>
          </a:p>
        </p:txBody>
      </p:sp>
      <p:pic>
        <p:nvPicPr>
          <p:cNvPr id="239" name="Google Shape;239;p39" descr="A screenshot of a cell phone&#10;&#10;Description automatically generated"/>
          <p:cNvPicPr preferRelativeResize="0"/>
          <p:nvPr/>
        </p:nvPicPr>
        <p:blipFill rotWithShape="1">
          <a:blip r:embed="rId4">
            <a:alphaModFix/>
          </a:blip>
          <a:srcRect/>
          <a:stretch/>
        </p:blipFill>
        <p:spPr>
          <a:xfrm>
            <a:off x="2148900" y="203200"/>
            <a:ext cx="8150800" cy="5724568"/>
          </a:xfrm>
          <a:prstGeom prst="rect">
            <a:avLst/>
          </a:prstGeom>
          <a:noFill/>
          <a:ln>
            <a:noFill/>
          </a:ln>
        </p:spPr>
      </p:pic>
      <p:sp>
        <p:nvSpPr>
          <p:cNvPr id="240" name="Google Shape;240;p39"/>
          <p:cNvSpPr/>
          <p:nvPr/>
        </p:nvSpPr>
        <p:spPr>
          <a:xfrm>
            <a:off x="2650567" y="1610800"/>
            <a:ext cx="7197600" cy="391200"/>
          </a:xfrm>
          <a:prstGeom prst="rect">
            <a:avLst/>
          </a:prstGeom>
          <a:no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1" name="Google Shape;241;p39"/>
          <p:cNvSpPr/>
          <p:nvPr/>
        </p:nvSpPr>
        <p:spPr>
          <a:xfrm>
            <a:off x="2650567" y="2603067"/>
            <a:ext cx="7197600" cy="391200"/>
          </a:xfrm>
          <a:prstGeom prst="rect">
            <a:avLst/>
          </a:prstGeom>
          <a:no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2" name="Google Shape;242;p39"/>
          <p:cNvSpPr/>
          <p:nvPr/>
        </p:nvSpPr>
        <p:spPr>
          <a:xfrm>
            <a:off x="2650567" y="3923367"/>
            <a:ext cx="7197600" cy="391200"/>
          </a:xfrm>
          <a:prstGeom prst="rect">
            <a:avLst/>
          </a:prstGeom>
          <a:no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3" name="Google Shape;243;p39"/>
          <p:cNvSpPr/>
          <p:nvPr/>
        </p:nvSpPr>
        <p:spPr>
          <a:xfrm>
            <a:off x="2625500" y="460433"/>
            <a:ext cx="7197600" cy="1008000"/>
          </a:xfrm>
          <a:prstGeom prst="rect">
            <a:avLst/>
          </a:prstGeom>
          <a:noFill/>
          <a:ln w="444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4" name="Google Shape;244;p39"/>
          <p:cNvSpPr/>
          <p:nvPr/>
        </p:nvSpPr>
        <p:spPr>
          <a:xfrm>
            <a:off x="2650567" y="2002000"/>
            <a:ext cx="7197600" cy="444400"/>
          </a:xfrm>
          <a:prstGeom prst="rect">
            <a:avLst/>
          </a:prstGeom>
          <a:noFill/>
          <a:ln w="3810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5" name="Google Shape;245;p39"/>
          <p:cNvSpPr/>
          <p:nvPr/>
        </p:nvSpPr>
        <p:spPr>
          <a:xfrm>
            <a:off x="2650567" y="2994267"/>
            <a:ext cx="7197600" cy="774800"/>
          </a:xfrm>
          <a:prstGeom prst="rect">
            <a:avLst/>
          </a:prstGeom>
          <a:noFill/>
          <a:ln w="3810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6" name="Google Shape;246;p39"/>
          <p:cNvSpPr/>
          <p:nvPr/>
        </p:nvSpPr>
        <p:spPr>
          <a:xfrm>
            <a:off x="2650567" y="4316933"/>
            <a:ext cx="7197600" cy="635200"/>
          </a:xfrm>
          <a:prstGeom prst="rect">
            <a:avLst/>
          </a:prstGeom>
          <a:noFill/>
          <a:ln w="3810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4299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1000"/>
                                        <p:tgtEl>
                                          <p:spTgt spid="239"/>
                                        </p:tgtEl>
                                      </p:cBhvr>
                                    </p:animEffect>
                                  </p:childTnLst>
                                </p:cTn>
                              </p:par>
                              <p:par>
                                <p:cTn id="8" presetID="10" presetClass="entr" presetSubtype="0" fill="hold" nodeType="withEffect">
                                  <p:stCondLst>
                                    <p:cond delay="0"/>
                                  </p:stCondLst>
                                  <p:childTnLst>
                                    <p:set>
                                      <p:cBhvr>
                                        <p:cTn id="9" dur="1" fill="hold">
                                          <p:stCondLst>
                                            <p:cond delay="0"/>
                                          </p:stCondLst>
                                        </p:cTn>
                                        <p:tgtEl>
                                          <p:spTgt spid="236"/>
                                        </p:tgtEl>
                                        <p:attrNameLst>
                                          <p:attrName>style.visibility</p:attrName>
                                        </p:attrNameLst>
                                      </p:cBhvr>
                                      <p:to>
                                        <p:strVal val="visible"/>
                                      </p:to>
                                    </p:set>
                                    <p:animEffect transition="in" filter="fade">
                                      <p:cBhvr>
                                        <p:cTn id="10" dur="1000"/>
                                        <p:tgtEl>
                                          <p:spTgt spid="2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animEffect transition="in" filter="fade">
                                      <p:cBhvr>
                                        <p:cTn id="15" dur="1000"/>
                                        <p:tgtEl>
                                          <p:spTgt spid="235"/>
                                        </p:tgtEl>
                                      </p:cBhvr>
                                    </p:animEffect>
                                  </p:childTnLst>
                                </p:cTn>
                              </p:par>
                              <p:par>
                                <p:cTn id="16" presetID="10" presetClass="entr" presetSubtype="0" fill="hold" nodeType="withEffect">
                                  <p:stCondLst>
                                    <p:cond delay="0"/>
                                  </p:stCondLst>
                                  <p:childTnLst>
                                    <p:set>
                                      <p:cBhvr>
                                        <p:cTn id="17" dur="1" fill="hold">
                                          <p:stCondLst>
                                            <p:cond delay="0"/>
                                          </p:stCondLst>
                                        </p:cTn>
                                        <p:tgtEl>
                                          <p:spTgt spid="243"/>
                                        </p:tgtEl>
                                        <p:attrNameLst>
                                          <p:attrName>style.visibility</p:attrName>
                                        </p:attrNameLst>
                                      </p:cBhvr>
                                      <p:to>
                                        <p:strVal val="visible"/>
                                      </p:to>
                                    </p:set>
                                    <p:animEffect transition="in" filter="fade">
                                      <p:cBhvr>
                                        <p:cTn id="18" dur="1000"/>
                                        <p:tgtEl>
                                          <p:spTgt spid="2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
                                        <p:tgtEl>
                                          <p:spTgt spid="235"/>
                                        </p:tgtEl>
                                      </p:cBhvr>
                                    </p:animEffect>
                                    <p:set>
                                      <p:cBhvr>
                                        <p:cTn id="23" dur="1" fill="hold">
                                          <p:stCondLst>
                                            <p:cond delay="0"/>
                                          </p:stCondLst>
                                        </p:cTn>
                                        <p:tgtEl>
                                          <p:spTgt spid="23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
                                        <p:tgtEl>
                                          <p:spTgt spid="243"/>
                                        </p:tgtEl>
                                      </p:cBhvr>
                                    </p:animEffect>
                                    <p:set>
                                      <p:cBhvr>
                                        <p:cTn id="26" dur="1" fill="hold">
                                          <p:stCondLst>
                                            <p:cond delay="0"/>
                                          </p:stCondLst>
                                        </p:cTn>
                                        <p:tgtEl>
                                          <p:spTgt spid="243"/>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34"/>
                                        </p:tgtEl>
                                        <p:attrNameLst>
                                          <p:attrName>style.visibility</p:attrName>
                                        </p:attrNameLst>
                                      </p:cBhvr>
                                      <p:to>
                                        <p:strVal val="visible"/>
                                      </p:to>
                                    </p:set>
                                    <p:animEffect transition="in" filter="fade">
                                      <p:cBhvr>
                                        <p:cTn id="29" dur="1000"/>
                                        <p:tgtEl>
                                          <p:spTgt spid="234"/>
                                        </p:tgtEl>
                                      </p:cBhvr>
                                    </p:animEffect>
                                  </p:childTnLst>
                                </p:cTn>
                              </p:par>
                              <p:par>
                                <p:cTn id="30" presetID="10" presetClass="entr" presetSubtype="0" fill="hold" nodeType="withEffect">
                                  <p:stCondLst>
                                    <p:cond delay="0"/>
                                  </p:stCondLst>
                                  <p:childTnLst>
                                    <p:set>
                                      <p:cBhvr>
                                        <p:cTn id="31" dur="1" fill="hold">
                                          <p:stCondLst>
                                            <p:cond delay="0"/>
                                          </p:stCondLst>
                                        </p:cTn>
                                        <p:tgtEl>
                                          <p:spTgt spid="240"/>
                                        </p:tgtEl>
                                        <p:attrNameLst>
                                          <p:attrName>style.visibility</p:attrName>
                                        </p:attrNameLst>
                                      </p:cBhvr>
                                      <p:to>
                                        <p:strVal val="visible"/>
                                      </p:to>
                                    </p:set>
                                    <p:animEffect transition="in" filter="fade">
                                      <p:cBhvr>
                                        <p:cTn id="32" dur="1000"/>
                                        <p:tgtEl>
                                          <p:spTgt spid="240"/>
                                        </p:tgtEl>
                                      </p:cBhvr>
                                    </p:animEffect>
                                  </p:childTnLst>
                                </p:cTn>
                              </p:par>
                              <p:par>
                                <p:cTn id="33" presetID="10" presetClass="entr" presetSubtype="0" fill="hold" nodeType="withEffect">
                                  <p:stCondLst>
                                    <p:cond delay="0"/>
                                  </p:stCondLst>
                                  <p:childTnLst>
                                    <p:set>
                                      <p:cBhvr>
                                        <p:cTn id="34" dur="1" fill="hold">
                                          <p:stCondLst>
                                            <p:cond delay="0"/>
                                          </p:stCondLst>
                                        </p:cTn>
                                        <p:tgtEl>
                                          <p:spTgt spid="241"/>
                                        </p:tgtEl>
                                        <p:attrNameLst>
                                          <p:attrName>style.visibility</p:attrName>
                                        </p:attrNameLst>
                                      </p:cBhvr>
                                      <p:to>
                                        <p:strVal val="visible"/>
                                      </p:to>
                                    </p:set>
                                    <p:animEffect transition="in" filter="fade">
                                      <p:cBhvr>
                                        <p:cTn id="35" dur="1000"/>
                                        <p:tgtEl>
                                          <p:spTgt spid="241"/>
                                        </p:tgtEl>
                                      </p:cBhvr>
                                    </p:animEffect>
                                  </p:childTnLst>
                                </p:cTn>
                              </p:par>
                              <p:par>
                                <p:cTn id="36" presetID="10" presetClass="entr" presetSubtype="0" fill="hold" nodeType="withEffect">
                                  <p:stCondLst>
                                    <p:cond delay="0"/>
                                  </p:stCondLst>
                                  <p:childTnLst>
                                    <p:set>
                                      <p:cBhvr>
                                        <p:cTn id="37" dur="1" fill="hold">
                                          <p:stCondLst>
                                            <p:cond delay="0"/>
                                          </p:stCondLst>
                                        </p:cTn>
                                        <p:tgtEl>
                                          <p:spTgt spid="242"/>
                                        </p:tgtEl>
                                        <p:attrNameLst>
                                          <p:attrName>style.visibility</p:attrName>
                                        </p:attrNameLst>
                                      </p:cBhvr>
                                      <p:to>
                                        <p:strVal val="visible"/>
                                      </p:to>
                                    </p:set>
                                    <p:animEffect transition="in" filter="fade">
                                      <p:cBhvr>
                                        <p:cTn id="38" dur="1000"/>
                                        <p:tgtEl>
                                          <p:spTgt spid="2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
                                        <p:tgtEl>
                                          <p:spTgt spid="234"/>
                                        </p:tgtEl>
                                      </p:cBhvr>
                                    </p:animEffect>
                                    <p:set>
                                      <p:cBhvr>
                                        <p:cTn id="43" dur="1" fill="hold">
                                          <p:stCondLst>
                                            <p:cond delay="0"/>
                                          </p:stCondLst>
                                        </p:cTn>
                                        <p:tgtEl>
                                          <p:spTgt spid="23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
                                        <p:tgtEl>
                                          <p:spTgt spid="240"/>
                                        </p:tgtEl>
                                      </p:cBhvr>
                                    </p:animEffect>
                                    <p:set>
                                      <p:cBhvr>
                                        <p:cTn id="46" dur="1" fill="hold">
                                          <p:stCondLst>
                                            <p:cond delay="100"/>
                                          </p:stCondLst>
                                        </p:cTn>
                                        <p:tgtEl>
                                          <p:spTgt spid="24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
                                        <p:tgtEl>
                                          <p:spTgt spid="241"/>
                                        </p:tgtEl>
                                      </p:cBhvr>
                                    </p:animEffect>
                                    <p:set>
                                      <p:cBhvr>
                                        <p:cTn id="49" dur="1" fill="hold">
                                          <p:stCondLst>
                                            <p:cond delay="0"/>
                                          </p:stCondLst>
                                        </p:cTn>
                                        <p:tgtEl>
                                          <p:spTgt spid="24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
                                        <p:tgtEl>
                                          <p:spTgt spid="242"/>
                                        </p:tgtEl>
                                      </p:cBhvr>
                                    </p:animEffect>
                                    <p:set>
                                      <p:cBhvr>
                                        <p:cTn id="52" dur="1" fill="hold">
                                          <p:stCondLst>
                                            <p:cond delay="0"/>
                                          </p:stCondLst>
                                        </p:cTn>
                                        <p:tgtEl>
                                          <p:spTgt spid="242"/>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37"/>
                                        </p:tgtEl>
                                        <p:attrNameLst>
                                          <p:attrName>style.visibility</p:attrName>
                                        </p:attrNameLst>
                                      </p:cBhvr>
                                      <p:to>
                                        <p:strVal val="visible"/>
                                      </p:to>
                                    </p:set>
                                    <p:animEffect transition="in" filter="fade">
                                      <p:cBhvr>
                                        <p:cTn id="55" dur="1000"/>
                                        <p:tgtEl>
                                          <p:spTgt spid="237"/>
                                        </p:tgtEl>
                                      </p:cBhvr>
                                    </p:animEffect>
                                  </p:childTnLst>
                                </p:cTn>
                              </p:par>
                              <p:par>
                                <p:cTn id="56" presetID="10" presetClass="entr" presetSubtype="0" fill="hold" nodeType="withEffect">
                                  <p:stCondLst>
                                    <p:cond delay="0"/>
                                  </p:stCondLst>
                                  <p:childTnLst>
                                    <p:set>
                                      <p:cBhvr>
                                        <p:cTn id="57" dur="1" fill="hold">
                                          <p:stCondLst>
                                            <p:cond delay="0"/>
                                          </p:stCondLst>
                                        </p:cTn>
                                        <p:tgtEl>
                                          <p:spTgt spid="244"/>
                                        </p:tgtEl>
                                        <p:attrNameLst>
                                          <p:attrName>style.visibility</p:attrName>
                                        </p:attrNameLst>
                                      </p:cBhvr>
                                      <p:to>
                                        <p:strVal val="visible"/>
                                      </p:to>
                                    </p:set>
                                    <p:animEffect transition="in" filter="fade">
                                      <p:cBhvr>
                                        <p:cTn id="58" dur="1000"/>
                                        <p:tgtEl>
                                          <p:spTgt spid="244"/>
                                        </p:tgtEl>
                                      </p:cBhvr>
                                    </p:animEffect>
                                  </p:childTnLst>
                                </p:cTn>
                              </p:par>
                              <p:par>
                                <p:cTn id="59" presetID="10" presetClass="entr" presetSubtype="0" fill="hold" nodeType="withEffect">
                                  <p:stCondLst>
                                    <p:cond delay="0"/>
                                  </p:stCondLst>
                                  <p:childTnLst>
                                    <p:set>
                                      <p:cBhvr>
                                        <p:cTn id="60" dur="1" fill="hold">
                                          <p:stCondLst>
                                            <p:cond delay="0"/>
                                          </p:stCondLst>
                                        </p:cTn>
                                        <p:tgtEl>
                                          <p:spTgt spid="245"/>
                                        </p:tgtEl>
                                        <p:attrNameLst>
                                          <p:attrName>style.visibility</p:attrName>
                                        </p:attrNameLst>
                                      </p:cBhvr>
                                      <p:to>
                                        <p:strVal val="visible"/>
                                      </p:to>
                                    </p:set>
                                    <p:animEffect transition="in" filter="fade">
                                      <p:cBhvr>
                                        <p:cTn id="61" dur="1000"/>
                                        <p:tgtEl>
                                          <p:spTgt spid="245"/>
                                        </p:tgtEl>
                                      </p:cBhvr>
                                    </p:animEffect>
                                  </p:childTnLst>
                                </p:cTn>
                              </p:par>
                              <p:par>
                                <p:cTn id="62" presetID="10" presetClass="entr" presetSubtype="0" fill="hold" nodeType="withEffect">
                                  <p:stCondLst>
                                    <p:cond delay="0"/>
                                  </p:stCondLst>
                                  <p:childTnLst>
                                    <p:set>
                                      <p:cBhvr>
                                        <p:cTn id="63" dur="1" fill="hold">
                                          <p:stCondLst>
                                            <p:cond delay="0"/>
                                          </p:stCondLst>
                                        </p:cTn>
                                        <p:tgtEl>
                                          <p:spTgt spid="246"/>
                                        </p:tgtEl>
                                        <p:attrNameLst>
                                          <p:attrName>style.visibility</p:attrName>
                                        </p:attrNameLst>
                                      </p:cBhvr>
                                      <p:to>
                                        <p:strVal val="visible"/>
                                      </p:to>
                                    </p:set>
                                    <p:animEffect transition="in" filter="fade">
                                      <p:cBhvr>
                                        <p:cTn id="64" dur="10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6" name="Google Shape;236;p39"/>
          <p:cNvSpPr txBox="1"/>
          <p:nvPr/>
        </p:nvSpPr>
        <p:spPr>
          <a:xfrm>
            <a:off x="4272984" y="5927760"/>
            <a:ext cx="4000000" cy="690400"/>
          </a:xfrm>
          <a:prstGeom prst="rect">
            <a:avLst/>
          </a:prstGeom>
          <a:noFill/>
          <a:ln>
            <a:noFill/>
          </a:ln>
        </p:spPr>
        <p:txBody>
          <a:bodyPr spcFirstLastPara="1" wrap="square" lIns="121900" tIns="121900" rIns="121900" bIns="121900" anchor="t" anchorCtr="0">
            <a:noAutofit/>
          </a:bodyPr>
          <a:lstStyle/>
          <a:p>
            <a:pPr>
              <a:lnSpc>
                <a:spcPct val="115000"/>
              </a:lnSpc>
            </a:pPr>
            <a:r>
              <a:rPr lang="en" sz="2400" u="sng">
                <a:solidFill>
                  <a:schemeClr val="hlink"/>
                </a:solidFill>
                <a:latin typeface="Arial"/>
                <a:ea typeface="Arial"/>
                <a:cs typeface="Arial"/>
                <a:sym typeface="Arial"/>
                <a:hlinkClick r:id="rId3"/>
              </a:rPr>
              <a:t>http://udlguidelines.cast.org/</a:t>
            </a:r>
            <a:endParaRPr sz="2400" u="sng">
              <a:solidFill>
                <a:schemeClr val="hlink"/>
              </a:solidFill>
              <a:latin typeface="Arial"/>
              <a:ea typeface="Arial"/>
              <a:cs typeface="Arial"/>
              <a:sym typeface="Arial"/>
              <a:hlinkClick r:id="rId3"/>
            </a:endParaRPr>
          </a:p>
        </p:txBody>
      </p:sp>
      <p:sp>
        <p:nvSpPr>
          <p:cNvPr id="238" name="Google Shape;238;p39"/>
          <p:cNvSpPr/>
          <p:nvPr/>
        </p:nvSpPr>
        <p:spPr>
          <a:xfrm>
            <a:off x="114299" y="6457889"/>
            <a:ext cx="11973200" cy="400400"/>
          </a:xfrm>
          <a:prstGeom prst="parallelogram">
            <a:avLst>
              <a:gd name="adj" fmla="val 25000"/>
            </a:avLst>
          </a:prstGeom>
          <a:solidFill>
            <a:srgbClr val="1F3864"/>
          </a:solidFill>
          <a:ln w="12700" cap="flat" cmpd="sng">
            <a:solidFill>
              <a:srgbClr val="1F3864"/>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b="1">
                <a:solidFill>
                  <a:schemeClr val="lt1"/>
                </a:solidFill>
                <a:latin typeface="Arial"/>
                <a:ea typeface="Arial"/>
                <a:cs typeface="Arial"/>
                <a:sym typeface="Arial"/>
              </a:rPr>
              <a:t>Funded by the California Department of Education, Special Education Division</a:t>
            </a:r>
            <a:endParaRPr sz="1467"/>
          </a:p>
        </p:txBody>
      </p:sp>
      <p:pic>
        <p:nvPicPr>
          <p:cNvPr id="239" name="Google Shape;239;p39" descr="A screenshot of a cell phone&#10;&#10;Description automatically generated"/>
          <p:cNvPicPr preferRelativeResize="0"/>
          <p:nvPr/>
        </p:nvPicPr>
        <p:blipFill rotWithShape="1">
          <a:blip r:embed="rId4">
            <a:alphaModFix/>
          </a:blip>
          <a:srcRect/>
          <a:stretch/>
        </p:blipFill>
        <p:spPr>
          <a:xfrm>
            <a:off x="2148900" y="203200"/>
            <a:ext cx="8150800" cy="5724568"/>
          </a:xfrm>
          <a:prstGeom prst="rect">
            <a:avLst/>
          </a:prstGeom>
          <a:noFill/>
          <a:ln>
            <a:noFill/>
          </a:ln>
        </p:spPr>
      </p:pic>
      <p:sp>
        <p:nvSpPr>
          <p:cNvPr id="2" name="TextBox 1">
            <a:extLst>
              <a:ext uri="{FF2B5EF4-FFF2-40B4-BE49-F238E27FC236}">
                <a16:creationId xmlns:a16="http://schemas.microsoft.com/office/drawing/2014/main" id="{51F0C969-A368-E446-AE7F-3BBBD08C64BF}"/>
              </a:ext>
            </a:extLst>
          </p:cNvPr>
          <p:cNvSpPr txBox="1"/>
          <p:nvPr/>
        </p:nvSpPr>
        <p:spPr>
          <a:xfrm rot="16200000">
            <a:off x="2037805" y="1894117"/>
            <a:ext cx="864423" cy="337360"/>
          </a:xfrm>
          <a:prstGeom prst="rect">
            <a:avLst/>
          </a:prstGeom>
          <a:noFill/>
          <a:ln w="25400">
            <a:solidFill>
              <a:schemeClr val="tx1"/>
            </a:solid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E97D5753-5D03-6E45-B342-926F27A9516A}"/>
              </a:ext>
            </a:extLst>
          </p:cNvPr>
          <p:cNvSpPr txBox="1"/>
          <p:nvPr/>
        </p:nvSpPr>
        <p:spPr>
          <a:xfrm>
            <a:off x="1144223" y="1878131"/>
            <a:ext cx="928459" cy="369332"/>
          </a:xfrm>
          <a:prstGeom prst="rect">
            <a:avLst/>
          </a:prstGeom>
          <a:noFill/>
        </p:spPr>
        <p:txBody>
          <a:bodyPr wrap="none" rtlCol="0">
            <a:spAutoFit/>
          </a:bodyPr>
          <a:lstStyle/>
          <a:p>
            <a:r>
              <a:rPr lang="en-US" dirty="0">
                <a:solidFill>
                  <a:schemeClr val="accent5">
                    <a:lumMod val="50000"/>
                  </a:schemeClr>
                </a:solidFill>
                <a:latin typeface="Arial" panose="020B0604020202020204" pitchFamily="34" charset="0"/>
                <a:cs typeface="Arial" panose="020B0604020202020204" pitchFamily="34" charset="0"/>
              </a:rPr>
              <a:t>Access</a:t>
            </a:r>
          </a:p>
        </p:txBody>
      </p:sp>
      <p:sp>
        <p:nvSpPr>
          <p:cNvPr id="17" name="TextBox 16">
            <a:extLst>
              <a:ext uri="{FF2B5EF4-FFF2-40B4-BE49-F238E27FC236}">
                <a16:creationId xmlns:a16="http://schemas.microsoft.com/office/drawing/2014/main" id="{B404457E-5C7F-B644-A249-56716AF755FA}"/>
              </a:ext>
            </a:extLst>
          </p:cNvPr>
          <p:cNvSpPr txBox="1"/>
          <p:nvPr/>
        </p:nvSpPr>
        <p:spPr>
          <a:xfrm>
            <a:off x="1235663" y="3059668"/>
            <a:ext cx="697627" cy="369332"/>
          </a:xfrm>
          <a:prstGeom prst="rect">
            <a:avLst/>
          </a:prstGeom>
          <a:noFill/>
        </p:spPr>
        <p:txBody>
          <a:bodyPr wrap="none" rtlCol="0">
            <a:spAutoFit/>
          </a:bodyPr>
          <a:lstStyle/>
          <a:p>
            <a:r>
              <a:rPr lang="en-US" dirty="0">
                <a:solidFill>
                  <a:schemeClr val="accent5">
                    <a:lumMod val="50000"/>
                  </a:schemeClr>
                </a:solidFill>
                <a:latin typeface="Arial" panose="020B0604020202020204" pitchFamily="34" charset="0"/>
                <a:cs typeface="Arial" panose="020B0604020202020204" pitchFamily="34" charset="0"/>
              </a:rPr>
              <a:t>Build</a:t>
            </a:r>
          </a:p>
        </p:txBody>
      </p:sp>
      <p:sp>
        <p:nvSpPr>
          <p:cNvPr id="18" name="TextBox 17">
            <a:extLst>
              <a:ext uri="{FF2B5EF4-FFF2-40B4-BE49-F238E27FC236}">
                <a16:creationId xmlns:a16="http://schemas.microsoft.com/office/drawing/2014/main" id="{EECBC440-5F90-C14D-9E3B-F041ADC5574B}"/>
              </a:ext>
            </a:extLst>
          </p:cNvPr>
          <p:cNvSpPr txBox="1"/>
          <p:nvPr/>
        </p:nvSpPr>
        <p:spPr>
          <a:xfrm rot="16200000">
            <a:off x="2035646" y="3036464"/>
            <a:ext cx="864423" cy="337360"/>
          </a:xfrm>
          <a:prstGeom prst="rect">
            <a:avLst/>
          </a:prstGeom>
          <a:noFill/>
          <a:ln w="25400">
            <a:solidFill>
              <a:schemeClr val="tx1"/>
            </a:solidFill>
          </a:ln>
        </p:spPr>
        <p:txBody>
          <a:bodyPr wrap="square" rtlCol="0">
            <a:spAutoFit/>
          </a:bodyPr>
          <a:lstStyle/>
          <a:p>
            <a:endParaRPr lang="en-US" dirty="0"/>
          </a:p>
        </p:txBody>
      </p:sp>
      <p:sp>
        <p:nvSpPr>
          <p:cNvPr id="19" name="TextBox 18">
            <a:extLst>
              <a:ext uri="{FF2B5EF4-FFF2-40B4-BE49-F238E27FC236}">
                <a16:creationId xmlns:a16="http://schemas.microsoft.com/office/drawing/2014/main" id="{5162B3A5-8F63-DB41-8014-CEAFA4EC567C}"/>
              </a:ext>
            </a:extLst>
          </p:cNvPr>
          <p:cNvSpPr txBox="1"/>
          <p:nvPr/>
        </p:nvSpPr>
        <p:spPr>
          <a:xfrm rot="16200000">
            <a:off x="2034621" y="4319323"/>
            <a:ext cx="864423" cy="337360"/>
          </a:xfrm>
          <a:prstGeom prst="rect">
            <a:avLst/>
          </a:prstGeom>
          <a:noFill/>
          <a:ln w="25400">
            <a:solidFill>
              <a:schemeClr val="tx1"/>
            </a:solidFill>
          </a:ln>
        </p:spPr>
        <p:txBody>
          <a:bodyPr wrap="square" rtlCol="0">
            <a:spAutoFit/>
          </a:bodyPr>
          <a:lstStyle/>
          <a:p>
            <a:endParaRPr lang="en-US" dirty="0"/>
          </a:p>
        </p:txBody>
      </p:sp>
      <p:sp>
        <p:nvSpPr>
          <p:cNvPr id="20" name="TextBox 19">
            <a:extLst>
              <a:ext uri="{FF2B5EF4-FFF2-40B4-BE49-F238E27FC236}">
                <a16:creationId xmlns:a16="http://schemas.microsoft.com/office/drawing/2014/main" id="{4D1F43A1-2679-444C-BD1D-4D4D3BA7514C}"/>
              </a:ext>
            </a:extLst>
          </p:cNvPr>
          <p:cNvSpPr txBox="1"/>
          <p:nvPr/>
        </p:nvSpPr>
        <p:spPr>
          <a:xfrm>
            <a:off x="941287" y="4241206"/>
            <a:ext cx="1249060" cy="369332"/>
          </a:xfrm>
          <a:prstGeom prst="rect">
            <a:avLst/>
          </a:prstGeom>
          <a:noFill/>
        </p:spPr>
        <p:txBody>
          <a:bodyPr wrap="none" rtlCol="0">
            <a:spAutoFit/>
          </a:bodyPr>
          <a:lstStyle/>
          <a:p>
            <a:r>
              <a:rPr lang="en-US" dirty="0">
                <a:solidFill>
                  <a:schemeClr val="accent5">
                    <a:lumMod val="50000"/>
                  </a:schemeClr>
                </a:solidFill>
                <a:latin typeface="Arial" panose="020B0604020202020204" pitchFamily="34" charset="0"/>
                <a:cs typeface="Arial" panose="020B0604020202020204" pitchFamily="34" charset="0"/>
              </a:rPr>
              <a:t>Internalize</a:t>
            </a:r>
          </a:p>
        </p:txBody>
      </p:sp>
      <p:sp>
        <p:nvSpPr>
          <p:cNvPr id="4" name="Right Arrow 3">
            <a:extLst>
              <a:ext uri="{FF2B5EF4-FFF2-40B4-BE49-F238E27FC236}">
                <a16:creationId xmlns:a16="http://schemas.microsoft.com/office/drawing/2014/main" id="{6A7B9BCA-A0F1-734C-8B8D-DCBC6FC3F02D}"/>
              </a:ext>
            </a:extLst>
          </p:cNvPr>
          <p:cNvSpPr/>
          <p:nvPr/>
        </p:nvSpPr>
        <p:spPr>
          <a:xfrm>
            <a:off x="2830133" y="1823647"/>
            <a:ext cx="6805749" cy="718460"/>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a:extLst>
              <a:ext uri="{FF2B5EF4-FFF2-40B4-BE49-F238E27FC236}">
                <a16:creationId xmlns:a16="http://schemas.microsoft.com/office/drawing/2014/main" id="{A3AEA38F-DF35-B941-8CC8-5A6F2017F253}"/>
              </a:ext>
            </a:extLst>
          </p:cNvPr>
          <p:cNvSpPr/>
          <p:nvPr/>
        </p:nvSpPr>
        <p:spPr>
          <a:xfrm>
            <a:off x="2801677" y="2870385"/>
            <a:ext cx="6805749" cy="718460"/>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Arrow 22">
            <a:extLst>
              <a:ext uri="{FF2B5EF4-FFF2-40B4-BE49-F238E27FC236}">
                <a16:creationId xmlns:a16="http://schemas.microsoft.com/office/drawing/2014/main" id="{4973398F-CAA7-F848-A6E0-E8BD27579390}"/>
              </a:ext>
            </a:extLst>
          </p:cNvPr>
          <p:cNvSpPr/>
          <p:nvPr/>
        </p:nvSpPr>
        <p:spPr>
          <a:xfrm>
            <a:off x="2821424" y="4162570"/>
            <a:ext cx="6805749" cy="718460"/>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73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7" grpId="0"/>
      <p:bldP spid="18" grpId="0" animBg="1"/>
      <p:bldP spid="19" grpId="0" animBg="1"/>
      <p:bldP spid="20" grpId="0"/>
      <p:bldP spid="4" grpId="0" animBg="1"/>
      <p:bldP spid="4" grpId="1" animBg="1"/>
      <p:bldP spid="22" grpId="0" animBg="1"/>
      <p:bldP spid="22" grpId="1"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6" name="Google Shape;236;p39"/>
          <p:cNvSpPr txBox="1"/>
          <p:nvPr/>
        </p:nvSpPr>
        <p:spPr>
          <a:xfrm>
            <a:off x="4272984" y="5927760"/>
            <a:ext cx="4000000" cy="690400"/>
          </a:xfrm>
          <a:prstGeom prst="rect">
            <a:avLst/>
          </a:prstGeom>
          <a:noFill/>
          <a:ln>
            <a:noFill/>
          </a:ln>
        </p:spPr>
        <p:txBody>
          <a:bodyPr spcFirstLastPara="1" wrap="square" lIns="121900" tIns="121900" rIns="121900" bIns="121900" anchor="t" anchorCtr="0">
            <a:noAutofit/>
          </a:bodyPr>
          <a:lstStyle/>
          <a:p>
            <a:pPr>
              <a:lnSpc>
                <a:spcPct val="115000"/>
              </a:lnSpc>
            </a:pPr>
            <a:r>
              <a:rPr lang="en" sz="2400" u="sng">
                <a:solidFill>
                  <a:schemeClr val="hlink"/>
                </a:solidFill>
                <a:latin typeface="Arial"/>
                <a:ea typeface="Arial"/>
                <a:cs typeface="Arial"/>
                <a:sym typeface="Arial"/>
                <a:hlinkClick r:id="rId3"/>
              </a:rPr>
              <a:t>http://udlguidelines.cast.org/</a:t>
            </a:r>
            <a:endParaRPr sz="2400" u="sng">
              <a:solidFill>
                <a:schemeClr val="hlink"/>
              </a:solidFill>
              <a:latin typeface="Arial"/>
              <a:ea typeface="Arial"/>
              <a:cs typeface="Arial"/>
              <a:sym typeface="Arial"/>
              <a:hlinkClick r:id="rId3"/>
            </a:endParaRPr>
          </a:p>
        </p:txBody>
      </p:sp>
      <p:sp>
        <p:nvSpPr>
          <p:cNvPr id="238" name="Google Shape;238;p39"/>
          <p:cNvSpPr/>
          <p:nvPr/>
        </p:nvSpPr>
        <p:spPr>
          <a:xfrm>
            <a:off x="114299" y="6457889"/>
            <a:ext cx="11973200" cy="400400"/>
          </a:xfrm>
          <a:prstGeom prst="parallelogram">
            <a:avLst>
              <a:gd name="adj" fmla="val 25000"/>
            </a:avLst>
          </a:prstGeom>
          <a:solidFill>
            <a:srgbClr val="1F3864"/>
          </a:solidFill>
          <a:ln w="12700" cap="flat" cmpd="sng">
            <a:solidFill>
              <a:srgbClr val="1F3864"/>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b="1">
                <a:solidFill>
                  <a:schemeClr val="lt1"/>
                </a:solidFill>
                <a:latin typeface="Arial"/>
                <a:ea typeface="Arial"/>
                <a:cs typeface="Arial"/>
                <a:sym typeface="Arial"/>
              </a:rPr>
              <a:t>Funded by the California Department of Education, Special Education Division</a:t>
            </a:r>
            <a:endParaRPr sz="1467"/>
          </a:p>
        </p:txBody>
      </p:sp>
      <p:pic>
        <p:nvPicPr>
          <p:cNvPr id="239" name="Google Shape;239;p39" descr="A screenshot of a cell phone&#10;&#10;Description automatically generated"/>
          <p:cNvPicPr preferRelativeResize="0"/>
          <p:nvPr/>
        </p:nvPicPr>
        <p:blipFill rotWithShape="1">
          <a:blip r:embed="rId4">
            <a:alphaModFix/>
          </a:blip>
          <a:srcRect/>
          <a:stretch/>
        </p:blipFill>
        <p:spPr>
          <a:xfrm>
            <a:off x="2148900" y="203200"/>
            <a:ext cx="8150800" cy="5724568"/>
          </a:xfrm>
          <a:prstGeom prst="rect">
            <a:avLst/>
          </a:prstGeom>
          <a:noFill/>
          <a:ln>
            <a:noFill/>
          </a:ln>
        </p:spPr>
      </p:pic>
      <p:sp>
        <p:nvSpPr>
          <p:cNvPr id="2" name="TextBox 1">
            <a:extLst>
              <a:ext uri="{FF2B5EF4-FFF2-40B4-BE49-F238E27FC236}">
                <a16:creationId xmlns:a16="http://schemas.microsoft.com/office/drawing/2014/main" id="{51F0C969-A368-E446-AE7F-3BBBD08C64BF}"/>
              </a:ext>
            </a:extLst>
          </p:cNvPr>
          <p:cNvSpPr txBox="1"/>
          <p:nvPr/>
        </p:nvSpPr>
        <p:spPr>
          <a:xfrm rot="16200000">
            <a:off x="2037805" y="1894117"/>
            <a:ext cx="864423" cy="337360"/>
          </a:xfrm>
          <a:prstGeom prst="rect">
            <a:avLst/>
          </a:prstGeom>
          <a:noFill/>
          <a:ln w="25400">
            <a:solidFill>
              <a:schemeClr val="tx1"/>
            </a:solid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E97D5753-5D03-6E45-B342-926F27A9516A}"/>
              </a:ext>
            </a:extLst>
          </p:cNvPr>
          <p:cNvSpPr txBox="1"/>
          <p:nvPr/>
        </p:nvSpPr>
        <p:spPr>
          <a:xfrm>
            <a:off x="1144223" y="1878131"/>
            <a:ext cx="928459" cy="369332"/>
          </a:xfrm>
          <a:prstGeom prst="rect">
            <a:avLst/>
          </a:prstGeom>
          <a:noFill/>
        </p:spPr>
        <p:txBody>
          <a:bodyPr wrap="none" rtlCol="0">
            <a:spAutoFit/>
          </a:bodyPr>
          <a:lstStyle/>
          <a:p>
            <a:r>
              <a:rPr lang="en-US" dirty="0">
                <a:solidFill>
                  <a:schemeClr val="accent5">
                    <a:lumMod val="50000"/>
                  </a:schemeClr>
                </a:solidFill>
                <a:latin typeface="Arial" panose="020B0604020202020204" pitchFamily="34" charset="0"/>
                <a:cs typeface="Arial" panose="020B0604020202020204" pitchFamily="34" charset="0"/>
              </a:rPr>
              <a:t>Access</a:t>
            </a:r>
          </a:p>
        </p:txBody>
      </p:sp>
      <p:sp>
        <p:nvSpPr>
          <p:cNvPr id="17" name="TextBox 16">
            <a:extLst>
              <a:ext uri="{FF2B5EF4-FFF2-40B4-BE49-F238E27FC236}">
                <a16:creationId xmlns:a16="http://schemas.microsoft.com/office/drawing/2014/main" id="{B404457E-5C7F-B644-A249-56716AF755FA}"/>
              </a:ext>
            </a:extLst>
          </p:cNvPr>
          <p:cNvSpPr txBox="1"/>
          <p:nvPr/>
        </p:nvSpPr>
        <p:spPr>
          <a:xfrm>
            <a:off x="1235663" y="3059668"/>
            <a:ext cx="697627" cy="369332"/>
          </a:xfrm>
          <a:prstGeom prst="rect">
            <a:avLst/>
          </a:prstGeom>
          <a:noFill/>
        </p:spPr>
        <p:txBody>
          <a:bodyPr wrap="none" rtlCol="0">
            <a:spAutoFit/>
          </a:bodyPr>
          <a:lstStyle/>
          <a:p>
            <a:r>
              <a:rPr lang="en-US" dirty="0">
                <a:solidFill>
                  <a:schemeClr val="accent5">
                    <a:lumMod val="50000"/>
                  </a:schemeClr>
                </a:solidFill>
                <a:latin typeface="Arial" panose="020B0604020202020204" pitchFamily="34" charset="0"/>
                <a:cs typeface="Arial" panose="020B0604020202020204" pitchFamily="34" charset="0"/>
              </a:rPr>
              <a:t>Build</a:t>
            </a:r>
          </a:p>
        </p:txBody>
      </p:sp>
      <p:sp>
        <p:nvSpPr>
          <p:cNvPr id="18" name="TextBox 17">
            <a:extLst>
              <a:ext uri="{FF2B5EF4-FFF2-40B4-BE49-F238E27FC236}">
                <a16:creationId xmlns:a16="http://schemas.microsoft.com/office/drawing/2014/main" id="{EECBC440-5F90-C14D-9E3B-F041ADC5574B}"/>
              </a:ext>
            </a:extLst>
          </p:cNvPr>
          <p:cNvSpPr txBox="1"/>
          <p:nvPr/>
        </p:nvSpPr>
        <p:spPr>
          <a:xfrm rot="16200000">
            <a:off x="2035646" y="3036464"/>
            <a:ext cx="864423" cy="337360"/>
          </a:xfrm>
          <a:prstGeom prst="rect">
            <a:avLst/>
          </a:prstGeom>
          <a:noFill/>
          <a:ln w="25400">
            <a:solidFill>
              <a:schemeClr val="tx1"/>
            </a:solidFill>
          </a:ln>
        </p:spPr>
        <p:txBody>
          <a:bodyPr wrap="square" rtlCol="0">
            <a:spAutoFit/>
          </a:bodyPr>
          <a:lstStyle/>
          <a:p>
            <a:endParaRPr lang="en-US" dirty="0"/>
          </a:p>
        </p:txBody>
      </p:sp>
      <p:sp>
        <p:nvSpPr>
          <p:cNvPr id="19" name="TextBox 18">
            <a:extLst>
              <a:ext uri="{FF2B5EF4-FFF2-40B4-BE49-F238E27FC236}">
                <a16:creationId xmlns:a16="http://schemas.microsoft.com/office/drawing/2014/main" id="{5162B3A5-8F63-DB41-8014-CEAFA4EC567C}"/>
              </a:ext>
            </a:extLst>
          </p:cNvPr>
          <p:cNvSpPr txBox="1"/>
          <p:nvPr/>
        </p:nvSpPr>
        <p:spPr>
          <a:xfrm rot="16200000">
            <a:off x="2034621" y="4319323"/>
            <a:ext cx="864423" cy="337360"/>
          </a:xfrm>
          <a:prstGeom prst="rect">
            <a:avLst/>
          </a:prstGeom>
          <a:noFill/>
          <a:ln w="25400">
            <a:solidFill>
              <a:schemeClr val="tx1"/>
            </a:solidFill>
          </a:ln>
        </p:spPr>
        <p:txBody>
          <a:bodyPr wrap="square" rtlCol="0">
            <a:spAutoFit/>
          </a:bodyPr>
          <a:lstStyle/>
          <a:p>
            <a:endParaRPr lang="en-US" dirty="0"/>
          </a:p>
        </p:txBody>
      </p:sp>
      <p:sp>
        <p:nvSpPr>
          <p:cNvPr id="20" name="TextBox 19">
            <a:extLst>
              <a:ext uri="{FF2B5EF4-FFF2-40B4-BE49-F238E27FC236}">
                <a16:creationId xmlns:a16="http://schemas.microsoft.com/office/drawing/2014/main" id="{4D1F43A1-2679-444C-BD1D-4D4D3BA7514C}"/>
              </a:ext>
            </a:extLst>
          </p:cNvPr>
          <p:cNvSpPr txBox="1"/>
          <p:nvPr/>
        </p:nvSpPr>
        <p:spPr>
          <a:xfrm>
            <a:off x="941287" y="4241206"/>
            <a:ext cx="1249060" cy="369332"/>
          </a:xfrm>
          <a:prstGeom prst="rect">
            <a:avLst/>
          </a:prstGeom>
          <a:noFill/>
        </p:spPr>
        <p:txBody>
          <a:bodyPr wrap="none" rtlCol="0">
            <a:spAutoFit/>
          </a:bodyPr>
          <a:lstStyle/>
          <a:p>
            <a:r>
              <a:rPr lang="en-US" dirty="0">
                <a:solidFill>
                  <a:schemeClr val="accent5">
                    <a:lumMod val="50000"/>
                  </a:schemeClr>
                </a:solidFill>
                <a:latin typeface="Arial" panose="020B0604020202020204" pitchFamily="34" charset="0"/>
                <a:cs typeface="Arial" panose="020B0604020202020204" pitchFamily="34" charset="0"/>
              </a:rPr>
              <a:t>Internalize</a:t>
            </a:r>
          </a:p>
        </p:txBody>
      </p:sp>
      <p:sp>
        <p:nvSpPr>
          <p:cNvPr id="4" name="Right Arrow 3">
            <a:extLst>
              <a:ext uri="{FF2B5EF4-FFF2-40B4-BE49-F238E27FC236}">
                <a16:creationId xmlns:a16="http://schemas.microsoft.com/office/drawing/2014/main" id="{6A7B9BCA-A0F1-734C-8B8D-DCBC6FC3F02D}"/>
              </a:ext>
            </a:extLst>
          </p:cNvPr>
          <p:cNvSpPr/>
          <p:nvPr/>
        </p:nvSpPr>
        <p:spPr>
          <a:xfrm rot="5400000">
            <a:off x="1604195" y="2511155"/>
            <a:ext cx="4279667" cy="718460"/>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a:extLst>
              <a:ext uri="{FF2B5EF4-FFF2-40B4-BE49-F238E27FC236}">
                <a16:creationId xmlns:a16="http://schemas.microsoft.com/office/drawing/2014/main" id="{A3AEA38F-DF35-B941-8CC8-5A6F2017F253}"/>
              </a:ext>
            </a:extLst>
          </p:cNvPr>
          <p:cNvSpPr/>
          <p:nvPr/>
        </p:nvSpPr>
        <p:spPr>
          <a:xfrm rot="5400000">
            <a:off x="4116968" y="2511156"/>
            <a:ext cx="4279671" cy="718460"/>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Arrow 22">
            <a:extLst>
              <a:ext uri="{FF2B5EF4-FFF2-40B4-BE49-F238E27FC236}">
                <a16:creationId xmlns:a16="http://schemas.microsoft.com/office/drawing/2014/main" id="{4973398F-CAA7-F848-A6E0-E8BD27579390}"/>
              </a:ext>
            </a:extLst>
          </p:cNvPr>
          <p:cNvSpPr/>
          <p:nvPr/>
        </p:nvSpPr>
        <p:spPr>
          <a:xfrm rot="5400000">
            <a:off x="6426077" y="2472340"/>
            <a:ext cx="4357304" cy="718460"/>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F84C573-CE2F-2645-86F5-1A821CE307D2}"/>
              </a:ext>
            </a:extLst>
          </p:cNvPr>
          <p:cNvSpPr txBox="1"/>
          <p:nvPr/>
        </p:nvSpPr>
        <p:spPr>
          <a:xfrm>
            <a:off x="2298152" y="5041300"/>
            <a:ext cx="7616557" cy="646331"/>
          </a:xfrm>
          <a:prstGeom prst="rect">
            <a:avLst/>
          </a:prstGeom>
          <a:noFill/>
          <a:ln w="38100">
            <a:solidFill>
              <a:srgbClr val="FFC000"/>
            </a:solidFill>
          </a:ln>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343765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4298" y="6457889"/>
            <a:ext cx="11973560" cy="400685"/>
          </a:xfrm>
          <a:custGeom>
            <a:avLst/>
            <a:gdLst/>
            <a:ahLst/>
            <a:cxnLst/>
            <a:rect l="l" t="t" r="r" b="b"/>
            <a:pathLst>
              <a:path w="11973560" h="400684">
                <a:moveTo>
                  <a:pt x="11872950" y="400199"/>
                </a:moveTo>
                <a:lnTo>
                  <a:pt x="0" y="400199"/>
                </a:lnTo>
                <a:lnTo>
                  <a:pt x="100049" y="0"/>
                </a:lnTo>
                <a:lnTo>
                  <a:pt x="11973000" y="0"/>
                </a:lnTo>
                <a:lnTo>
                  <a:pt x="11872950" y="400199"/>
                </a:lnTo>
                <a:close/>
              </a:path>
            </a:pathLst>
          </a:custGeom>
          <a:solidFill>
            <a:srgbClr val="1E4E78"/>
          </a:solidFill>
        </p:spPr>
        <p:txBody>
          <a:bodyPr wrap="square" lIns="0" tIns="0" rIns="0" bIns="0" rtlCol="0"/>
          <a:lstStyle/>
          <a:p>
            <a:endParaRPr/>
          </a:p>
        </p:txBody>
      </p:sp>
      <p:sp>
        <p:nvSpPr>
          <p:cNvPr id="4" name="object 4"/>
          <p:cNvSpPr/>
          <p:nvPr/>
        </p:nvSpPr>
        <p:spPr>
          <a:xfrm>
            <a:off x="114298" y="6457889"/>
            <a:ext cx="11973560" cy="400685"/>
          </a:xfrm>
          <a:custGeom>
            <a:avLst/>
            <a:gdLst/>
            <a:ahLst/>
            <a:cxnLst/>
            <a:rect l="l" t="t" r="r" b="b"/>
            <a:pathLst>
              <a:path w="11973560" h="400684">
                <a:moveTo>
                  <a:pt x="0" y="400199"/>
                </a:moveTo>
                <a:lnTo>
                  <a:pt x="100049" y="0"/>
                </a:lnTo>
                <a:lnTo>
                  <a:pt x="11973000" y="0"/>
                </a:lnTo>
                <a:lnTo>
                  <a:pt x="11872950" y="400199"/>
                </a:lnTo>
                <a:lnTo>
                  <a:pt x="0" y="400199"/>
                </a:lnTo>
                <a:close/>
              </a:path>
            </a:pathLst>
          </a:custGeom>
          <a:ln w="12699">
            <a:solidFill>
              <a:srgbClr val="31538F"/>
            </a:solidFill>
          </a:ln>
        </p:spPr>
        <p:txBody>
          <a:bodyPr wrap="square" lIns="0" tIns="0" rIns="0" bIns="0" rtlCol="0"/>
          <a:lstStyle/>
          <a:p>
            <a:endParaRPr/>
          </a:p>
        </p:txBody>
      </p:sp>
      <p:sp>
        <p:nvSpPr>
          <p:cNvPr id="5" name="object 5"/>
          <p:cNvSpPr txBox="1"/>
          <p:nvPr/>
        </p:nvSpPr>
        <p:spPr>
          <a:xfrm>
            <a:off x="1833103" y="5978263"/>
            <a:ext cx="8516620" cy="835025"/>
          </a:xfrm>
          <a:prstGeom prst="rect">
            <a:avLst/>
          </a:prstGeom>
        </p:spPr>
        <p:txBody>
          <a:bodyPr vert="horz" wrap="square" lIns="0" tIns="51435" rIns="0" bIns="0" rtlCol="0">
            <a:spAutoFit/>
          </a:bodyPr>
          <a:lstStyle/>
          <a:p>
            <a:pPr marL="300990" algn="ctr">
              <a:lnSpc>
                <a:spcPct val="100000"/>
              </a:lnSpc>
              <a:spcBef>
                <a:spcPts val="405"/>
              </a:spcBef>
            </a:pPr>
            <a:r>
              <a:rPr sz="2400" u="heavy" spc="-5" dirty="0">
                <a:solidFill>
                  <a:srgbClr val="0563C1"/>
                </a:solidFill>
                <a:uFill>
                  <a:solidFill>
                    <a:srgbClr val="0563C1"/>
                  </a:solidFill>
                </a:uFill>
                <a:latin typeface="Arial"/>
                <a:cs typeface="Arial"/>
                <a:hlinkClick r:id="rId3"/>
              </a:rPr>
              <a:t>http://udlguidelines.cast.org</a:t>
            </a:r>
            <a:endParaRPr sz="2400">
              <a:latin typeface="Arial"/>
              <a:cs typeface="Arial"/>
            </a:endParaRPr>
          </a:p>
          <a:p>
            <a:pPr algn="ctr">
              <a:lnSpc>
                <a:spcPct val="100000"/>
              </a:lnSpc>
              <a:spcBef>
                <a:spcPts val="305"/>
              </a:spcBef>
            </a:pPr>
            <a:r>
              <a:rPr sz="1800" b="1" spc="-5" dirty="0">
                <a:solidFill>
                  <a:srgbClr val="FFFFFF"/>
                </a:solidFill>
                <a:latin typeface="Arial"/>
                <a:cs typeface="Arial"/>
              </a:rPr>
              <a:t>Funded by </a:t>
            </a:r>
            <a:r>
              <a:rPr sz="1800" b="1" dirty="0">
                <a:solidFill>
                  <a:srgbClr val="FFFFFF"/>
                </a:solidFill>
                <a:latin typeface="Arial"/>
                <a:cs typeface="Arial"/>
              </a:rPr>
              <a:t>the </a:t>
            </a:r>
            <a:r>
              <a:rPr sz="1800" b="1" spc="-65" dirty="0">
                <a:solidFill>
                  <a:srgbClr val="FFFFFF"/>
                </a:solidFill>
                <a:latin typeface="Arial"/>
                <a:cs typeface="Arial"/>
              </a:rPr>
              <a:t>Californi</a:t>
            </a:r>
            <a:r>
              <a:rPr sz="3600" spc="-97" baseline="-2314" dirty="0">
                <a:solidFill>
                  <a:srgbClr val="0563C1"/>
                </a:solidFill>
                <a:latin typeface="Arial"/>
                <a:cs typeface="Arial"/>
                <a:hlinkClick r:id="rId3"/>
              </a:rPr>
              <a:t>/</a:t>
            </a:r>
            <a:r>
              <a:rPr sz="1800" b="1" u="heavy" spc="-65" dirty="0">
                <a:solidFill>
                  <a:srgbClr val="FFFFFF"/>
                </a:solidFill>
                <a:uFill>
                  <a:solidFill>
                    <a:srgbClr val="0563C1"/>
                  </a:solidFill>
                </a:uFill>
                <a:latin typeface="Arial"/>
                <a:cs typeface="Arial"/>
                <a:hlinkClick r:id="rId3"/>
              </a:rPr>
              <a:t>a</a:t>
            </a:r>
            <a:r>
              <a:rPr sz="1800" b="1" spc="-65" dirty="0">
                <a:solidFill>
                  <a:srgbClr val="FFFFFF"/>
                </a:solidFill>
                <a:latin typeface="Arial"/>
                <a:cs typeface="Arial"/>
                <a:hlinkClick r:id="rId3"/>
              </a:rPr>
              <a:t> </a:t>
            </a:r>
            <a:r>
              <a:rPr sz="1800" b="1" spc="-5" dirty="0">
                <a:solidFill>
                  <a:srgbClr val="FFFFFF"/>
                </a:solidFill>
                <a:latin typeface="Arial"/>
                <a:cs typeface="Arial"/>
              </a:rPr>
              <a:t>Department of Education, Special Education</a:t>
            </a:r>
            <a:r>
              <a:rPr sz="1800" b="1" spc="-25" dirty="0">
                <a:solidFill>
                  <a:srgbClr val="FFFFFF"/>
                </a:solidFill>
                <a:latin typeface="Arial"/>
                <a:cs typeface="Arial"/>
              </a:rPr>
              <a:t> </a:t>
            </a:r>
            <a:r>
              <a:rPr sz="1800" b="1" spc="-5" dirty="0">
                <a:solidFill>
                  <a:srgbClr val="FFFFFF"/>
                </a:solidFill>
                <a:latin typeface="Arial"/>
                <a:cs typeface="Arial"/>
              </a:rPr>
              <a:t>Division</a:t>
            </a:r>
            <a:endParaRPr sz="1800">
              <a:latin typeface="Arial"/>
              <a:cs typeface="Arial"/>
            </a:endParaRPr>
          </a:p>
        </p:txBody>
      </p:sp>
      <p:sp>
        <p:nvSpPr>
          <p:cNvPr id="7" name="object 2">
            <a:extLst>
              <a:ext uri="{FF2B5EF4-FFF2-40B4-BE49-F238E27FC236}">
                <a16:creationId xmlns:a16="http://schemas.microsoft.com/office/drawing/2014/main" id="{B3826649-D141-0648-8CD1-665E70D493C1}"/>
              </a:ext>
            </a:extLst>
          </p:cNvPr>
          <p:cNvSpPr/>
          <p:nvPr/>
        </p:nvSpPr>
        <p:spPr>
          <a:xfrm>
            <a:off x="1723486" y="139149"/>
            <a:ext cx="8766025" cy="5835006"/>
          </a:xfrm>
          <a:prstGeom prst="rect">
            <a:avLst/>
          </a:prstGeom>
          <a:blipFill>
            <a:blip r:embed="rId4" cstate="print"/>
            <a:stretch>
              <a:fillRect/>
            </a:stretch>
          </a:blipFill>
        </p:spPr>
        <p:txBody>
          <a:bodyPr wrap="square" lIns="0" tIns="0" rIns="0" bIns="0" rtlCol="0"/>
          <a:lstStyle/>
          <a:p>
            <a:endParaRPr/>
          </a:p>
        </p:txBody>
      </p:sp>
      <p:sp>
        <p:nvSpPr>
          <p:cNvPr id="9" name="Oval 8">
            <a:extLst>
              <a:ext uri="{FF2B5EF4-FFF2-40B4-BE49-F238E27FC236}">
                <a16:creationId xmlns:a16="http://schemas.microsoft.com/office/drawing/2014/main" id="{AB4E81C4-00B5-E042-885F-8552A416F1FB}"/>
              </a:ext>
            </a:extLst>
          </p:cNvPr>
          <p:cNvSpPr/>
          <p:nvPr/>
        </p:nvSpPr>
        <p:spPr>
          <a:xfrm>
            <a:off x="1894111" y="309230"/>
            <a:ext cx="2944368" cy="568756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8" name="Graphic 7" descr="Document">
            <a:extLst>
              <a:ext uri="{FF2B5EF4-FFF2-40B4-BE49-F238E27FC236}">
                <a16:creationId xmlns:a16="http://schemas.microsoft.com/office/drawing/2014/main" id="{2AEEBC5E-A999-D247-B3B4-0132034BDB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1378" y="5082398"/>
            <a:ext cx="914400" cy="914400"/>
          </a:xfrm>
          <a:prstGeom prst="rect">
            <a:avLst/>
          </a:prstGeom>
        </p:spPr>
      </p:pic>
    </p:spTree>
    <p:extLst>
      <p:ext uri="{BB962C8B-B14F-4D97-AF65-F5344CB8AC3E}">
        <p14:creationId xmlns:p14="http://schemas.microsoft.com/office/powerpoint/2010/main" val="145238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5E4B09-4C5F-1244-BD90-EB58675B26BE}"/>
              </a:ext>
            </a:extLst>
          </p:cNvPr>
          <p:cNvSpPr/>
          <p:nvPr/>
        </p:nvSpPr>
        <p:spPr>
          <a:xfrm>
            <a:off x="1657350" y="254169"/>
            <a:ext cx="8877300" cy="707886"/>
          </a:xfrm>
          <a:prstGeom prst="rect">
            <a:avLst/>
          </a:prstGeom>
        </p:spPr>
        <p:txBody>
          <a:bodyPr wrap="square">
            <a:spAutoFit/>
          </a:bodyPr>
          <a:lstStyle/>
          <a:p>
            <a:pPr algn="ctr"/>
            <a:r>
              <a:rPr lang="en-US" sz="4000" u="sng" dirty="0">
                <a:solidFill>
                  <a:srgbClr val="008000"/>
                </a:solidFill>
                <a:latin typeface="Arial" panose="020B0604020202020204" pitchFamily="34" charset="0"/>
                <a:cs typeface="Arial" panose="020B0604020202020204" pitchFamily="34" charset="0"/>
              </a:rPr>
              <a:t>Multiple Means of Engagement</a:t>
            </a:r>
          </a:p>
        </p:txBody>
      </p:sp>
      <p:pic>
        <p:nvPicPr>
          <p:cNvPr id="8" name="Picture 7" descr="Screen Shot 2015-08-16 at 11.02.59 AM.png">
            <a:extLst>
              <a:ext uri="{FF2B5EF4-FFF2-40B4-BE49-F238E27FC236}">
                <a16:creationId xmlns:a16="http://schemas.microsoft.com/office/drawing/2014/main" id="{4F70582F-00D9-4B47-8E21-0E2FA8DA5D9D}"/>
              </a:ext>
            </a:extLst>
          </p:cNvPr>
          <p:cNvPicPr>
            <a:picLocks noChangeAspect="1"/>
          </p:cNvPicPr>
          <p:nvPr/>
        </p:nvPicPr>
        <p:blipFill>
          <a:blip r:embed="rId2"/>
          <a:stretch>
            <a:fillRect/>
          </a:stretch>
        </p:blipFill>
        <p:spPr>
          <a:xfrm>
            <a:off x="3026768" y="1377950"/>
            <a:ext cx="6188481" cy="4248150"/>
          </a:xfrm>
          <a:prstGeom prst="rect">
            <a:avLst/>
          </a:prstGeom>
        </p:spPr>
      </p:pic>
      <p:sp>
        <p:nvSpPr>
          <p:cNvPr id="6" name="Parallelogram 5">
            <a:extLst>
              <a:ext uri="{FF2B5EF4-FFF2-40B4-BE49-F238E27FC236}">
                <a16:creationId xmlns:a16="http://schemas.microsoft.com/office/drawing/2014/main" id="{78E2BF47-6847-0349-827B-3B2A2721F4E4}"/>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373267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creen shot 2014-12-19 at 2.47.47 PM.png">
            <a:extLst>
              <a:ext uri="{FF2B5EF4-FFF2-40B4-BE49-F238E27FC236}">
                <a16:creationId xmlns:a16="http://schemas.microsoft.com/office/drawing/2014/main" id="{19C7FFE6-BBD3-D046-9FFD-B88B55D1A6EE}"/>
              </a:ext>
            </a:extLst>
          </p:cNvPr>
          <p:cNvPicPr>
            <a:picLocks noChangeAspect="1"/>
          </p:cNvPicPr>
          <p:nvPr/>
        </p:nvPicPr>
        <p:blipFill>
          <a:blip r:embed="rId2"/>
          <a:srcRect/>
          <a:stretch>
            <a:fillRect/>
          </a:stretch>
        </p:blipFill>
        <p:spPr bwMode="auto">
          <a:xfrm>
            <a:off x="4521200" y="0"/>
            <a:ext cx="3030538" cy="6858000"/>
          </a:xfrm>
          <a:prstGeom prst="rect">
            <a:avLst/>
          </a:prstGeom>
          <a:noFill/>
          <a:ln w="9525">
            <a:noFill/>
            <a:miter lim="800000"/>
            <a:headEnd/>
            <a:tailEnd/>
          </a:ln>
        </p:spPr>
      </p:pic>
      <p:sp>
        <p:nvSpPr>
          <p:cNvPr id="12" name="TextBox 5">
            <a:extLst>
              <a:ext uri="{FF2B5EF4-FFF2-40B4-BE49-F238E27FC236}">
                <a16:creationId xmlns:a16="http://schemas.microsoft.com/office/drawing/2014/main" id="{D0580DF6-2223-B640-A419-B1C9B566AEEE}"/>
              </a:ext>
            </a:extLst>
          </p:cNvPr>
          <p:cNvSpPr txBox="1">
            <a:spLocks noChangeArrowheads="1"/>
          </p:cNvSpPr>
          <p:nvPr/>
        </p:nvSpPr>
        <p:spPr bwMode="auto">
          <a:xfrm>
            <a:off x="8370888" y="416605"/>
            <a:ext cx="2897187" cy="5262562"/>
          </a:xfrm>
          <a:prstGeom prst="rect">
            <a:avLst/>
          </a:prstGeom>
          <a:noFill/>
          <a:ln w="9525">
            <a:noFill/>
            <a:miter lim="800000"/>
            <a:headEnd/>
            <a:tailEnd/>
          </a:ln>
        </p:spPr>
        <p:txBody>
          <a:bodyPr>
            <a:prstTxWarp prst="textNoShape">
              <a:avLst/>
            </a:prstTxWarp>
            <a:spAutoFit/>
          </a:bodyPr>
          <a:lstStyle/>
          <a:p>
            <a:r>
              <a:rPr lang="en-US" sz="2400" dirty="0">
                <a:solidFill>
                  <a:schemeClr val="accent1">
                    <a:lumMod val="50000"/>
                  </a:schemeClr>
                </a:solidFill>
                <a:latin typeface="Arial" panose="020B0604020202020204" pitchFamily="34" charset="0"/>
                <a:ea typeface="Franklin Gothic Book" pitchFamily="-102" charset="0"/>
                <a:cs typeface="Arial" panose="020B0604020202020204" pitchFamily="34" charset="0"/>
              </a:rPr>
              <a:t>The Limbic System is a group of brain structures including the amygdala, hippocampus, and hypothalamus that are involved in processing and regulating emotions as well as memory.  This is where our “flight our fight” responses come from. </a:t>
            </a:r>
          </a:p>
        </p:txBody>
      </p:sp>
      <p:pic>
        <p:nvPicPr>
          <p:cNvPr id="5" name="Picture 4">
            <a:extLst>
              <a:ext uri="{FF2B5EF4-FFF2-40B4-BE49-F238E27FC236}">
                <a16:creationId xmlns:a16="http://schemas.microsoft.com/office/drawing/2014/main" id="{32AA8BC6-C748-864E-BBD7-BD377B4C4C56}"/>
              </a:ext>
            </a:extLst>
          </p:cNvPr>
          <p:cNvPicPr>
            <a:picLocks noChangeAspect="1"/>
          </p:cNvPicPr>
          <p:nvPr/>
        </p:nvPicPr>
        <p:blipFill>
          <a:blip r:embed="rId3"/>
          <a:stretch>
            <a:fillRect/>
          </a:stretch>
        </p:blipFill>
        <p:spPr>
          <a:xfrm>
            <a:off x="1406089" y="-18256"/>
            <a:ext cx="2426571" cy="6361906"/>
          </a:xfrm>
          <a:prstGeom prst="rect">
            <a:avLst/>
          </a:prstGeom>
        </p:spPr>
      </p:pic>
      <p:sp>
        <p:nvSpPr>
          <p:cNvPr id="6" name="Parallelogram 5">
            <a:extLst>
              <a:ext uri="{FF2B5EF4-FFF2-40B4-BE49-F238E27FC236}">
                <a16:creationId xmlns:a16="http://schemas.microsoft.com/office/drawing/2014/main" id="{B1EAFA05-FDC3-564E-85C2-B8252B422F56}"/>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263237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3-16 at 6.30.12 PM.png">
            <a:extLst>
              <a:ext uri="{FF2B5EF4-FFF2-40B4-BE49-F238E27FC236}">
                <a16:creationId xmlns:a16="http://schemas.microsoft.com/office/drawing/2014/main" id="{A414E63E-FF73-104D-9478-0EFAF8457D42}"/>
              </a:ext>
            </a:extLst>
          </p:cNvPr>
          <p:cNvPicPr>
            <a:picLocks noChangeAspect="1"/>
          </p:cNvPicPr>
          <p:nvPr/>
        </p:nvPicPr>
        <p:blipFill>
          <a:blip r:embed="rId2"/>
          <a:stretch>
            <a:fillRect/>
          </a:stretch>
        </p:blipFill>
        <p:spPr>
          <a:xfrm>
            <a:off x="3835402" y="3720323"/>
            <a:ext cx="2305049" cy="2651891"/>
          </a:xfrm>
          <a:prstGeom prst="rect">
            <a:avLst/>
          </a:prstGeom>
        </p:spPr>
      </p:pic>
      <p:sp>
        <p:nvSpPr>
          <p:cNvPr id="9" name="Title 1">
            <a:extLst>
              <a:ext uri="{FF2B5EF4-FFF2-40B4-BE49-F238E27FC236}">
                <a16:creationId xmlns:a16="http://schemas.microsoft.com/office/drawing/2014/main" id="{B9DAC832-DFB7-514C-8981-DCBAB523CEA3}"/>
              </a:ext>
            </a:extLst>
          </p:cNvPr>
          <p:cNvSpPr txBox="1">
            <a:spLocks/>
          </p:cNvSpPr>
          <p:nvPr/>
        </p:nvSpPr>
        <p:spPr>
          <a:xfrm>
            <a:off x="1524001" y="152401"/>
            <a:ext cx="9143999" cy="1202267"/>
          </a:xfrm>
          <a:prstGeom prst="rect">
            <a:avLst/>
          </a:prstGeom>
        </p:spPr>
        <p:txBody>
          <a:bodyPr vert="horz" lIns="91440" tIns="45720" rIns="91440" bIns="45720" rtlCol="0" anchor="ctr">
            <a:noAutofit/>
          </a:bodyPr>
          <a:lstStyle/>
          <a:p>
            <a:pPr algn="ctr" defTabSz="457200">
              <a:spcBef>
                <a:spcPct val="0"/>
              </a:spcBef>
              <a:defRPr/>
            </a:pPr>
            <a:r>
              <a:rPr lang="en-US" sz="4000" u="sng" dirty="0">
                <a:solidFill>
                  <a:schemeClr val="accent1">
                    <a:lumMod val="50000"/>
                  </a:schemeClr>
                </a:solidFill>
                <a:latin typeface="Arial" panose="020B0604020202020204" pitchFamily="34" charset="0"/>
                <a:ea typeface="+mj-ea"/>
                <a:cs typeface="Arial" panose="020B0604020202020204" pitchFamily="34" charset="0"/>
              </a:rPr>
              <a:t>Integration of Cognition and Emotion</a:t>
            </a:r>
          </a:p>
        </p:txBody>
      </p:sp>
      <p:sp>
        <p:nvSpPr>
          <p:cNvPr id="10" name="Text Placeholder 2">
            <a:extLst>
              <a:ext uri="{FF2B5EF4-FFF2-40B4-BE49-F238E27FC236}">
                <a16:creationId xmlns:a16="http://schemas.microsoft.com/office/drawing/2014/main" id="{BA8DC5E1-AA8A-424D-AA4B-1101EC01DB46}"/>
              </a:ext>
            </a:extLst>
          </p:cNvPr>
          <p:cNvSpPr txBox="1">
            <a:spLocks/>
          </p:cNvSpPr>
          <p:nvPr/>
        </p:nvSpPr>
        <p:spPr>
          <a:xfrm>
            <a:off x="658906" y="1354667"/>
            <a:ext cx="10636623" cy="4362574"/>
          </a:xfrm>
          <a:prstGeom prst="rect">
            <a:avLst/>
          </a:prstGeom>
        </p:spPr>
        <p:txBody>
          <a:bodyPr vert="horz" lIns="91440" tIns="45720" rIns="91440" bIns="45720" rtlCol="0">
            <a:normAutofit/>
          </a:bodyPr>
          <a:lstStyle/>
          <a:p>
            <a:pPr defTabSz="457200">
              <a:spcBef>
                <a:spcPct val="20000"/>
              </a:spcBef>
              <a:defRPr/>
            </a:pPr>
            <a:r>
              <a:rPr lang="en-US" sz="3200" dirty="0">
                <a:solidFill>
                  <a:schemeClr val="accent1">
                    <a:lumMod val="50000"/>
                  </a:schemeClr>
                </a:solidFill>
                <a:latin typeface="Arial" panose="020B0604020202020204" pitchFamily="34" charset="0"/>
                <a:cs typeface="Arial" panose="020B0604020202020204" pitchFamily="34" charset="0"/>
              </a:rPr>
              <a:t>They (the UDL guidelines) explicitly call for the integration of emotion and cognition. We know that students continuously appraise their environment as good for them or bad for them—beneficial or threatening. </a:t>
            </a:r>
          </a:p>
          <a:p>
            <a:pPr defTabSz="457200">
              <a:spcBef>
                <a:spcPct val="20000"/>
              </a:spcBef>
              <a:defRPr/>
            </a:pPr>
            <a:r>
              <a:rPr lang="en-US" sz="1600" b="1" dirty="0">
                <a:solidFill>
                  <a:schemeClr val="accent1">
                    <a:lumMod val="50000"/>
                  </a:schemeClr>
                </a:solidFill>
                <a:latin typeface="Arial" panose="020B0604020202020204" pitchFamily="34" charset="0"/>
                <a:cs typeface="Arial" panose="020B0604020202020204" pitchFamily="34" charset="0"/>
              </a:rPr>
              <a:t>			</a:t>
            </a:r>
            <a:r>
              <a:rPr lang="en-US" b="1" dirty="0">
                <a:solidFill>
                  <a:schemeClr val="accent1">
                    <a:lumMod val="50000"/>
                  </a:schemeClr>
                </a:solidFill>
                <a:latin typeface="Arial" panose="020B0604020202020204" pitchFamily="34" charset="0"/>
                <a:cs typeface="Arial" panose="020B0604020202020204" pitchFamily="34" charset="0"/>
              </a:rPr>
              <a:t>- Universal Design for Leaning: Theory and Practice, 2014</a:t>
            </a:r>
          </a:p>
        </p:txBody>
      </p:sp>
      <p:pic>
        <p:nvPicPr>
          <p:cNvPr id="12" name="Picture 11" descr="Screen Shot 2016-03-16 at 6.31.38 PM.png">
            <a:extLst>
              <a:ext uri="{FF2B5EF4-FFF2-40B4-BE49-F238E27FC236}">
                <a16:creationId xmlns:a16="http://schemas.microsoft.com/office/drawing/2014/main" id="{19789DAE-15A0-724C-9823-3BC375EF008D}"/>
              </a:ext>
            </a:extLst>
          </p:cNvPr>
          <p:cNvPicPr>
            <a:picLocks noChangeAspect="1"/>
          </p:cNvPicPr>
          <p:nvPr/>
        </p:nvPicPr>
        <p:blipFill>
          <a:blip r:embed="rId3"/>
          <a:stretch>
            <a:fillRect/>
          </a:stretch>
        </p:blipFill>
        <p:spPr>
          <a:xfrm>
            <a:off x="6456728" y="4010013"/>
            <a:ext cx="2429799" cy="2362200"/>
          </a:xfrm>
          <a:prstGeom prst="rect">
            <a:avLst/>
          </a:prstGeom>
        </p:spPr>
      </p:pic>
      <p:sp>
        <p:nvSpPr>
          <p:cNvPr id="7" name="Parallelogram 6">
            <a:extLst>
              <a:ext uri="{FF2B5EF4-FFF2-40B4-BE49-F238E27FC236}">
                <a16:creationId xmlns:a16="http://schemas.microsoft.com/office/drawing/2014/main" id="{8962E751-CAA2-0641-B410-36CC4527CF16}"/>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205705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9" name="Google Shape;239;g6d65267b8f_0_2"/>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28</a:t>
            </a:fld>
            <a:endParaRPr/>
          </a:p>
        </p:txBody>
      </p:sp>
      <p:pic>
        <p:nvPicPr>
          <p:cNvPr id="8" name="Picture 7" descr="A screenshot of a cell phone&#10;&#10;Description automatically generated">
            <a:extLst>
              <a:ext uri="{FF2B5EF4-FFF2-40B4-BE49-F238E27FC236}">
                <a16:creationId xmlns:a16="http://schemas.microsoft.com/office/drawing/2014/main" id="{35B3884B-4A98-8746-91FB-DECBF2A987E8}"/>
              </a:ext>
            </a:extLst>
          </p:cNvPr>
          <p:cNvPicPr>
            <a:picLocks noChangeAspect="1"/>
          </p:cNvPicPr>
          <p:nvPr/>
        </p:nvPicPr>
        <p:blipFill>
          <a:blip r:embed="rId3"/>
          <a:stretch>
            <a:fillRect/>
          </a:stretch>
        </p:blipFill>
        <p:spPr>
          <a:xfrm>
            <a:off x="1295704" y="879277"/>
            <a:ext cx="10124872" cy="5872425"/>
          </a:xfrm>
          <a:prstGeom prst="rect">
            <a:avLst/>
          </a:prstGeom>
        </p:spPr>
      </p:pic>
      <p:sp>
        <p:nvSpPr>
          <p:cNvPr id="9" name="Title 5">
            <a:extLst>
              <a:ext uri="{FF2B5EF4-FFF2-40B4-BE49-F238E27FC236}">
                <a16:creationId xmlns:a16="http://schemas.microsoft.com/office/drawing/2014/main" id="{260A2301-099F-3443-B8E1-F36E9298D513}"/>
              </a:ext>
            </a:extLst>
          </p:cNvPr>
          <p:cNvSpPr>
            <a:spLocks noGrp="1"/>
          </p:cNvSpPr>
          <p:nvPr>
            <p:ph type="title"/>
          </p:nvPr>
        </p:nvSpPr>
        <p:spPr>
          <a:xfrm>
            <a:off x="415600" y="115677"/>
            <a:ext cx="11612711" cy="763600"/>
          </a:xfrm>
        </p:spPr>
        <p:txBody>
          <a:bodyPr/>
          <a:lstStyle/>
          <a:p>
            <a:pPr algn="ctr"/>
            <a:r>
              <a:rPr lang="en-US" sz="4000" u="sng" kern="1200" dirty="0">
                <a:solidFill>
                  <a:srgbClr val="002060"/>
                </a:solidFill>
                <a:latin typeface="Arial" panose="020B0604020202020204" pitchFamily="34" charset="0"/>
                <a:cs typeface="Arial" panose="020B0604020202020204" pitchFamily="34" charset="0"/>
              </a:rPr>
              <a:t>”Translating” Engagement to the Classroom</a:t>
            </a:r>
            <a:endParaRPr lang="en-US" sz="4000"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4C4FB13-C131-DD4D-9C17-13DEE1B5D27B}"/>
              </a:ext>
            </a:extLst>
          </p:cNvPr>
          <p:cNvSpPr txBox="1"/>
          <p:nvPr/>
        </p:nvSpPr>
        <p:spPr>
          <a:xfrm>
            <a:off x="144258" y="1964988"/>
            <a:ext cx="811441" cy="307777"/>
          </a:xfrm>
          <a:prstGeom prst="rect">
            <a:avLst/>
          </a:prstGeom>
          <a:noFill/>
        </p:spPr>
        <p:txBody>
          <a:bodyPr wrap="none" rtlCol="0">
            <a:spAutoFit/>
          </a:bodyPr>
          <a:lstStyle/>
          <a:p>
            <a:r>
              <a:rPr lang="en-US" b="1" i="1" u="sng" dirty="0"/>
              <a:t>Access</a:t>
            </a:r>
          </a:p>
        </p:txBody>
      </p:sp>
      <p:sp>
        <p:nvSpPr>
          <p:cNvPr id="6" name="TextBox 5">
            <a:extLst>
              <a:ext uri="{FF2B5EF4-FFF2-40B4-BE49-F238E27FC236}">
                <a16:creationId xmlns:a16="http://schemas.microsoft.com/office/drawing/2014/main" id="{517E3E6F-5AA9-CB48-94D5-4FB127D9F2CA}"/>
              </a:ext>
            </a:extLst>
          </p:cNvPr>
          <p:cNvSpPr txBox="1"/>
          <p:nvPr/>
        </p:nvSpPr>
        <p:spPr>
          <a:xfrm>
            <a:off x="234026" y="3815489"/>
            <a:ext cx="631904" cy="307777"/>
          </a:xfrm>
          <a:prstGeom prst="rect">
            <a:avLst/>
          </a:prstGeom>
          <a:noFill/>
        </p:spPr>
        <p:txBody>
          <a:bodyPr wrap="none" rtlCol="0">
            <a:spAutoFit/>
          </a:bodyPr>
          <a:lstStyle/>
          <a:p>
            <a:r>
              <a:rPr lang="en-US" b="1" i="1" u="sng" dirty="0"/>
              <a:t>Build</a:t>
            </a:r>
          </a:p>
        </p:txBody>
      </p:sp>
      <p:sp>
        <p:nvSpPr>
          <p:cNvPr id="7" name="TextBox 6">
            <a:extLst>
              <a:ext uri="{FF2B5EF4-FFF2-40B4-BE49-F238E27FC236}">
                <a16:creationId xmlns:a16="http://schemas.microsoft.com/office/drawing/2014/main" id="{21E37D1E-DA08-3446-ABF6-5CC070460CE8}"/>
              </a:ext>
            </a:extLst>
          </p:cNvPr>
          <p:cNvSpPr txBox="1"/>
          <p:nvPr/>
        </p:nvSpPr>
        <p:spPr>
          <a:xfrm>
            <a:off x="137086" y="5665990"/>
            <a:ext cx="1069524" cy="307777"/>
          </a:xfrm>
          <a:prstGeom prst="rect">
            <a:avLst/>
          </a:prstGeom>
          <a:noFill/>
        </p:spPr>
        <p:txBody>
          <a:bodyPr wrap="none" rtlCol="0">
            <a:spAutoFit/>
          </a:bodyPr>
          <a:lstStyle/>
          <a:p>
            <a:r>
              <a:rPr lang="en-US" b="1" i="1" u="sng" dirty="0"/>
              <a:t>Internalize</a:t>
            </a:r>
          </a:p>
        </p:txBody>
      </p:sp>
    </p:spTree>
    <p:extLst>
      <p:ext uri="{BB962C8B-B14F-4D97-AF65-F5344CB8AC3E}">
        <p14:creationId xmlns:p14="http://schemas.microsoft.com/office/powerpoint/2010/main" val="200988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4298" y="6457889"/>
            <a:ext cx="11973560" cy="400685"/>
          </a:xfrm>
          <a:custGeom>
            <a:avLst/>
            <a:gdLst/>
            <a:ahLst/>
            <a:cxnLst/>
            <a:rect l="l" t="t" r="r" b="b"/>
            <a:pathLst>
              <a:path w="11973560" h="400684">
                <a:moveTo>
                  <a:pt x="11872950" y="400199"/>
                </a:moveTo>
                <a:lnTo>
                  <a:pt x="0" y="400199"/>
                </a:lnTo>
                <a:lnTo>
                  <a:pt x="100049" y="0"/>
                </a:lnTo>
                <a:lnTo>
                  <a:pt x="11973000" y="0"/>
                </a:lnTo>
                <a:lnTo>
                  <a:pt x="11872950" y="400199"/>
                </a:lnTo>
                <a:close/>
              </a:path>
            </a:pathLst>
          </a:custGeom>
          <a:solidFill>
            <a:srgbClr val="1E4E78"/>
          </a:solidFill>
        </p:spPr>
        <p:txBody>
          <a:bodyPr wrap="square" lIns="0" tIns="0" rIns="0" bIns="0" rtlCol="0"/>
          <a:lstStyle/>
          <a:p>
            <a:endParaRPr/>
          </a:p>
        </p:txBody>
      </p:sp>
      <p:sp>
        <p:nvSpPr>
          <p:cNvPr id="4" name="object 4"/>
          <p:cNvSpPr/>
          <p:nvPr/>
        </p:nvSpPr>
        <p:spPr>
          <a:xfrm>
            <a:off x="114298" y="6457889"/>
            <a:ext cx="11973560" cy="400685"/>
          </a:xfrm>
          <a:custGeom>
            <a:avLst/>
            <a:gdLst/>
            <a:ahLst/>
            <a:cxnLst/>
            <a:rect l="l" t="t" r="r" b="b"/>
            <a:pathLst>
              <a:path w="11973560" h="400684">
                <a:moveTo>
                  <a:pt x="0" y="400199"/>
                </a:moveTo>
                <a:lnTo>
                  <a:pt x="100049" y="0"/>
                </a:lnTo>
                <a:lnTo>
                  <a:pt x="11973000" y="0"/>
                </a:lnTo>
                <a:lnTo>
                  <a:pt x="11872950" y="400199"/>
                </a:lnTo>
                <a:lnTo>
                  <a:pt x="0" y="400199"/>
                </a:lnTo>
                <a:close/>
              </a:path>
            </a:pathLst>
          </a:custGeom>
          <a:ln w="12699">
            <a:solidFill>
              <a:srgbClr val="31538F"/>
            </a:solidFill>
          </a:ln>
        </p:spPr>
        <p:txBody>
          <a:bodyPr wrap="square" lIns="0" tIns="0" rIns="0" bIns="0" rtlCol="0"/>
          <a:lstStyle/>
          <a:p>
            <a:endParaRPr/>
          </a:p>
        </p:txBody>
      </p:sp>
      <p:sp>
        <p:nvSpPr>
          <p:cNvPr id="5" name="object 5"/>
          <p:cNvSpPr txBox="1"/>
          <p:nvPr/>
        </p:nvSpPr>
        <p:spPr>
          <a:xfrm>
            <a:off x="1833103" y="5978263"/>
            <a:ext cx="8516620" cy="835025"/>
          </a:xfrm>
          <a:prstGeom prst="rect">
            <a:avLst/>
          </a:prstGeom>
        </p:spPr>
        <p:txBody>
          <a:bodyPr vert="horz" wrap="square" lIns="0" tIns="51435" rIns="0" bIns="0" rtlCol="0">
            <a:spAutoFit/>
          </a:bodyPr>
          <a:lstStyle/>
          <a:p>
            <a:pPr marL="300990" algn="ctr">
              <a:lnSpc>
                <a:spcPct val="100000"/>
              </a:lnSpc>
              <a:spcBef>
                <a:spcPts val="405"/>
              </a:spcBef>
            </a:pPr>
            <a:r>
              <a:rPr sz="2400" u="heavy" spc="-5" dirty="0">
                <a:solidFill>
                  <a:srgbClr val="0563C1"/>
                </a:solidFill>
                <a:uFill>
                  <a:solidFill>
                    <a:srgbClr val="0563C1"/>
                  </a:solidFill>
                </a:uFill>
                <a:latin typeface="Arial"/>
                <a:cs typeface="Arial"/>
                <a:hlinkClick r:id="rId3"/>
              </a:rPr>
              <a:t>http://udlguidelines.cast.org</a:t>
            </a:r>
            <a:endParaRPr sz="2400">
              <a:latin typeface="Arial"/>
              <a:cs typeface="Arial"/>
            </a:endParaRPr>
          </a:p>
          <a:p>
            <a:pPr algn="ctr">
              <a:lnSpc>
                <a:spcPct val="100000"/>
              </a:lnSpc>
              <a:spcBef>
                <a:spcPts val="305"/>
              </a:spcBef>
            </a:pPr>
            <a:r>
              <a:rPr sz="1800" b="1" spc="-5" dirty="0">
                <a:solidFill>
                  <a:srgbClr val="FFFFFF"/>
                </a:solidFill>
                <a:latin typeface="Arial"/>
                <a:cs typeface="Arial"/>
              </a:rPr>
              <a:t>Funded by </a:t>
            </a:r>
            <a:r>
              <a:rPr sz="1800" b="1" dirty="0">
                <a:solidFill>
                  <a:srgbClr val="FFFFFF"/>
                </a:solidFill>
                <a:latin typeface="Arial"/>
                <a:cs typeface="Arial"/>
              </a:rPr>
              <a:t>the </a:t>
            </a:r>
            <a:r>
              <a:rPr sz="1800" b="1" spc="-65" dirty="0">
                <a:solidFill>
                  <a:srgbClr val="FFFFFF"/>
                </a:solidFill>
                <a:latin typeface="Arial"/>
                <a:cs typeface="Arial"/>
              </a:rPr>
              <a:t>Californi</a:t>
            </a:r>
            <a:r>
              <a:rPr sz="3600" spc="-97" baseline="-2314" dirty="0">
                <a:solidFill>
                  <a:srgbClr val="0563C1"/>
                </a:solidFill>
                <a:latin typeface="Arial"/>
                <a:cs typeface="Arial"/>
                <a:hlinkClick r:id="rId3"/>
              </a:rPr>
              <a:t>/</a:t>
            </a:r>
            <a:r>
              <a:rPr sz="1800" b="1" u="heavy" spc="-65" dirty="0">
                <a:solidFill>
                  <a:srgbClr val="FFFFFF"/>
                </a:solidFill>
                <a:uFill>
                  <a:solidFill>
                    <a:srgbClr val="0563C1"/>
                  </a:solidFill>
                </a:uFill>
                <a:latin typeface="Arial"/>
                <a:cs typeface="Arial"/>
                <a:hlinkClick r:id="rId3"/>
              </a:rPr>
              <a:t>a</a:t>
            </a:r>
            <a:r>
              <a:rPr sz="1800" b="1" spc="-65" dirty="0">
                <a:solidFill>
                  <a:srgbClr val="FFFFFF"/>
                </a:solidFill>
                <a:latin typeface="Arial"/>
                <a:cs typeface="Arial"/>
                <a:hlinkClick r:id="rId3"/>
              </a:rPr>
              <a:t> </a:t>
            </a:r>
            <a:r>
              <a:rPr sz="1800" b="1" spc="-5" dirty="0">
                <a:solidFill>
                  <a:srgbClr val="FFFFFF"/>
                </a:solidFill>
                <a:latin typeface="Arial"/>
                <a:cs typeface="Arial"/>
              </a:rPr>
              <a:t>Department of Education, Special Education</a:t>
            </a:r>
            <a:r>
              <a:rPr sz="1800" b="1" spc="-25" dirty="0">
                <a:solidFill>
                  <a:srgbClr val="FFFFFF"/>
                </a:solidFill>
                <a:latin typeface="Arial"/>
                <a:cs typeface="Arial"/>
              </a:rPr>
              <a:t> </a:t>
            </a:r>
            <a:r>
              <a:rPr sz="1800" b="1" spc="-5" dirty="0">
                <a:solidFill>
                  <a:srgbClr val="FFFFFF"/>
                </a:solidFill>
                <a:latin typeface="Arial"/>
                <a:cs typeface="Arial"/>
              </a:rPr>
              <a:t>Division</a:t>
            </a:r>
            <a:endParaRPr sz="1800">
              <a:latin typeface="Arial"/>
              <a:cs typeface="Arial"/>
            </a:endParaRPr>
          </a:p>
        </p:txBody>
      </p:sp>
      <p:sp>
        <p:nvSpPr>
          <p:cNvPr id="7" name="object 2">
            <a:extLst>
              <a:ext uri="{FF2B5EF4-FFF2-40B4-BE49-F238E27FC236}">
                <a16:creationId xmlns:a16="http://schemas.microsoft.com/office/drawing/2014/main" id="{B3826649-D141-0648-8CD1-665E70D493C1}"/>
              </a:ext>
            </a:extLst>
          </p:cNvPr>
          <p:cNvSpPr/>
          <p:nvPr/>
        </p:nvSpPr>
        <p:spPr>
          <a:xfrm>
            <a:off x="1723486" y="139149"/>
            <a:ext cx="8766025" cy="5835006"/>
          </a:xfrm>
          <a:prstGeom prst="rect">
            <a:avLst/>
          </a:prstGeom>
          <a:blipFill>
            <a:blip r:embed="rId4" cstate="print"/>
            <a:stretch>
              <a:fillRect/>
            </a:stretch>
          </a:blipFill>
        </p:spPr>
        <p:txBody>
          <a:bodyPr wrap="square" lIns="0" tIns="0" rIns="0" bIns="0" rtlCol="0"/>
          <a:lstStyle/>
          <a:p>
            <a:endParaRPr/>
          </a:p>
        </p:txBody>
      </p:sp>
      <p:sp>
        <p:nvSpPr>
          <p:cNvPr id="9" name="Oval 8">
            <a:extLst>
              <a:ext uri="{FF2B5EF4-FFF2-40B4-BE49-F238E27FC236}">
                <a16:creationId xmlns:a16="http://schemas.microsoft.com/office/drawing/2014/main" id="{AB4E81C4-00B5-E042-885F-8552A416F1FB}"/>
              </a:ext>
            </a:extLst>
          </p:cNvPr>
          <p:cNvSpPr/>
          <p:nvPr/>
        </p:nvSpPr>
        <p:spPr>
          <a:xfrm>
            <a:off x="4754880" y="309230"/>
            <a:ext cx="2944368" cy="568756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8" name="Graphic 7" descr="Document">
            <a:extLst>
              <a:ext uri="{FF2B5EF4-FFF2-40B4-BE49-F238E27FC236}">
                <a16:creationId xmlns:a16="http://schemas.microsoft.com/office/drawing/2014/main" id="{91E95EED-D922-0A41-8222-AF94BB1B0F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54128" y="5301622"/>
            <a:ext cx="914400" cy="914400"/>
          </a:xfrm>
          <a:prstGeom prst="rect">
            <a:avLst/>
          </a:prstGeom>
        </p:spPr>
      </p:pic>
    </p:spTree>
    <p:extLst>
      <p:ext uri="{BB962C8B-B14F-4D97-AF65-F5344CB8AC3E}">
        <p14:creationId xmlns:p14="http://schemas.microsoft.com/office/powerpoint/2010/main" val="290969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027244-7981-F947-B2B2-2BC6A7309B0F}"/>
              </a:ext>
            </a:extLst>
          </p:cNvPr>
          <p:cNvSpPr txBox="1"/>
          <p:nvPr/>
        </p:nvSpPr>
        <p:spPr>
          <a:xfrm>
            <a:off x="-34141" y="2451539"/>
            <a:ext cx="12192000" cy="89255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Module #2</a:t>
            </a:r>
          </a:p>
          <a:p>
            <a:pPr algn="ctr"/>
            <a:r>
              <a:rPr lang="en-US" sz="2800" dirty="0">
                <a:latin typeface="Arial" panose="020B0604020202020204" pitchFamily="34" charset="0"/>
                <a:cs typeface="Arial" panose="020B0604020202020204" pitchFamily="34" charset="0"/>
              </a:rPr>
              <a:t>UTILIZING THE UDL FRAMEWORK TO DEVELOP EXPERT LEARNERS</a:t>
            </a:r>
          </a:p>
        </p:txBody>
      </p:sp>
      <p:sp>
        <p:nvSpPr>
          <p:cNvPr id="14" name="TextBox 13">
            <a:extLst>
              <a:ext uri="{FF2B5EF4-FFF2-40B4-BE49-F238E27FC236}">
                <a16:creationId xmlns:a16="http://schemas.microsoft.com/office/drawing/2014/main" id="{F6BD826C-8796-0848-A383-BB2A0A9962DC}"/>
              </a:ext>
            </a:extLst>
          </p:cNvPr>
          <p:cNvSpPr txBox="1"/>
          <p:nvPr/>
        </p:nvSpPr>
        <p:spPr>
          <a:xfrm>
            <a:off x="33822" y="1511585"/>
            <a:ext cx="12148752" cy="646331"/>
          </a:xfrm>
          <a:prstGeom prst="rect">
            <a:avLst/>
          </a:prstGeom>
          <a:noFill/>
        </p:spPr>
        <p:txBody>
          <a:bodyPr wrap="square" rtlCol="0">
            <a:spAutoFit/>
          </a:bodyPr>
          <a:lstStyle/>
          <a:p>
            <a:pPr algn="ctr"/>
            <a:r>
              <a:rPr lang="en-US" sz="3600" b="1" u="sng" dirty="0">
                <a:solidFill>
                  <a:schemeClr val="accent6">
                    <a:lumMod val="75000"/>
                  </a:schemeClr>
                </a:solidFill>
                <a:latin typeface="Arial" panose="020B0604020202020204" pitchFamily="34" charset="0"/>
                <a:cs typeface="Arial" panose="020B0604020202020204" pitchFamily="34" charset="0"/>
              </a:rPr>
              <a:t>U</a:t>
            </a:r>
            <a:r>
              <a:rPr lang="en-US" sz="3600" b="1" u="sng" dirty="0">
                <a:solidFill>
                  <a:srgbClr val="7030A0"/>
                </a:solidFill>
                <a:latin typeface="Arial" panose="020B0604020202020204" pitchFamily="34" charset="0"/>
                <a:cs typeface="Arial" panose="020B0604020202020204" pitchFamily="34" charset="0"/>
              </a:rPr>
              <a:t>D</a:t>
            </a:r>
            <a:r>
              <a:rPr lang="en-US" sz="3600" b="1" u="sng" dirty="0">
                <a:solidFill>
                  <a:schemeClr val="accent1"/>
                </a:solidFill>
                <a:latin typeface="Arial" panose="020B0604020202020204" pitchFamily="34" charset="0"/>
                <a:cs typeface="Arial" panose="020B0604020202020204" pitchFamily="34" charset="0"/>
              </a:rPr>
              <a:t>L</a:t>
            </a:r>
            <a:r>
              <a:rPr lang="en-US" sz="3600" b="1" u="sng" dirty="0">
                <a:latin typeface="Arial" panose="020B0604020202020204" pitchFamily="34" charset="0"/>
                <a:cs typeface="Arial" panose="020B0604020202020204" pitchFamily="34" charset="0"/>
              </a:rPr>
              <a:t>: Innovating for Access and Equity</a:t>
            </a:r>
            <a:endParaRPr lang="en-US" sz="3600" u="sng" dirty="0">
              <a:latin typeface="Arial" panose="020B0604020202020204" pitchFamily="34" charset="0"/>
              <a:cs typeface="Arial" panose="020B0604020202020204" pitchFamily="34" charset="0"/>
            </a:endParaRPr>
          </a:p>
        </p:txBody>
      </p:sp>
      <p:pic>
        <p:nvPicPr>
          <p:cNvPr id="5" name="Picture 4" descr="A picture containing table&#10;&#10;Description automatically generated">
            <a:extLst>
              <a:ext uri="{FF2B5EF4-FFF2-40B4-BE49-F238E27FC236}">
                <a16:creationId xmlns:a16="http://schemas.microsoft.com/office/drawing/2014/main" id="{9AC50A1F-BF74-D247-B323-3303140F6FF5}"/>
              </a:ext>
            </a:extLst>
          </p:cNvPr>
          <p:cNvPicPr>
            <a:picLocks noChangeAspect="1"/>
          </p:cNvPicPr>
          <p:nvPr/>
        </p:nvPicPr>
        <p:blipFill>
          <a:blip r:embed="rId3"/>
          <a:stretch>
            <a:fillRect/>
          </a:stretch>
        </p:blipFill>
        <p:spPr>
          <a:xfrm>
            <a:off x="4279480" y="47181"/>
            <a:ext cx="3564759" cy="1418238"/>
          </a:xfrm>
          <a:prstGeom prst="rect">
            <a:avLst/>
          </a:prstGeom>
        </p:spPr>
      </p:pic>
      <p:sp>
        <p:nvSpPr>
          <p:cNvPr id="2" name="TextBox 1">
            <a:extLst>
              <a:ext uri="{FF2B5EF4-FFF2-40B4-BE49-F238E27FC236}">
                <a16:creationId xmlns:a16="http://schemas.microsoft.com/office/drawing/2014/main" id="{0D385FC7-FB90-9944-87E2-8CA58FECDAD3}"/>
              </a:ext>
            </a:extLst>
          </p:cNvPr>
          <p:cNvSpPr txBox="1"/>
          <p:nvPr/>
        </p:nvSpPr>
        <p:spPr>
          <a:xfrm>
            <a:off x="470263" y="3513909"/>
            <a:ext cx="11687596" cy="2877711"/>
          </a:xfrm>
          <a:prstGeom prst="rect">
            <a:avLst/>
          </a:prstGeom>
          <a:noFill/>
        </p:spPr>
        <p:txBody>
          <a:bodyPr wrap="square" rtlCol="0">
            <a:spAutoFit/>
          </a:bodyPr>
          <a:lstStyle/>
          <a:p>
            <a:r>
              <a:rPr lang="en-US" sz="3200" i="1" dirty="0">
                <a:solidFill>
                  <a:srgbClr val="002060"/>
                </a:solidFill>
                <a:latin typeface="Arial" panose="020B0604020202020204" pitchFamily="34" charset="0"/>
                <a:cs typeface="Arial" panose="020B0604020202020204" pitchFamily="34" charset="0"/>
              </a:rPr>
              <a:t>Educators will:</a:t>
            </a:r>
          </a:p>
          <a:p>
            <a:endParaRPr lang="en-US" sz="1200" i="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…deepen their understanding of the UDL framework and vocabulary.</a:t>
            </a:r>
          </a:p>
          <a:p>
            <a:pPr marL="285750" indent="-285750">
              <a:buFont typeface="Arial" panose="020B0604020202020204" pitchFamily="34" charset="0"/>
              <a:buChar char="•"/>
            </a:pPr>
            <a:endParaRPr lang="en-US" sz="12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…explore the components of the UDL framework.</a:t>
            </a:r>
          </a:p>
          <a:p>
            <a:pPr marL="285750" indent="-285750">
              <a:buFont typeface="Arial" panose="020B0604020202020204" pitchFamily="34" charset="0"/>
              <a:buChar char="•"/>
            </a:pPr>
            <a:endParaRPr lang="en-US" sz="12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…define the characteristics of an expert learner.</a:t>
            </a:r>
          </a:p>
          <a:p>
            <a:pPr marL="285750" indent="-285750">
              <a:buFont typeface="Arial" panose="020B0604020202020204" pitchFamily="34" charset="0"/>
              <a:buChar char="•"/>
            </a:pPr>
            <a:endParaRPr lang="en-US" sz="1100" dirty="0">
              <a:solidFill>
                <a:srgbClr val="00206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673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06EAB6-DC06-5F4A-B596-6D1E706CAEC5}"/>
              </a:ext>
            </a:extLst>
          </p:cNvPr>
          <p:cNvSpPr/>
          <p:nvPr/>
        </p:nvSpPr>
        <p:spPr>
          <a:xfrm>
            <a:off x="1638300" y="193358"/>
            <a:ext cx="8877300" cy="1077218"/>
          </a:xfrm>
          <a:prstGeom prst="rect">
            <a:avLst/>
          </a:prstGeom>
        </p:spPr>
        <p:txBody>
          <a:bodyPr wrap="square">
            <a:spAutoFit/>
          </a:bodyPr>
          <a:lstStyle/>
          <a:p>
            <a:pPr algn="ctr"/>
            <a:r>
              <a:rPr lang="en-US" sz="4000" u="sng" dirty="0">
                <a:solidFill>
                  <a:srgbClr val="660066"/>
                </a:solidFill>
                <a:latin typeface="Arial" panose="020B0604020202020204" pitchFamily="34" charset="0"/>
                <a:cs typeface="Arial" panose="020B0604020202020204" pitchFamily="34" charset="0"/>
              </a:rPr>
              <a:t>Multiple Means of Representation</a:t>
            </a:r>
          </a:p>
          <a:p>
            <a:pPr algn="ctr"/>
            <a:r>
              <a:rPr lang="en-US" sz="2400" b="1" dirty="0">
                <a:solidFill>
                  <a:srgbClr val="660066"/>
                </a:solidFill>
                <a:latin typeface="Arial" panose="020B0604020202020204" pitchFamily="34" charset="0"/>
                <a:cs typeface="Arial" panose="020B0604020202020204" pitchFamily="34" charset="0"/>
              </a:rPr>
              <a:t>Worksheets</a:t>
            </a:r>
          </a:p>
        </p:txBody>
      </p:sp>
      <p:pic>
        <p:nvPicPr>
          <p:cNvPr id="14" name="Picture 13" descr="Screen Shot 2014-07-14 at 11.57.09 AM.png">
            <a:extLst>
              <a:ext uri="{FF2B5EF4-FFF2-40B4-BE49-F238E27FC236}">
                <a16:creationId xmlns:a16="http://schemas.microsoft.com/office/drawing/2014/main" id="{EC8F76D5-AB9D-D743-A042-C2008CEFEFE0}"/>
              </a:ext>
            </a:extLst>
          </p:cNvPr>
          <p:cNvPicPr>
            <a:picLocks noChangeAspect="1"/>
          </p:cNvPicPr>
          <p:nvPr/>
        </p:nvPicPr>
        <p:blipFill>
          <a:blip r:embed="rId2"/>
          <a:stretch>
            <a:fillRect/>
          </a:stretch>
        </p:blipFill>
        <p:spPr>
          <a:xfrm>
            <a:off x="3352800" y="1600200"/>
            <a:ext cx="5638800" cy="3874614"/>
          </a:xfrm>
          <a:prstGeom prst="rect">
            <a:avLst/>
          </a:prstGeom>
        </p:spPr>
      </p:pic>
      <p:sp>
        <p:nvSpPr>
          <p:cNvPr id="6" name="Parallelogram 5">
            <a:extLst>
              <a:ext uri="{FF2B5EF4-FFF2-40B4-BE49-F238E27FC236}">
                <a16:creationId xmlns:a16="http://schemas.microsoft.com/office/drawing/2014/main" id="{E668E745-29E0-094F-855C-E485A7F7A481}"/>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405897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creen shot 2014-12-19 at 2.48.16 PM.png">
            <a:extLst>
              <a:ext uri="{FF2B5EF4-FFF2-40B4-BE49-F238E27FC236}">
                <a16:creationId xmlns:a16="http://schemas.microsoft.com/office/drawing/2014/main" id="{26588FC0-2359-8A49-BD33-305D91AE0E28}"/>
              </a:ext>
            </a:extLst>
          </p:cNvPr>
          <p:cNvPicPr>
            <a:picLocks noChangeAspect="1"/>
          </p:cNvPicPr>
          <p:nvPr/>
        </p:nvPicPr>
        <p:blipFill>
          <a:blip r:embed="rId2"/>
          <a:srcRect/>
          <a:stretch>
            <a:fillRect/>
          </a:stretch>
        </p:blipFill>
        <p:spPr bwMode="auto">
          <a:xfrm>
            <a:off x="8264708" y="0"/>
            <a:ext cx="2855225" cy="6457890"/>
          </a:xfrm>
          <a:prstGeom prst="rect">
            <a:avLst/>
          </a:prstGeom>
          <a:noFill/>
          <a:ln w="9525">
            <a:noFill/>
            <a:miter lim="800000"/>
            <a:headEnd/>
            <a:tailEnd/>
          </a:ln>
        </p:spPr>
      </p:pic>
      <p:sp>
        <p:nvSpPr>
          <p:cNvPr id="9" name="TextBox 7">
            <a:extLst>
              <a:ext uri="{FF2B5EF4-FFF2-40B4-BE49-F238E27FC236}">
                <a16:creationId xmlns:a16="http://schemas.microsoft.com/office/drawing/2014/main" id="{9C3BC1F0-DC31-7D49-B2EB-3CD223AB9166}"/>
              </a:ext>
            </a:extLst>
          </p:cNvPr>
          <p:cNvSpPr txBox="1">
            <a:spLocks noChangeArrowheads="1"/>
          </p:cNvSpPr>
          <p:nvPr/>
        </p:nvSpPr>
        <p:spPr bwMode="auto">
          <a:xfrm>
            <a:off x="865464" y="720566"/>
            <a:ext cx="2881993" cy="5016758"/>
          </a:xfrm>
          <a:prstGeom prst="rect">
            <a:avLst/>
          </a:prstGeom>
          <a:noFill/>
          <a:ln w="9525">
            <a:noFill/>
            <a:miter lim="800000"/>
            <a:headEnd/>
            <a:tailEnd/>
          </a:ln>
        </p:spPr>
        <p:txBody>
          <a:bodyPr wrap="square">
            <a:prstTxWarp prst="textNoShape">
              <a:avLst/>
            </a:prstTxWarp>
            <a:spAutoFit/>
          </a:bodyPr>
          <a:lstStyle/>
          <a:p>
            <a:r>
              <a:rPr lang="en-US" sz="2000" dirty="0">
                <a:solidFill>
                  <a:schemeClr val="accent1">
                    <a:lumMod val="50000"/>
                  </a:schemeClr>
                </a:solidFill>
                <a:latin typeface="Arial" panose="020B0604020202020204" pitchFamily="34" charset="0"/>
                <a:ea typeface="Franklin Gothic Book" pitchFamily="-102" charset="0"/>
                <a:cs typeface="Arial" panose="020B0604020202020204" pitchFamily="34" charset="0"/>
              </a:rPr>
              <a:t>The Temporal Lobe contains a large number of substructures whose functions include perception, recognition, memory acquisition, understanding language, and emotional reactions. Associated functions to the temporal lobe include perception (auditory, visual, and smell) and long and short term memory. </a:t>
            </a:r>
          </a:p>
        </p:txBody>
      </p:sp>
      <p:pic>
        <p:nvPicPr>
          <p:cNvPr id="5" name="Picture 4">
            <a:extLst>
              <a:ext uri="{FF2B5EF4-FFF2-40B4-BE49-F238E27FC236}">
                <a16:creationId xmlns:a16="http://schemas.microsoft.com/office/drawing/2014/main" id="{C09E3826-F35F-B241-8C06-7167954C210F}"/>
              </a:ext>
            </a:extLst>
          </p:cNvPr>
          <p:cNvPicPr>
            <a:picLocks noChangeAspect="1"/>
          </p:cNvPicPr>
          <p:nvPr/>
        </p:nvPicPr>
        <p:blipFill>
          <a:blip r:embed="rId3"/>
          <a:stretch>
            <a:fillRect/>
          </a:stretch>
        </p:blipFill>
        <p:spPr>
          <a:xfrm>
            <a:off x="4254932" y="0"/>
            <a:ext cx="2994827" cy="6370975"/>
          </a:xfrm>
          <a:prstGeom prst="rect">
            <a:avLst/>
          </a:prstGeom>
        </p:spPr>
      </p:pic>
      <p:sp>
        <p:nvSpPr>
          <p:cNvPr id="6" name="Parallelogram 5">
            <a:extLst>
              <a:ext uri="{FF2B5EF4-FFF2-40B4-BE49-F238E27FC236}">
                <a16:creationId xmlns:a16="http://schemas.microsoft.com/office/drawing/2014/main" id="{CA8FF3F7-5E43-8F41-A896-3B6605B4F8FD}"/>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9794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9" name="Google Shape;239;g6d65267b8f_0_2"/>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32</a:t>
            </a:fld>
            <a:endParaRPr/>
          </a:p>
        </p:txBody>
      </p:sp>
      <p:sp>
        <p:nvSpPr>
          <p:cNvPr id="9" name="Title 5">
            <a:extLst>
              <a:ext uri="{FF2B5EF4-FFF2-40B4-BE49-F238E27FC236}">
                <a16:creationId xmlns:a16="http://schemas.microsoft.com/office/drawing/2014/main" id="{260A2301-099F-3443-B8E1-F36E9298D513}"/>
              </a:ext>
            </a:extLst>
          </p:cNvPr>
          <p:cNvSpPr>
            <a:spLocks noGrp="1"/>
          </p:cNvSpPr>
          <p:nvPr>
            <p:ph type="title"/>
          </p:nvPr>
        </p:nvSpPr>
        <p:spPr>
          <a:xfrm>
            <a:off x="0" y="115677"/>
            <a:ext cx="12192000" cy="763600"/>
          </a:xfrm>
        </p:spPr>
        <p:txBody>
          <a:bodyPr/>
          <a:lstStyle/>
          <a:p>
            <a:pPr algn="ctr"/>
            <a:r>
              <a:rPr lang="en-US" sz="4000" u="sng" kern="1200" dirty="0">
                <a:solidFill>
                  <a:srgbClr val="002060"/>
                </a:solidFill>
                <a:latin typeface="Arial" panose="020B0604020202020204" pitchFamily="34" charset="0"/>
                <a:cs typeface="Arial" panose="020B0604020202020204" pitchFamily="34" charset="0"/>
              </a:rPr>
              <a:t>”Translating” Representation to the Classroom</a:t>
            </a:r>
            <a:endParaRPr lang="en-US" sz="4000"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4C4FB13-C131-DD4D-9C17-13DEE1B5D27B}"/>
              </a:ext>
            </a:extLst>
          </p:cNvPr>
          <p:cNvSpPr txBox="1"/>
          <p:nvPr/>
        </p:nvSpPr>
        <p:spPr>
          <a:xfrm>
            <a:off x="144258" y="1964988"/>
            <a:ext cx="811441" cy="307777"/>
          </a:xfrm>
          <a:prstGeom prst="rect">
            <a:avLst/>
          </a:prstGeom>
          <a:noFill/>
        </p:spPr>
        <p:txBody>
          <a:bodyPr wrap="none" rtlCol="0">
            <a:spAutoFit/>
          </a:bodyPr>
          <a:lstStyle/>
          <a:p>
            <a:r>
              <a:rPr lang="en-US" b="1" i="1" u="sng" dirty="0"/>
              <a:t>Access</a:t>
            </a:r>
          </a:p>
        </p:txBody>
      </p:sp>
      <p:sp>
        <p:nvSpPr>
          <p:cNvPr id="6" name="TextBox 5">
            <a:extLst>
              <a:ext uri="{FF2B5EF4-FFF2-40B4-BE49-F238E27FC236}">
                <a16:creationId xmlns:a16="http://schemas.microsoft.com/office/drawing/2014/main" id="{517E3E6F-5AA9-CB48-94D5-4FB127D9F2CA}"/>
              </a:ext>
            </a:extLst>
          </p:cNvPr>
          <p:cNvSpPr txBox="1"/>
          <p:nvPr/>
        </p:nvSpPr>
        <p:spPr>
          <a:xfrm>
            <a:off x="234026" y="3815489"/>
            <a:ext cx="631904" cy="307777"/>
          </a:xfrm>
          <a:prstGeom prst="rect">
            <a:avLst/>
          </a:prstGeom>
          <a:noFill/>
        </p:spPr>
        <p:txBody>
          <a:bodyPr wrap="none" rtlCol="0">
            <a:spAutoFit/>
          </a:bodyPr>
          <a:lstStyle/>
          <a:p>
            <a:r>
              <a:rPr lang="en-US" b="1" i="1" u="sng" dirty="0"/>
              <a:t>Build</a:t>
            </a:r>
          </a:p>
        </p:txBody>
      </p:sp>
      <p:sp>
        <p:nvSpPr>
          <p:cNvPr id="7" name="TextBox 6">
            <a:extLst>
              <a:ext uri="{FF2B5EF4-FFF2-40B4-BE49-F238E27FC236}">
                <a16:creationId xmlns:a16="http://schemas.microsoft.com/office/drawing/2014/main" id="{21E37D1E-DA08-3446-ABF6-5CC070460CE8}"/>
              </a:ext>
            </a:extLst>
          </p:cNvPr>
          <p:cNvSpPr txBox="1"/>
          <p:nvPr/>
        </p:nvSpPr>
        <p:spPr>
          <a:xfrm>
            <a:off x="137086" y="5665990"/>
            <a:ext cx="1069524" cy="307777"/>
          </a:xfrm>
          <a:prstGeom prst="rect">
            <a:avLst/>
          </a:prstGeom>
          <a:noFill/>
        </p:spPr>
        <p:txBody>
          <a:bodyPr wrap="none" rtlCol="0">
            <a:spAutoFit/>
          </a:bodyPr>
          <a:lstStyle/>
          <a:p>
            <a:r>
              <a:rPr lang="en-US" b="1" i="1" u="sng" dirty="0"/>
              <a:t>Internalize</a:t>
            </a:r>
          </a:p>
        </p:txBody>
      </p:sp>
      <p:pic>
        <p:nvPicPr>
          <p:cNvPr id="3" name="Picture 2" descr="A screenshot of a cell phone&#10;&#10;Description automatically generated">
            <a:extLst>
              <a:ext uri="{FF2B5EF4-FFF2-40B4-BE49-F238E27FC236}">
                <a16:creationId xmlns:a16="http://schemas.microsoft.com/office/drawing/2014/main" id="{4F187001-7CF2-D540-9E3D-11A72CC0727E}"/>
              </a:ext>
            </a:extLst>
          </p:cNvPr>
          <p:cNvPicPr>
            <a:picLocks noChangeAspect="1"/>
          </p:cNvPicPr>
          <p:nvPr/>
        </p:nvPicPr>
        <p:blipFill>
          <a:blip r:embed="rId3"/>
          <a:stretch>
            <a:fillRect/>
          </a:stretch>
        </p:blipFill>
        <p:spPr>
          <a:xfrm>
            <a:off x="1444487" y="868730"/>
            <a:ext cx="9424293" cy="5989270"/>
          </a:xfrm>
          <a:prstGeom prst="rect">
            <a:avLst/>
          </a:prstGeom>
        </p:spPr>
      </p:pic>
    </p:spTree>
    <p:extLst>
      <p:ext uri="{BB962C8B-B14F-4D97-AF65-F5344CB8AC3E}">
        <p14:creationId xmlns:p14="http://schemas.microsoft.com/office/powerpoint/2010/main" val="320651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4298" y="6457889"/>
            <a:ext cx="11973560" cy="400685"/>
          </a:xfrm>
          <a:custGeom>
            <a:avLst/>
            <a:gdLst/>
            <a:ahLst/>
            <a:cxnLst/>
            <a:rect l="l" t="t" r="r" b="b"/>
            <a:pathLst>
              <a:path w="11973560" h="400684">
                <a:moveTo>
                  <a:pt x="11872950" y="400199"/>
                </a:moveTo>
                <a:lnTo>
                  <a:pt x="0" y="400199"/>
                </a:lnTo>
                <a:lnTo>
                  <a:pt x="100049" y="0"/>
                </a:lnTo>
                <a:lnTo>
                  <a:pt x="11973000" y="0"/>
                </a:lnTo>
                <a:lnTo>
                  <a:pt x="11872950" y="400199"/>
                </a:lnTo>
                <a:close/>
              </a:path>
            </a:pathLst>
          </a:custGeom>
          <a:solidFill>
            <a:srgbClr val="1E4E78"/>
          </a:solidFill>
        </p:spPr>
        <p:txBody>
          <a:bodyPr wrap="square" lIns="0" tIns="0" rIns="0" bIns="0" rtlCol="0"/>
          <a:lstStyle/>
          <a:p>
            <a:endParaRPr/>
          </a:p>
        </p:txBody>
      </p:sp>
      <p:sp>
        <p:nvSpPr>
          <p:cNvPr id="4" name="object 4"/>
          <p:cNvSpPr/>
          <p:nvPr/>
        </p:nvSpPr>
        <p:spPr>
          <a:xfrm>
            <a:off x="114298" y="6457889"/>
            <a:ext cx="11973560" cy="400685"/>
          </a:xfrm>
          <a:custGeom>
            <a:avLst/>
            <a:gdLst/>
            <a:ahLst/>
            <a:cxnLst/>
            <a:rect l="l" t="t" r="r" b="b"/>
            <a:pathLst>
              <a:path w="11973560" h="400684">
                <a:moveTo>
                  <a:pt x="0" y="400199"/>
                </a:moveTo>
                <a:lnTo>
                  <a:pt x="100049" y="0"/>
                </a:lnTo>
                <a:lnTo>
                  <a:pt x="11973000" y="0"/>
                </a:lnTo>
                <a:lnTo>
                  <a:pt x="11872950" y="400199"/>
                </a:lnTo>
                <a:lnTo>
                  <a:pt x="0" y="400199"/>
                </a:lnTo>
                <a:close/>
              </a:path>
            </a:pathLst>
          </a:custGeom>
          <a:ln w="12699">
            <a:solidFill>
              <a:srgbClr val="31538F"/>
            </a:solidFill>
          </a:ln>
        </p:spPr>
        <p:txBody>
          <a:bodyPr wrap="square" lIns="0" tIns="0" rIns="0" bIns="0" rtlCol="0"/>
          <a:lstStyle/>
          <a:p>
            <a:endParaRPr/>
          </a:p>
        </p:txBody>
      </p:sp>
      <p:sp>
        <p:nvSpPr>
          <p:cNvPr id="5" name="object 5"/>
          <p:cNvSpPr txBox="1"/>
          <p:nvPr/>
        </p:nvSpPr>
        <p:spPr>
          <a:xfrm>
            <a:off x="1833103" y="5978263"/>
            <a:ext cx="8516620" cy="835025"/>
          </a:xfrm>
          <a:prstGeom prst="rect">
            <a:avLst/>
          </a:prstGeom>
        </p:spPr>
        <p:txBody>
          <a:bodyPr vert="horz" wrap="square" lIns="0" tIns="51435" rIns="0" bIns="0" rtlCol="0">
            <a:spAutoFit/>
          </a:bodyPr>
          <a:lstStyle/>
          <a:p>
            <a:pPr marL="300990" algn="ctr">
              <a:lnSpc>
                <a:spcPct val="100000"/>
              </a:lnSpc>
              <a:spcBef>
                <a:spcPts val="405"/>
              </a:spcBef>
            </a:pPr>
            <a:r>
              <a:rPr sz="2400" u="heavy" spc="-5" dirty="0">
                <a:solidFill>
                  <a:srgbClr val="0563C1"/>
                </a:solidFill>
                <a:uFill>
                  <a:solidFill>
                    <a:srgbClr val="0563C1"/>
                  </a:solidFill>
                </a:uFill>
                <a:latin typeface="Arial"/>
                <a:cs typeface="Arial"/>
                <a:hlinkClick r:id="rId3"/>
              </a:rPr>
              <a:t>http://udlguidelines.cast.org</a:t>
            </a:r>
            <a:endParaRPr sz="2400">
              <a:latin typeface="Arial"/>
              <a:cs typeface="Arial"/>
            </a:endParaRPr>
          </a:p>
          <a:p>
            <a:pPr algn="ctr">
              <a:lnSpc>
                <a:spcPct val="100000"/>
              </a:lnSpc>
              <a:spcBef>
                <a:spcPts val="305"/>
              </a:spcBef>
            </a:pPr>
            <a:r>
              <a:rPr sz="1800" b="1" spc="-5" dirty="0">
                <a:solidFill>
                  <a:srgbClr val="FFFFFF"/>
                </a:solidFill>
                <a:latin typeface="Arial"/>
                <a:cs typeface="Arial"/>
              </a:rPr>
              <a:t>Funded by </a:t>
            </a:r>
            <a:r>
              <a:rPr sz="1800" b="1" dirty="0">
                <a:solidFill>
                  <a:srgbClr val="FFFFFF"/>
                </a:solidFill>
                <a:latin typeface="Arial"/>
                <a:cs typeface="Arial"/>
              </a:rPr>
              <a:t>the </a:t>
            </a:r>
            <a:r>
              <a:rPr sz="1800" b="1" spc="-65" dirty="0">
                <a:solidFill>
                  <a:srgbClr val="FFFFFF"/>
                </a:solidFill>
                <a:latin typeface="Arial"/>
                <a:cs typeface="Arial"/>
              </a:rPr>
              <a:t>Californi</a:t>
            </a:r>
            <a:r>
              <a:rPr sz="3600" spc="-97" baseline="-2314" dirty="0">
                <a:solidFill>
                  <a:srgbClr val="0563C1"/>
                </a:solidFill>
                <a:latin typeface="Arial"/>
                <a:cs typeface="Arial"/>
                <a:hlinkClick r:id="rId3"/>
              </a:rPr>
              <a:t>/</a:t>
            </a:r>
            <a:r>
              <a:rPr sz="1800" b="1" u="heavy" spc="-65" dirty="0">
                <a:solidFill>
                  <a:srgbClr val="FFFFFF"/>
                </a:solidFill>
                <a:uFill>
                  <a:solidFill>
                    <a:srgbClr val="0563C1"/>
                  </a:solidFill>
                </a:uFill>
                <a:latin typeface="Arial"/>
                <a:cs typeface="Arial"/>
                <a:hlinkClick r:id="rId3"/>
              </a:rPr>
              <a:t>a</a:t>
            </a:r>
            <a:r>
              <a:rPr sz="1800" b="1" spc="-65" dirty="0">
                <a:solidFill>
                  <a:srgbClr val="FFFFFF"/>
                </a:solidFill>
                <a:latin typeface="Arial"/>
                <a:cs typeface="Arial"/>
                <a:hlinkClick r:id="rId3"/>
              </a:rPr>
              <a:t> </a:t>
            </a:r>
            <a:r>
              <a:rPr sz="1800" b="1" spc="-5" dirty="0">
                <a:solidFill>
                  <a:srgbClr val="FFFFFF"/>
                </a:solidFill>
                <a:latin typeface="Arial"/>
                <a:cs typeface="Arial"/>
              </a:rPr>
              <a:t>Department of Education, Special Education</a:t>
            </a:r>
            <a:r>
              <a:rPr sz="1800" b="1" spc="-25" dirty="0">
                <a:solidFill>
                  <a:srgbClr val="FFFFFF"/>
                </a:solidFill>
                <a:latin typeface="Arial"/>
                <a:cs typeface="Arial"/>
              </a:rPr>
              <a:t> </a:t>
            </a:r>
            <a:r>
              <a:rPr sz="1800" b="1" spc="-5" dirty="0">
                <a:solidFill>
                  <a:srgbClr val="FFFFFF"/>
                </a:solidFill>
                <a:latin typeface="Arial"/>
                <a:cs typeface="Arial"/>
              </a:rPr>
              <a:t>Division</a:t>
            </a:r>
            <a:endParaRPr sz="1800">
              <a:latin typeface="Arial"/>
              <a:cs typeface="Arial"/>
            </a:endParaRPr>
          </a:p>
        </p:txBody>
      </p:sp>
      <p:sp>
        <p:nvSpPr>
          <p:cNvPr id="7" name="object 2">
            <a:extLst>
              <a:ext uri="{FF2B5EF4-FFF2-40B4-BE49-F238E27FC236}">
                <a16:creationId xmlns:a16="http://schemas.microsoft.com/office/drawing/2014/main" id="{B3826649-D141-0648-8CD1-665E70D493C1}"/>
              </a:ext>
            </a:extLst>
          </p:cNvPr>
          <p:cNvSpPr/>
          <p:nvPr/>
        </p:nvSpPr>
        <p:spPr>
          <a:xfrm>
            <a:off x="1723486" y="139149"/>
            <a:ext cx="8766025" cy="5835006"/>
          </a:xfrm>
          <a:prstGeom prst="rect">
            <a:avLst/>
          </a:prstGeom>
          <a:blipFill>
            <a:blip r:embed="rId4" cstate="print"/>
            <a:stretch>
              <a:fillRect/>
            </a:stretch>
          </a:blipFill>
        </p:spPr>
        <p:txBody>
          <a:bodyPr wrap="square" lIns="0" tIns="0" rIns="0" bIns="0" rtlCol="0"/>
          <a:lstStyle/>
          <a:p>
            <a:endParaRPr/>
          </a:p>
        </p:txBody>
      </p:sp>
      <p:sp>
        <p:nvSpPr>
          <p:cNvPr id="9" name="Oval 8">
            <a:extLst>
              <a:ext uri="{FF2B5EF4-FFF2-40B4-BE49-F238E27FC236}">
                <a16:creationId xmlns:a16="http://schemas.microsoft.com/office/drawing/2014/main" id="{AB4E81C4-00B5-E042-885F-8552A416F1FB}"/>
              </a:ext>
            </a:extLst>
          </p:cNvPr>
          <p:cNvSpPr/>
          <p:nvPr/>
        </p:nvSpPr>
        <p:spPr>
          <a:xfrm>
            <a:off x="7615037" y="309230"/>
            <a:ext cx="2944368" cy="568756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8" name="Graphic 7" descr="Document">
            <a:extLst>
              <a:ext uri="{FF2B5EF4-FFF2-40B4-BE49-F238E27FC236}">
                <a16:creationId xmlns:a16="http://schemas.microsoft.com/office/drawing/2014/main" id="{A702F115-1DAB-2249-BE7C-639D752D92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1378" y="5082398"/>
            <a:ext cx="914400" cy="914400"/>
          </a:xfrm>
          <a:prstGeom prst="rect">
            <a:avLst/>
          </a:prstGeom>
        </p:spPr>
      </p:pic>
    </p:spTree>
    <p:extLst>
      <p:ext uri="{BB962C8B-B14F-4D97-AF65-F5344CB8AC3E}">
        <p14:creationId xmlns:p14="http://schemas.microsoft.com/office/powerpoint/2010/main" val="150652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639D3-5ED8-2A40-92A5-2EC46F28B016}"/>
              </a:ext>
            </a:extLst>
          </p:cNvPr>
          <p:cNvSpPr/>
          <p:nvPr/>
        </p:nvSpPr>
        <p:spPr>
          <a:xfrm>
            <a:off x="928697" y="278006"/>
            <a:ext cx="10401301" cy="707886"/>
          </a:xfrm>
          <a:prstGeom prst="rect">
            <a:avLst/>
          </a:prstGeom>
        </p:spPr>
        <p:txBody>
          <a:bodyPr wrap="square">
            <a:spAutoFit/>
          </a:bodyPr>
          <a:lstStyle/>
          <a:p>
            <a:pPr algn="ctr"/>
            <a:r>
              <a:rPr lang="en-US" sz="4000" u="sng" dirty="0">
                <a:solidFill>
                  <a:srgbClr val="0000FF"/>
                </a:solidFill>
                <a:latin typeface="Arial" panose="020B0604020202020204" pitchFamily="34" charset="0"/>
                <a:cs typeface="Arial" panose="020B0604020202020204" pitchFamily="34" charset="0"/>
              </a:rPr>
              <a:t>Multiple Means of Action and Expression</a:t>
            </a:r>
          </a:p>
        </p:txBody>
      </p:sp>
      <p:pic>
        <p:nvPicPr>
          <p:cNvPr id="10" name="Picture 9" descr="Screen Shot 2014-07-14 at 2.08.54 PM.png">
            <a:extLst>
              <a:ext uri="{FF2B5EF4-FFF2-40B4-BE49-F238E27FC236}">
                <a16:creationId xmlns:a16="http://schemas.microsoft.com/office/drawing/2014/main" id="{EEB21526-30EB-A24B-B8C5-B313D992FF4B}"/>
              </a:ext>
            </a:extLst>
          </p:cNvPr>
          <p:cNvPicPr>
            <a:picLocks noChangeAspect="1"/>
          </p:cNvPicPr>
          <p:nvPr/>
        </p:nvPicPr>
        <p:blipFill>
          <a:blip r:embed="rId2"/>
          <a:stretch>
            <a:fillRect/>
          </a:stretch>
        </p:blipFill>
        <p:spPr>
          <a:xfrm>
            <a:off x="4000242" y="1215740"/>
            <a:ext cx="4177843" cy="4863327"/>
          </a:xfrm>
          <a:prstGeom prst="rect">
            <a:avLst/>
          </a:prstGeom>
        </p:spPr>
      </p:pic>
      <p:sp>
        <p:nvSpPr>
          <p:cNvPr id="6" name="Parallelogram 5">
            <a:extLst>
              <a:ext uri="{FF2B5EF4-FFF2-40B4-BE49-F238E27FC236}">
                <a16:creationId xmlns:a16="http://schemas.microsoft.com/office/drawing/2014/main" id="{95924F47-04DC-C74D-800B-89D21A43ED00}"/>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70805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creen shot 2014-12-19 at 2.47.58 PM.png">
            <a:extLst>
              <a:ext uri="{FF2B5EF4-FFF2-40B4-BE49-F238E27FC236}">
                <a16:creationId xmlns:a16="http://schemas.microsoft.com/office/drawing/2014/main" id="{1D947520-06D1-BA41-8DAE-AB74291D3E83}"/>
              </a:ext>
            </a:extLst>
          </p:cNvPr>
          <p:cNvPicPr>
            <a:picLocks noChangeAspect="1"/>
          </p:cNvPicPr>
          <p:nvPr/>
        </p:nvPicPr>
        <p:blipFill>
          <a:blip r:embed="rId2"/>
          <a:srcRect/>
          <a:stretch>
            <a:fillRect/>
          </a:stretch>
        </p:blipFill>
        <p:spPr bwMode="auto">
          <a:xfrm>
            <a:off x="585523" y="0"/>
            <a:ext cx="2931551" cy="6524625"/>
          </a:xfrm>
          <a:prstGeom prst="rect">
            <a:avLst/>
          </a:prstGeom>
          <a:noFill/>
          <a:ln w="9525">
            <a:noFill/>
            <a:miter lim="800000"/>
            <a:headEnd/>
            <a:tailEnd/>
          </a:ln>
        </p:spPr>
      </p:pic>
      <p:sp>
        <p:nvSpPr>
          <p:cNvPr id="8" name="TextBox 6">
            <a:extLst>
              <a:ext uri="{FF2B5EF4-FFF2-40B4-BE49-F238E27FC236}">
                <a16:creationId xmlns:a16="http://schemas.microsoft.com/office/drawing/2014/main" id="{9308761F-A439-7247-89AB-86C44A611623}"/>
              </a:ext>
            </a:extLst>
          </p:cNvPr>
          <p:cNvSpPr txBox="1">
            <a:spLocks noChangeArrowheads="1"/>
          </p:cNvSpPr>
          <p:nvPr/>
        </p:nvSpPr>
        <p:spPr bwMode="auto">
          <a:xfrm>
            <a:off x="4143110" y="0"/>
            <a:ext cx="2981325" cy="6832640"/>
          </a:xfrm>
          <a:prstGeom prst="rect">
            <a:avLst/>
          </a:prstGeom>
          <a:noFill/>
          <a:ln w="9525">
            <a:noFill/>
            <a:miter lim="800000"/>
            <a:headEnd/>
            <a:tailEnd/>
          </a:ln>
        </p:spPr>
        <p:txBody>
          <a:bodyPr>
            <a:prstTxWarp prst="textNoShape">
              <a:avLst/>
            </a:prstTxWarp>
            <a:spAutoFit/>
          </a:bodyPr>
          <a:lstStyle/>
          <a:p>
            <a:r>
              <a:rPr lang="en-US" sz="2000" dirty="0">
                <a:solidFill>
                  <a:schemeClr val="accent1">
                    <a:lumMod val="50000"/>
                  </a:schemeClr>
                </a:solidFill>
                <a:latin typeface="Arial" panose="020B0604020202020204" pitchFamily="34" charset="0"/>
                <a:ea typeface="Franklin Gothic Book" pitchFamily="-102" charset="0"/>
                <a:cs typeface="Arial" panose="020B0604020202020204" pitchFamily="34" charset="0"/>
              </a:rPr>
              <a:t>The Frontal Lobes are part of the cerebral cortex and are the largest of the brain’s structures.  They are the main site of the so-called “higher” cognitive functions.  Associated functions of the frontal lobes include Executive processes (voluntary behavior such as decision making, planning, problem–solving, and thinking), voluntary motor control, cognition, intelligence, attention, language processing and comprehension, and many others.</a:t>
            </a:r>
          </a:p>
          <a:p>
            <a:endParaRPr lang="en-US" dirty="0">
              <a:solidFill>
                <a:schemeClr val="accent1">
                  <a:lumMod val="50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C01704A-C60B-6742-B833-740713FBD736}"/>
              </a:ext>
            </a:extLst>
          </p:cNvPr>
          <p:cNvPicPr>
            <a:picLocks noChangeAspect="1"/>
          </p:cNvPicPr>
          <p:nvPr/>
        </p:nvPicPr>
        <p:blipFill>
          <a:blip r:embed="rId3"/>
          <a:stretch>
            <a:fillRect/>
          </a:stretch>
        </p:blipFill>
        <p:spPr>
          <a:xfrm>
            <a:off x="8109858" y="0"/>
            <a:ext cx="2991944" cy="6457890"/>
          </a:xfrm>
          <a:prstGeom prst="rect">
            <a:avLst/>
          </a:prstGeom>
        </p:spPr>
      </p:pic>
      <p:sp>
        <p:nvSpPr>
          <p:cNvPr id="6" name="Parallelogram 5">
            <a:extLst>
              <a:ext uri="{FF2B5EF4-FFF2-40B4-BE49-F238E27FC236}">
                <a16:creationId xmlns:a16="http://schemas.microsoft.com/office/drawing/2014/main" id="{902B4C06-3820-8D4C-85BA-838D142CF1C9}"/>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226023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9" name="Google Shape;239;g6d65267b8f_0_2"/>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36</a:t>
            </a:fld>
            <a:endParaRPr/>
          </a:p>
        </p:txBody>
      </p:sp>
      <p:sp>
        <p:nvSpPr>
          <p:cNvPr id="9" name="Title 5">
            <a:extLst>
              <a:ext uri="{FF2B5EF4-FFF2-40B4-BE49-F238E27FC236}">
                <a16:creationId xmlns:a16="http://schemas.microsoft.com/office/drawing/2014/main" id="{260A2301-099F-3443-B8E1-F36E9298D513}"/>
              </a:ext>
            </a:extLst>
          </p:cNvPr>
          <p:cNvSpPr>
            <a:spLocks noGrp="1"/>
          </p:cNvSpPr>
          <p:nvPr>
            <p:ph type="title"/>
          </p:nvPr>
        </p:nvSpPr>
        <p:spPr>
          <a:xfrm>
            <a:off x="1" y="203360"/>
            <a:ext cx="12192000" cy="763600"/>
          </a:xfrm>
        </p:spPr>
        <p:txBody>
          <a:bodyPr/>
          <a:lstStyle/>
          <a:p>
            <a:pPr algn="ctr"/>
            <a:r>
              <a:rPr lang="en-US" sz="4000" u="sng" kern="1200" dirty="0">
                <a:solidFill>
                  <a:srgbClr val="002060"/>
                </a:solidFill>
                <a:latin typeface="Arial" panose="020B0604020202020204" pitchFamily="34" charset="0"/>
                <a:cs typeface="Arial" panose="020B0604020202020204" pitchFamily="34" charset="0"/>
              </a:rPr>
              <a:t>”Translating” Action/Expression to the Classroom</a:t>
            </a:r>
            <a:endParaRPr lang="en-US" sz="4000"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4C4FB13-C131-DD4D-9C17-13DEE1B5D27B}"/>
              </a:ext>
            </a:extLst>
          </p:cNvPr>
          <p:cNvSpPr txBox="1"/>
          <p:nvPr/>
        </p:nvSpPr>
        <p:spPr>
          <a:xfrm>
            <a:off x="144258" y="1964988"/>
            <a:ext cx="811441" cy="307777"/>
          </a:xfrm>
          <a:prstGeom prst="rect">
            <a:avLst/>
          </a:prstGeom>
          <a:noFill/>
        </p:spPr>
        <p:txBody>
          <a:bodyPr wrap="none" rtlCol="0">
            <a:spAutoFit/>
          </a:bodyPr>
          <a:lstStyle/>
          <a:p>
            <a:r>
              <a:rPr lang="en-US" b="1" i="1" u="sng" dirty="0"/>
              <a:t>Access</a:t>
            </a:r>
          </a:p>
        </p:txBody>
      </p:sp>
      <p:sp>
        <p:nvSpPr>
          <p:cNvPr id="6" name="TextBox 5">
            <a:extLst>
              <a:ext uri="{FF2B5EF4-FFF2-40B4-BE49-F238E27FC236}">
                <a16:creationId xmlns:a16="http://schemas.microsoft.com/office/drawing/2014/main" id="{517E3E6F-5AA9-CB48-94D5-4FB127D9F2CA}"/>
              </a:ext>
            </a:extLst>
          </p:cNvPr>
          <p:cNvSpPr txBox="1"/>
          <p:nvPr/>
        </p:nvSpPr>
        <p:spPr>
          <a:xfrm>
            <a:off x="234026" y="3815489"/>
            <a:ext cx="631904" cy="307777"/>
          </a:xfrm>
          <a:prstGeom prst="rect">
            <a:avLst/>
          </a:prstGeom>
          <a:noFill/>
        </p:spPr>
        <p:txBody>
          <a:bodyPr wrap="none" rtlCol="0">
            <a:spAutoFit/>
          </a:bodyPr>
          <a:lstStyle/>
          <a:p>
            <a:r>
              <a:rPr lang="en-US" b="1" i="1" u="sng" dirty="0"/>
              <a:t>Build</a:t>
            </a:r>
          </a:p>
        </p:txBody>
      </p:sp>
      <p:sp>
        <p:nvSpPr>
          <p:cNvPr id="7" name="TextBox 6">
            <a:extLst>
              <a:ext uri="{FF2B5EF4-FFF2-40B4-BE49-F238E27FC236}">
                <a16:creationId xmlns:a16="http://schemas.microsoft.com/office/drawing/2014/main" id="{21E37D1E-DA08-3446-ABF6-5CC070460CE8}"/>
              </a:ext>
            </a:extLst>
          </p:cNvPr>
          <p:cNvSpPr txBox="1"/>
          <p:nvPr/>
        </p:nvSpPr>
        <p:spPr>
          <a:xfrm>
            <a:off x="137086" y="5665990"/>
            <a:ext cx="1069524" cy="307777"/>
          </a:xfrm>
          <a:prstGeom prst="rect">
            <a:avLst/>
          </a:prstGeom>
          <a:noFill/>
        </p:spPr>
        <p:txBody>
          <a:bodyPr wrap="none" rtlCol="0">
            <a:spAutoFit/>
          </a:bodyPr>
          <a:lstStyle/>
          <a:p>
            <a:r>
              <a:rPr lang="en-US" b="1" i="1" u="sng" dirty="0"/>
              <a:t>Internalize</a:t>
            </a:r>
          </a:p>
        </p:txBody>
      </p:sp>
      <p:pic>
        <p:nvPicPr>
          <p:cNvPr id="3" name="Picture 2" descr="A screenshot of a cell phone&#10;&#10;Description automatically generated">
            <a:extLst>
              <a:ext uri="{FF2B5EF4-FFF2-40B4-BE49-F238E27FC236}">
                <a16:creationId xmlns:a16="http://schemas.microsoft.com/office/drawing/2014/main" id="{FE5A2F6C-CD44-A94E-B5C9-3996F018BC3A}"/>
              </a:ext>
            </a:extLst>
          </p:cNvPr>
          <p:cNvPicPr>
            <a:picLocks noChangeAspect="1"/>
          </p:cNvPicPr>
          <p:nvPr/>
        </p:nvPicPr>
        <p:blipFill>
          <a:blip r:embed="rId3"/>
          <a:stretch>
            <a:fillRect/>
          </a:stretch>
        </p:blipFill>
        <p:spPr>
          <a:xfrm>
            <a:off x="1325218" y="855472"/>
            <a:ext cx="10014688" cy="6002527"/>
          </a:xfrm>
          <a:prstGeom prst="rect">
            <a:avLst/>
          </a:prstGeom>
        </p:spPr>
      </p:pic>
    </p:spTree>
    <p:extLst>
      <p:ext uri="{BB962C8B-B14F-4D97-AF65-F5344CB8AC3E}">
        <p14:creationId xmlns:p14="http://schemas.microsoft.com/office/powerpoint/2010/main" val="373434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1B1433-3E20-3D4F-82FD-9FD6351137D2}"/>
              </a:ext>
            </a:extLst>
          </p:cNvPr>
          <p:cNvSpPr txBox="1"/>
          <p:nvPr/>
        </p:nvSpPr>
        <p:spPr>
          <a:xfrm>
            <a:off x="1588" y="-13251"/>
            <a:ext cx="12188825" cy="369332"/>
          </a:xfrm>
          <a:prstGeom prst="rect">
            <a:avLst/>
          </a:prstGeom>
          <a:solidFill>
            <a:schemeClr val="bg1">
              <a:lumMod val="85000"/>
              <a:alpha val="48000"/>
            </a:schemeClr>
          </a:solidFill>
        </p:spPr>
        <p:txBody>
          <a:bodyPr wrap="square" rtlCol="0">
            <a:spAutoFit/>
          </a:bodyPr>
          <a:lstStyle/>
          <a:p>
            <a:endParaRPr lang="en-US" dirty="0"/>
          </a:p>
        </p:txBody>
      </p:sp>
      <p:pic>
        <p:nvPicPr>
          <p:cNvPr id="3" name="Picture 2" descr="A picture containing grass, man, front, sitting&#10;&#10;Description automatically generated">
            <a:extLst>
              <a:ext uri="{FF2B5EF4-FFF2-40B4-BE49-F238E27FC236}">
                <a16:creationId xmlns:a16="http://schemas.microsoft.com/office/drawing/2014/main" id="{4E6DAFE6-AD95-E149-A6E1-AC6D473CA3B8}"/>
              </a:ext>
            </a:extLst>
          </p:cNvPr>
          <p:cNvPicPr>
            <a:picLocks noChangeAspect="1"/>
          </p:cNvPicPr>
          <p:nvPr/>
        </p:nvPicPr>
        <p:blipFill>
          <a:blip r:embed="rId2"/>
          <a:stretch>
            <a:fillRect/>
          </a:stretch>
        </p:blipFill>
        <p:spPr>
          <a:xfrm>
            <a:off x="-2307" y="-13250"/>
            <a:ext cx="12273744" cy="7137706"/>
          </a:xfrm>
          <a:prstGeom prst="rect">
            <a:avLst/>
          </a:prstGeom>
          <a:ln>
            <a:gradFill>
              <a:gsLst>
                <a:gs pos="64000">
                  <a:schemeClr val="bg1">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6" name="Picture 5" descr="A close up of a sign&#10;&#10;Description automatically generated">
            <a:extLst>
              <a:ext uri="{FF2B5EF4-FFF2-40B4-BE49-F238E27FC236}">
                <a16:creationId xmlns:a16="http://schemas.microsoft.com/office/drawing/2014/main" id="{9A277496-EC94-CC49-AB6A-DA5BE91C94E5}"/>
              </a:ext>
            </a:extLst>
          </p:cNvPr>
          <p:cNvPicPr>
            <a:picLocks noChangeAspect="1"/>
          </p:cNvPicPr>
          <p:nvPr/>
        </p:nvPicPr>
        <p:blipFill>
          <a:blip r:embed="rId3"/>
          <a:stretch>
            <a:fillRect/>
          </a:stretch>
        </p:blipFill>
        <p:spPr>
          <a:xfrm>
            <a:off x="9308898" y="3938078"/>
            <a:ext cx="1921010" cy="1330339"/>
          </a:xfrm>
          <a:prstGeom prst="rect">
            <a:avLst/>
          </a:prstGeom>
          <a:effectLst>
            <a:softEdge rad="304800"/>
          </a:effectLst>
        </p:spPr>
      </p:pic>
      <p:sp>
        <p:nvSpPr>
          <p:cNvPr id="2" name="Rectangle 1">
            <a:extLst>
              <a:ext uri="{FF2B5EF4-FFF2-40B4-BE49-F238E27FC236}">
                <a16:creationId xmlns:a16="http://schemas.microsoft.com/office/drawing/2014/main" id="{F38CCBE5-841C-7140-8E3D-CE605E97C649}"/>
              </a:ext>
            </a:extLst>
          </p:cNvPr>
          <p:cNvSpPr/>
          <p:nvPr/>
        </p:nvSpPr>
        <p:spPr>
          <a:xfrm>
            <a:off x="4472025" y="1796968"/>
            <a:ext cx="6757883" cy="830997"/>
          </a:xfrm>
          <a:prstGeom prst="rect">
            <a:avLst/>
          </a:prstGeom>
        </p:spPr>
        <p:txBody>
          <a:bodyPr wrap="square">
            <a:spAutoFit/>
          </a:bodyPr>
          <a:lstStyle/>
          <a:p>
            <a:r>
              <a:rPr lang="en-US" sz="1600" dirty="0">
                <a:solidFill>
                  <a:srgbClr val="181818"/>
                </a:solidFill>
              </a:rPr>
              <a:t>“Though we cannot think alike, may we not love alike? May we not be of one heart, though we are not of one opinion? Without all doubt, we may.”</a:t>
            </a:r>
            <a:br>
              <a:rPr lang="en-US" sz="1600" dirty="0"/>
            </a:br>
            <a:r>
              <a:rPr lang="en-US" sz="1600" dirty="0"/>
              <a:t>                                        </a:t>
            </a:r>
            <a:r>
              <a:rPr lang="en-US" sz="1600" dirty="0">
                <a:solidFill>
                  <a:srgbClr val="181818"/>
                </a:solidFill>
              </a:rPr>
              <a:t>― </a:t>
            </a:r>
            <a:r>
              <a:rPr lang="en-US" sz="1600" b="1" dirty="0">
                <a:solidFill>
                  <a:srgbClr val="333333"/>
                </a:solidFill>
              </a:rPr>
              <a:t>from a letter in the Works of John Wesley</a:t>
            </a:r>
            <a:endParaRPr lang="en-US" sz="1600" dirty="0"/>
          </a:p>
        </p:txBody>
      </p:sp>
      <p:sp>
        <p:nvSpPr>
          <p:cNvPr id="4" name="TextBox 3">
            <a:extLst>
              <a:ext uri="{FF2B5EF4-FFF2-40B4-BE49-F238E27FC236}">
                <a16:creationId xmlns:a16="http://schemas.microsoft.com/office/drawing/2014/main" id="{FF9F15A2-9740-D842-9970-8417C7A6D8D5}"/>
              </a:ext>
            </a:extLst>
          </p:cNvPr>
          <p:cNvSpPr txBox="1"/>
          <p:nvPr/>
        </p:nvSpPr>
        <p:spPr>
          <a:xfrm>
            <a:off x="6579133" y="5268417"/>
            <a:ext cx="561128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hlinkClick r:id="rId4"/>
              </a:rPr>
              <a:t>https://www.youtube.com/watch?v=2bgfLiZWam0</a:t>
            </a:r>
            <a:endParaRPr lang="en-US" b="1" dirty="0">
              <a:latin typeface="Arial" panose="020B0604020202020204" pitchFamily="34" charset="0"/>
              <a:cs typeface="Arial" panose="020B0604020202020204" pitchFamily="34" charset="0"/>
            </a:endParaRPr>
          </a:p>
        </p:txBody>
      </p:sp>
      <p:pic>
        <p:nvPicPr>
          <p:cNvPr id="7" name="Graphic 6" descr="Document">
            <a:extLst>
              <a:ext uri="{FF2B5EF4-FFF2-40B4-BE49-F238E27FC236}">
                <a16:creationId xmlns:a16="http://schemas.microsoft.com/office/drawing/2014/main" id="{6005DEE8-5487-264B-8612-8B3F2A8EB6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0349" y="310261"/>
            <a:ext cx="914400" cy="914400"/>
          </a:xfrm>
          <a:prstGeom prst="rect">
            <a:avLst/>
          </a:prstGeom>
        </p:spPr>
      </p:pic>
    </p:spTree>
    <p:extLst>
      <p:ext uri="{BB962C8B-B14F-4D97-AF65-F5344CB8AC3E}">
        <p14:creationId xmlns:p14="http://schemas.microsoft.com/office/powerpoint/2010/main" val="4327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ED404E1-B945-3747-AD7D-2416E081B1D1}"/>
              </a:ext>
            </a:extLst>
          </p:cNvPr>
          <p:cNvSpPr txBox="1">
            <a:spLocks/>
          </p:cNvSpPr>
          <p:nvPr/>
        </p:nvSpPr>
        <p:spPr>
          <a:xfrm>
            <a:off x="4115936" y="1279946"/>
            <a:ext cx="641073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latin typeface="Arial" panose="020B0604020202020204" pitchFamily="34" charset="0"/>
                <a:ea typeface="Open Sans Extrabold" panose="020B0906030804020204" pitchFamily="34" charset="0"/>
                <a:cs typeface="Arial" panose="020B0604020202020204" pitchFamily="34" charset="0"/>
              </a:rPr>
              <a:t>“</a:t>
            </a:r>
            <a:r>
              <a:rPr lang="en-US" sz="3200" i="1" dirty="0">
                <a:solidFill>
                  <a:srgbClr val="FFC000"/>
                </a:solidFill>
                <a:latin typeface="Arial" panose="020B0604020202020204" pitchFamily="34" charset="0"/>
                <a:ea typeface="Open Sans Extrabold" panose="020B0906030804020204" pitchFamily="34" charset="0"/>
                <a:cs typeface="Arial" panose="020B0604020202020204" pitchFamily="34" charset="0"/>
              </a:rPr>
              <a:t>Imagine a world </a:t>
            </a:r>
            <a:r>
              <a:rPr lang="en-US" sz="3200" dirty="0">
                <a:solidFill>
                  <a:schemeClr val="accent1">
                    <a:lumMod val="50000"/>
                  </a:schemeClr>
                </a:solidFill>
                <a:latin typeface="Arial" panose="020B0604020202020204" pitchFamily="34" charset="0"/>
                <a:ea typeface="Open Sans Extrabold" panose="020B0906030804020204" pitchFamily="34" charset="0"/>
                <a:cs typeface="Arial" panose="020B0604020202020204" pitchFamily="34" charset="0"/>
              </a:rPr>
              <a:t>in which</a:t>
            </a:r>
            <a:r>
              <a:rPr lang="en-US" sz="3200" dirty="0">
                <a:latin typeface="Arial" panose="020B0604020202020204" pitchFamily="34" charset="0"/>
                <a:ea typeface="Open Sans Extrabold" panose="020B0906030804020204" pitchFamily="34" charset="0"/>
                <a:cs typeface="Arial" panose="020B0604020202020204" pitchFamily="34" charset="0"/>
              </a:rPr>
              <a:t> </a:t>
            </a:r>
            <a:r>
              <a:rPr lang="en-US" sz="3200" dirty="0">
                <a:solidFill>
                  <a:srgbClr val="FFC000"/>
                </a:solidFill>
                <a:latin typeface="Arial" panose="020B0604020202020204" pitchFamily="34" charset="0"/>
                <a:ea typeface="Open Sans Extrabold" panose="020B0906030804020204" pitchFamily="34" charset="0"/>
                <a:cs typeface="Arial" panose="020B0604020202020204" pitchFamily="34" charset="0"/>
              </a:rPr>
              <a:t>trust</a:t>
            </a:r>
            <a:r>
              <a:rPr lang="en-US" sz="3200" dirty="0">
                <a:latin typeface="Arial" panose="020B0604020202020204" pitchFamily="34" charset="0"/>
                <a:ea typeface="Open Sans Extrabold" panose="020B0906030804020204" pitchFamily="34" charset="0"/>
                <a:cs typeface="Arial" panose="020B0604020202020204" pitchFamily="34" charset="0"/>
              </a:rPr>
              <a:t> </a:t>
            </a:r>
            <a:r>
              <a:rPr lang="en-US" sz="3200" dirty="0">
                <a:solidFill>
                  <a:schemeClr val="accent1">
                    <a:lumMod val="50000"/>
                  </a:schemeClr>
                </a:solidFill>
                <a:latin typeface="Arial" panose="020B0604020202020204" pitchFamily="34" charset="0"/>
                <a:ea typeface="Open Sans Extrabold" panose="020B0906030804020204" pitchFamily="34" charset="0"/>
                <a:cs typeface="Arial" panose="020B0604020202020204" pitchFamily="34" charset="0"/>
              </a:rPr>
              <a:t>and</a:t>
            </a:r>
            <a:r>
              <a:rPr lang="en-US" sz="3200" dirty="0">
                <a:latin typeface="Arial" panose="020B0604020202020204" pitchFamily="34" charset="0"/>
                <a:ea typeface="Open Sans Extrabold" panose="020B0906030804020204" pitchFamily="34" charset="0"/>
                <a:cs typeface="Arial" panose="020B0604020202020204" pitchFamily="34" charset="0"/>
              </a:rPr>
              <a:t> </a:t>
            </a:r>
            <a:r>
              <a:rPr lang="en-US" sz="3200" dirty="0">
                <a:solidFill>
                  <a:srgbClr val="FFC000"/>
                </a:solidFill>
                <a:latin typeface="Arial" panose="020B0604020202020204" pitchFamily="34" charset="0"/>
                <a:ea typeface="Open Sans Extrabold" panose="020B0906030804020204" pitchFamily="34" charset="0"/>
                <a:cs typeface="Arial" panose="020B0604020202020204" pitchFamily="34" charset="0"/>
              </a:rPr>
              <a:t>loyalty</a:t>
            </a:r>
            <a:r>
              <a:rPr lang="en-US" sz="3200" dirty="0">
                <a:latin typeface="Arial" panose="020B0604020202020204" pitchFamily="34" charset="0"/>
                <a:ea typeface="Open Sans Extrabold" panose="020B0906030804020204" pitchFamily="34" charset="0"/>
                <a:cs typeface="Arial" panose="020B0604020202020204" pitchFamily="34" charset="0"/>
              </a:rPr>
              <a:t> </a:t>
            </a:r>
            <a:r>
              <a:rPr lang="en-US" sz="3200" dirty="0">
                <a:solidFill>
                  <a:schemeClr val="accent1">
                    <a:lumMod val="50000"/>
                  </a:schemeClr>
                </a:solidFill>
                <a:latin typeface="Arial" panose="020B0604020202020204" pitchFamily="34" charset="0"/>
                <a:ea typeface="Open Sans Extrabold" panose="020B0906030804020204" pitchFamily="34" charset="0"/>
                <a:cs typeface="Arial" panose="020B0604020202020204" pitchFamily="34" charset="0"/>
              </a:rPr>
              <a:t>are the rule rather than the exception.”</a:t>
            </a:r>
          </a:p>
          <a:p>
            <a:pPr marL="0" indent="0">
              <a:buFont typeface="Arial" panose="020B0604020202020204" pitchFamily="34" charset="0"/>
              <a:buNone/>
            </a:pPr>
            <a:r>
              <a:rPr lang="en-US" sz="1800" u="sng" dirty="0" err="1">
                <a:solidFill>
                  <a:srgbClr val="00B0F0"/>
                </a:solidFill>
                <a:latin typeface="Arial" panose="020B0604020202020204" pitchFamily="34" charset="0"/>
                <a:cs typeface="Arial" panose="020B0604020202020204" pitchFamily="34" charset="0"/>
              </a:rPr>
              <a:t>www.startwithwhy.com</a:t>
            </a:r>
            <a:endParaRPr lang="en-US" sz="1800" u="sng" dirty="0">
              <a:solidFill>
                <a:srgbClr val="00B0F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4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0" indent="0">
              <a:buFont typeface="Arial" panose="020B0604020202020204" pitchFamily="34" charset="0"/>
              <a:buNone/>
            </a:pPr>
            <a:endParaRPr lang="en-US" sz="14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0" indent="0">
              <a:buFont typeface="Arial" panose="020B0604020202020204" pitchFamily="34" charset="0"/>
              <a:buNone/>
            </a:pPr>
            <a:endParaRPr lang="en-US" sz="14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0" indent="0">
              <a:buFont typeface="Arial" panose="020B0604020202020204" pitchFamily="34" charset="0"/>
              <a:buNone/>
            </a:pPr>
            <a:endParaRPr lang="en-US" sz="1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8" name="Picture 10" descr="Screen Shot 2014-06-04 at 12.09.23 PM.png">
            <a:hlinkClick r:id="rId2"/>
            <a:extLst>
              <a:ext uri="{FF2B5EF4-FFF2-40B4-BE49-F238E27FC236}">
                <a16:creationId xmlns:a16="http://schemas.microsoft.com/office/drawing/2014/main" id="{012274EE-319A-2742-88F8-018760C37A9E}"/>
              </a:ext>
            </a:extLst>
          </p:cNvPr>
          <p:cNvPicPr>
            <a:picLocks noChangeAspect="1"/>
          </p:cNvPicPr>
          <p:nvPr/>
        </p:nvPicPr>
        <p:blipFill>
          <a:blip r:embed="rId3"/>
          <a:srcRect/>
          <a:stretch>
            <a:fillRect/>
          </a:stretch>
        </p:blipFill>
        <p:spPr bwMode="auto">
          <a:xfrm>
            <a:off x="1568792" y="1364877"/>
            <a:ext cx="2198687" cy="41814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descr="Screen Shot 2015-07-31 at 10.05.21 PM.png">
            <a:extLst>
              <a:ext uri="{FF2B5EF4-FFF2-40B4-BE49-F238E27FC236}">
                <a16:creationId xmlns:a16="http://schemas.microsoft.com/office/drawing/2014/main" id="{55232524-C218-0348-8B82-D5D2E9B27B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5936" y="3913705"/>
            <a:ext cx="6227797" cy="2398616"/>
          </a:xfrm>
          <a:prstGeom prst="rect">
            <a:avLst/>
          </a:prstGeom>
        </p:spPr>
      </p:pic>
      <p:sp>
        <p:nvSpPr>
          <p:cNvPr id="2" name="TextBox 1">
            <a:extLst>
              <a:ext uri="{FF2B5EF4-FFF2-40B4-BE49-F238E27FC236}">
                <a16:creationId xmlns:a16="http://schemas.microsoft.com/office/drawing/2014/main" id="{41B37EED-8957-4C42-934A-1029049B8AFC}"/>
              </a:ext>
            </a:extLst>
          </p:cNvPr>
          <p:cNvSpPr txBox="1"/>
          <p:nvPr/>
        </p:nvSpPr>
        <p:spPr>
          <a:xfrm>
            <a:off x="4865231" y="304337"/>
            <a:ext cx="1838965" cy="707886"/>
          </a:xfrm>
          <a:prstGeom prst="rect">
            <a:avLst/>
          </a:prstGeom>
          <a:noFill/>
        </p:spPr>
        <p:txBody>
          <a:bodyPr wrap="none" rtlCol="0">
            <a:spAutoFit/>
          </a:bodyPr>
          <a:lstStyle/>
          <a:p>
            <a:r>
              <a:rPr lang="en-US" sz="4000" u="sng" dirty="0">
                <a:solidFill>
                  <a:srgbClr val="002060"/>
                </a:solidFill>
                <a:latin typeface="Arial" panose="020B0604020202020204" pitchFamily="34" charset="0"/>
                <a:cs typeface="Arial" panose="020B0604020202020204" pitchFamily="34" charset="0"/>
              </a:rPr>
              <a:t>“Why”?</a:t>
            </a:r>
          </a:p>
        </p:txBody>
      </p:sp>
      <p:sp>
        <p:nvSpPr>
          <p:cNvPr id="12" name="Parallelogram 11">
            <a:extLst>
              <a:ext uri="{FF2B5EF4-FFF2-40B4-BE49-F238E27FC236}">
                <a16:creationId xmlns:a16="http://schemas.microsoft.com/office/drawing/2014/main" id="{E8DEA73A-239B-4F40-8EE0-E9BB680CA275}"/>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246774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E436C-E7CA-6742-BB47-DB1B4AE29F74}"/>
              </a:ext>
            </a:extLst>
          </p:cNvPr>
          <p:cNvSpPr>
            <a:spLocks noGrp="1"/>
          </p:cNvSpPr>
          <p:nvPr>
            <p:ph type="ctrTitle"/>
          </p:nvPr>
        </p:nvSpPr>
        <p:spPr>
          <a:xfrm>
            <a:off x="-19893" y="249889"/>
            <a:ext cx="12192000" cy="521729"/>
          </a:xfrm>
        </p:spPr>
        <p:txBody>
          <a:bodyPr>
            <a:normAutofit/>
          </a:bodyPr>
          <a:lstStyle/>
          <a:p>
            <a:r>
              <a:rPr lang="en-US" sz="2800" u="sng" dirty="0">
                <a:solidFill>
                  <a:schemeClr val="accent1">
                    <a:lumMod val="50000"/>
                  </a:schemeClr>
                </a:solidFill>
                <a:latin typeface="Arial" panose="020B0604020202020204" pitchFamily="34" charset="0"/>
                <a:cs typeface="Arial" panose="020B0604020202020204" pitchFamily="34" charset="0"/>
              </a:rPr>
              <a:t>IT’S PERSONAL</a:t>
            </a:r>
          </a:p>
        </p:txBody>
      </p:sp>
      <p:sp>
        <p:nvSpPr>
          <p:cNvPr id="5" name="TextBox 4">
            <a:extLst>
              <a:ext uri="{FF2B5EF4-FFF2-40B4-BE49-F238E27FC236}">
                <a16:creationId xmlns:a16="http://schemas.microsoft.com/office/drawing/2014/main" id="{D4612A71-4C97-FE4C-82ED-F254C3313249}"/>
              </a:ext>
            </a:extLst>
          </p:cNvPr>
          <p:cNvSpPr txBox="1"/>
          <p:nvPr/>
        </p:nvSpPr>
        <p:spPr>
          <a:xfrm>
            <a:off x="4994036" y="830409"/>
            <a:ext cx="2012026" cy="523220"/>
          </a:xfrm>
          <a:prstGeom prst="rect">
            <a:avLst/>
          </a:prstGeom>
          <a:noFill/>
        </p:spPr>
        <p:txBody>
          <a:bodyPr wrap="none" rtlCol="0">
            <a:spAutoFit/>
          </a:bodyPr>
          <a:lstStyle/>
          <a:p>
            <a:r>
              <a:rPr lang="en-US" sz="2800" b="1" dirty="0">
                <a:solidFill>
                  <a:schemeClr val="accent1">
                    <a:lumMod val="50000"/>
                  </a:schemeClr>
                </a:solidFill>
                <a:latin typeface="Arial" panose="020B0604020202020204" pitchFamily="34" charset="0"/>
                <a:cs typeface="Arial" panose="020B0604020202020204" pitchFamily="34" charset="0"/>
              </a:rPr>
              <a:t>MY WHY…</a:t>
            </a:r>
          </a:p>
        </p:txBody>
      </p:sp>
      <p:pic>
        <p:nvPicPr>
          <p:cNvPr id="10" name="Picture 9">
            <a:extLst>
              <a:ext uri="{FF2B5EF4-FFF2-40B4-BE49-F238E27FC236}">
                <a16:creationId xmlns:a16="http://schemas.microsoft.com/office/drawing/2014/main" id="{1BB31705-C1E2-224C-8BEC-76C4222DF93F}"/>
              </a:ext>
            </a:extLst>
          </p:cNvPr>
          <p:cNvPicPr>
            <a:picLocks noChangeAspect="1"/>
          </p:cNvPicPr>
          <p:nvPr/>
        </p:nvPicPr>
        <p:blipFill>
          <a:blip r:embed="rId2"/>
          <a:stretch>
            <a:fillRect/>
          </a:stretch>
        </p:blipFill>
        <p:spPr>
          <a:xfrm>
            <a:off x="1758058" y="1672657"/>
            <a:ext cx="2802799" cy="3884194"/>
          </a:xfrm>
          <a:prstGeom prst="rect">
            <a:avLst/>
          </a:prstGeom>
          <a:ln w="34925">
            <a:solidFill>
              <a:schemeClr val="accent1">
                <a:shade val="50000"/>
              </a:schemeClr>
            </a:solidFill>
          </a:ln>
        </p:spPr>
      </p:pic>
      <p:sp>
        <p:nvSpPr>
          <p:cNvPr id="21" name="Parallelogram 20">
            <a:extLst>
              <a:ext uri="{FF2B5EF4-FFF2-40B4-BE49-F238E27FC236}">
                <a16:creationId xmlns:a16="http://schemas.microsoft.com/office/drawing/2014/main" id="{3975BD68-A1BA-F840-8BC8-22D5EC5DF3B0}"/>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pic>
        <p:nvPicPr>
          <p:cNvPr id="23" name="Picture 22">
            <a:extLst>
              <a:ext uri="{FF2B5EF4-FFF2-40B4-BE49-F238E27FC236}">
                <a16:creationId xmlns:a16="http://schemas.microsoft.com/office/drawing/2014/main" id="{018A6928-9344-1D42-BD69-6518700056E2}"/>
              </a:ext>
            </a:extLst>
          </p:cNvPr>
          <p:cNvPicPr>
            <a:picLocks noChangeAspect="1"/>
          </p:cNvPicPr>
          <p:nvPr/>
        </p:nvPicPr>
        <p:blipFill>
          <a:blip r:embed="rId3"/>
          <a:stretch>
            <a:fillRect/>
          </a:stretch>
        </p:blipFill>
        <p:spPr>
          <a:xfrm>
            <a:off x="6474051" y="2015032"/>
            <a:ext cx="4265925" cy="3199444"/>
          </a:xfrm>
          <a:prstGeom prst="rect">
            <a:avLst/>
          </a:prstGeom>
          <a:ln w="34925">
            <a:solidFill>
              <a:schemeClr val="accent1">
                <a:shade val="50000"/>
              </a:schemeClr>
            </a:solidFill>
          </a:ln>
        </p:spPr>
      </p:pic>
      <p:pic>
        <p:nvPicPr>
          <p:cNvPr id="7" name="Graphic 6" descr="Document">
            <a:extLst>
              <a:ext uri="{FF2B5EF4-FFF2-40B4-BE49-F238E27FC236}">
                <a16:creationId xmlns:a16="http://schemas.microsoft.com/office/drawing/2014/main" id="{E380C5C5-8E48-3E4F-A689-5E3B19367C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2241" y="189092"/>
            <a:ext cx="914400" cy="914400"/>
          </a:xfrm>
          <a:prstGeom prst="rect">
            <a:avLst/>
          </a:prstGeom>
        </p:spPr>
      </p:pic>
      <p:sp>
        <p:nvSpPr>
          <p:cNvPr id="8" name="TextBox 7">
            <a:extLst>
              <a:ext uri="{FF2B5EF4-FFF2-40B4-BE49-F238E27FC236}">
                <a16:creationId xmlns:a16="http://schemas.microsoft.com/office/drawing/2014/main" id="{26ED8789-303E-574F-9A87-3DC27AB1D729}"/>
              </a:ext>
            </a:extLst>
          </p:cNvPr>
          <p:cNvSpPr txBox="1"/>
          <p:nvPr/>
        </p:nvSpPr>
        <p:spPr>
          <a:xfrm>
            <a:off x="9940483" y="1066623"/>
            <a:ext cx="214674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Processing Guide</a:t>
            </a:r>
          </a:p>
        </p:txBody>
      </p:sp>
      <p:sp>
        <p:nvSpPr>
          <p:cNvPr id="3" name="TextBox 2">
            <a:extLst>
              <a:ext uri="{FF2B5EF4-FFF2-40B4-BE49-F238E27FC236}">
                <a16:creationId xmlns:a16="http://schemas.microsoft.com/office/drawing/2014/main" id="{C59B5342-56F8-4443-84A6-F25530B0C5C8}"/>
              </a:ext>
            </a:extLst>
          </p:cNvPr>
          <p:cNvSpPr txBox="1"/>
          <p:nvPr/>
        </p:nvSpPr>
        <p:spPr>
          <a:xfrm>
            <a:off x="7447493" y="5691213"/>
            <a:ext cx="3259226" cy="461665"/>
          </a:xfrm>
          <a:prstGeom prst="rect">
            <a:avLst/>
          </a:prstGeom>
          <a:noFill/>
        </p:spPr>
        <p:txBody>
          <a:bodyPr wrap="none" rtlCol="0">
            <a:spAutoFit/>
          </a:bodyPr>
          <a:lstStyle/>
          <a:p>
            <a:r>
              <a:rPr lang="en-US" sz="2400" b="1" dirty="0">
                <a:solidFill>
                  <a:srgbClr val="002060"/>
                </a:solidFill>
                <a:latin typeface="Arial" panose="020B0604020202020204" pitchFamily="34" charset="0"/>
                <a:cs typeface="Arial" panose="020B0604020202020204" pitchFamily="34" charset="0"/>
              </a:rPr>
              <a:t>What is your ”Why”?</a:t>
            </a:r>
          </a:p>
        </p:txBody>
      </p:sp>
    </p:spTree>
    <p:extLst>
      <p:ext uri="{BB962C8B-B14F-4D97-AF65-F5344CB8AC3E}">
        <p14:creationId xmlns:p14="http://schemas.microsoft.com/office/powerpoint/2010/main" val="222119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rallelogram 14">
            <a:extLst>
              <a:ext uri="{FF2B5EF4-FFF2-40B4-BE49-F238E27FC236}">
                <a16:creationId xmlns:a16="http://schemas.microsoft.com/office/drawing/2014/main" id="{1C87C0B5-99FB-6A4E-8D1E-F7A573BB177B}"/>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
        <p:nvSpPr>
          <p:cNvPr id="18" name="TextBox 17">
            <a:extLst>
              <a:ext uri="{FF2B5EF4-FFF2-40B4-BE49-F238E27FC236}">
                <a16:creationId xmlns:a16="http://schemas.microsoft.com/office/drawing/2014/main" id="{4EF91134-ED46-CE4A-B7D6-BD34D37582AB}"/>
              </a:ext>
            </a:extLst>
          </p:cNvPr>
          <p:cNvSpPr txBox="1"/>
          <p:nvPr/>
        </p:nvSpPr>
        <p:spPr>
          <a:xfrm>
            <a:off x="1028700" y="2804576"/>
            <a:ext cx="7497565" cy="1938992"/>
          </a:xfrm>
          <a:prstGeom prst="rect">
            <a:avLst/>
          </a:prstGeom>
          <a:noFill/>
        </p:spPr>
        <p:txBody>
          <a:bodyPr wrap="none" rtlCol="0">
            <a:spAutoFit/>
          </a:bodyPr>
          <a:lstStyle/>
          <a:p>
            <a:r>
              <a:rPr lang="en-US" sz="2000" dirty="0">
                <a:solidFill>
                  <a:schemeClr val="accent1">
                    <a:lumMod val="50000"/>
                  </a:schemeClr>
                </a:solidFill>
                <a:latin typeface="Arial" panose="020B0604020202020204" pitchFamily="34" charset="0"/>
                <a:cs typeface="Arial" panose="020B0604020202020204" pitchFamily="34" charset="0"/>
              </a:rPr>
              <a:t>Inclusion is a mindset. </a:t>
            </a:r>
          </a:p>
          <a:p>
            <a:r>
              <a:rPr lang="en-US" sz="2000" dirty="0">
                <a:solidFill>
                  <a:schemeClr val="accent1">
                    <a:lumMod val="50000"/>
                  </a:schemeClr>
                </a:solidFill>
                <a:latin typeface="Arial" panose="020B0604020202020204" pitchFamily="34" charset="0"/>
                <a:cs typeface="Arial" panose="020B0604020202020204" pitchFamily="34" charset="0"/>
              </a:rPr>
              <a:t>It is a way of thinking. </a:t>
            </a:r>
          </a:p>
          <a:p>
            <a:r>
              <a:rPr lang="en-US" sz="2000" b="1" dirty="0">
                <a:solidFill>
                  <a:schemeClr val="accent1">
                    <a:lumMod val="50000"/>
                  </a:schemeClr>
                </a:solidFill>
                <a:latin typeface="Arial" panose="020B0604020202020204" pitchFamily="34" charset="0"/>
                <a:cs typeface="Arial" panose="020B0604020202020204" pitchFamily="34" charset="0"/>
              </a:rPr>
              <a:t>It is not a program that we run or a classroom in our school </a:t>
            </a:r>
          </a:p>
          <a:p>
            <a:r>
              <a:rPr lang="en-US" sz="2000" b="1" dirty="0">
                <a:solidFill>
                  <a:schemeClr val="accent1">
                    <a:lumMod val="50000"/>
                  </a:schemeClr>
                </a:solidFill>
                <a:latin typeface="Arial" panose="020B0604020202020204" pitchFamily="34" charset="0"/>
                <a:cs typeface="Arial" panose="020B0604020202020204" pitchFamily="34" charset="0"/>
              </a:rPr>
              <a:t>or a favor we do for someone.</a:t>
            </a:r>
            <a:r>
              <a:rPr lang="en-US" sz="2000" dirty="0">
                <a:solidFill>
                  <a:schemeClr val="accent1">
                    <a:lumMod val="50000"/>
                  </a:schemeClr>
                </a:solidFill>
                <a:latin typeface="Arial" panose="020B0604020202020204" pitchFamily="34" charset="0"/>
                <a:cs typeface="Arial" panose="020B0604020202020204" pitchFamily="34" charset="0"/>
              </a:rPr>
              <a:t> </a:t>
            </a:r>
          </a:p>
          <a:p>
            <a:r>
              <a:rPr lang="en-US" sz="2000" dirty="0">
                <a:solidFill>
                  <a:schemeClr val="accent1">
                    <a:lumMod val="50000"/>
                  </a:schemeClr>
                </a:solidFill>
                <a:latin typeface="Arial" panose="020B0604020202020204" pitchFamily="34" charset="0"/>
                <a:cs typeface="Arial" panose="020B0604020202020204" pitchFamily="34" charset="0"/>
              </a:rPr>
              <a:t>Inclusion is who we are. </a:t>
            </a:r>
          </a:p>
          <a:p>
            <a:r>
              <a:rPr lang="en-US" sz="2000" dirty="0">
                <a:solidFill>
                  <a:schemeClr val="accent1">
                    <a:lumMod val="50000"/>
                  </a:schemeClr>
                </a:solidFill>
                <a:latin typeface="Arial" panose="020B0604020202020204" pitchFamily="34" charset="0"/>
                <a:cs typeface="Arial" panose="020B0604020202020204" pitchFamily="34" charset="0"/>
              </a:rPr>
              <a:t>It is who we must strive to be.</a:t>
            </a:r>
          </a:p>
        </p:txBody>
      </p:sp>
      <p:sp>
        <p:nvSpPr>
          <p:cNvPr id="19" name="TextBox 18">
            <a:extLst>
              <a:ext uri="{FF2B5EF4-FFF2-40B4-BE49-F238E27FC236}">
                <a16:creationId xmlns:a16="http://schemas.microsoft.com/office/drawing/2014/main" id="{0ECF2F22-43CB-A046-ADE0-18AA11D3E20D}"/>
              </a:ext>
            </a:extLst>
          </p:cNvPr>
          <p:cNvSpPr txBox="1"/>
          <p:nvPr/>
        </p:nvSpPr>
        <p:spPr>
          <a:xfrm>
            <a:off x="2900001" y="4837332"/>
            <a:ext cx="4993675" cy="369332"/>
          </a:xfrm>
          <a:prstGeom prst="rect">
            <a:avLst/>
          </a:prstGeom>
          <a:noFill/>
        </p:spPr>
        <p:txBody>
          <a:bodyPr wrap="none" rtlCol="0">
            <a:spAutoFit/>
          </a:bodyPr>
          <a:lstStyle/>
          <a:p>
            <a:r>
              <a:rPr lang="en-US" dirty="0">
                <a:solidFill>
                  <a:schemeClr val="accent1">
                    <a:lumMod val="50000"/>
                  </a:schemeClr>
                </a:solidFill>
                <a:latin typeface="Arial" panose="020B0604020202020204" pitchFamily="34" charset="0"/>
                <a:cs typeface="Arial" panose="020B0604020202020204" pitchFamily="34" charset="0"/>
              </a:rPr>
              <a:t>-Lisa Friedman: Removing the Stumbling Block</a:t>
            </a:r>
          </a:p>
        </p:txBody>
      </p:sp>
      <p:pic>
        <p:nvPicPr>
          <p:cNvPr id="3" name="Picture 2" descr="A picture containing drawing&#10;&#10;Description automatically generated">
            <a:extLst>
              <a:ext uri="{FF2B5EF4-FFF2-40B4-BE49-F238E27FC236}">
                <a16:creationId xmlns:a16="http://schemas.microsoft.com/office/drawing/2014/main" id="{36D771A2-4D96-0541-9945-B5EC7F5CFDEC}"/>
              </a:ext>
            </a:extLst>
          </p:cNvPr>
          <p:cNvPicPr>
            <a:picLocks noChangeAspect="1"/>
          </p:cNvPicPr>
          <p:nvPr/>
        </p:nvPicPr>
        <p:blipFill>
          <a:blip r:embed="rId2"/>
          <a:stretch>
            <a:fillRect/>
          </a:stretch>
        </p:blipFill>
        <p:spPr>
          <a:xfrm>
            <a:off x="1028700" y="225744"/>
            <a:ext cx="10134600" cy="2476500"/>
          </a:xfrm>
          <a:prstGeom prst="rect">
            <a:avLst/>
          </a:prstGeom>
        </p:spPr>
      </p:pic>
      <p:pic>
        <p:nvPicPr>
          <p:cNvPr id="6" name="Graphic 5" descr="Document">
            <a:extLst>
              <a:ext uri="{FF2B5EF4-FFF2-40B4-BE49-F238E27FC236}">
                <a16:creationId xmlns:a16="http://schemas.microsoft.com/office/drawing/2014/main" id="{13AF883C-EECF-AC44-A7B3-F40B323E2E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05567" y="5308996"/>
            <a:ext cx="914400" cy="914400"/>
          </a:xfrm>
          <a:prstGeom prst="rect">
            <a:avLst/>
          </a:prstGeom>
        </p:spPr>
      </p:pic>
      <p:sp>
        <p:nvSpPr>
          <p:cNvPr id="2" name="TextBox 1">
            <a:extLst>
              <a:ext uri="{FF2B5EF4-FFF2-40B4-BE49-F238E27FC236}">
                <a16:creationId xmlns:a16="http://schemas.microsoft.com/office/drawing/2014/main" id="{911D48F4-84BF-A14C-89C0-07FAD4EC7F87}"/>
              </a:ext>
            </a:extLst>
          </p:cNvPr>
          <p:cNvSpPr txBox="1"/>
          <p:nvPr/>
        </p:nvSpPr>
        <p:spPr>
          <a:xfrm>
            <a:off x="4088675" y="5686277"/>
            <a:ext cx="4536819" cy="461665"/>
          </a:xfrm>
          <a:prstGeom prst="rect">
            <a:avLst/>
          </a:prstGeom>
          <a:noFill/>
        </p:spPr>
        <p:txBody>
          <a:bodyPr wrap="none" rtlCol="0">
            <a:spAutoFit/>
          </a:bodyPr>
          <a:lstStyle/>
          <a:p>
            <a:r>
              <a:rPr lang="en-US" sz="2400" b="1" dirty="0">
                <a:solidFill>
                  <a:srgbClr val="002060"/>
                </a:solidFill>
                <a:latin typeface="Arial" panose="020B0604020202020204" pitchFamily="34" charset="0"/>
                <a:cs typeface="Arial" panose="020B0604020202020204" pitchFamily="34" charset="0"/>
              </a:rPr>
              <a:t>How do you define inclusion?</a:t>
            </a:r>
          </a:p>
        </p:txBody>
      </p:sp>
    </p:spTree>
    <p:extLst>
      <p:ext uri="{BB962C8B-B14F-4D97-AF65-F5344CB8AC3E}">
        <p14:creationId xmlns:p14="http://schemas.microsoft.com/office/powerpoint/2010/main" val="234376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764A5DA3-C89B-9943-A398-0DDA0159D19B}"/>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
        <p:nvSpPr>
          <p:cNvPr id="4" name="TextBox 3">
            <a:extLst>
              <a:ext uri="{FF2B5EF4-FFF2-40B4-BE49-F238E27FC236}">
                <a16:creationId xmlns:a16="http://schemas.microsoft.com/office/drawing/2014/main" id="{280C7A50-4989-CE48-BF2A-DA887E53D235}"/>
              </a:ext>
            </a:extLst>
          </p:cNvPr>
          <p:cNvSpPr txBox="1"/>
          <p:nvPr/>
        </p:nvSpPr>
        <p:spPr>
          <a:xfrm>
            <a:off x="4971968" y="794147"/>
            <a:ext cx="2154757" cy="461665"/>
          </a:xfrm>
          <a:prstGeom prst="rect">
            <a:avLst/>
          </a:prstGeom>
          <a:noFill/>
        </p:spPr>
        <p:txBody>
          <a:bodyPr wrap="none" rtlCol="0">
            <a:spAutoFit/>
          </a:bodyPr>
          <a:lstStyle/>
          <a:p>
            <a:r>
              <a:rPr lang="en-US" sz="2400" dirty="0">
                <a:solidFill>
                  <a:schemeClr val="accent1">
                    <a:lumMod val="50000"/>
                  </a:schemeClr>
                </a:solidFill>
                <a:latin typeface="Arial" panose="020B0604020202020204" pitchFamily="34" charset="0"/>
                <a:cs typeface="Arial" panose="020B0604020202020204" pitchFamily="34" charset="0"/>
              </a:rPr>
              <a:t>Shelley Moore</a:t>
            </a:r>
          </a:p>
        </p:txBody>
      </p:sp>
      <p:sp>
        <p:nvSpPr>
          <p:cNvPr id="5" name="TextBox 4">
            <a:extLst>
              <a:ext uri="{FF2B5EF4-FFF2-40B4-BE49-F238E27FC236}">
                <a16:creationId xmlns:a16="http://schemas.microsoft.com/office/drawing/2014/main" id="{77A39BE5-B310-9343-82F2-DD27A9E70DFC}"/>
              </a:ext>
            </a:extLst>
          </p:cNvPr>
          <p:cNvSpPr txBox="1"/>
          <p:nvPr/>
        </p:nvSpPr>
        <p:spPr>
          <a:xfrm>
            <a:off x="0" y="86261"/>
            <a:ext cx="12216041" cy="707886"/>
          </a:xfrm>
          <a:prstGeom prst="rect">
            <a:avLst/>
          </a:prstGeom>
          <a:noFill/>
        </p:spPr>
        <p:txBody>
          <a:bodyPr wrap="square" rtlCol="0">
            <a:spAutoFit/>
          </a:bodyPr>
          <a:lstStyle/>
          <a:p>
            <a:pPr algn="ctr"/>
            <a:r>
              <a:rPr lang="en-US" sz="4000" u="sng" dirty="0">
                <a:solidFill>
                  <a:schemeClr val="accent1">
                    <a:lumMod val="50000"/>
                  </a:schemeClr>
                </a:solidFill>
                <a:latin typeface="Arial" panose="020B0604020202020204" pitchFamily="34" charset="0"/>
                <a:cs typeface="Arial" panose="020B0604020202020204" pitchFamily="34" charset="0"/>
              </a:rPr>
              <a:t>The Evolution of Inclusion</a:t>
            </a:r>
          </a:p>
        </p:txBody>
      </p:sp>
      <p:pic>
        <p:nvPicPr>
          <p:cNvPr id="8" name="Picture 7" descr="A person standing in front of a window&#10;&#10;Description automatically generated">
            <a:hlinkClick r:id="rId3"/>
            <a:extLst>
              <a:ext uri="{FF2B5EF4-FFF2-40B4-BE49-F238E27FC236}">
                <a16:creationId xmlns:a16="http://schemas.microsoft.com/office/drawing/2014/main" id="{541F8C10-CE77-AB4F-A131-A78369CD4A96}"/>
              </a:ext>
            </a:extLst>
          </p:cNvPr>
          <p:cNvPicPr>
            <a:picLocks noChangeAspect="1"/>
          </p:cNvPicPr>
          <p:nvPr/>
        </p:nvPicPr>
        <p:blipFill>
          <a:blip r:embed="rId4"/>
          <a:stretch>
            <a:fillRect/>
          </a:stretch>
        </p:blipFill>
        <p:spPr>
          <a:xfrm>
            <a:off x="1793869" y="1502033"/>
            <a:ext cx="8510954" cy="4730949"/>
          </a:xfrm>
          <a:prstGeom prst="rect">
            <a:avLst/>
          </a:prstGeom>
        </p:spPr>
      </p:pic>
      <p:sp>
        <p:nvSpPr>
          <p:cNvPr id="2" name="Rectangle 1">
            <a:extLst>
              <a:ext uri="{FF2B5EF4-FFF2-40B4-BE49-F238E27FC236}">
                <a16:creationId xmlns:a16="http://schemas.microsoft.com/office/drawing/2014/main" id="{3EB00193-A357-B140-9247-56EB3C38EE69}"/>
              </a:ext>
            </a:extLst>
          </p:cNvPr>
          <p:cNvSpPr/>
          <p:nvPr/>
        </p:nvSpPr>
        <p:spPr>
          <a:xfrm>
            <a:off x="3548501" y="1132701"/>
            <a:ext cx="57481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hlinkClick r:id="rId3"/>
              </a:rPr>
              <a:t>https://www.youtube.com/watch?v=PQgXBhPh5Zo</a:t>
            </a:r>
            <a:endParaRPr lang="en-US" b="1" dirty="0">
              <a:latin typeface="Arial" panose="020B0604020202020204" pitchFamily="34" charset="0"/>
              <a:cs typeface="Arial" panose="020B0604020202020204" pitchFamily="34" charset="0"/>
            </a:endParaRPr>
          </a:p>
        </p:txBody>
      </p:sp>
      <p:pic>
        <p:nvPicPr>
          <p:cNvPr id="7" name="Graphic 6" descr="Document">
            <a:extLst>
              <a:ext uri="{FF2B5EF4-FFF2-40B4-BE49-F238E27FC236}">
                <a16:creationId xmlns:a16="http://schemas.microsoft.com/office/drawing/2014/main" id="{31D1ED03-245A-8B41-A8A1-CA6AC38D4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9125" y="5318582"/>
            <a:ext cx="914400" cy="914400"/>
          </a:xfrm>
          <a:prstGeom prst="rect">
            <a:avLst/>
          </a:prstGeom>
        </p:spPr>
      </p:pic>
    </p:spTree>
    <p:extLst>
      <p:ext uri="{BB962C8B-B14F-4D97-AF65-F5344CB8AC3E}">
        <p14:creationId xmlns:p14="http://schemas.microsoft.com/office/powerpoint/2010/main" val="23076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8913076" y="2358913"/>
            <a:ext cx="2139950" cy="2140585"/>
          </a:xfrm>
          <a:custGeom>
            <a:avLst/>
            <a:gdLst/>
            <a:ahLst/>
            <a:cxnLst/>
            <a:rect l="l" t="t" r="r" b="b"/>
            <a:pathLst>
              <a:path w="2139950" h="2140585">
                <a:moveTo>
                  <a:pt x="1069807" y="0"/>
                </a:moveTo>
                <a:lnTo>
                  <a:pt x="1022153" y="1042"/>
                </a:lnTo>
                <a:lnTo>
                  <a:pt x="975034" y="4141"/>
                </a:lnTo>
                <a:lnTo>
                  <a:pt x="928491" y="9253"/>
                </a:lnTo>
                <a:lnTo>
                  <a:pt x="882570" y="16334"/>
                </a:lnTo>
                <a:lnTo>
                  <a:pt x="837312" y="25340"/>
                </a:lnTo>
                <a:lnTo>
                  <a:pt x="792763" y="36229"/>
                </a:lnTo>
                <a:lnTo>
                  <a:pt x="748964" y="48957"/>
                </a:lnTo>
                <a:lnTo>
                  <a:pt x="705961" y="63480"/>
                </a:lnTo>
                <a:lnTo>
                  <a:pt x="663795" y="79755"/>
                </a:lnTo>
                <a:lnTo>
                  <a:pt x="622511" y="97738"/>
                </a:lnTo>
                <a:lnTo>
                  <a:pt x="582152" y="117386"/>
                </a:lnTo>
                <a:lnTo>
                  <a:pt x="542762" y="138655"/>
                </a:lnTo>
                <a:lnTo>
                  <a:pt x="504384" y="161502"/>
                </a:lnTo>
                <a:lnTo>
                  <a:pt x="467061" y="185883"/>
                </a:lnTo>
                <a:lnTo>
                  <a:pt x="430838" y="211756"/>
                </a:lnTo>
                <a:lnTo>
                  <a:pt x="395757" y="239075"/>
                </a:lnTo>
                <a:lnTo>
                  <a:pt x="361862" y="267798"/>
                </a:lnTo>
                <a:lnTo>
                  <a:pt x="329197" y="297882"/>
                </a:lnTo>
                <a:lnTo>
                  <a:pt x="297805" y="329282"/>
                </a:lnTo>
                <a:lnTo>
                  <a:pt x="267729" y="361956"/>
                </a:lnTo>
                <a:lnTo>
                  <a:pt x="239013" y="395860"/>
                </a:lnTo>
                <a:lnTo>
                  <a:pt x="211700" y="430950"/>
                </a:lnTo>
                <a:lnTo>
                  <a:pt x="185835" y="467183"/>
                </a:lnTo>
                <a:lnTo>
                  <a:pt x="161460" y="504515"/>
                </a:lnTo>
                <a:lnTo>
                  <a:pt x="138619" y="542903"/>
                </a:lnTo>
                <a:lnTo>
                  <a:pt x="117355" y="582303"/>
                </a:lnTo>
                <a:lnTo>
                  <a:pt x="97713" y="622673"/>
                </a:lnTo>
                <a:lnTo>
                  <a:pt x="79734" y="663967"/>
                </a:lnTo>
                <a:lnTo>
                  <a:pt x="63463" y="706144"/>
                </a:lnTo>
                <a:lnTo>
                  <a:pt x="48944" y="749159"/>
                </a:lnTo>
                <a:lnTo>
                  <a:pt x="36220" y="792969"/>
                </a:lnTo>
                <a:lnTo>
                  <a:pt x="25334" y="837530"/>
                </a:lnTo>
                <a:lnTo>
                  <a:pt x="16329" y="882799"/>
                </a:lnTo>
                <a:lnTo>
                  <a:pt x="9250" y="928733"/>
                </a:lnTo>
                <a:lnTo>
                  <a:pt x="4140" y="975287"/>
                </a:lnTo>
                <a:lnTo>
                  <a:pt x="1042" y="1022419"/>
                </a:lnTo>
                <a:lnTo>
                  <a:pt x="0" y="1070085"/>
                </a:lnTo>
                <a:lnTo>
                  <a:pt x="1042" y="1117751"/>
                </a:lnTo>
                <a:lnTo>
                  <a:pt x="4140" y="1164883"/>
                </a:lnTo>
                <a:lnTo>
                  <a:pt x="9250" y="1211437"/>
                </a:lnTo>
                <a:lnTo>
                  <a:pt x="16329" y="1257371"/>
                </a:lnTo>
                <a:lnTo>
                  <a:pt x="25334" y="1302640"/>
                </a:lnTo>
                <a:lnTo>
                  <a:pt x="36220" y="1347201"/>
                </a:lnTo>
                <a:lnTo>
                  <a:pt x="48944" y="1391011"/>
                </a:lnTo>
                <a:lnTo>
                  <a:pt x="63463" y="1434026"/>
                </a:lnTo>
                <a:lnTo>
                  <a:pt x="79734" y="1476203"/>
                </a:lnTo>
                <a:lnTo>
                  <a:pt x="97713" y="1517497"/>
                </a:lnTo>
                <a:lnTo>
                  <a:pt x="117355" y="1557867"/>
                </a:lnTo>
                <a:lnTo>
                  <a:pt x="138619" y="1597267"/>
                </a:lnTo>
                <a:lnTo>
                  <a:pt x="161460" y="1635655"/>
                </a:lnTo>
                <a:lnTo>
                  <a:pt x="185835" y="1672988"/>
                </a:lnTo>
                <a:lnTo>
                  <a:pt x="211700" y="1709221"/>
                </a:lnTo>
                <a:lnTo>
                  <a:pt x="239013" y="1744311"/>
                </a:lnTo>
                <a:lnTo>
                  <a:pt x="267729" y="1778214"/>
                </a:lnTo>
                <a:lnTo>
                  <a:pt x="297805" y="1810888"/>
                </a:lnTo>
                <a:lnTo>
                  <a:pt x="329197" y="1842289"/>
                </a:lnTo>
                <a:lnTo>
                  <a:pt x="361862" y="1872372"/>
                </a:lnTo>
                <a:lnTo>
                  <a:pt x="395757" y="1901096"/>
                </a:lnTo>
                <a:lnTo>
                  <a:pt x="430838" y="1928415"/>
                </a:lnTo>
                <a:lnTo>
                  <a:pt x="467061" y="1954287"/>
                </a:lnTo>
                <a:lnTo>
                  <a:pt x="504384" y="1978669"/>
                </a:lnTo>
                <a:lnTo>
                  <a:pt x="542762" y="2001516"/>
                </a:lnTo>
                <a:lnTo>
                  <a:pt x="582152" y="2022785"/>
                </a:lnTo>
                <a:lnTo>
                  <a:pt x="622511" y="2042433"/>
                </a:lnTo>
                <a:lnTo>
                  <a:pt x="663795" y="2060416"/>
                </a:lnTo>
                <a:lnTo>
                  <a:pt x="705961" y="2076691"/>
                </a:lnTo>
                <a:lnTo>
                  <a:pt x="748964" y="2091214"/>
                </a:lnTo>
                <a:lnTo>
                  <a:pt x="792763" y="2103942"/>
                </a:lnTo>
                <a:lnTo>
                  <a:pt x="837312" y="2114831"/>
                </a:lnTo>
                <a:lnTo>
                  <a:pt x="882570" y="2123838"/>
                </a:lnTo>
                <a:lnTo>
                  <a:pt x="928491" y="2130919"/>
                </a:lnTo>
                <a:lnTo>
                  <a:pt x="975034" y="2136030"/>
                </a:lnTo>
                <a:lnTo>
                  <a:pt x="1022153" y="2139129"/>
                </a:lnTo>
                <a:lnTo>
                  <a:pt x="1069807" y="2140172"/>
                </a:lnTo>
                <a:lnTo>
                  <a:pt x="1117460" y="2139129"/>
                </a:lnTo>
                <a:lnTo>
                  <a:pt x="1164580" y="2136030"/>
                </a:lnTo>
                <a:lnTo>
                  <a:pt x="1211122" y="2130919"/>
                </a:lnTo>
                <a:lnTo>
                  <a:pt x="1257044" y="2123838"/>
                </a:lnTo>
                <a:lnTo>
                  <a:pt x="1302301" y="2114831"/>
                </a:lnTo>
                <a:lnTo>
                  <a:pt x="1346851" y="2103942"/>
                </a:lnTo>
                <a:lnTo>
                  <a:pt x="1390649" y="2091214"/>
                </a:lnTo>
                <a:lnTo>
                  <a:pt x="1433653" y="2076691"/>
                </a:lnTo>
                <a:lnTo>
                  <a:pt x="1475819" y="2060416"/>
                </a:lnTo>
                <a:lnTo>
                  <a:pt x="1517103" y="2042433"/>
                </a:lnTo>
                <a:lnTo>
                  <a:pt x="1557462" y="2022785"/>
                </a:lnTo>
                <a:lnTo>
                  <a:pt x="1596852" y="2001516"/>
                </a:lnTo>
                <a:lnTo>
                  <a:pt x="1635230" y="1978669"/>
                </a:lnTo>
                <a:lnTo>
                  <a:pt x="1672552" y="1954287"/>
                </a:lnTo>
                <a:lnTo>
                  <a:pt x="1708776" y="1928415"/>
                </a:lnTo>
                <a:lnTo>
                  <a:pt x="1743857" y="1901096"/>
                </a:lnTo>
                <a:lnTo>
                  <a:pt x="1777752" y="1872372"/>
                </a:lnTo>
                <a:lnTo>
                  <a:pt x="1810417" y="1842289"/>
                </a:lnTo>
                <a:lnTo>
                  <a:pt x="1841809" y="1810888"/>
                </a:lnTo>
                <a:lnTo>
                  <a:pt x="1871885" y="1778214"/>
                </a:lnTo>
                <a:lnTo>
                  <a:pt x="1900601" y="1744311"/>
                </a:lnTo>
                <a:lnTo>
                  <a:pt x="1927913" y="1709221"/>
                </a:lnTo>
                <a:lnTo>
                  <a:pt x="1953779" y="1672988"/>
                </a:lnTo>
                <a:lnTo>
                  <a:pt x="1978154" y="1635655"/>
                </a:lnTo>
                <a:lnTo>
                  <a:pt x="2000995" y="1597267"/>
                </a:lnTo>
                <a:lnTo>
                  <a:pt x="2022258" y="1557867"/>
                </a:lnTo>
                <a:lnTo>
                  <a:pt x="2041901" y="1517497"/>
                </a:lnTo>
                <a:lnTo>
                  <a:pt x="2059880" y="1476203"/>
                </a:lnTo>
                <a:lnTo>
                  <a:pt x="2076150" y="1434026"/>
                </a:lnTo>
                <a:lnTo>
                  <a:pt x="2090669" y="1391011"/>
                </a:lnTo>
                <a:lnTo>
                  <a:pt x="2103394" y="1347201"/>
                </a:lnTo>
                <a:lnTo>
                  <a:pt x="2114280" y="1302640"/>
                </a:lnTo>
                <a:lnTo>
                  <a:pt x="2123284" y="1257371"/>
                </a:lnTo>
                <a:lnTo>
                  <a:pt x="2130363" y="1211437"/>
                </a:lnTo>
                <a:lnTo>
                  <a:pt x="2135474" y="1164883"/>
                </a:lnTo>
                <a:lnTo>
                  <a:pt x="2138572" y="1117751"/>
                </a:lnTo>
                <a:lnTo>
                  <a:pt x="2139614" y="1070085"/>
                </a:lnTo>
                <a:lnTo>
                  <a:pt x="2138572" y="1022419"/>
                </a:lnTo>
                <a:lnTo>
                  <a:pt x="2135474" y="975287"/>
                </a:lnTo>
                <a:lnTo>
                  <a:pt x="2130363" y="928733"/>
                </a:lnTo>
                <a:lnTo>
                  <a:pt x="2123284" y="882799"/>
                </a:lnTo>
                <a:lnTo>
                  <a:pt x="2114280" y="837530"/>
                </a:lnTo>
                <a:lnTo>
                  <a:pt x="2103394" y="792969"/>
                </a:lnTo>
                <a:lnTo>
                  <a:pt x="2090669" y="749159"/>
                </a:lnTo>
                <a:lnTo>
                  <a:pt x="2076150" y="706144"/>
                </a:lnTo>
                <a:lnTo>
                  <a:pt x="2059880" y="663967"/>
                </a:lnTo>
                <a:lnTo>
                  <a:pt x="2041901" y="622673"/>
                </a:lnTo>
                <a:lnTo>
                  <a:pt x="2022258" y="582303"/>
                </a:lnTo>
                <a:lnTo>
                  <a:pt x="2000995" y="542903"/>
                </a:lnTo>
                <a:lnTo>
                  <a:pt x="1978154" y="504515"/>
                </a:lnTo>
                <a:lnTo>
                  <a:pt x="1953779" y="467183"/>
                </a:lnTo>
                <a:lnTo>
                  <a:pt x="1927913" y="430950"/>
                </a:lnTo>
                <a:lnTo>
                  <a:pt x="1900601" y="395860"/>
                </a:lnTo>
                <a:lnTo>
                  <a:pt x="1871885" y="361956"/>
                </a:lnTo>
                <a:lnTo>
                  <a:pt x="1841809" y="329282"/>
                </a:lnTo>
                <a:lnTo>
                  <a:pt x="1810417" y="297882"/>
                </a:lnTo>
                <a:lnTo>
                  <a:pt x="1777752" y="267798"/>
                </a:lnTo>
                <a:lnTo>
                  <a:pt x="1743857" y="239075"/>
                </a:lnTo>
                <a:lnTo>
                  <a:pt x="1708776" y="211756"/>
                </a:lnTo>
                <a:lnTo>
                  <a:pt x="1672552" y="185883"/>
                </a:lnTo>
                <a:lnTo>
                  <a:pt x="1635230" y="161502"/>
                </a:lnTo>
                <a:lnTo>
                  <a:pt x="1596852" y="138655"/>
                </a:lnTo>
                <a:lnTo>
                  <a:pt x="1557462" y="117386"/>
                </a:lnTo>
                <a:lnTo>
                  <a:pt x="1517103" y="97738"/>
                </a:lnTo>
                <a:lnTo>
                  <a:pt x="1475819" y="79755"/>
                </a:lnTo>
                <a:lnTo>
                  <a:pt x="1433653" y="63480"/>
                </a:lnTo>
                <a:lnTo>
                  <a:pt x="1390649" y="48957"/>
                </a:lnTo>
                <a:lnTo>
                  <a:pt x="1346851" y="36229"/>
                </a:lnTo>
                <a:lnTo>
                  <a:pt x="1302301" y="25340"/>
                </a:lnTo>
                <a:lnTo>
                  <a:pt x="1257044" y="16334"/>
                </a:lnTo>
                <a:lnTo>
                  <a:pt x="1211122" y="9253"/>
                </a:lnTo>
                <a:lnTo>
                  <a:pt x="1164580" y="4141"/>
                </a:lnTo>
                <a:lnTo>
                  <a:pt x="1117460" y="1042"/>
                </a:lnTo>
                <a:lnTo>
                  <a:pt x="1069807" y="0"/>
                </a:lnTo>
                <a:close/>
              </a:path>
            </a:pathLst>
          </a:custGeom>
          <a:solidFill>
            <a:srgbClr val="FFFFFF"/>
          </a:solidFill>
        </p:spPr>
        <p:txBody>
          <a:bodyPr wrap="square" lIns="0" tIns="0" rIns="0" bIns="0" rtlCol="0"/>
          <a:lstStyle/>
          <a:p>
            <a:endParaRPr dirty="0"/>
          </a:p>
        </p:txBody>
      </p:sp>
      <p:pic>
        <p:nvPicPr>
          <p:cNvPr id="3" name="Picture 2" descr="A person standing in front of a mountain&#10;&#10;Description automatically generated">
            <a:extLst>
              <a:ext uri="{FF2B5EF4-FFF2-40B4-BE49-F238E27FC236}">
                <a16:creationId xmlns:a16="http://schemas.microsoft.com/office/drawing/2014/main" id="{CED1EFEE-150A-FD49-BC03-4D4F0A6AB7A0}"/>
              </a:ext>
            </a:extLst>
          </p:cNvPr>
          <p:cNvPicPr>
            <a:picLocks noChangeAspect="1"/>
          </p:cNvPicPr>
          <p:nvPr/>
        </p:nvPicPr>
        <p:blipFill>
          <a:blip r:embed="rId2">
            <a:alphaModFix amt="58000"/>
          </a:blip>
          <a:stretch>
            <a:fillRect/>
          </a:stretch>
        </p:blipFill>
        <p:spPr>
          <a:xfrm>
            <a:off x="-54436" y="0"/>
            <a:ext cx="12218068" cy="6858000"/>
          </a:xfrm>
          <a:prstGeom prst="rect">
            <a:avLst/>
          </a:prstGeom>
        </p:spPr>
      </p:pic>
      <p:sp>
        <p:nvSpPr>
          <p:cNvPr id="12" name="object 2">
            <a:extLst>
              <a:ext uri="{FF2B5EF4-FFF2-40B4-BE49-F238E27FC236}">
                <a16:creationId xmlns:a16="http://schemas.microsoft.com/office/drawing/2014/main" id="{569D2E59-712B-2148-8A96-8B75F93A58B5}"/>
              </a:ext>
            </a:extLst>
          </p:cNvPr>
          <p:cNvSpPr txBox="1">
            <a:spLocks noGrp="1"/>
          </p:cNvSpPr>
          <p:nvPr>
            <p:ph type="title"/>
          </p:nvPr>
        </p:nvSpPr>
        <p:spPr>
          <a:xfrm>
            <a:off x="1627022" y="1584122"/>
            <a:ext cx="5007826" cy="2228815"/>
          </a:xfrm>
          <a:prstGeom prst="rect">
            <a:avLst/>
          </a:prstGeom>
        </p:spPr>
        <p:txBody>
          <a:bodyPr vert="horz" wrap="square" lIns="0" tIns="12700" rIns="0" bIns="0" rtlCol="0">
            <a:spAutoFit/>
          </a:bodyPr>
          <a:lstStyle/>
          <a:p>
            <a:pPr marL="12700" algn="ctr">
              <a:lnSpc>
                <a:spcPct val="100000"/>
              </a:lnSpc>
              <a:spcBef>
                <a:spcPts val="100"/>
              </a:spcBef>
            </a:pPr>
            <a:r>
              <a:rPr lang="en-US" sz="2400" spc="-5" dirty="0">
                <a:solidFill>
                  <a:schemeClr val="accent5">
                    <a:lumMod val="50000"/>
                  </a:schemeClr>
                </a:solidFill>
                <a:latin typeface="Arial" panose="020B0604020202020204" pitchFamily="34" charset="0"/>
                <a:cs typeface="Arial" panose="020B0604020202020204" pitchFamily="34" charset="0"/>
              </a:rPr>
              <a:t>How is inclusion defined in SCUSD?</a:t>
            </a:r>
            <a:br>
              <a:rPr lang="en-US" sz="2400" spc="-5" dirty="0">
                <a:solidFill>
                  <a:schemeClr val="accent5">
                    <a:lumMod val="50000"/>
                  </a:schemeClr>
                </a:solidFill>
                <a:latin typeface="Arial" panose="020B0604020202020204" pitchFamily="34" charset="0"/>
                <a:cs typeface="Arial" panose="020B0604020202020204" pitchFamily="34" charset="0"/>
              </a:rPr>
            </a:br>
            <a:br>
              <a:rPr lang="en-US" sz="2400" spc="-5" dirty="0">
                <a:solidFill>
                  <a:schemeClr val="accent5">
                    <a:lumMod val="50000"/>
                  </a:schemeClr>
                </a:solidFill>
                <a:latin typeface="Arial" panose="020B0604020202020204" pitchFamily="34" charset="0"/>
                <a:cs typeface="Arial" panose="020B0604020202020204" pitchFamily="34" charset="0"/>
              </a:rPr>
            </a:br>
            <a:br>
              <a:rPr lang="en-US" sz="2400" spc="-5" dirty="0">
                <a:solidFill>
                  <a:schemeClr val="accent5">
                    <a:lumMod val="50000"/>
                  </a:schemeClr>
                </a:solidFill>
                <a:latin typeface="Arial" panose="020B0604020202020204" pitchFamily="34" charset="0"/>
                <a:cs typeface="Arial" panose="020B0604020202020204" pitchFamily="34" charset="0"/>
              </a:rPr>
            </a:br>
            <a:r>
              <a:rPr lang="en-US" sz="2400" spc="-5" dirty="0">
                <a:solidFill>
                  <a:schemeClr val="accent5">
                    <a:lumMod val="50000"/>
                  </a:schemeClr>
                </a:solidFill>
                <a:latin typeface="Arial" panose="020B0604020202020204" pitchFamily="34" charset="0"/>
                <a:cs typeface="Arial" panose="020B0604020202020204" pitchFamily="34" charset="0"/>
              </a:rPr>
              <a:t>What would “doing better” look like?</a:t>
            </a:r>
            <a:br>
              <a:rPr lang="en-US" sz="2400" spc="-5" dirty="0">
                <a:solidFill>
                  <a:schemeClr val="accent5">
                    <a:lumMod val="50000"/>
                  </a:schemeClr>
                </a:solidFill>
                <a:latin typeface="Arial" panose="020B0604020202020204" pitchFamily="34" charset="0"/>
                <a:cs typeface="Arial" panose="020B0604020202020204" pitchFamily="34" charset="0"/>
              </a:rPr>
            </a:br>
            <a:br>
              <a:rPr lang="en-US" sz="2400" spc="-5" dirty="0">
                <a:solidFill>
                  <a:schemeClr val="accent5">
                    <a:lumMod val="50000"/>
                  </a:schemeClr>
                </a:solidFill>
                <a:latin typeface="Arial" panose="020B0604020202020204" pitchFamily="34" charset="0"/>
                <a:cs typeface="Arial" panose="020B0604020202020204" pitchFamily="34" charset="0"/>
              </a:rPr>
            </a:br>
            <a:endParaRPr sz="2400" dirty="0">
              <a:solidFill>
                <a:schemeClr val="accent5">
                  <a:lumMod val="50000"/>
                </a:schemeClr>
              </a:solidFill>
              <a:latin typeface="Arial" panose="020B0604020202020204" pitchFamily="34" charset="0"/>
              <a:cs typeface="Arial" panose="020B0604020202020204" pitchFamily="34" charset="0"/>
            </a:endParaRPr>
          </a:p>
        </p:txBody>
      </p:sp>
      <p:sp>
        <p:nvSpPr>
          <p:cNvPr id="10" name="Parallelogram 9">
            <a:extLst>
              <a:ext uri="{FF2B5EF4-FFF2-40B4-BE49-F238E27FC236}">
                <a16:creationId xmlns:a16="http://schemas.microsoft.com/office/drawing/2014/main" id="{B899D058-59BF-614F-822A-080FFD6ACF0E}"/>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pic>
        <p:nvPicPr>
          <p:cNvPr id="7" name="Graphic 6" descr="Document">
            <a:extLst>
              <a:ext uri="{FF2B5EF4-FFF2-40B4-BE49-F238E27FC236}">
                <a16:creationId xmlns:a16="http://schemas.microsoft.com/office/drawing/2014/main" id="{7532E7C0-A12C-584E-8129-204054479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525" y="5362671"/>
            <a:ext cx="914400" cy="914400"/>
          </a:xfrm>
          <a:prstGeom prst="rect">
            <a:avLst/>
          </a:prstGeom>
        </p:spPr>
      </p:pic>
    </p:spTree>
    <p:extLst>
      <p:ext uri="{BB962C8B-B14F-4D97-AF65-F5344CB8AC3E}">
        <p14:creationId xmlns:p14="http://schemas.microsoft.com/office/powerpoint/2010/main" val="247844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4">
            <a:extLst>
              <a:ext uri="{FF2B5EF4-FFF2-40B4-BE49-F238E27FC236}">
                <a16:creationId xmlns:a16="http://schemas.microsoft.com/office/drawing/2014/main" id="{129D25A6-20B1-D548-A723-7F7BD5CD783A}"/>
              </a:ext>
            </a:extLst>
          </p:cNvPr>
          <p:cNvSpPr/>
          <p:nvPr/>
        </p:nvSpPr>
        <p:spPr>
          <a:xfrm>
            <a:off x="2468625" y="152919"/>
            <a:ext cx="6632179" cy="6977985"/>
          </a:xfrm>
          <a:prstGeom prst="rect">
            <a:avLst/>
          </a:prstGeom>
          <a:blipFill>
            <a:blip r:embed="rId2" cstate="print">
              <a:alphaModFix amt="9000"/>
            </a:blip>
            <a:stretch>
              <a:fillRect/>
            </a:stretch>
          </a:blipFill>
        </p:spPr>
        <p:txBody>
          <a:bodyPr wrap="square" lIns="0" tIns="0" rIns="0" bIns="0" rtlCol="0"/>
          <a:lstStyle/>
          <a:p>
            <a:endParaRPr dirty="0"/>
          </a:p>
        </p:txBody>
      </p:sp>
      <p:sp>
        <p:nvSpPr>
          <p:cNvPr id="3" name="object 3"/>
          <p:cNvSpPr/>
          <p:nvPr/>
        </p:nvSpPr>
        <p:spPr>
          <a:xfrm>
            <a:off x="476887" y="480059"/>
            <a:ext cx="11235055" cy="5897880"/>
          </a:xfrm>
          <a:custGeom>
            <a:avLst/>
            <a:gdLst/>
            <a:ahLst/>
            <a:cxnLst/>
            <a:rect l="l" t="t" r="r" b="b"/>
            <a:pathLst>
              <a:path w="11235055" h="5897880">
                <a:moveTo>
                  <a:pt x="0" y="0"/>
                </a:moveTo>
                <a:lnTo>
                  <a:pt x="11235050" y="0"/>
                </a:lnTo>
                <a:lnTo>
                  <a:pt x="11235050" y="5897880"/>
                </a:lnTo>
                <a:lnTo>
                  <a:pt x="0" y="5897880"/>
                </a:lnTo>
                <a:lnTo>
                  <a:pt x="0" y="0"/>
                </a:lnTo>
                <a:close/>
              </a:path>
            </a:pathLst>
          </a:custGeom>
          <a:ln w="12700">
            <a:solidFill>
              <a:srgbClr val="FFFFFF"/>
            </a:solidFill>
          </a:ln>
        </p:spPr>
        <p:txBody>
          <a:bodyPr wrap="square" lIns="0" tIns="0" rIns="0" bIns="0" rtlCol="0"/>
          <a:lstStyle/>
          <a:p>
            <a:endParaRPr/>
          </a:p>
        </p:txBody>
      </p:sp>
      <p:sp>
        <p:nvSpPr>
          <p:cNvPr id="4" name="object 4"/>
          <p:cNvSpPr/>
          <p:nvPr/>
        </p:nvSpPr>
        <p:spPr>
          <a:xfrm>
            <a:off x="312104" y="480059"/>
            <a:ext cx="11235054" cy="5897880"/>
          </a:xfrm>
          <a:custGeom>
            <a:avLst/>
            <a:gdLst/>
            <a:ahLst/>
            <a:cxnLst/>
            <a:rect l="l" t="t" r="r" b="b"/>
            <a:pathLst>
              <a:path w="10902315" h="5571490">
                <a:moveTo>
                  <a:pt x="0" y="0"/>
                </a:moveTo>
                <a:lnTo>
                  <a:pt x="10902226" y="0"/>
                </a:lnTo>
                <a:lnTo>
                  <a:pt x="10902226" y="5571065"/>
                </a:lnTo>
                <a:lnTo>
                  <a:pt x="0" y="5571065"/>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1140248" y="4725953"/>
            <a:ext cx="4998720" cy="501650"/>
          </a:xfrm>
          <a:custGeom>
            <a:avLst/>
            <a:gdLst/>
            <a:ahLst/>
            <a:cxnLst/>
            <a:rect l="l" t="t" r="r" b="b"/>
            <a:pathLst>
              <a:path w="4998720" h="501650">
                <a:moveTo>
                  <a:pt x="0" y="0"/>
                </a:moveTo>
                <a:lnTo>
                  <a:pt x="4998718" y="0"/>
                </a:lnTo>
                <a:lnTo>
                  <a:pt x="4998718" y="501188"/>
                </a:lnTo>
                <a:lnTo>
                  <a:pt x="0" y="501188"/>
                </a:lnTo>
                <a:lnTo>
                  <a:pt x="0" y="0"/>
                </a:lnTo>
                <a:close/>
              </a:path>
            </a:pathLst>
          </a:custGeom>
          <a:solidFill>
            <a:srgbClr val="5B9BD5">
              <a:alpha val="19999"/>
            </a:srgbClr>
          </a:solidFill>
        </p:spPr>
        <p:txBody>
          <a:bodyPr wrap="square" lIns="0" tIns="0" rIns="0" bIns="0" rtlCol="0"/>
          <a:lstStyle/>
          <a:p>
            <a:endParaRPr/>
          </a:p>
        </p:txBody>
      </p:sp>
      <p:sp>
        <p:nvSpPr>
          <p:cNvPr id="6" name="object 6"/>
          <p:cNvSpPr/>
          <p:nvPr/>
        </p:nvSpPr>
        <p:spPr>
          <a:xfrm>
            <a:off x="6138966" y="4725953"/>
            <a:ext cx="4909820" cy="501650"/>
          </a:xfrm>
          <a:custGeom>
            <a:avLst/>
            <a:gdLst/>
            <a:ahLst/>
            <a:cxnLst/>
            <a:rect l="l" t="t" r="r" b="b"/>
            <a:pathLst>
              <a:path w="4909820" h="501650">
                <a:moveTo>
                  <a:pt x="0" y="0"/>
                </a:moveTo>
                <a:lnTo>
                  <a:pt x="4909605" y="0"/>
                </a:lnTo>
                <a:lnTo>
                  <a:pt x="4909605" y="501188"/>
                </a:lnTo>
                <a:lnTo>
                  <a:pt x="0" y="501188"/>
                </a:lnTo>
                <a:lnTo>
                  <a:pt x="0" y="0"/>
                </a:lnTo>
                <a:close/>
              </a:path>
            </a:pathLst>
          </a:custGeom>
          <a:solidFill>
            <a:srgbClr val="5B9BD5">
              <a:alpha val="19999"/>
            </a:srgbClr>
          </a:solidFill>
        </p:spPr>
        <p:txBody>
          <a:bodyPr wrap="square" lIns="0" tIns="0" rIns="0" bIns="0" rtlCol="0"/>
          <a:lstStyle/>
          <a:p>
            <a:endParaRPr/>
          </a:p>
        </p:txBody>
      </p:sp>
      <p:sp>
        <p:nvSpPr>
          <p:cNvPr id="7" name="object 7"/>
          <p:cNvSpPr/>
          <p:nvPr/>
        </p:nvSpPr>
        <p:spPr>
          <a:xfrm>
            <a:off x="1140248" y="2111585"/>
            <a:ext cx="9908540" cy="0"/>
          </a:xfrm>
          <a:custGeom>
            <a:avLst/>
            <a:gdLst/>
            <a:ahLst/>
            <a:cxnLst/>
            <a:rect l="l" t="t" r="r" b="b"/>
            <a:pathLst>
              <a:path w="9908540">
                <a:moveTo>
                  <a:pt x="0" y="0"/>
                </a:moveTo>
                <a:lnTo>
                  <a:pt x="9908324" y="0"/>
                </a:lnTo>
              </a:path>
            </a:pathLst>
          </a:custGeom>
          <a:ln w="12700">
            <a:solidFill>
              <a:srgbClr val="5B9BD5"/>
            </a:solidFill>
          </a:ln>
        </p:spPr>
        <p:txBody>
          <a:bodyPr wrap="square" lIns="0" tIns="0" rIns="0" bIns="0" rtlCol="0"/>
          <a:lstStyle/>
          <a:p>
            <a:endParaRPr/>
          </a:p>
        </p:txBody>
      </p:sp>
      <p:sp>
        <p:nvSpPr>
          <p:cNvPr id="8" name="object 8"/>
          <p:cNvSpPr/>
          <p:nvPr/>
        </p:nvSpPr>
        <p:spPr>
          <a:xfrm>
            <a:off x="1140248" y="1123527"/>
            <a:ext cx="9908540" cy="0"/>
          </a:xfrm>
          <a:custGeom>
            <a:avLst/>
            <a:gdLst/>
            <a:ahLst/>
            <a:cxnLst/>
            <a:rect l="l" t="t" r="r" b="b"/>
            <a:pathLst>
              <a:path w="9908540">
                <a:moveTo>
                  <a:pt x="0" y="0"/>
                </a:moveTo>
                <a:lnTo>
                  <a:pt x="9908324" y="0"/>
                </a:lnTo>
              </a:path>
            </a:pathLst>
          </a:custGeom>
          <a:ln w="12700">
            <a:solidFill>
              <a:srgbClr val="5B9BD5"/>
            </a:solidFill>
          </a:ln>
        </p:spPr>
        <p:txBody>
          <a:bodyPr wrap="square" lIns="0" tIns="0" rIns="0" bIns="0" rtlCol="0"/>
          <a:lstStyle/>
          <a:p>
            <a:endParaRPr/>
          </a:p>
        </p:txBody>
      </p:sp>
      <p:sp>
        <p:nvSpPr>
          <p:cNvPr id="9" name="object 9"/>
          <p:cNvSpPr/>
          <p:nvPr/>
        </p:nvSpPr>
        <p:spPr>
          <a:xfrm>
            <a:off x="1140248" y="5728330"/>
            <a:ext cx="9908540" cy="0"/>
          </a:xfrm>
          <a:custGeom>
            <a:avLst/>
            <a:gdLst/>
            <a:ahLst/>
            <a:cxnLst/>
            <a:rect l="l" t="t" r="r" b="b"/>
            <a:pathLst>
              <a:path w="9908540">
                <a:moveTo>
                  <a:pt x="0" y="0"/>
                </a:moveTo>
                <a:lnTo>
                  <a:pt x="9908324" y="0"/>
                </a:lnTo>
              </a:path>
            </a:pathLst>
          </a:custGeom>
          <a:ln w="12700">
            <a:solidFill>
              <a:srgbClr val="5B9BD5"/>
            </a:solidFill>
          </a:ln>
        </p:spPr>
        <p:txBody>
          <a:bodyPr wrap="square" lIns="0" tIns="0" rIns="0" bIns="0" rtlCol="0"/>
          <a:lstStyle/>
          <a:p>
            <a:endParaRPr/>
          </a:p>
        </p:txBody>
      </p:sp>
      <p:sp>
        <p:nvSpPr>
          <p:cNvPr id="10" name="object 10"/>
          <p:cNvSpPr txBox="1">
            <a:spLocks noGrp="1"/>
          </p:cNvSpPr>
          <p:nvPr>
            <p:ph type="title"/>
          </p:nvPr>
        </p:nvSpPr>
        <p:spPr>
          <a:xfrm>
            <a:off x="2451364" y="1575954"/>
            <a:ext cx="7755890" cy="452120"/>
          </a:xfrm>
          <a:prstGeom prst="rect">
            <a:avLst/>
          </a:prstGeom>
        </p:spPr>
        <p:txBody>
          <a:bodyPr vert="horz" wrap="square" lIns="0" tIns="12700" rIns="0" bIns="0" rtlCol="0">
            <a:spAutoFit/>
          </a:bodyPr>
          <a:lstStyle/>
          <a:p>
            <a:pPr marL="12700">
              <a:lnSpc>
                <a:spcPct val="100000"/>
              </a:lnSpc>
              <a:spcBef>
                <a:spcPts val="100"/>
              </a:spcBef>
              <a:tabLst>
                <a:tab pos="4541520" algn="l"/>
              </a:tabLst>
            </a:pPr>
            <a:r>
              <a:rPr sz="2800" b="1" spc="-5" dirty="0">
                <a:solidFill>
                  <a:schemeClr val="accent1">
                    <a:lumMod val="50000"/>
                  </a:schemeClr>
                </a:solidFill>
                <a:latin typeface="Arial"/>
                <a:cs typeface="Arial"/>
              </a:rPr>
              <a:t>Inclusion</a:t>
            </a:r>
            <a:r>
              <a:rPr sz="2800" b="1" dirty="0">
                <a:solidFill>
                  <a:schemeClr val="accent1">
                    <a:lumMod val="50000"/>
                  </a:schemeClr>
                </a:solidFill>
                <a:latin typeface="Arial"/>
                <a:cs typeface="Arial"/>
              </a:rPr>
              <a:t> </a:t>
            </a:r>
            <a:r>
              <a:rPr sz="2800" b="1" spc="-5" dirty="0">
                <a:solidFill>
                  <a:schemeClr val="accent1">
                    <a:lumMod val="50000"/>
                  </a:schemeClr>
                </a:solidFill>
                <a:latin typeface="Arial"/>
                <a:cs typeface="Arial"/>
              </a:rPr>
              <a:t>IS…	Inclusion IS</a:t>
            </a:r>
            <a:r>
              <a:rPr sz="2800" b="1" spc="-55" dirty="0">
                <a:solidFill>
                  <a:schemeClr val="accent1">
                    <a:lumMod val="50000"/>
                  </a:schemeClr>
                </a:solidFill>
                <a:latin typeface="Arial"/>
                <a:cs typeface="Arial"/>
              </a:rPr>
              <a:t> </a:t>
            </a:r>
            <a:r>
              <a:rPr sz="2800" b="1" spc="-5" dirty="0">
                <a:solidFill>
                  <a:schemeClr val="accent1">
                    <a:lumMod val="50000"/>
                  </a:schemeClr>
                </a:solidFill>
                <a:latin typeface="Arial"/>
                <a:cs typeface="Arial"/>
              </a:rPr>
              <a:t>NOT…</a:t>
            </a:r>
            <a:endParaRPr sz="2800" dirty="0">
              <a:solidFill>
                <a:schemeClr val="accent1">
                  <a:lumMod val="50000"/>
                </a:schemeClr>
              </a:solidFill>
              <a:latin typeface="Arial"/>
              <a:cs typeface="Arial"/>
            </a:endParaRPr>
          </a:p>
        </p:txBody>
      </p:sp>
      <p:sp>
        <p:nvSpPr>
          <p:cNvPr id="11" name="object 11"/>
          <p:cNvSpPr txBox="1"/>
          <p:nvPr/>
        </p:nvSpPr>
        <p:spPr>
          <a:xfrm>
            <a:off x="1140248" y="2117935"/>
            <a:ext cx="9908540" cy="334707"/>
          </a:xfrm>
          <a:prstGeom prst="rect">
            <a:avLst/>
          </a:prstGeom>
          <a:solidFill>
            <a:srgbClr val="5B9BD5">
              <a:alpha val="19999"/>
            </a:srgbClr>
          </a:solidFill>
        </p:spPr>
        <p:txBody>
          <a:bodyPr vert="horz" wrap="square" lIns="0" tIns="26670" rIns="0" bIns="0" rtlCol="0">
            <a:spAutoFit/>
          </a:bodyPr>
          <a:lstStyle/>
          <a:p>
            <a:pPr marL="91440">
              <a:lnSpc>
                <a:spcPct val="100000"/>
              </a:lnSpc>
              <a:spcBef>
                <a:spcPts val="210"/>
              </a:spcBef>
              <a:tabLst>
                <a:tab pos="7965440" algn="l"/>
              </a:tabLst>
            </a:pPr>
            <a:r>
              <a:rPr sz="2000" spc="-5" dirty="0">
                <a:solidFill>
                  <a:schemeClr val="accent1">
                    <a:lumMod val="50000"/>
                  </a:schemeClr>
                </a:solidFill>
                <a:latin typeface="Arial"/>
                <a:cs typeface="Arial"/>
              </a:rPr>
              <a:t>Educational Equity</a:t>
            </a:r>
            <a:r>
              <a:rPr sz="2000" spc="20" dirty="0">
                <a:solidFill>
                  <a:schemeClr val="accent1">
                    <a:lumMod val="50000"/>
                  </a:schemeClr>
                </a:solidFill>
                <a:latin typeface="Arial"/>
                <a:cs typeface="Arial"/>
              </a:rPr>
              <a:t> </a:t>
            </a:r>
            <a:r>
              <a:rPr sz="2000" dirty="0">
                <a:solidFill>
                  <a:schemeClr val="accent1">
                    <a:lumMod val="50000"/>
                  </a:schemeClr>
                </a:solidFill>
                <a:latin typeface="Arial"/>
                <a:cs typeface="Arial"/>
              </a:rPr>
              <a:t>and</a:t>
            </a:r>
            <a:r>
              <a:rPr sz="2000" spc="-110" dirty="0">
                <a:solidFill>
                  <a:schemeClr val="accent1">
                    <a:lumMod val="50000"/>
                  </a:schemeClr>
                </a:solidFill>
                <a:latin typeface="Arial"/>
                <a:cs typeface="Arial"/>
              </a:rPr>
              <a:t> </a:t>
            </a:r>
            <a:r>
              <a:rPr sz="2000" dirty="0">
                <a:solidFill>
                  <a:schemeClr val="accent1">
                    <a:lumMod val="50000"/>
                  </a:schemeClr>
                </a:solidFill>
                <a:latin typeface="Arial"/>
                <a:cs typeface="Arial"/>
              </a:rPr>
              <a:t>Access	</a:t>
            </a:r>
            <a:r>
              <a:rPr sz="2000" spc="-5" dirty="0">
                <a:solidFill>
                  <a:schemeClr val="accent1">
                    <a:lumMod val="50000"/>
                  </a:schemeClr>
                </a:solidFill>
                <a:latin typeface="Arial"/>
                <a:cs typeface="Arial"/>
              </a:rPr>
              <a:t>Dump </a:t>
            </a:r>
            <a:r>
              <a:rPr sz="2000" dirty="0">
                <a:solidFill>
                  <a:schemeClr val="accent1">
                    <a:lumMod val="50000"/>
                  </a:schemeClr>
                </a:solidFill>
                <a:latin typeface="Arial"/>
                <a:cs typeface="Arial"/>
              </a:rPr>
              <a:t>and</a:t>
            </a:r>
            <a:r>
              <a:rPr sz="2000" spc="-55" dirty="0">
                <a:solidFill>
                  <a:schemeClr val="accent1">
                    <a:lumMod val="50000"/>
                  </a:schemeClr>
                </a:solidFill>
                <a:latin typeface="Arial"/>
                <a:cs typeface="Arial"/>
              </a:rPr>
              <a:t> </a:t>
            </a:r>
            <a:r>
              <a:rPr sz="2000" dirty="0">
                <a:solidFill>
                  <a:schemeClr val="accent1">
                    <a:lumMod val="50000"/>
                  </a:schemeClr>
                </a:solidFill>
                <a:latin typeface="Arial"/>
                <a:cs typeface="Arial"/>
              </a:rPr>
              <a:t>Hope</a:t>
            </a:r>
          </a:p>
        </p:txBody>
      </p:sp>
      <p:sp>
        <p:nvSpPr>
          <p:cNvPr id="12" name="object 12"/>
          <p:cNvSpPr txBox="1"/>
          <p:nvPr/>
        </p:nvSpPr>
        <p:spPr>
          <a:xfrm>
            <a:off x="1219602" y="2567941"/>
            <a:ext cx="9747885" cy="320601"/>
          </a:xfrm>
          <a:prstGeom prst="rect">
            <a:avLst/>
          </a:prstGeom>
        </p:spPr>
        <p:txBody>
          <a:bodyPr vert="horz" wrap="square" lIns="0" tIns="12700" rIns="0" bIns="0" rtlCol="0">
            <a:spAutoFit/>
          </a:bodyPr>
          <a:lstStyle/>
          <a:p>
            <a:pPr marL="12700">
              <a:lnSpc>
                <a:spcPct val="100000"/>
              </a:lnSpc>
              <a:spcBef>
                <a:spcPts val="100"/>
              </a:spcBef>
              <a:tabLst>
                <a:tab pos="6052185" algn="l"/>
              </a:tabLst>
            </a:pPr>
            <a:r>
              <a:rPr sz="2000" dirty="0">
                <a:solidFill>
                  <a:schemeClr val="accent1">
                    <a:lumMod val="50000"/>
                  </a:schemeClr>
                </a:solidFill>
                <a:latin typeface="Arial"/>
                <a:cs typeface="Arial"/>
              </a:rPr>
              <a:t>Sense of </a:t>
            </a:r>
            <a:r>
              <a:rPr sz="2000" spc="-5" dirty="0">
                <a:solidFill>
                  <a:schemeClr val="accent1">
                    <a:lumMod val="50000"/>
                  </a:schemeClr>
                </a:solidFill>
                <a:latin typeface="Arial"/>
                <a:cs typeface="Arial"/>
              </a:rPr>
              <a:t>Community</a:t>
            </a:r>
            <a:r>
              <a:rPr sz="2000" spc="-15" dirty="0">
                <a:solidFill>
                  <a:schemeClr val="accent1">
                    <a:lumMod val="50000"/>
                  </a:schemeClr>
                </a:solidFill>
                <a:latin typeface="Arial"/>
                <a:cs typeface="Arial"/>
              </a:rPr>
              <a:t> </a:t>
            </a:r>
            <a:r>
              <a:rPr sz="2000" dirty="0">
                <a:solidFill>
                  <a:schemeClr val="accent1">
                    <a:lumMod val="50000"/>
                  </a:schemeClr>
                </a:solidFill>
                <a:latin typeface="Arial"/>
                <a:cs typeface="Arial"/>
              </a:rPr>
              <a:t>and</a:t>
            </a:r>
            <a:r>
              <a:rPr sz="2000" spc="-5" dirty="0">
                <a:solidFill>
                  <a:schemeClr val="accent1">
                    <a:lumMod val="50000"/>
                  </a:schemeClr>
                </a:solidFill>
                <a:latin typeface="Arial"/>
                <a:cs typeface="Arial"/>
              </a:rPr>
              <a:t> </a:t>
            </a:r>
            <a:r>
              <a:rPr sz="2000" dirty="0">
                <a:solidFill>
                  <a:schemeClr val="accent1">
                    <a:lumMod val="50000"/>
                  </a:schemeClr>
                </a:solidFill>
                <a:latin typeface="Arial"/>
                <a:cs typeface="Arial"/>
              </a:rPr>
              <a:t>Belonging	</a:t>
            </a:r>
            <a:r>
              <a:rPr sz="2000" spc="-5" dirty="0">
                <a:solidFill>
                  <a:schemeClr val="accent1">
                    <a:lumMod val="50000"/>
                  </a:schemeClr>
                </a:solidFill>
                <a:latin typeface="Arial"/>
                <a:cs typeface="Arial"/>
              </a:rPr>
              <a:t>GenEd </a:t>
            </a:r>
            <a:r>
              <a:rPr sz="2000" dirty="0">
                <a:solidFill>
                  <a:schemeClr val="accent1">
                    <a:lumMod val="50000"/>
                  </a:schemeClr>
                </a:solidFill>
                <a:latin typeface="Arial"/>
                <a:cs typeface="Arial"/>
              </a:rPr>
              <a:t>with a </a:t>
            </a:r>
            <a:r>
              <a:rPr sz="2000" spc="-5" dirty="0">
                <a:solidFill>
                  <a:schemeClr val="accent1">
                    <a:lumMod val="50000"/>
                  </a:schemeClr>
                </a:solidFill>
                <a:latin typeface="Arial"/>
                <a:cs typeface="Arial"/>
              </a:rPr>
              <a:t>1:1 Untrained</a:t>
            </a:r>
            <a:r>
              <a:rPr sz="2000" spc="-215" dirty="0">
                <a:solidFill>
                  <a:schemeClr val="accent1">
                    <a:lumMod val="50000"/>
                  </a:schemeClr>
                </a:solidFill>
                <a:latin typeface="Arial"/>
                <a:cs typeface="Arial"/>
              </a:rPr>
              <a:t> </a:t>
            </a:r>
            <a:r>
              <a:rPr sz="2000" dirty="0">
                <a:solidFill>
                  <a:schemeClr val="accent1">
                    <a:lumMod val="50000"/>
                  </a:schemeClr>
                </a:solidFill>
                <a:latin typeface="Arial"/>
                <a:cs typeface="Arial"/>
              </a:rPr>
              <a:t>Aide</a:t>
            </a:r>
          </a:p>
        </p:txBody>
      </p:sp>
      <p:sp>
        <p:nvSpPr>
          <p:cNvPr id="13" name="object 13"/>
          <p:cNvSpPr txBox="1"/>
          <p:nvPr/>
        </p:nvSpPr>
        <p:spPr>
          <a:xfrm>
            <a:off x="1140248" y="2983040"/>
            <a:ext cx="9908540" cy="341119"/>
          </a:xfrm>
          <a:prstGeom prst="rect">
            <a:avLst/>
          </a:prstGeom>
          <a:solidFill>
            <a:srgbClr val="5B9BD5">
              <a:alpha val="19999"/>
            </a:srgbClr>
          </a:solidFill>
        </p:spPr>
        <p:txBody>
          <a:bodyPr vert="horz" wrap="square" lIns="0" tIns="33020" rIns="0" bIns="0" rtlCol="0">
            <a:spAutoFit/>
          </a:bodyPr>
          <a:lstStyle/>
          <a:p>
            <a:pPr marL="91440">
              <a:lnSpc>
                <a:spcPct val="100000"/>
              </a:lnSpc>
              <a:spcBef>
                <a:spcPts val="260"/>
              </a:spcBef>
              <a:tabLst>
                <a:tab pos="7614284" algn="l"/>
              </a:tabLst>
            </a:pPr>
            <a:r>
              <a:rPr sz="2000" spc="-5" dirty="0">
                <a:solidFill>
                  <a:schemeClr val="accent1">
                    <a:lumMod val="50000"/>
                  </a:schemeClr>
                </a:solidFill>
                <a:latin typeface="Arial"/>
                <a:cs typeface="Arial"/>
              </a:rPr>
              <a:t>Educational</a:t>
            </a:r>
            <a:r>
              <a:rPr sz="2000" spc="25" dirty="0">
                <a:solidFill>
                  <a:schemeClr val="accent1">
                    <a:lumMod val="50000"/>
                  </a:schemeClr>
                </a:solidFill>
                <a:latin typeface="Arial"/>
                <a:cs typeface="Arial"/>
              </a:rPr>
              <a:t> </a:t>
            </a:r>
            <a:r>
              <a:rPr sz="2000" spc="-5" dirty="0">
                <a:solidFill>
                  <a:schemeClr val="accent1">
                    <a:lumMod val="50000"/>
                  </a:schemeClr>
                </a:solidFill>
                <a:latin typeface="Arial"/>
                <a:cs typeface="Arial"/>
              </a:rPr>
              <a:t>Benefit	</a:t>
            </a:r>
            <a:r>
              <a:rPr sz="2000" dirty="0">
                <a:solidFill>
                  <a:schemeClr val="accent1">
                    <a:lumMod val="50000"/>
                  </a:schemeClr>
                </a:solidFill>
                <a:latin typeface="Arial"/>
                <a:cs typeface="Arial"/>
              </a:rPr>
              <a:t>Just</a:t>
            </a:r>
            <a:r>
              <a:rPr sz="2000" spc="-35" dirty="0">
                <a:solidFill>
                  <a:schemeClr val="accent1">
                    <a:lumMod val="50000"/>
                  </a:schemeClr>
                </a:solidFill>
                <a:latin typeface="Arial"/>
                <a:cs typeface="Arial"/>
              </a:rPr>
              <a:t> </a:t>
            </a:r>
            <a:r>
              <a:rPr sz="2000" spc="-5" dirty="0">
                <a:solidFill>
                  <a:schemeClr val="accent1">
                    <a:lumMod val="50000"/>
                  </a:schemeClr>
                </a:solidFill>
                <a:latin typeface="Arial"/>
                <a:cs typeface="Arial"/>
              </a:rPr>
              <a:t>Mainstreaming</a:t>
            </a:r>
            <a:endParaRPr sz="2000">
              <a:solidFill>
                <a:schemeClr val="accent1">
                  <a:lumMod val="50000"/>
                </a:schemeClr>
              </a:solidFill>
              <a:latin typeface="Arial"/>
              <a:cs typeface="Arial"/>
            </a:endParaRPr>
          </a:p>
        </p:txBody>
      </p:sp>
      <p:sp>
        <p:nvSpPr>
          <p:cNvPr id="14" name="object 14"/>
          <p:cNvSpPr txBox="1"/>
          <p:nvPr/>
        </p:nvSpPr>
        <p:spPr>
          <a:xfrm>
            <a:off x="1219602" y="3439397"/>
            <a:ext cx="9749155" cy="320601"/>
          </a:xfrm>
          <a:prstGeom prst="rect">
            <a:avLst/>
          </a:prstGeom>
        </p:spPr>
        <p:txBody>
          <a:bodyPr vert="horz" wrap="square" lIns="0" tIns="12700" rIns="0" bIns="0" rtlCol="0">
            <a:spAutoFit/>
          </a:bodyPr>
          <a:lstStyle/>
          <a:p>
            <a:pPr marL="12700">
              <a:lnSpc>
                <a:spcPct val="100000"/>
              </a:lnSpc>
              <a:spcBef>
                <a:spcPts val="100"/>
              </a:spcBef>
              <a:tabLst>
                <a:tab pos="7251065" algn="l"/>
              </a:tabLst>
            </a:pPr>
            <a:r>
              <a:rPr sz="2000" spc="-5" dirty="0">
                <a:solidFill>
                  <a:schemeClr val="accent1">
                    <a:lumMod val="50000"/>
                  </a:schemeClr>
                </a:solidFill>
                <a:latin typeface="Arial"/>
                <a:cs typeface="Arial"/>
              </a:rPr>
              <a:t>Independence</a:t>
            </a:r>
            <a:r>
              <a:rPr sz="2000" spc="10" dirty="0">
                <a:solidFill>
                  <a:schemeClr val="accent1">
                    <a:lumMod val="50000"/>
                  </a:schemeClr>
                </a:solidFill>
                <a:latin typeface="Arial"/>
                <a:cs typeface="Arial"/>
              </a:rPr>
              <a:t> </a:t>
            </a:r>
            <a:r>
              <a:rPr sz="2000" dirty="0">
                <a:solidFill>
                  <a:schemeClr val="accent1">
                    <a:lumMod val="50000"/>
                  </a:schemeClr>
                </a:solidFill>
                <a:latin typeface="Arial"/>
                <a:cs typeface="Arial"/>
              </a:rPr>
              <a:t>and</a:t>
            </a:r>
            <a:r>
              <a:rPr sz="2000" spc="15" dirty="0">
                <a:solidFill>
                  <a:schemeClr val="accent1">
                    <a:lumMod val="50000"/>
                  </a:schemeClr>
                </a:solidFill>
                <a:latin typeface="Arial"/>
                <a:cs typeface="Arial"/>
              </a:rPr>
              <a:t> </a:t>
            </a:r>
            <a:r>
              <a:rPr sz="2000" spc="-5" dirty="0">
                <a:solidFill>
                  <a:schemeClr val="accent1">
                    <a:lumMod val="50000"/>
                  </a:schemeClr>
                </a:solidFill>
                <a:latin typeface="Arial"/>
                <a:cs typeface="Arial"/>
              </a:rPr>
              <a:t>Interdependence	</a:t>
            </a:r>
            <a:r>
              <a:rPr sz="2000" dirty="0">
                <a:solidFill>
                  <a:schemeClr val="accent1">
                    <a:lumMod val="50000"/>
                  </a:schemeClr>
                </a:solidFill>
                <a:latin typeface="Arial"/>
                <a:cs typeface="Arial"/>
              </a:rPr>
              <a:t>Line of Sight</a:t>
            </a:r>
            <a:r>
              <a:rPr sz="2000" spc="-120" dirty="0">
                <a:solidFill>
                  <a:schemeClr val="accent1">
                    <a:lumMod val="50000"/>
                  </a:schemeClr>
                </a:solidFill>
                <a:latin typeface="Arial"/>
                <a:cs typeface="Arial"/>
              </a:rPr>
              <a:t> </a:t>
            </a:r>
            <a:r>
              <a:rPr sz="2000" dirty="0">
                <a:solidFill>
                  <a:schemeClr val="accent1">
                    <a:lumMod val="50000"/>
                  </a:schemeClr>
                </a:solidFill>
                <a:latin typeface="Arial"/>
                <a:cs typeface="Arial"/>
              </a:rPr>
              <a:t>Inclusion</a:t>
            </a:r>
          </a:p>
        </p:txBody>
      </p:sp>
      <p:sp>
        <p:nvSpPr>
          <p:cNvPr id="15" name="object 15"/>
          <p:cNvSpPr txBox="1"/>
          <p:nvPr/>
        </p:nvSpPr>
        <p:spPr>
          <a:xfrm>
            <a:off x="1140248" y="3854496"/>
            <a:ext cx="9908540" cy="341119"/>
          </a:xfrm>
          <a:prstGeom prst="rect">
            <a:avLst/>
          </a:prstGeom>
          <a:solidFill>
            <a:srgbClr val="5B9BD5">
              <a:alpha val="19999"/>
            </a:srgbClr>
          </a:solidFill>
        </p:spPr>
        <p:txBody>
          <a:bodyPr vert="horz" wrap="square" lIns="0" tIns="33020" rIns="0" bIns="0" rtlCol="0">
            <a:spAutoFit/>
          </a:bodyPr>
          <a:lstStyle/>
          <a:p>
            <a:pPr marL="91440">
              <a:lnSpc>
                <a:spcPct val="100000"/>
              </a:lnSpc>
              <a:spcBef>
                <a:spcPts val="260"/>
              </a:spcBef>
              <a:tabLst>
                <a:tab pos="8020684" algn="l"/>
              </a:tabLst>
            </a:pPr>
            <a:r>
              <a:rPr sz="2000" dirty="0">
                <a:solidFill>
                  <a:schemeClr val="accent1">
                    <a:lumMod val="50000"/>
                  </a:schemeClr>
                </a:solidFill>
                <a:latin typeface="Arial"/>
                <a:cs typeface="Arial"/>
              </a:rPr>
              <a:t>Philosophy That ALL </a:t>
            </a:r>
            <a:r>
              <a:rPr sz="2000" spc="-5" dirty="0">
                <a:solidFill>
                  <a:schemeClr val="accent1">
                    <a:lumMod val="50000"/>
                  </a:schemeClr>
                </a:solidFill>
                <a:latin typeface="Arial"/>
                <a:cs typeface="Arial"/>
              </a:rPr>
              <a:t>Students</a:t>
            </a:r>
            <a:r>
              <a:rPr sz="2000" spc="-235" dirty="0">
                <a:solidFill>
                  <a:schemeClr val="accent1">
                    <a:lumMod val="50000"/>
                  </a:schemeClr>
                </a:solidFill>
                <a:latin typeface="Arial"/>
                <a:cs typeface="Arial"/>
              </a:rPr>
              <a:t> </a:t>
            </a:r>
            <a:r>
              <a:rPr sz="2000" dirty="0">
                <a:solidFill>
                  <a:schemeClr val="accent1">
                    <a:lumMod val="50000"/>
                  </a:schemeClr>
                </a:solidFill>
                <a:latin typeface="Arial"/>
                <a:cs typeface="Arial"/>
              </a:rPr>
              <a:t>Can </a:t>
            </a:r>
            <a:r>
              <a:rPr sz="2000" spc="-5" dirty="0">
                <a:solidFill>
                  <a:schemeClr val="accent1">
                    <a:lumMod val="50000"/>
                  </a:schemeClr>
                </a:solidFill>
                <a:latin typeface="Arial"/>
                <a:cs typeface="Arial"/>
              </a:rPr>
              <a:t>Learn	</a:t>
            </a:r>
            <a:r>
              <a:rPr sz="2000" dirty="0">
                <a:solidFill>
                  <a:schemeClr val="accent1">
                    <a:lumMod val="50000"/>
                  </a:schemeClr>
                </a:solidFill>
                <a:latin typeface="Arial"/>
                <a:cs typeface="Arial"/>
              </a:rPr>
              <a:t>For</a:t>
            </a:r>
            <a:r>
              <a:rPr sz="2000" spc="-50" dirty="0">
                <a:solidFill>
                  <a:schemeClr val="accent1">
                    <a:lumMod val="50000"/>
                  </a:schemeClr>
                </a:solidFill>
                <a:latin typeface="Arial"/>
                <a:cs typeface="Arial"/>
              </a:rPr>
              <a:t> </a:t>
            </a:r>
            <a:r>
              <a:rPr sz="2000" dirty="0">
                <a:solidFill>
                  <a:schemeClr val="accent1">
                    <a:lumMod val="50000"/>
                  </a:schemeClr>
                </a:solidFill>
                <a:latin typeface="Arial"/>
                <a:cs typeface="Arial"/>
              </a:rPr>
              <a:t>Compliance</a:t>
            </a:r>
            <a:endParaRPr sz="2000">
              <a:solidFill>
                <a:schemeClr val="accent1">
                  <a:lumMod val="50000"/>
                </a:schemeClr>
              </a:solidFill>
              <a:latin typeface="Arial"/>
              <a:cs typeface="Arial"/>
            </a:endParaRPr>
          </a:p>
        </p:txBody>
      </p:sp>
      <p:sp>
        <p:nvSpPr>
          <p:cNvPr id="16" name="object 16"/>
          <p:cNvSpPr txBox="1"/>
          <p:nvPr/>
        </p:nvSpPr>
        <p:spPr>
          <a:xfrm>
            <a:off x="1219602" y="4310853"/>
            <a:ext cx="2371725"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chemeClr val="accent1">
                    <a:lumMod val="50000"/>
                  </a:schemeClr>
                </a:solidFill>
                <a:latin typeface="Arial"/>
                <a:cs typeface="Arial"/>
              </a:rPr>
              <a:t>Breaking Down</a:t>
            </a:r>
            <a:r>
              <a:rPr sz="2000" spc="-100" dirty="0">
                <a:solidFill>
                  <a:schemeClr val="accent1">
                    <a:lumMod val="50000"/>
                  </a:schemeClr>
                </a:solidFill>
                <a:latin typeface="Arial"/>
                <a:cs typeface="Arial"/>
              </a:rPr>
              <a:t> </a:t>
            </a:r>
            <a:r>
              <a:rPr sz="2000" dirty="0">
                <a:solidFill>
                  <a:schemeClr val="accent1">
                    <a:lumMod val="50000"/>
                  </a:schemeClr>
                </a:solidFill>
                <a:latin typeface="Arial"/>
                <a:cs typeface="Arial"/>
              </a:rPr>
              <a:t>Silos</a:t>
            </a:r>
            <a:endParaRPr sz="2000">
              <a:solidFill>
                <a:schemeClr val="accent1">
                  <a:lumMod val="50000"/>
                </a:schemeClr>
              </a:solidFill>
              <a:latin typeface="Arial"/>
              <a:cs typeface="Arial"/>
            </a:endParaRPr>
          </a:p>
        </p:txBody>
      </p:sp>
      <p:sp>
        <p:nvSpPr>
          <p:cNvPr id="2" name="TextBox 1">
            <a:extLst>
              <a:ext uri="{FF2B5EF4-FFF2-40B4-BE49-F238E27FC236}">
                <a16:creationId xmlns:a16="http://schemas.microsoft.com/office/drawing/2014/main" id="{ED1680BA-E78D-2F41-88F8-7EEB4CCB7315}"/>
              </a:ext>
            </a:extLst>
          </p:cNvPr>
          <p:cNvSpPr txBox="1"/>
          <p:nvPr/>
        </p:nvSpPr>
        <p:spPr>
          <a:xfrm>
            <a:off x="0" y="136187"/>
            <a:ext cx="12191999" cy="707886"/>
          </a:xfrm>
          <a:prstGeom prst="rect">
            <a:avLst/>
          </a:prstGeom>
          <a:noFill/>
        </p:spPr>
        <p:txBody>
          <a:bodyPr wrap="square" rtlCol="0">
            <a:spAutoFit/>
          </a:bodyPr>
          <a:lstStyle/>
          <a:p>
            <a:pPr algn="ctr"/>
            <a:r>
              <a:rPr lang="en-US" sz="4000" u="sng" dirty="0">
                <a:solidFill>
                  <a:schemeClr val="accent1">
                    <a:lumMod val="50000"/>
                  </a:schemeClr>
                </a:solidFill>
                <a:latin typeface="Arial" panose="020B0604020202020204" pitchFamily="34" charset="0"/>
                <a:cs typeface="Arial" panose="020B0604020202020204" pitchFamily="34" charset="0"/>
              </a:rPr>
              <a:t>What Inclusion Is (Not)</a:t>
            </a:r>
          </a:p>
        </p:txBody>
      </p:sp>
      <p:sp>
        <p:nvSpPr>
          <p:cNvPr id="19" name="Parallelogram 18">
            <a:extLst>
              <a:ext uri="{FF2B5EF4-FFF2-40B4-BE49-F238E27FC236}">
                <a16:creationId xmlns:a16="http://schemas.microsoft.com/office/drawing/2014/main" id="{005889C2-D5AF-2A42-9BC3-6517BDA00973}"/>
              </a:ext>
            </a:extLst>
          </p:cNvPr>
          <p:cNvSpPr/>
          <p:nvPr/>
        </p:nvSpPr>
        <p:spPr>
          <a:xfrm>
            <a:off x="114299" y="6457890"/>
            <a:ext cx="11972926" cy="400110"/>
          </a:xfrm>
          <a:prstGeom prst="parallelogram">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Funded by the California Department of Education, Special Education Division</a:t>
            </a:r>
          </a:p>
        </p:txBody>
      </p:sp>
    </p:spTree>
    <p:extLst>
      <p:ext uri="{BB962C8B-B14F-4D97-AF65-F5344CB8AC3E}">
        <p14:creationId xmlns:p14="http://schemas.microsoft.com/office/powerpoint/2010/main" val="317067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12122</TotalTime>
  <Words>1910</Words>
  <Application>Microsoft Macintosh PowerPoint</Application>
  <PresentationFormat>Widescreen</PresentationFormat>
  <Paragraphs>200</Paragraphs>
  <Slides>37</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Open Sans Extrabold</vt:lpstr>
      <vt:lpstr>Times New Roman</vt:lpstr>
      <vt:lpstr>Office Theme</vt:lpstr>
      <vt:lpstr>PowerPoint Presentation</vt:lpstr>
      <vt:lpstr>PowerPoint Presentation</vt:lpstr>
      <vt:lpstr>PowerPoint Presentation</vt:lpstr>
      <vt:lpstr>PowerPoint Presentation</vt:lpstr>
      <vt:lpstr>IT’S PERSONAL</vt:lpstr>
      <vt:lpstr>PowerPoint Presentation</vt:lpstr>
      <vt:lpstr>PowerPoint Presentation</vt:lpstr>
      <vt:lpstr>How is inclusion defined in SCUSD?   What would “doing better” look like?  </vt:lpstr>
      <vt:lpstr>Inclusion IS… Inclusion IS NOT…</vt:lpstr>
      <vt:lpstr>Grounding Us in Language</vt:lpstr>
      <vt:lpstr>Grounding Us in Language Variability of Learners/Identity</vt:lpstr>
      <vt:lpstr>PowerPoint Presentation</vt:lpstr>
      <vt:lpstr>PowerPoint Presentation</vt:lpstr>
      <vt:lpstr>Why UDL Now? </vt:lpstr>
      <vt:lpstr>PowerPoint Presentation</vt:lpstr>
      <vt:lpstr>PowerPoint Presentation</vt:lpstr>
      <vt:lpstr>PowerPoint Presentation</vt:lpstr>
      <vt:lpstr>UDL at a Glance</vt:lpstr>
      <vt:lpstr>Is Our Learning Environment Welcoming?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”Translating” Engagement to the Classroom</vt:lpstr>
      <vt:lpstr>PowerPoint Presentation</vt:lpstr>
      <vt:lpstr>PowerPoint Presentation</vt:lpstr>
      <vt:lpstr>PowerPoint Presentation</vt:lpstr>
      <vt:lpstr>”Translating” Representation to the Classroom</vt:lpstr>
      <vt:lpstr>PowerPoint Presentation</vt:lpstr>
      <vt:lpstr>PowerPoint Presentation</vt:lpstr>
      <vt:lpstr>PowerPoint Presentation</vt:lpstr>
      <vt:lpstr>”Translating” Action/Expression to the Classroom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Schaefer</dc:creator>
  <cp:lastModifiedBy>Kevin Schaefer</cp:lastModifiedBy>
  <cp:revision>243</cp:revision>
  <cp:lastPrinted>2019-10-14T21:32:57Z</cp:lastPrinted>
  <dcterms:created xsi:type="dcterms:W3CDTF">2019-01-26T23:39:13Z</dcterms:created>
  <dcterms:modified xsi:type="dcterms:W3CDTF">2020-03-29T14:13:30Z</dcterms:modified>
</cp:coreProperties>
</file>