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23"/>
  </p:notesMasterIdLst>
  <p:handoutMasterIdLst>
    <p:handoutMasterId r:id="rId24"/>
  </p:handoutMasterIdLst>
  <p:sldIdLst>
    <p:sldId id="728" r:id="rId3"/>
    <p:sldId id="716" r:id="rId4"/>
    <p:sldId id="732" r:id="rId5"/>
    <p:sldId id="715" r:id="rId6"/>
    <p:sldId id="717" r:id="rId7"/>
    <p:sldId id="680" r:id="rId8"/>
    <p:sldId id="718" r:id="rId9"/>
    <p:sldId id="719" r:id="rId10"/>
    <p:sldId id="720" r:id="rId11"/>
    <p:sldId id="729" r:id="rId12"/>
    <p:sldId id="721" r:id="rId13"/>
    <p:sldId id="730" r:id="rId14"/>
    <p:sldId id="722" r:id="rId15"/>
    <p:sldId id="731" r:id="rId16"/>
    <p:sldId id="723" r:id="rId17"/>
    <p:sldId id="725" r:id="rId18"/>
    <p:sldId id="724" r:id="rId19"/>
    <p:sldId id="685" r:id="rId20"/>
    <p:sldId id="726" r:id="rId21"/>
    <p:sldId id="727" r:id="rId22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0750" autoAdjust="0"/>
  </p:normalViewPr>
  <p:slideViewPr>
    <p:cSldViewPr snapToGrid="0">
      <p:cViewPr>
        <p:scale>
          <a:sx n="80" d="100"/>
          <a:sy n="80" d="100"/>
        </p:scale>
        <p:origin x="-204" y="-72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294"/>
    </p:cViewPr>
  </p:sorterViewPr>
  <p:notesViewPr>
    <p:cSldViewPr snapToGrid="0">
      <p:cViewPr varScale="1">
        <p:scale>
          <a:sx n="52" d="100"/>
          <a:sy n="52" d="100"/>
        </p:scale>
        <p:origin x="-180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11978-2EED-2047-AFCD-C361AD778C53}" type="doc">
      <dgm:prSet loTypeId="urn:microsoft.com/office/officeart/2005/8/layout/matrix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612A2A-B419-124D-9665-469E261D7398}">
      <dgm:prSet phldrT="[Text]"/>
      <dgm:spPr/>
      <dgm:t>
        <a:bodyPr/>
        <a:lstStyle/>
        <a:p>
          <a:r>
            <a:rPr lang="en-US" dirty="0" smtClean="0"/>
            <a:t>Engage Students</a:t>
          </a:r>
          <a:endParaRPr lang="en-US" dirty="0"/>
        </a:p>
      </dgm:t>
    </dgm:pt>
    <dgm:pt modelId="{495EDDE0-6A29-8649-B02B-10B035426109}" type="parTrans" cxnId="{CCBFD2F2-0CD0-684D-9A87-09BC88926EBF}">
      <dgm:prSet/>
      <dgm:spPr/>
      <dgm:t>
        <a:bodyPr/>
        <a:lstStyle/>
        <a:p>
          <a:endParaRPr lang="en-US"/>
        </a:p>
      </dgm:t>
    </dgm:pt>
    <dgm:pt modelId="{2DCD4745-E07B-104F-83CD-9ACD527C2E47}" type="sibTrans" cxnId="{CCBFD2F2-0CD0-684D-9A87-09BC88926EBF}">
      <dgm:prSet/>
      <dgm:spPr/>
      <dgm:t>
        <a:bodyPr/>
        <a:lstStyle/>
        <a:p>
          <a:endParaRPr lang="en-US"/>
        </a:p>
      </dgm:t>
    </dgm:pt>
    <dgm:pt modelId="{423A0CC4-A5FB-6241-BFAE-8B3724B28077}">
      <dgm:prSet phldrT="[Text]"/>
      <dgm:spPr/>
      <dgm:t>
        <a:bodyPr/>
        <a:lstStyle/>
        <a:p>
          <a:r>
            <a:rPr lang="en-US" dirty="0" smtClean="0"/>
            <a:t>Increase Rigor</a:t>
          </a:r>
          <a:endParaRPr lang="en-US" dirty="0"/>
        </a:p>
      </dgm:t>
    </dgm:pt>
    <dgm:pt modelId="{90F8805B-5FC1-F649-B80B-B2097015437D}" type="parTrans" cxnId="{65D5C146-4315-DE46-A0A2-E2C17948FB64}">
      <dgm:prSet/>
      <dgm:spPr/>
      <dgm:t>
        <a:bodyPr/>
        <a:lstStyle/>
        <a:p>
          <a:endParaRPr lang="en-US"/>
        </a:p>
      </dgm:t>
    </dgm:pt>
    <dgm:pt modelId="{9AAFDA94-BD00-1E47-A529-1A5F492CB837}" type="sibTrans" cxnId="{65D5C146-4315-DE46-A0A2-E2C17948FB64}">
      <dgm:prSet/>
      <dgm:spPr/>
      <dgm:t>
        <a:bodyPr/>
        <a:lstStyle/>
        <a:p>
          <a:endParaRPr lang="en-US"/>
        </a:p>
      </dgm:t>
    </dgm:pt>
    <dgm:pt modelId="{B9EA4C20-EBFD-0046-A3B3-DDB1D6D59188}">
      <dgm:prSet phldrT="[Text]"/>
      <dgm:spPr/>
      <dgm:t>
        <a:bodyPr/>
        <a:lstStyle/>
        <a:p>
          <a:r>
            <a:rPr lang="en-US" dirty="0" smtClean="0"/>
            <a:t>Common Core</a:t>
          </a:r>
          <a:endParaRPr lang="en-US" dirty="0"/>
        </a:p>
      </dgm:t>
    </dgm:pt>
    <dgm:pt modelId="{B73A5538-0786-C64E-BEF5-A2881337E060}" type="parTrans" cxnId="{E303AAB8-0E12-0649-9A4D-EBDDB07C2E91}">
      <dgm:prSet/>
      <dgm:spPr/>
      <dgm:t>
        <a:bodyPr/>
        <a:lstStyle/>
        <a:p>
          <a:endParaRPr lang="en-US"/>
        </a:p>
      </dgm:t>
    </dgm:pt>
    <dgm:pt modelId="{79E21DE9-8332-1849-A9A2-E9FA30CCF1AE}" type="sibTrans" cxnId="{E303AAB8-0E12-0649-9A4D-EBDDB07C2E91}">
      <dgm:prSet/>
      <dgm:spPr/>
      <dgm:t>
        <a:bodyPr/>
        <a:lstStyle/>
        <a:p>
          <a:endParaRPr lang="en-US"/>
        </a:p>
      </dgm:t>
    </dgm:pt>
    <dgm:pt modelId="{9A28CF62-7994-9E49-AA8E-46C0471D1C00}">
      <dgm:prSet phldrT="[Text]"/>
      <dgm:spPr/>
      <dgm:t>
        <a:bodyPr/>
        <a:lstStyle/>
        <a:p>
          <a:r>
            <a:rPr lang="en-US" dirty="0" smtClean="0"/>
            <a:t>Share the Stage</a:t>
          </a:r>
          <a:endParaRPr lang="en-US" dirty="0"/>
        </a:p>
      </dgm:t>
    </dgm:pt>
    <dgm:pt modelId="{6B6C0C84-1411-B14C-8DBB-F2FED039F945}" type="parTrans" cxnId="{0F110BFA-E546-7944-94CC-DE717981CDBE}">
      <dgm:prSet/>
      <dgm:spPr/>
      <dgm:t>
        <a:bodyPr/>
        <a:lstStyle/>
        <a:p>
          <a:endParaRPr lang="en-US"/>
        </a:p>
      </dgm:t>
    </dgm:pt>
    <dgm:pt modelId="{1046017C-FC96-1F44-BF2D-A6825062AE4C}" type="sibTrans" cxnId="{0F110BFA-E546-7944-94CC-DE717981CDBE}">
      <dgm:prSet/>
      <dgm:spPr/>
      <dgm:t>
        <a:bodyPr/>
        <a:lstStyle/>
        <a:p>
          <a:endParaRPr lang="en-US"/>
        </a:p>
      </dgm:t>
    </dgm:pt>
    <dgm:pt modelId="{EE3AF7F0-2047-5B40-A078-7EA0B0CA2E43}" type="pres">
      <dgm:prSet presAssocID="{7E911978-2EED-2047-AFCD-C361AD778C5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8B9E25-4659-C640-84F3-132EE515979D}" type="pres">
      <dgm:prSet presAssocID="{7E911978-2EED-2047-AFCD-C361AD778C53}" presName="axisShape" presStyleLbl="bgShp" presStyleIdx="0" presStyleCnt="1"/>
      <dgm:spPr/>
    </dgm:pt>
    <dgm:pt modelId="{6D0DED53-AF90-1D48-98EB-58C67AA6F1F5}" type="pres">
      <dgm:prSet presAssocID="{7E911978-2EED-2047-AFCD-C361AD778C53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1F480-A340-6548-A38E-1C9D62560255}" type="pres">
      <dgm:prSet presAssocID="{7E911978-2EED-2047-AFCD-C361AD778C53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67336-47AA-0148-91D0-4379D84AAA7E}" type="pres">
      <dgm:prSet presAssocID="{7E911978-2EED-2047-AFCD-C361AD778C53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60D16-FAF6-964E-83E0-BD4B680B6B50}" type="pres">
      <dgm:prSet presAssocID="{7E911978-2EED-2047-AFCD-C361AD778C53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03AAB8-0E12-0649-9A4D-EBDDB07C2E91}" srcId="{7E911978-2EED-2047-AFCD-C361AD778C53}" destId="{B9EA4C20-EBFD-0046-A3B3-DDB1D6D59188}" srcOrd="2" destOrd="0" parTransId="{B73A5538-0786-C64E-BEF5-A2881337E060}" sibTransId="{79E21DE9-8332-1849-A9A2-E9FA30CCF1AE}"/>
    <dgm:cxn modelId="{CB299295-BEE8-A745-9F0E-4EEE49CE74B3}" type="presOf" srcId="{9A28CF62-7994-9E49-AA8E-46C0471D1C00}" destId="{2BA60D16-FAF6-964E-83E0-BD4B680B6B50}" srcOrd="0" destOrd="0" presId="urn:microsoft.com/office/officeart/2005/8/layout/matrix2"/>
    <dgm:cxn modelId="{65D5C146-4315-DE46-A0A2-E2C17948FB64}" srcId="{7E911978-2EED-2047-AFCD-C361AD778C53}" destId="{423A0CC4-A5FB-6241-BFAE-8B3724B28077}" srcOrd="1" destOrd="0" parTransId="{90F8805B-5FC1-F649-B80B-B2097015437D}" sibTransId="{9AAFDA94-BD00-1E47-A529-1A5F492CB837}"/>
    <dgm:cxn modelId="{CCBFD2F2-0CD0-684D-9A87-09BC88926EBF}" srcId="{7E911978-2EED-2047-AFCD-C361AD778C53}" destId="{E3612A2A-B419-124D-9665-469E261D7398}" srcOrd="0" destOrd="0" parTransId="{495EDDE0-6A29-8649-B02B-10B035426109}" sibTransId="{2DCD4745-E07B-104F-83CD-9ACD527C2E47}"/>
    <dgm:cxn modelId="{8CCAC550-42F5-D34A-8EE7-68A7857CE71B}" type="presOf" srcId="{423A0CC4-A5FB-6241-BFAE-8B3724B28077}" destId="{B6A1F480-A340-6548-A38E-1C9D62560255}" srcOrd="0" destOrd="0" presId="urn:microsoft.com/office/officeart/2005/8/layout/matrix2"/>
    <dgm:cxn modelId="{205BBFE5-8BBC-9647-95D7-AE2497839BEF}" type="presOf" srcId="{E3612A2A-B419-124D-9665-469E261D7398}" destId="{6D0DED53-AF90-1D48-98EB-58C67AA6F1F5}" srcOrd="0" destOrd="0" presId="urn:microsoft.com/office/officeart/2005/8/layout/matrix2"/>
    <dgm:cxn modelId="{5EF85C53-A7C1-A147-9752-F5BA9DC5727C}" type="presOf" srcId="{7E911978-2EED-2047-AFCD-C361AD778C53}" destId="{EE3AF7F0-2047-5B40-A078-7EA0B0CA2E43}" srcOrd="0" destOrd="0" presId="urn:microsoft.com/office/officeart/2005/8/layout/matrix2"/>
    <dgm:cxn modelId="{0F110BFA-E546-7944-94CC-DE717981CDBE}" srcId="{7E911978-2EED-2047-AFCD-C361AD778C53}" destId="{9A28CF62-7994-9E49-AA8E-46C0471D1C00}" srcOrd="3" destOrd="0" parTransId="{6B6C0C84-1411-B14C-8DBB-F2FED039F945}" sibTransId="{1046017C-FC96-1F44-BF2D-A6825062AE4C}"/>
    <dgm:cxn modelId="{711E0F33-8483-0443-9B2C-8623A4FB3FE8}" type="presOf" srcId="{B9EA4C20-EBFD-0046-A3B3-DDB1D6D59188}" destId="{EAA67336-47AA-0148-91D0-4379D84AAA7E}" srcOrd="0" destOrd="0" presId="urn:microsoft.com/office/officeart/2005/8/layout/matrix2"/>
    <dgm:cxn modelId="{20AE301A-0B9A-F342-BDC1-C8924B4A0E58}" type="presParOf" srcId="{EE3AF7F0-2047-5B40-A078-7EA0B0CA2E43}" destId="{BE8B9E25-4659-C640-84F3-132EE515979D}" srcOrd="0" destOrd="0" presId="urn:microsoft.com/office/officeart/2005/8/layout/matrix2"/>
    <dgm:cxn modelId="{FFB803D6-79A5-0149-81AE-A9B376A245B4}" type="presParOf" srcId="{EE3AF7F0-2047-5B40-A078-7EA0B0CA2E43}" destId="{6D0DED53-AF90-1D48-98EB-58C67AA6F1F5}" srcOrd="1" destOrd="0" presId="urn:microsoft.com/office/officeart/2005/8/layout/matrix2"/>
    <dgm:cxn modelId="{99D7C81F-9FD8-7848-8D77-C5AD0E360052}" type="presParOf" srcId="{EE3AF7F0-2047-5B40-A078-7EA0B0CA2E43}" destId="{B6A1F480-A340-6548-A38E-1C9D62560255}" srcOrd="2" destOrd="0" presId="urn:microsoft.com/office/officeart/2005/8/layout/matrix2"/>
    <dgm:cxn modelId="{AF47C688-42A3-7F46-B6CF-3DF76FA61C42}" type="presParOf" srcId="{EE3AF7F0-2047-5B40-A078-7EA0B0CA2E43}" destId="{EAA67336-47AA-0148-91D0-4379D84AAA7E}" srcOrd="3" destOrd="0" presId="urn:microsoft.com/office/officeart/2005/8/layout/matrix2"/>
    <dgm:cxn modelId="{6841A4F5-20CC-D448-AE90-76BE34E30D9E}" type="presParOf" srcId="{EE3AF7F0-2047-5B40-A078-7EA0B0CA2E43}" destId="{2BA60D16-FAF6-964E-83E0-BD4B680B6B5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26F81B-C59F-4D5B-9A73-D1463873730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57B2CCA-99DA-433A-984D-30BF05A86CE8}">
      <dgm:prSet phldrT="[Text]" custT="1"/>
      <dgm:spPr/>
      <dgm:t>
        <a:bodyPr/>
        <a:lstStyle/>
        <a:p>
          <a:r>
            <a:rPr lang="en-US" sz="1600" dirty="0" smtClean="0"/>
            <a:t>Establishing expectations for all classroom talk</a:t>
          </a:r>
          <a:endParaRPr lang="en-US" sz="1600" dirty="0"/>
        </a:p>
      </dgm:t>
    </dgm:pt>
    <dgm:pt modelId="{C1B733D9-F55A-4B68-AB76-CDF283E57281}" type="parTrans" cxnId="{A25A0787-7F08-4F7C-BB3A-BC7F9B960A4B}">
      <dgm:prSet/>
      <dgm:spPr/>
      <dgm:t>
        <a:bodyPr/>
        <a:lstStyle/>
        <a:p>
          <a:endParaRPr lang="en-US"/>
        </a:p>
      </dgm:t>
    </dgm:pt>
    <dgm:pt modelId="{9C66C841-2546-48AF-BF6A-68A0AD9E2CD6}" type="sibTrans" cxnId="{A25A0787-7F08-4F7C-BB3A-BC7F9B960A4B}">
      <dgm:prSet/>
      <dgm:spPr/>
      <dgm:t>
        <a:bodyPr/>
        <a:lstStyle/>
        <a:p>
          <a:endParaRPr lang="en-US"/>
        </a:p>
      </dgm:t>
    </dgm:pt>
    <dgm:pt modelId="{D37AC0BA-1014-4E3A-A59B-994713A73E85}">
      <dgm:prSet phldrT="[Text]" custT="1"/>
      <dgm:spPr/>
      <dgm:t>
        <a:bodyPr/>
        <a:lstStyle/>
        <a:p>
          <a:r>
            <a:rPr lang="en-US" sz="1600" dirty="0" smtClean="0"/>
            <a:t>Implementing discussion protocols</a:t>
          </a:r>
          <a:endParaRPr lang="en-US" sz="1600" dirty="0"/>
        </a:p>
      </dgm:t>
    </dgm:pt>
    <dgm:pt modelId="{7DFFD62B-B789-4194-B10C-34B5A82A1FCA}" type="parTrans" cxnId="{C1AE11EE-F855-464D-99B4-DD03FDB983A2}">
      <dgm:prSet/>
      <dgm:spPr/>
      <dgm:t>
        <a:bodyPr/>
        <a:lstStyle/>
        <a:p>
          <a:endParaRPr lang="en-US"/>
        </a:p>
      </dgm:t>
    </dgm:pt>
    <dgm:pt modelId="{F7CC32D5-C57F-41A5-974D-59CB77D0A7B6}" type="sibTrans" cxnId="{C1AE11EE-F855-464D-99B4-DD03FDB983A2}">
      <dgm:prSet/>
      <dgm:spPr/>
      <dgm:t>
        <a:bodyPr/>
        <a:lstStyle/>
        <a:p>
          <a:endParaRPr lang="en-US"/>
        </a:p>
      </dgm:t>
    </dgm:pt>
    <dgm:pt modelId="{BA2AA7CF-B6CF-4EC4-8003-85E746DA63AE}">
      <dgm:prSet phldrT="[Text]" custT="1"/>
      <dgm:spPr/>
      <dgm:t>
        <a:bodyPr/>
        <a:lstStyle/>
        <a:p>
          <a:r>
            <a:rPr lang="en-US" sz="1600" dirty="0" smtClean="0"/>
            <a:t>Increasing depth of conversations</a:t>
          </a:r>
          <a:endParaRPr lang="en-US" sz="1600" dirty="0"/>
        </a:p>
      </dgm:t>
    </dgm:pt>
    <dgm:pt modelId="{49E0D8ED-C170-4850-9970-8E4E6C8141A2}" type="parTrans" cxnId="{41C5C148-C5FE-42CD-8387-16F26C29D969}">
      <dgm:prSet/>
      <dgm:spPr/>
      <dgm:t>
        <a:bodyPr/>
        <a:lstStyle/>
        <a:p>
          <a:endParaRPr lang="en-US"/>
        </a:p>
      </dgm:t>
    </dgm:pt>
    <dgm:pt modelId="{C4A09850-FA98-45D6-AED3-947BE338439B}" type="sibTrans" cxnId="{41C5C148-C5FE-42CD-8387-16F26C29D969}">
      <dgm:prSet/>
      <dgm:spPr/>
      <dgm:t>
        <a:bodyPr/>
        <a:lstStyle/>
        <a:p>
          <a:endParaRPr lang="en-US"/>
        </a:p>
      </dgm:t>
    </dgm:pt>
    <dgm:pt modelId="{33066457-AC2F-4BB1-BB17-7970D290EF79}">
      <dgm:prSet custT="1"/>
      <dgm:spPr/>
      <dgm:t>
        <a:bodyPr/>
        <a:lstStyle/>
        <a:p>
          <a:r>
            <a:rPr lang="en-US" sz="1600" dirty="0" smtClean="0"/>
            <a:t>Setting up physical environment that promotes conversation</a:t>
          </a:r>
          <a:endParaRPr lang="en-US" sz="1600" dirty="0"/>
        </a:p>
      </dgm:t>
    </dgm:pt>
    <dgm:pt modelId="{54723BDD-C155-430A-A580-0B905480F309}" type="parTrans" cxnId="{B81E857F-722B-49EF-A54A-50F1EE610DD4}">
      <dgm:prSet/>
      <dgm:spPr/>
      <dgm:t>
        <a:bodyPr/>
        <a:lstStyle/>
        <a:p>
          <a:endParaRPr lang="en-US"/>
        </a:p>
      </dgm:t>
    </dgm:pt>
    <dgm:pt modelId="{FFA6C414-CE42-4279-B361-38BC3B89373C}" type="sibTrans" cxnId="{B81E857F-722B-49EF-A54A-50F1EE610DD4}">
      <dgm:prSet/>
      <dgm:spPr/>
      <dgm:t>
        <a:bodyPr/>
        <a:lstStyle/>
        <a:p>
          <a:endParaRPr lang="en-US"/>
        </a:p>
      </dgm:t>
    </dgm:pt>
    <dgm:pt modelId="{03DFF705-C8FA-4AC2-B0E3-E17F390EED08}" type="pres">
      <dgm:prSet presAssocID="{4C26F81B-C59F-4D5B-9A73-D1463873730D}" presName="arrowDiagram" presStyleCnt="0">
        <dgm:presLayoutVars>
          <dgm:chMax val="5"/>
          <dgm:dir/>
          <dgm:resizeHandles val="exact"/>
        </dgm:presLayoutVars>
      </dgm:prSet>
      <dgm:spPr/>
    </dgm:pt>
    <dgm:pt modelId="{F6B9B0E2-D0E1-4529-AF53-5EB99496D8D4}" type="pres">
      <dgm:prSet presAssocID="{4C26F81B-C59F-4D5B-9A73-D1463873730D}" presName="arrow" presStyleLbl="bgShp" presStyleIdx="0" presStyleCnt="1"/>
      <dgm:spPr/>
    </dgm:pt>
    <dgm:pt modelId="{136DFB3E-56FB-46B2-881E-6BE6033DC1B9}" type="pres">
      <dgm:prSet presAssocID="{4C26F81B-C59F-4D5B-9A73-D1463873730D}" presName="arrowDiagram4" presStyleCnt="0"/>
      <dgm:spPr/>
    </dgm:pt>
    <dgm:pt modelId="{AD785B67-BBE1-48CB-AB94-183AA5943932}" type="pres">
      <dgm:prSet presAssocID="{33066457-AC2F-4BB1-BB17-7970D290EF79}" presName="bullet4a" presStyleLbl="node1" presStyleIdx="0" presStyleCnt="4"/>
      <dgm:spPr/>
    </dgm:pt>
    <dgm:pt modelId="{1C8F981D-8A5F-4B32-BA75-9031DFDEA6EC}" type="pres">
      <dgm:prSet presAssocID="{33066457-AC2F-4BB1-BB17-7970D290EF79}" presName="textBox4a" presStyleLbl="revTx" presStyleIdx="0" presStyleCnt="4" custScaleX="121145" custLinFactNeighborX="12717" custLinFactNeighborY="5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8F436-81EF-4BD4-B09E-3B761E05071D}" type="pres">
      <dgm:prSet presAssocID="{557B2CCA-99DA-433A-984D-30BF05A86CE8}" presName="bullet4b" presStyleLbl="node1" presStyleIdx="1" presStyleCnt="4"/>
      <dgm:spPr/>
    </dgm:pt>
    <dgm:pt modelId="{AA8C509D-CF79-455A-974B-C2E70D411027}" type="pres">
      <dgm:prSet presAssocID="{557B2CCA-99DA-433A-984D-30BF05A86CE8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F83EA-75E1-425F-930A-F759ADC0FF88}" type="pres">
      <dgm:prSet presAssocID="{D37AC0BA-1014-4E3A-A59B-994713A73E85}" presName="bullet4c" presStyleLbl="node1" presStyleIdx="2" presStyleCnt="4"/>
      <dgm:spPr/>
    </dgm:pt>
    <dgm:pt modelId="{3C42FB70-6FE0-457D-8BF0-990B12323FDA}" type="pres">
      <dgm:prSet presAssocID="{D37AC0BA-1014-4E3A-A59B-994713A73E85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C96CF-1673-4A3D-B77B-7B659676C5B0}" type="pres">
      <dgm:prSet presAssocID="{BA2AA7CF-B6CF-4EC4-8003-85E746DA63AE}" presName="bullet4d" presStyleLbl="node1" presStyleIdx="3" presStyleCnt="4"/>
      <dgm:spPr/>
    </dgm:pt>
    <dgm:pt modelId="{F02D5179-DE72-47A9-A779-A387B68BC7F0}" type="pres">
      <dgm:prSet presAssocID="{BA2AA7CF-B6CF-4EC4-8003-85E746DA63AE}" presName="textBox4d" presStyleLbl="revTx" presStyleIdx="3" presStyleCnt="4" custScaleX="128306" custScaleY="100127" custLinFactNeighborX="12243" custLinFactNeighborY="4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AE11EE-F855-464D-99B4-DD03FDB983A2}" srcId="{4C26F81B-C59F-4D5B-9A73-D1463873730D}" destId="{D37AC0BA-1014-4E3A-A59B-994713A73E85}" srcOrd="2" destOrd="0" parTransId="{7DFFD62B-B789-4194-B10C-34B5A82A1FCA}" sibTransId="{F7CC32D5-C57F-41A5-974D-59CB77D0A7B6}"/>
    <dgm:cxn modelId="{A25A0787-7F08-4F7C-BB3A-BC7F9B960A4B}" srcId="{4C26F81B-C59F-4D5B-9A73-D1463873730D}" destId="{557B2CCA-99DA-433A-984D-30BF05A86CE8}" srcOrd="1" destOrd="0" parTransId="{C1B733D9-F55A-4B68-AB76-CDF283E57281}" sibTransId="{9C66C841-2546-48AF-BF6A-68A0AD9E2CD6}"/>
    <dgm:cxn modelId="{B0571AB1-AA57-48D6-88A4-E4D6DE2FD6CE}" type="presOf" srcId="{4C26F81B-C59F-4D5B-9A73-D1463873730D}" destId="{03DFF705-C8FA-4AC2-B0E3-E17F390EED08}" srcOrd="0" destOrd="0" presId="urn:microsoft.com/office/officeart/2005/8/layout/arrow2"/>
    <dgm:cxn modelId="{B81E857F-722B-49EF-A54A-50F1EE610DD4}" srcId="{4C26F81B-C59F-4D5B-9A73-D1463873730D}" destId="{33066457-AC2F-4BB1-BB17-7970D290EF79}" srcOrd="0" destOrd="0" parTransId="{54723BDD-C155-430A-A580-0B905480F309}" sibTransId="{FFA6C414-CE42-4279-B361-38BC3B89373C}"/>
    <dgm:cxn modelId="{00CEDABA-8072-47A1-8F08-917B64F469EF}" type="presOf" srcId="{33066457-AC2F-4BB1-BB17-7970D290EF79}" destId="{1C8F981D-8A5F-4B32-BA75-9031DFDEA6EC}" srcOrd="0" destOrd="0" presId="urn:microsoft.com/office/officeart/2005/8/layout/arrow2"/>
    <dgm:cxn modelId="{49A49C5C-8BEB-4387-9EC6-2EFB87A27784}" type="presOf" srcId="{D37AC0BA-1014-4E3A-A59B-994713A73E85}" destId="{3C42FB70-6FE0-457D-8BF0-990B12323FDA}" srcOrd="0" destOrd="0" presId="urn:microsoft.com/office/officeart/2005/8/layout/arrow2"/>
    <dgm:cxn modelId="{862BE1B8-39BC-4F24-B03E-45A16D1C053B}" type="presOf" srcId="{BA2AA7CF-B6CF-4EC4-8003-85E746DA63AE}" destId="{F02D5179-DE72-47A9-A779-A387B68BC7F0}" srcOrd="0" destOrd="0" presId="urn:microsoft.com/office/officeart/2005/8/layout/arrow2"/>
    <dgm:cxn modelId="{41C5C148-C5FE-42CD-8387-16F26C29D969}" srcId="{4C26F81B-C59F-4D5B-9A73-D1463873730D}" destId="{BA2AA7CF-B6CF-4EC4-8003-85E746DA63AE}" srcOrd="3" destOrd="0" parTransId="{49E0D8ED-C170-4850-9970-8E4E6C8141A2}" sibTransId="{C4A09850-FA98-45D6-AED3-947BE338439B}"/>
    <dgm:cxn modelId="{A0407A69-7AD7-4A87-875C-4AEFC645C211}" type="presOf" srcId="{557B2CCA-99DA-433A-984D-30BF05A86CE8}" destId="{AA8C509D-CF79-455A-974B-C2E70D411027}" srcOrd="0" destOrd="0" presId="urn:microsoft.com/office/officeart/2005/8/layout/arrow2"/>
    <dgm:cxn modelId="{32367D99-98F8-40FB-A34F-259C86895B82}" type="presParOf" srcId="{03DFF705-C8FA-4AC2-B0E3-E17F390EED08}" destId="{F6B9B0E2-D0E1-4529-AF53-5EB99496D8D4}" srcOrd="0" destOrd="0" presId="urn:microsoft.com/office/officeart/2005/8/layout/arrow2"/>
    <dgm:cxn modelId="{66BC93B8-A5AA-4306-B341-0441C2180320}" type="presParOf" srcId="{03DFF705-C8FA-4AC2-B0E3-E17F390EED08}" destId="{136DFB3E-56FB-46B2-881E-6BE6033DC1B9}" srcOrd="1" destOrd="0" presId="urn:microsoft.com/office/officeart/2005/8/layout/arrow2"/>
    <dgm:cxn modelId="{1C5A1197-512B-47AC-99C8-32E246D6DF26}" type="presParOf" srcId="{136DFB3E-56FB-46B2-881E-6BE6033DC1B9}" destId="{AD785B67-BBE1-48CB-AB94-183AA5943932}" srcOrd="0" destOrd="0" presId="urn:microsoft.com/office/officeart/2005/8/layout/arrow2"/>
    <dgm:cxn modelId="{4D821B1B-7D9B-4F07-95A6-98B93749DD8F}" type="presParOf" srcId="{136DFB3E-56FB-46B2-881E-6BE6033DC1B9}" destId="{1C8F981D-8A5F-4B32-BA75-9031DFDEA6EC}" srcOrd="1" destOrd="0" presId="urn:microsoft.com/office/officeart/2005/8/layout/arrow2"/>
    <dgm:cxn modelId="{35A7D5CF-B90A-4576-B862-F627F5D89B38}" type="presParOf" srcId="{136DFB3E-56FB-46B2-881E-6BE6033DC1B9}" destId="{80C8F436-81EF-4BD4-B09E-3B761E05071D}" srcOrd="2" destOrd="0" presId="urn:microsoft.com/office/officeart/2005/8/layout/arrow2"/>
    <dgm:cxn modelId="{998445E7-6894-44BC-841E-31DF00AAB3E6}" type="presParOf" srcId="{136DFB3E-56FB-46B2-881E-6BE6033DC1B9}" destId="{AA8C509D-CF79-455A-974B-C2E70D411027}" srcOrd="3" destOrd="0" presId="urn:microsoft.com/office/officeart/2005/8/layout/arrow2"/>
    <dgm:cxn modelId="{E6DB8224-84B6-4525-B8EC-3E45F88DA357}" type="presParOf" srcId="{136DFB3E-56FB-46B2-881E-6BE6033DC1B9}" destId="{BEEF83EA-75E1-425F-930A-F759ADC0FF88}" srcOrd="4" destOrd="0" presId="urn:microsoft.com/office/officeart/2005/8/layout/arrow2"/>
    <dgm:cxn modelId="{09F92202-624D-4B5C-B6D1-8E0F28A09461}" type="presParOf" srcId="{136DFB3E-56FB-46B2-881E-6BE6033DC1B9}" destId="{3C42FB70-6FE0-457D-8BF0-990B12323FDA}" srcOrd="5" destOrd="0" presId="urn:microsoft.com/office/officeart/2005/8/layout/arrow2"/>
    <dgm:cxn modelId="{8092D8DC-F901-47DC-A991-045EBA2FEEAC}" type="presParOf" srcId="{136DFB3E-56FB-46B2-881E-6BE6033DC1B9}" destId="{512C96CF-1673-4A3D-B77B-7B659676C5B0}" srcOrd="6" destOrd="0" presId="urn:microsoft.com/office/officeart/2005/8/layout/arrow2"/>
    <dgm:cxn modelId="{F6021C51-B7F2-4DC4-986F-23A2BEB3BE8B}" type="presParOf" srcId="{136DFB3E-56FB-46B2-881E-6BE6033DC1B9}" destId="{F02D5179-DE72-47A9-A779-A387B68BC7F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B9E25-4659-C640-84F3-132EE515979D}">
      <dsp:nvSpPr>
        <dsp:cNvPr id="0" name=""/>
        <dsp:cNvSpPr/>
      </dsp:nvSpPr>
      <dsp:spPr>
        <a:xfrm>
          <a:off x="1918387" y="0"/>
          <a:ext cx="4641427" cy="464142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0DED53-AF90-1D48-98EB-58C67AA6F1F5}">
      <dsp:nvSpPr>
        <dsp:cNvPr id="0" name=""/>
        <dsp:cNvSpPr/>
      </dsp:nvSpPr>
      <dsp:spPr>
        <a:xfrm>
          <a:off x="2220080" y="301692"/>
          <a:ext cx="1856570" cy="1856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Engage Students</a:t>
          </a:r>
          <a:endParaRPr lang="en-US" sz="3000" kern="1200" dirty="0"/>
        </a:p>
      </dsp:txBody>
      <dsp:txXfrm>
        <a:off x="2310710" y="392322"/>
        <a:ext cx="1675310" cy="1675310"/>
      </dsp:txXfrm>
    </dsp:sp>
    <dsp:sp modelId="{B6A1F480-A340-6548-A38E-1C9D62560255}">
      <dsp:nvSpPr>
        <dsp:cNvPr id="0" name=""/>
        <dsp:cNvSpPr/>
      </dsp:nvSpPr>
      <dsp:spPr>
        <a:xfrm>
          <a:off x="4401551" y="301692"/>
          <a:ext cx="1856570" cy="1856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Increase Rigor</a:t>
          </a:r>
          <a:endParaRPr lang="en-US" sz="3000" kern="1200" dirty="0"/>
        </a:p>
      </dsp:txBody>
      <dsp:txXfrm>
        <a:off x="4492181" y="392322"/>
        <a:ext cx="1675310" cy="1675310"/>
      </dsp:txXfrm>
    </dsp:sp>
    <dsp:sp modelId="{EAA67336-47AA-0148-91D0-4379D84AAA7E}">
      <dsp:nvSpPr>
        <dsp:cNvPr id="0" name=""/>
        <dsp:cNvSpPr/>
      </dsp:nvSpPr>
      <dsp:spPr>
        <a:xfrm>
          <a:off x="2220080" y="2483163"/>
          <a:ext cx="1856570" cy="1856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Common Core</a:t>
          </a:r>
          <a:endParaRPr lang="en-US" sz="3000" kern="1200" dirty="0"/>
        </a:p>
      </dsp:txBody>
      <dsp:txXfrm>
        <a:off x="2310710" y="2573793"/>
        <a:ext cx="1675310" cy="1675310"/>
      </dsp:txXfrm>
    </dsp:sp>
    <dsp:sp modelId="{2BA60D16-FAF6-964E-83E0-BD4B680B6B50}">
      <dsp:nvSpPr>
        <dsp:cNvPr id="0" name=""/>
        <dsp:cNvSpPr/>
      </dsp:nvSpPr>
      <dsp:spPr>
        <a:xfrm>
          <a:off x="4401551" y="2483163"/>
          <a:ext cx="1856570" cy="1856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Share the Stage</a:t>
          </a:r>
          <a:endParaRPr lang="en-US" sz="3000" kern="1200" dirty="0"/>
        </a:p>
      </dsp:txBody>
      <dsp:txXfrm>
        <a:off x="4492181" y="2573793"/>
        <a:ext cx="1675310" cy="1675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9B0E2-D0E1-4529-AF53-5EB99496D8D4}">
      <dsp:nvSpPr>
        <dsp:cNvPr id="0" name=""/>
        <dsp:cNvSpPr/>
      </dsp:nvSpPr>
      <dsp:spPr>
        <a:xfrm>
          <a:off x="0" y="135592"/>
          <a:ext cx="6553200" cy="40957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85B67-BBE1-48CB-AB94-183AA5943932}">
      <dsp:nvSpPr>
        <dsp:cNvPr id="0" name=""/>
        <dsp:cNvSpPr/>
      </dsp:nvSpPr>
      <dsp:spPr>
        <a:xfrm>
          <a:off x="645490" y="3181192"/>
          <a:ext cx="150723" cy="150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F981D-8A5F-4B32-BA75-9031DFDEA6EC}">
      <dsp:nvSpPr>
        <dsp:cNvPr id="0" name=""/>
        <dsp:cNvSpPr/>
      </dsp:nvSpPr>
      <dsp:spPr>
        <a:xfrm>
          <a:off x="744883" y="3311541"/>
          <a:ext cx="1357547" cy="974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6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Setting up physical environment that promotes conversation</a:t>
          </a:r>
          <a:endParaRPr lang="en-US" sz="1600" kern="1200" dirty="0"/>
        </a:p>
      </dsp:txBody>
      <dsp:txXfrm>
        <a:off x="744883" y="3311541"/>
        <a:ext cx="1357547" cy="974788"/>
      </dsp:txXfrm>
    </dsp:sp>
    <dsp:sp modelId="{80C8F436-81EF-4BD4-B09E-3B761E05071D}">
      <dsp:nvSpPr>
        <dsp:cNvPr id="0" name=""/>
        <dsp:cNvSpPr/>
      </dsp:nvSpPr>
      <dsp:spPr>
        <a:xfrm>
          <a:off x="1710385" y="2228520"/>
          <a:ext cx="262128" cy="262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C509D-CF79-455A-974B-C2E70D411027}">
      <dsp:nvSpPr>
        <dsp:cNvPr id="0" name=""/>
        <dsp:cNvSpPr/>
      </dsp:nvSpPr>
      <dsp:spPr>
        <a:xfrm>
          <a:off x="1841449" y="2359584"/>
          <a:ext cx="1376172" cy="187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89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Establishing expectations for all classroom talk</a:t>
          </a:r>
          <a:endParaRPr lang="en-US" sz="1600" kern="1200" dirty="0"/>
        </a:p>
      </dsp:txBody>
      <dsp:txXfrm>
        <a:off x="1841449" y="2359584"/>
        <a:ext cx="1376172" cy="1871757"/>
      </dsp:txXfrm>
    </dsp:sp>
    <dsp:sp modelId="{BEEF83EA-75E1-425F-930A-F759ADC0FF88}">
      <dsp:nvSpPr>
        <dsp:cNvPr id="0" name=""/>
        <dsp:cNvSpPr/>
      </dsp:nvSpPr>
      <dsp:spPr>
        <a:xfrm>
          <a:off x="3070174" y="1526509"/>
          <a:ext cx="347319" cy="347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2FB70-6FE0-457D-8BF0-990B12323FDA}">
      <dsp:nvSpPr>
        <dsp:cNvPr id="0" name=""/>
        <dsp:cNvSpPr/>
      </dsp:nvSpPr>
      <dsp:spPr>
        <a:xfrm>
          <a:off x="3243834" y="1700169"/>
          <a:ext cx="1376172" cy="2531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Implementing discussion protocols</a:t>
          </a:r>
          <a:endParaRPr lang="en-US" sz="1600" kern="1200" dirty="0"/>
        </a:p>
      </dsp:txBody>
      <dsp:txXfrm>
        <a:off x="3243834" y="1700169"/>
        <a:ext cx="1376172" cy="2531173"/>
      </dsp:txXfrm>
    </dsp:sp>
    <dsp:sp modelId="{512C96CF-1673-4A3D-B77B-7B659676C5B0}">
      <dsp:nvSpPr>
        <dsp:cNvPr id="0" name=""/>
        <dsp:cNvSpPr/>
      </dsp:nvSpPr>
      <dsp:spPr>
        <a:xfrm>
          <a:off x="4551197" y="1062051"/>
          <a:ext cx="465277" cy="465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D5179-DE72-47A9-A779-A387B68BC7F0}">
      <dsp:nvSpPr>
        <dsp:cNvPr id="0" name=""/>
        <dsp:cNvSpPr/>
      </dsp:nvSpPr>
      <dsp:spPr>
        <a:xfrm>
          <a:off x="4757551" y="1428417"/>
          <a:ext cx="1765711" cy="2940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Increasing depth of conversations</a:t>
          </a:r>
          <a:endParaRPr lang="en-US" sz="1600" kern="1200" dirty="0"/>
        </a:p>
      </dsp:txBody>
      <dsp:txXfrm>
        <a:off x="4757551" y="1428417"/>
        <a:ext cx="1765711" cy="2940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</a:t>
            </a:r>
            <a:r>
              <a:rPr lang="en-US" baseline="0" dirty="0" smtClean="0"/>
              <a:t> points: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C</a:t>
            </a:r>
            <a:r>
              <a:rPr lang="en-US" dirty="0" smtClean="0"/>
              <a:t>onstructive</a:t>
            </a:r>
            <a:r>
              <a:rPr lang="en-US" baseline="0" dirty="0" smtClean="0"/>
              <a:t> Conversation Skills Poster.  It is a tool for helping teach students to facilitate their own conversations is teacher-like ways. Each conversation skill should be explicitly taught including some ways the skill might sound in conversation.  Read the passage from Jeff </a:t>
            </a:r>
            <a:r>
              <a:rPr lang="en-US" baseline="0" dirty="0" err="1" smtClean="0"/>
              <a:t>Zwiers</a:t>
            </a:r>
            <a:r>
              <a:rPr lang="en-US" baseline="0" dirty="0" smtClean="0"/>
              <a:t> </a:t>
            </a:r>
            <a:r>
              <a:rPr lang="en-US" baseline="0" dirty="0" smtClean="0">
                <a:solidFill>
                  <a:srgbClr val="FF0000"/>
                </a:solidFill>
              </a:rPr>
              <a:t>BOOK TITLE </a:t>
            </a:r>
            <a:r>
              <a:rPr lang="en-US" baseline="0" dirty="0" smtClean="0"/>
              <a:t>explaining each of the skills. Think time (2 minute plan) how would you teach this in your classroom? Now you will have 5 minutes to come up with the steps you would take in your classroom to teach one of these skills.  </a:t>
            </a:r>
          </a:p>
          <a:p>
            <a:r>
              <a:rPr lang="en-US" i="1" baseline="0" dirty="0" smtClean="0"/>
              <a:t>Note to presenter: Be sure modeling the skills, practicing with student-friendly content, and developing an anchor chart are among strategies discussed as a group.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7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tFFdO2UZCU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en-US" sz="8900" dirty="0"/>
              <a:t/>
            </a:r>
            <a:br>
              <a:rPr lang="en-US" sz="8900" dirty="0"/>
            </a:br>
            <a:r>
              <a:rPr lang="en-US" sz="8900" dirty="0" smtClean="0"/>
              <a:t>Small Group </a:t>
            </a:r>
            <a:br>
              <a:rPr lang="en-US" sz="8900" dirty="0" smtClean="0"/>
            </a:br>
            <a:r>
              <a:rPr lang="en-US" sz="8900" dirty="0" smtClean="0"/>
              <a:t>Discussions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Literature Circles </a:t>
            </a:r>
          </a:p>
          <a:p>
            <a:r>
              <a:rPr lang="en-US" sz="4000" dirty="0" smtClean="0"/>
              <a:t>In Your Classroom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8" y="487680"/>
            <a:ext cx="3265529" cy="2274870"/>
          </a:xfrm>
        </p:spPr>
        <p:txBody>
          <a:bodyPr>
            <a:noAutofit/>
          </a:bodyPr>
          <a:lstStyle/>
          <a:p>
            <a:r>
              <a:rPr lang="en-US" sz="4800" dirty="0" smtClean="0"/>
              <a:t>Icons of Depth and Complexity</a:t>
            </a:r>
            <a:endParaRPr lang="en-US" sz="4800" dirty="0"/>
          </a:p>
        </p:txBody>
      </p:sp>
      <p:pic>
        <p:nvPicPr>
          <p:cNvPr id="9" name="Content Placeholder 8" descr="iconchartcolo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82" r="-13682"/>
          <a:stretch>
            <a:fillRect/>
          </a:stretch>
        </p:blipFill>
        <p:spPr>
          <a:xfrm>
            <a:off x="3492218" y="476302"/>
            <a:ext cx="6337582" cy="5791373"/>
          </a:xfr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677080" y="2905440"/>
            <a:ext cx="3170366" cy="33071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“Thinking tools”</a:t>
            </a:r>
          </a:p>
          <a:p>
            <a:r>
              <a:rPr lang="en-US" sz="4000" dirty="0" smtClean="0"/>
              <a:t>from Sandra</a:t>
            </a:r>
          </a:p>
          <a:p>
            <a:r>
              <a:rPr lang="en-US" sz="4000" dirty="0" smtClean="0"/>
              <a:t>Kaplan’s</a:t>
            </a:r>
          </a:p>
          <a:p>
            <a:r>
              <a:rPr lang="en-US" sz="4000" dirty="0" smtClean="0"/>
              <a:t>work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“Handlebars” by the </a:t>
            </a:r>
            <a:r>
              <a:rPr lang="en-US" dirty="0" err="1" smtClean="0">
                <a:latin typeface="+mn-lt"/>
              </a:rPr>
              <a:t>Flobots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Depth and Complexity thinking tools</a:t>
            </a:r>
          </a:p>
          <a:p>
            <a:r>
              <a:rPr lang="en-US" sz="3600" dirty="0" smtClean="0"/>
              <a:t>All listen for Details that stand out</a:t>
            </a:r>
          </a:p>
          <a:p>
            <a:r>
              <a:rPr lang="en-US" sz="3600" dirty="0" smtClean="0"/>
              <a:t>Next, groups talk for 5 minutes, using your assigned tool as a lens to approach the text</a:t>
            </a:r>
          </a:p>
          <a:p>
            <a:r>
              <a:rPr lang="en-US" sz="3600" dirty="0" smtClean="0"/>
              <a:t>Share out; work as whole group to articulate the Big Idea/theme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8tFFdO2UZCU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Talk (partners)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might this look like in your classroom?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that’s what small group discussion looks and feels like.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Let’s talk about what it takes to make it happen in your classroom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0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Accountability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Before discussion:</a:t>
            </a:r>
          </a:p>
          <a:p>
            <a:pPr lvl="1"/>
            <a:r>
              <a:rPr lang="en-US" sz="3200" dirty="0" smtClean="0"/>
              <a:t>Role Sheets (grade for completion)</a:t>
            </a:r>
          </a:p>
          <a:p>
            <a:pPr lvl="1"/>
            <a:r>
              <a:rPr lang="en-US" sz="3200" dirty="0" smtClean="0"/>
              <a:t>Quick reading check: quiz/attribute quotes/passage commentary</a:t>
            </a:r>
          </a:p>
          <a:p>
            <a:pPr algn="just"/>
            <a:r>
              <a:rPr lang="en-US" sz="3200" dirty="0" smtClean="0"/>
              <a:t>After discussion:</a:t>
            </a:r>
          </a:p>
          <a:p>
            <a:pPr lvl="1" algn="just"/>
            <a:r>
              <a:rPr lang="en-US" sz="3200" dirty="0" smtClean="0"/>
              <a:t>Evaluate self and group</a:t>
            </a:r>
          </a:p>
          <a:p>
            <a:pPr lvl="1" algn="just"/>
            <a:r>
              <a:rPr lang="en-US" sz="3200" dirty="0" smtClean="0"/>
              <a:t>Corroborate quiz, role sheet, participation</a:t>
            </a:r>
          </a:p>
          <a:p>
            <a:pPr algn="just"/>
            <a:r>
              <a:rPr lang="en-US" sz="3200" dirty="0" smtClean="0"/>
              <a:t>Culminating reflection: What did we do well? What could we do better? Why use Lit Circles?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73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Talk (partners)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might this look like in your classroom?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85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134697"/>
          </a:xfrm>
        </p:spPr>
        <p:txBody>
          <a:bodyPr/>
          <a:lstStyle/>
          <a:p>
            <a:r>
              <a:rPr lang="en-US" dirty="0" smtClean="0"/>
              <a:t>Discussion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99" y="1587673"/>
            <a:ext cx="8478203" cy="5001088"/>
          </a:xfrm>
        </p:spPr>
        <p:txBody>
          <a:bodyPr>
            <a:noAutofit/>
          </a:bodyPr>
          <a:lstStyle/>
          <a:p>
            <a:r>
              <a:rPr lang="en-US" sz="3200" dirty="0" smtClean="0"/>
              <a:t>Poster on wall</a:t>
            </a:r>
          </a:p>
          <a:p>
            <a:r>
              <a:rPr lang="en-US" sz="3200" dirty="0" smtClean="0"/>
              <a:t>Table-top supports (flat or folded)</a:t>
            </a:r>
          </a:p>
          <a:p>
            <a:r>
              <a:rPr lang="en-US" sz="3200" dirty="0" smtClean="0"/>
              <a:t>Ask students to set goals for participation</a:t>
            </a:r>
          </a:p>
          <a:p>
            <a:r>
              <a:rPr lang="en-US" sz="3200" dirty="0" smtClean="0"/>
              <a:t>Problem-solve around inducing quiet students to join the conversation (shy, or lack of preparation?)</a:t>
            </a:r>
          </a:p>
          <a:p>
            <a:r>
              <a:rPr lang="en-US" sz="3200" dirty="0" smtClean="0"/>
              <a:t>“Two cents” – limit talk until all have spoken twice</a:t>
            </a:r>
          </a:p>
          <a:p>
            <a:r>
              <a:rPr lang="en-US" sz="3200" dirty="0" smtClean="0"/>
              <a:t>“Fishbowl” to present strong model</a:t>
            </a:r>
          </a:p>
          <a:p>
            <a:r>
              <a:rPr lang="en-US" sz="3200" dirty="0" smtClean="0"/>
              <a:t>Reflect, reflect, reflect!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81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781" y="1170624"/>
            <a:ext cx="7647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Increasing Depth of Conversations</a:t>
            </a:r>
            <a:r>
              <a:rPr lang="en-US" sz="3600" dirty="0" smtClean="0"/>
              <a:t>   with Conversation Skills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761737"/>
              </p:ext>
            </p:extLst>
          </p:nvPr>
        </p:nvGraphicFramePr>
        <p:xfrm>
          <a:off x="3268683" y="2360356"/>
          <a:ext cx="6385956" cy="4934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Acrobat Document" r:id="rId4" imgW="7543768" imgH="5829216" progId="AcroExch.Document.11">
                  <p:embed/>
                </p:oleObj>
              </mc:Choice>
              <mc:Fallback>
                <p:oleObj name="Acrobat Document" r:id="rId4" imgW="7543768" imgH="582921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68683" y="2360356"/>
                        <a:ext cx="6385956" cy="4934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4390" y="2671948"/>
            <a:ext cx="298070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Another way to increase the depth of academic conversations is to teach students to facilitate conversations in teacher-like ways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103917"/>
            <a:ext cx="3974235" cy="98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Academic Conversations, </a:t>
            </a:r>
          </a:p>
          <a:p>
            <a:r>
              <a:rPr lang="en-US" b="1" dirty="0" smtClean="0"/>
              <a:t>Jeff </a:t>
            </a:r>
            <a:r>
              <a:rPr lang="en-US" b="1" dirty="0" err="1" smtClean="0"/>
              <a:t>Zwiers</a:t>
            </a:r>
            <a:r>
              <a:rPr lang="en-US" b="1" dirty="0" smtClean="0"/>
              <a:t> and Marie Crawford</a:t>
            </a:r>
          </a:p>
          <a:p>
            <a:r>
              <a:rPr lang="en-US" b="1" dirty="0" err="1" smtClean="0"/>
              <a:t>Stenhouse</a:t>
            </a:r>
            <a:r>
              <a:rPr lang="en-US" b="1" dirty="0" smtClean="0"/>
              <a:t> (2011)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19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Talk (partners)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might this look like in your classroom?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8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Session Outcomes</a:t>
            </a:r>
            <a:endParaRPr lang="en-US" sz="6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Experience the value and pitfalls of discussion as a central classroom tool</a:t>
            </a:r>
          </a:p>
          <a:p>
            <a:r>
              <a:rPr lang="en-US" sz="4400" dirty="0" smtClean="0"/>
              <a:t>Acquire multiple strategies for implementing small group discussion (lit circles/book clubs)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525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2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weird but true things about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 was a Classics Major.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 have 19-year-old triplet boys. In college.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It is my first time presenting to teachers. Please share some feedback about what I should do less of and what I should do more of. Thank you!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0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mayed woman graphi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8" y="-269904"/>
            <a:ext cx="4794951" cy="77337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2276" y="285781"/>
            <a:ext cx="3968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/>
                <a:cs typeface="Arial Rounded MT Bold"/>
              </a:rPr>
              <a:t>The last thing</a:t>
            </a:r>
          </a:p>
          <a:p>
            <a:pPr algn="ctr"/>
            <a:r>
              <a:rPr lang="en-US" sz="3600" dirty="0" smtClean="0">
                <a:latin typeface="Arial Rounded MT Bold"/>
                <a:cs typeface="Arial Rounded MT Bold"/>
              </a:rPr>
              <a:t> I need is…</a:t>
            </a:r>
            <a:endParaRPr 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68518" y="1952838"/>
            <a:ext cx="29315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more</a:t>
            </a:r>
            <a:r>
              <a:rPr lang="en-US" sz="6000" dirty="0" smtClean="0"/>
              <a:t> student talk!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120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smtClean="0"/>
              <a:t>use discussion?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607962"/>
              </p:ext>
            </p:extLst>
          </p:nvPr>
        </p:nvGraphicFramePr>
        <p:xfrm>
          <a:off x="675799" y="1947333"/>
          <a:ext cx="8478203" cy="4641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35594746"/>
              </p:ext>
            </p:extLst>
          </p:nvPr>
        </p:nvGraphicFramePr>
        <p:xfrm>
          <a:off x="1638300" y="1473200"/>
          <a:ext cx="65532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273" y="1299010"/>
            <a:ext cx="8158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Building Academic Conversations</a:t>
            </a:r>
            <a:endParaRPr lang="en-US" sz="28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4049486" y="5349833"/>
            <a:ext cx="4548249" cy="700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64182" y="5628901"/>
            <a:ext cx="130628" cy="1306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86301" y="5540824"/>
            <a:ext cx="306779" cy="306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921327" y="5581892"/>
            <a:ext cx="224643" cy="2246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2613" y="6050477"/>
            <a:ext cx="4108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Rare                      Occasional                   Frequent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6066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mayed woman graphi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8" y="-269904"/>
            <a:ext cx="4794951" cy="77337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2276" y="285781"/>
            <a:ext cx="3968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/>
                <a:cs typeface="Arial Rounded MT Bold"/>
              </a:rPr>
              <a:t>Yes…</a:t>
            </a:r>
            <a:endParaRPr 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68518" y="1952838"/>
            <a:ext cx="29315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more</a:t>
            </a:r>
            <a:r>
              <a:rPr lang="en-US" sz="6000" dirty="0" smtClean="0"/>
              <a:t> student talk!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409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Let’s Try on the Work!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u="sng" dirty="0" smtClean="0"/>
              <a:t>Learner Hat</a:t>
            </a:r>
          </a:p>
          <a:p>
            <a:r>
              <a:rPr lang="en-US" sz="3600" dirty="0" smtClean="0"/>
              <a:t>Small group activity</a:t>
            </a:r>
          </a:p>
          <a:p>
            <a:r>
              <a:rPr lang="en-US" sz="3600" dirty="0" smtClean="0"/>
              <a:t>Fully experience your own learning</a:t>
            </a:r>
          </a:p>
          <a:p>
            <a:r>
              <a:rPr lang="en-US" sz="3600" dirty="0" smtClean="0"/>
              <a:t>Work together to unlock the meaning of a short text</a:t>
            </a:r>
          </a:p>
          <a:p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u="sng" dirty="0" smtClean="0"/>
              <a:t>Teacher Hat</a:t>
            </a:r>
          </a:p>
          <a:p>
            <a:r>
              <a:rPr lang="en-US" sz="3600" dirty="0" smtClean="0"/>
              <a:t>Debrief after</a:t>
            </a:r>
          </a:p>
          <a:p>
            <a:r>
              <a:rPr lang="en-US" sz="3600" dirty="0" smtClean="0"/>
              <a:t>Pick a partner to share out</a:t>
            </a:r>
          </a:p>
          <a:p>
            <a:r>
              <a:rPr lang="en-US" sz="3600" dirty="0" smtClean="0"/>
              <a:t>How would you use this in your classroom?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6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4 Essential Components of Small Group/Lit Circle Discussions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Accountability (forms)</a:t>
            </a:r>
            <a:endParaRPr lang="en-US" sz="3600" dirty="0"/>
          </a:p>
          <a:p>
            <a:r>
              <a:rPr lang="en-US" sz="3600" dirty="0" smtClean="0"/>
              <a:t>Discussion Protocol Supports</a:t>
            </a:r>
          </a:p>
          <a:p>
            <a:r>
              <a:rPr lang="en-US" sz="3600" dirty="0" smtClean="0"/>
              <a:t>Thinking Tools</a:t>
            </a:r>
          </a:p>
          <a:p>
            <a:r>
              <a:rPr lang="en-US" sz="3600" dirty="0" smtClean="0"/>
              <a:t>Output/Product (backwards planning)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17521</TotalTime>
  <Words>646</Words>
  <Application>Microsoft Office PowerPoint</Application>
  <PresentationFormat>Custom</PresentationFormat>
  <Paragraphs>102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1_Office Theme</vt:lpstr>
      <vt:lpstr>Office Theme</vt:lpstr>
      <vt:lpstr>Acrobat Document</vt:lpstr>
      <vt:lpstr>  Small Group  Discussions  </vt:lpstr>
      <vt:lpstr>Session Outcomes</vt:lpstr>
      <vt:lpstr>Three weird but true things about me…</vt:lpstr>
      <vt:lpstr>PowerPoint Presentation</vt:lpstr>
      <vt:lpstr>Why use discussion?</vt:lpstr>
      <vt:lpstr>PowerPoint Presentation</vt:lpstr>
      <vt:lpstr>PowerPoint Presentation</vt:lpstr>
      <vt:lpstr>Let’s Try on the Work!</vt:lpstr>
      <vt:lpstr>4 Essential Components of Small Group/Lit Circle Discussions</vt:lpstr>
      <vt:lpstr>Icons of Depth and Complexity</vt:lpstr>
      <vt:lpstr>“Handlebars” by the Flobots</vt:lpstr>
      <vt:lpstr>PowerPoint Presentation</vt:lpstr>
      <vt:lpstr>Teacher Talk (partners)</vt:lpstr>
      <vt:lpstr>OK, that’s what small group discussion looks and feels like.</vt:lpstr>
      <vt:lpstr>Accountability</vt:lpstr>
      <vt:lpstr>Teacher Talk (partners)</vt:lpstr>
      <vt:lpstr>Discussion Protocols</vt:lpstr>
      <vt:lpstr>PowerPoint Presentation</vt:lpstr>
      <vt:lpstr>Teacher Talk (partners)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878</cp:revision>
  <cp:lastPrinted>2014-05-29T19:01:58Z</cp:lastPrinted>
  <dcterms:created xsi:type="dcterms:W3CDTF">2013-05-24T21:33:12Z</dcterms:created>
  <dcterms:modified xsi:type="dcterms:W3CDTF">2014-11-20T20:19:01Z</dcterms:modified>
</cp:coreProperties>
</file>