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jMn2fhVzRL6vEyQDRwZQNWZH3qQ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2F842E8-2E06-49EF-85F9-72E4AA51FEFC}">
  <a:tblStyle styleId="{72F842E8-2E06-49EF-85F9-72E4AA51FEFC}"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3E338474-B61B-49B4-9994-3BE923C5EA49}" styleName="Table_1">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mailto:Riskm@scusd.edu"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Keyshun</a:t>
            </a: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74ad67da20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274ad67da20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Moderator - Keyshun</a:t>
            </a:r>
            <a:endParaRPr/>
          </a:p>
          <a:p>
            <a:pPr marL="0" lvl="0" indent="0" algn="l" rtl="0">
              <a:spcBef>
                <a:spcPts val="0"/>
              </a:spcBef>
              <a:spcAft>
                <a:spcPts val="0"/>
              </a:spcAft>
              <a:buNone/>
            </a:pPr>
            <a:r>
              <a:rPr lang="en-US"/>
              <a:t>Panelist Martini - </a:t>
            </a:r>
            <a:endParaRPr/>
          </a:p>
          <a:p>
            <a:pPr marL="0" lvl="0" indent="0" algn="l" rtl="0">
              <a:spcBef>
                <a:spcPts val="0"/>
              </a:spcBef>
              <a:spcAft>
                <a:spcPts val="0"/>
              </a:spcAft>
              <a:buNone/>
            </a:pPr>
            <a:r>
              <a:rPr lang="en-US"/>
              <a:t>Haz Waste Removal requests - Prep forms and obtain Science Teacher assistance for list of chemicals.  Send to Scott Holton and include </a:t>
            </a:r>
            <a:r>
              <a:rPr lang="en-US" u="sng">
                <a:solidFill>
                  <a:schemeClr val="hlink"/>
                </a:solidFill>
                <a:hlinkClick r:id="rId3"/>
              </a:rPr>
              <a:t>Riskm@scusd.edu</a:t>
            </a:r>
            <a:r>
              <a:rPr lang="en-US"/>
              <a:t> in cc</a:t>
            </a:r>
            <a:endParaRPr/>
          </a:p>
          <a:p>
            <a:pPr marL="0" lvl="0" indent="0" algn="l" rtl="0">
              <a:spcBef>
                <a:spcPts val="0"/>
              </a:spcBef>
              <a:spcAft>
                <a:spcPts val="0"/>
              </a:spcAft>
              <a:buNone/>
            </a:pPr>
            <a:r>
              <a:rPr lang="en-US"/>
              <a:t>Universal Waste - send form to Scott Holton and </a:t>
            </a:r>
            <a:r>
              <a:rPr lang="en-US" u="sng">
                <a:solidFill>
                  <a:schemeClr val="hlink"/>
                </a:solidFill>
                <a:hlinkClick r:id="rId3"/>
              </a:rPr>
              <a:t>Riskm@scusd.edu</a:t>
            </a:r>
            <a:endParaRPr/>
          </a:p>
          <a:p>
            <a:pPr marL="0" lvl="0" indent="0" algn="l" rtl="0">
              <a:spcBef>
                <a:spcPts val="0"/>
              </a:spcBef>
              <a:spcAft>
                <a:spcPts val="0"/>
              </a:spcAft>
              <a:buNone/>
            </a:pPr>
            <a:r>
              <a:rPr lang="en-US"/>
              <a:t>Keyshun - Vape Pens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273c496712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273c496712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Moderator - Martine</a:t>
            </a:r>
            <a:endParaRPr/>
          </a:p>
          <a:p>
            <a:pPr marL="0" lvl="0" indent="0" algn="l" rtl="0">
              <a:spcBef>
                <a:spcPts val="0"/>
              </a:spcBef>
              <a:spcAft>
                <a:spcPts val="0"/>
              </a:spcAft>
              <a:buNone/>
            </a:pPr>
            <a:r>
              <a:rPr lang="en-US"/>
              <a:t>Panelist - Keyshun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2e8d113b009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2e8d113b00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Moderator - Martine</a:t>
            </a:r>
            <a:endParaRPr/>
          </a:p>
          <a:p>
            <a:pPr marL="0" lvl="0" indent="0" algn="l" rtl="0">
              <a:spcBef>
                <a:spcPts val="0"/>
              </a:spcBef>
              <a:spcAft>
                <a:spcPts val="0"/>
              </a:spcAft>
              <a:buNone/>
            </a:pPr>
            <a:r>
              <a:rPr lang="en-US"/>
              <a:t>Panelist -Keyshun</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274ad67da20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274ad67da20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Moderator - Martine</a:t>
            </a:r>
            <a:endParaRPr/>
          </a:p>
          <a:p>
            <a:pPr marL="0" lvl="0" indent="0" algn="l" rtl="0">
              <a:spcBef>
                <a:spcPts val="0"/>
              </a:spcBef>
              <a:spcAft>
                <a:spcPts val="0"/>
              </a:spcAft>
              <a:buNone/>
            </a:pPr>
            <a:r>
              <a:rPr lang="en-US"/>
              <a:t>Panelist - Keyshun</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2e8d113b00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2e8d113b00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Moderator - BraJona</a:t>
            </a:r>
            <a:endParaRPr/>
          </a:p>
          <a:p>
            <a:pPr marL="0" lvl="0" indent="0" algn="l" rtl="0">
              <a:spcBef>
                <a:spcPts val="0"/>
              </a:spcBef>
              <a:spcAft>
                <a:spcPts val="0"/>
              </a:spcAft>
              <a:buNone/>
            </a:pPr>
            <a:r>
              <a:rPr lang="en-US"/>
              <a:t>Panelist - all Injury Reporting/EAP (AMBER), Site (MARTINE), RM/Mand (Keyshun)</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2e8d113b009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2e8d113b009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BraJona</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2e8eef64e6a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2e8eef64e6a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2783e8e41a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2783e8e41a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Keyshun</a:t>
            </a:r>
            <a:endParaRPr/>
          </a:p>
        </p:txBody>
      </p:sp>
      <p:sp>
        <p:nvSpPr>
          <p:cNvPr id="265" name="Google Shape;26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Keyshun</a:t>
            </a:r>
            <a:endParaRPr/>
          </a:p>
        </p:txBody>
      </p:sp>
      <p:sp>
        <p:nvSpPr>
          <p:cNvPr id="149" name="Google Shape;14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Moderator - BraJona</a:t>
            </a:r>
            <a:endParaRPr/>
          </a:p>
          <a:p>
            <a:pPr marL="0" lvl="0" indent="0" algn="l" rtl="0">
              <a:lnSpc>
                <a:spcPct val="100000"/>
              </a:lnSpc>
              <a:spcBef>
                <a:spcPts val="0"/>
              </a:spcBef>
              <a:spcAft>
                <a:spcPts val="0"/>
              </a:spcAft>
              <a:buSzPts val="1100"/>
              <a:buNone/>
            </a:pPr>
            <a:r>
              <a:rPr lang="en-US"/>
              <a:t>Panelist - Amber</a:t>
            </a:r>
            <a:endParaRPr/>
          </a:p>
        </p:txBody>
      </p:sp>
      <p:sp>
        <p:nvSpPr>
          <p:cNvPr id="156" name="Google Shape;15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6dac3656b5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3" name="Google Shape;163;g26dac3656b5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Moderator - BraJona</a:t>
            </a: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Panelist - Amber</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2e8eef64e6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2e8eef64e6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BraJona</a:t>
            </a:r>
            <a:endParaRPr>
              <a:solidFill>
                <a:schemeClr val="dk1"/>
              </a:solidFill>
            </a:endParaRPr>
          </a:p>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solidFill>
                  <a:schemeClr val="dk1"/>
                </a:solidFill>
              </a:rPr>
              <a:t>Moderator - BraJona</a:t>
            </a: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Panelist - Amber</a:t>
            </a:r>
            <a:endParaRPr/>
          </a:p>
        </p:txBody>
      </p:sp>
      <p:sp>
        <p:nvSpPr>
          <p:cNvPr id="176" name="Google Shape;1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3c14c9394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5" name="Google Shape;185;g23c14c9394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Keyshun</a:t>
            </a:r>
            <a:endParaRPr/>
          </a:p>
          <a:p>
            <a:pPr marL="0" lvl="0" indent="0" algn="l" rtl="0">
              <a:lnSpc>
                <a:spcPct val="100000"/>
              </a:lnSpc>
              <a:spcBef>
                <a:spcPts val="0"/>
              </a:spcBef>
              <a:spcAft>
                <a:spcPts val="0"/>
              </a:spcAft>
              <a:buSzPts val="1100"/>
              <a:buNone/>
            </a:pPr>
            <a:r>
              <a:rPr lang="en-US"/>
              <a:t>Use your risk management folder as a resources</a:t>
            </a:r>
            <a:endParaRPr/>
          </a:p>
          <a:p>
            <a:pPr marL="0" lvl="0" indent="0" algn="l" rtl="0">
              <a:lnSpc>
                <a:spcPct val="100000"/>
              </a:lnSpc>
              <a:spcBef>
                <a:spcPts val="0"/>
              </a:spcBef>
              <a:spcAft>
                <a:spcPts val="0"/>
              </a:spcAft>
              <a:buSzPts val="1100"/>
              <a:buNone/>
            </a:pPr>
            <a:r>
              <a:rPr lang="en-US"/>
              <a:t>This folder of  information contains all the needed documents and forms required to have a safe and healthy school site</a:t>
            </a:r>
            <a:endParaRPr/>
          </a:p>
          <a:p>
            <a:pPr marL="0" lvl="0" indent="0" algn="l" rtl="0">
              <a:lnSpc>
                <a:spcPct val="100000"/>
              </a:lnSpc>
              <a:spcBef>
                <a:spcPts val="0"/>
              </a:spcBef>
              <a:spcAft>
                <a:spcPts val="0"/>
              </a:spcAft>
              <a:buSzPts val="1100"/>
              <a:buNone/>
            </a:pPr>
            <a:r>
              <a:rPr lang="en-US"/>
              <a:t>Throughout the school year there is a lot of movement with staff, students, community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3c14c93947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2" name="Google Shape;192;g23c14c93947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Moderator - Keyshun</a:t>
            </a:r>
            <a:endParaRPr/>
          </a:p>
          <a:p>
            <a:pPr marL="0" lvl="0" indent="0" algn="l" rtl="0">
              <a:lnSpc>
                <a:spcPct val="100000"/>
              </a:lnSpc>
              <a:spcBef>
                <a:spcPts val="0"/>
              </a:spcBef>
              <a:spcAft>
                <a:spcPts val="0"/>
              </a:spcAft>
              <a:buSzPts val="1100"/>
              <a:buNone/>
            </a:pPr>
            <a:r>
              <a:rPr lang="en-US"/>
              <a:t>Panelist - Martine</a:t>
            </a:r>
            <a:endParaRPr/>
          </a:p>
          <a:p>
            <a:pPr marL="0" lvl="0" indent="0" algn="l" rtl="0">
              <a:lnSpc>
                <a:spcPct val="100000"/>
              </a:lnSpc>
              <a:spcBef>
                <a:spcPts val="0"/>
              </a:spcBef>
              <a:spcAft>
                <a:spcPts val="0"/>
              </a:spcAft>
              <a:buSzPts val="1100"/>
              <a:buNone/>
            </a:pPr>
            <a:r>
              <a:rPr lang="en-US"/>
              <a:t>If you are volunteering for your child at a site, make sure to write the site on the release form.  If you are driving for District and volunteering, please enter both, your department and the site of your child.  This will ensure you are on both lists are approved drivers.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73c496712b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2" name="Google Shape;202;g273c496712b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Moderator - Keyshun</a:t>
            </a:r>
            <a:endParaRPr/>
          </a:p>
          <a:p>
            <a:pPr marL="0" lvl="0" indent="0" algn="l" rtl="0">
              <a:lnSpc>
                <a:spcPct val="100000"/>
              </a:lnSpc>
              <a:spcBef>
                <a:spcPts val="0"/>
              </a:spcBef>
              <a:spcAft>
                <a:spcPts val="0"/>
              </a:spcAft>
              <a:buSzPts val="1100"/>
              <a:buNone/>
            </a:pPr>
            <a:r>
              <a:rPr lang="en-US"/>
              <a:t>Panel Martine - See handout in folder for more detailed information</a:t>
            </a:r>
            <a:endParaRPr/>
          </a:p>
          <a:p>
            <a:pPr marL="0" lvl="0" indent="0" algn="l" rtl="0">
              <a:lnSpc>
                <a:spcPct val="100000"/>
              </a:lnSpc>
              <a:spcBef>
                <a:spcPts val="0"/>
              </a:spcBef>
              <a:spcAft>
                <a:spcPts val="0"/>
              </a:spcAft>
              <a:buSzPts val="1100"/>
              <a:buNone/>
            </a:pPr>
            <a:r>
              <a:rPr lang="en-US"/>
              <a:t>Property Damages - fill out the property damage form and turn in to RM - Notify Facilities and place work orders.  Same for playgrounds.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16"/>
          <p:cNvGrpSpPr/>
          <p:nvPr/>
        </p:nvGrpSpPr>
        <p:grpSpPr>
          <a:xfrm>
            <a:off x="0" y="-8467"/>
            <a:ext cx="12192000" cy="6866467"/>
            <a:chOff x="0" y="-8467"/>
            <a:chExt cx="12192000" cy="6866467"/>
          </a:xfrm>
        </p:grpSpPr>
        <p:cxnSp>
          <p:nvCxnSpPr>
            <p:cNvPr id="24" name="Google Shape;24;p16"/>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16"/>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16"/>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019"/>
              </a:schemeClr>
            </a:solidFill>
            <a:ln>
              <a:noFill/>
            </a:ln>
          </p:spPr>
        </p:sp>
        <p:sp>
          <p:nvSpPr>
            <p:cNvPr id="27" name="Google Shape;27;p16"/>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6"/>
            <p:cNvSpPr/>
            <p:nvPr/>
          </p:nvSpPr>
          <p:spPr>
            <a:xfrm>
              <a:off x="8932333" y="3048000"/>
              <a:ext cx="3259667" cy="3810000"/>
            </a:xfrm>
            <a:prstGeom prst="triangle">
              <a:avLst>
                <a:gd name="adj" fmla="val 100000"/>
              </a:avLst>
            </a:prstGeom>
            <a:solidFill>
              <a:schemeClr val="accent2">
                <a:alpha val="7098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16"/>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019"/>
              </a:srgbClr>
            </a:solidFill>
            <a:ln>
              <a:noFill/>
            </a:ln>
          </p:spPr>
        </p:sp>
        <p:sp>
          <p:nvSpPr>
            <p:cNvPr id="30" name="Google Shape;30;p16"/>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019"/>
              </a:srgbClr>
            </a:solidFill>
            <a:ln>
              <a:noFill/>
            </a:ln>
          </p:spPr>
        </p:sp>
        <p:sp>
          <p:nvSpPr>
            <p:cNvPr id="31" name="Google Shape;31;p16"/>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3921"/>
              </a:schemeClr>
            </a:solidFill>
            <a:ln>
              <a:noFill/>
            </a:ln>
          </p:spPr>
        </p:sp>
        <p:sp>
          <p:nvSpPr>
            <p:cNvPr id="32" name="Google Shape;32;p16"/>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6"/>
            <p:cNvSpPr/>
            <p:nvPr/>
          </p:nvSpPr>
          <p:spPr>
            <a:xfrm rot="10800000">
              <a:off x="0" y="0"/>
              <a:ext cx="842596" cy="5666154"/>
            </a:xfrm>
            <a:prstGeom prst="triangle">
              <a:avLst>
                <a:gd name="adj" fmla="val 100000"/>
              </a:avLst>
            </a:prstGeom>
            <a:solidFill>
              <a:schemeClr val="accent1">
                <a:alpha val="83921"/>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4" name="Google Shape;34;p16"/>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6"/>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a:endParaRPr/>
          </a:p>
        </p:txBody>
      </p:sp>
      <p:sp>
        <p:nvSpPr>
          <p:cNvPr id="36" name="Google Shape;36;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25"/>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93" name="Google Shape;93;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26"/>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26"/>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1000"/>
              </a:spcBef>
              <a:spcAft>
                <a:spcPts val="0"/>
              </a:spcAft>
              <a:buSzPts val="1280"/>
              <a:buFont typeface="Trebuchet MS"/>
              <a:buNone/>
              <a:defRPr sz="1600">
                <a:solidFill>
                  <a:srgbClr val="7F7F7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99" name="Google Shape;99;p26"/>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00" name="Google Shape;100;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
        <p:nvSpPr>
          <p:cNvPr id="103" name="Google Shape;103;p26"/>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US" sz="8000" b="0" i="0" u="none" strike="noStrike" cap="none">
                <a:solidFill>
                  <a:srgbClr val="BFE47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04" name="Google Shape;104;p26"/>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US" sz="8000" b="0" i="0" u="none" strike="noStrike" cap="none">
                <a:solidFill>
                  <a:srgbClr val="BFE471"/>
                </a:solidFill>
                <a:latin typeface="Arial"/>
                <a:ea typeface="Arial"/>
                <a:cs typeface="Arial"/>
                <a:sym typeface="Arial"/>
              </a:rPr>
              <a:t>”</a:t>
            </a:r>
            <a:endParaRPr sz="1800" b="0" i="0" u="none" strike="noStrike" cap="non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27"/>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27"/>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08" name="Google Shape;108;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28"/>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8"/>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rgbClr val="3F3F3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14" name="Google Shape;114;p28"/>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15" name="Google Shape;115;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
        <p:nvSpPr>
          <p:cNvPr id="118" name="Google Shape;118;p28"/>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US" sz="8000" b="0" i="0" u="none" strike="noStrike" cap="none">
                <a:solidFill>
                  <a:srgbClr val="BFE47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19" name="Google Shape;119;p28"/>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US" sz="8000" b="0" i="0" u="none" strike="noStrike" cap="none">
                <a:solidFill>
                  <a:srgbClr val="BFE47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29"/>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2" name="Google Shape;122;p29"/>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chemeClr val="accent1"/>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23" name="Google Shape;123;p29"/>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24" name="Google Shape;124;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7"/>
        <p:cNvGrpSpPr/>
        <p:nvPr/>
      </p:nvGrpSpPr>
      <p:grpSpPr>
        <a:xfrm>
          <a:off x="0" y="0"/>
          <a:ext cx="0" cy="0"/>
          <a:chOff x="0" y="0"/>
          <a:chExt cx="0" cy="0"/>
        </a:xfrm>
      </p:grpSpPr>
      <p:sp>
        <p:nvSpPr>
          <p:cNvPr id="128" name="Google Shape;128;p3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0"/>
          <p:cNvSpPr txBox="1">
            <a:spLocks noGrp="1"/>
          </p:cNvSpPr>
          <p:nvPr>
            <p:ph type="body" idx="1"/>
          </p:nvPr>
        </p:nvSpPr>
        <p:spPr>
          <a:xfrm rot="5400000">
            <a:off x="3035282"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30" name="Google Shape;130;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1" name="Google Shape;131;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3"/>
        <p:cNvGrpSpPr/>
        <p:nvPr/>
      </p:nvGrpSpPr>
      <p:grpSpPr>
        <a:xfrm>
          <a:off x="0" y="0"/>
          <a:ext cx="0" cy="0"/>
          <a:chOff x="0" y="0"/>
          <a:chExt cx="0" cy="0"/>
        </a:xfrm>
      </p:grpSpPr>
      <p:sp>
        <p:nvSpPr>
          <p:cNvPr id="134" name="Google Shape;134;p31"/>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31"/>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36" name="Google Shape;136;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7" name="Google Shape;137;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1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42" name="Google Shape;42;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9"/>
        <p:cNvGrpSpPr/>
        <p:nvPr/>
      </p:nvGrpSpPr>
      <p:grpSpPr>
        <a:xfrm>
          <a:off x="0" y="0"/>
          <a:ext cx="0" cy="0"/>
          <a:chOff x="0" y="0"/>
          <a:chExt cx="0" cy="0"/>
        </a:xfrm>
      </p:grpSpPr>
      <p:sp>
        <p:nvSpPr>
          <p:cNvPr id="50" name="Google Shape;50;p19"/>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000"/>
              <a:buFont typeface="Trebuchet MS"/>
              <a:buNone/>
              <a:defRPr sz="40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9"/>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600"/>
              <a:buNone/>
              <a:defRPr sz="20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52" name="Google Shape;52;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2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0"/>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8" name="Google Shape;58;p20"/>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9" name="Google Shape;59;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2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1"/>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65" name="Google Shape;65;p21"/>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66" name="Google Shape;66;p21"/>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67" name="Google Shape;67;p21"/>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68" name="Google Shape;68;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2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23"/>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79" name="Google Shape;79;p23"/>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120"/>
              <a:buNone/>
              <a:defRPr sz="1400"/>
            </a:lvl1pPr>
            <a:lvl2pPr marL="914400" lvl="1" indent="-228600" algn="l">
              <a:lnSpc>
                <a:spcPct val="100000"/>
              </a:lnSpc>
              <a:spcBef>
                <a:spcPts val="1000"/>
              </a:spcBef>
              <a:spcAft>
                <a:spcPts val="0"/>
              </a:spcAft>
              <a:buSzPts val="1120"/>
              <a:buNone/>
              <a:defRPr sz="1400"/>
            </a:lvl2pPr>
            <a:lvl3pPr marL="1371600" lvl="2" indent="-228600" algn="l">
              <a:lnSpc>
                <a:spcPct val="100000"/>
              </a:lnSpc>
              <a:spcBef>
                <a:spcPts val="1000"/>
              </a:spcBef>
              <a:spcAft>
                <a:spcPts val="0"/>
              </a:spcAft>
              <a:buSzPts val="960"/>
              <a:buNone/>
              <a:defRPr sz="1200"/>
            </a:lvl3pPr>
            <a:lvl4pPr marL="1828800" lvl="3" indent="-228600" algn="l">
              <a:lnSpc>
                <a:spcPct val="100000"/>
              </a:lnSpc>
              <a:spcBef>
                <a:spcPts val="1000"/>
              </a:spcBef>
              <a:spcAft>
                <a:spcPts val="0"/>
              </a:spcAft>
              <a:buSzPts val="800"/>
              <a:buNone/>
              <a:defRPr sz="1000"/>
            </a:lvl4pPr>
            <a:lvl5pPr marL="2286000" lvl="4" indent="-228600" algn="l">
              <a:lnSpc>
                <a:spcPct val="100000"/>
              </a:lnSpc>
              <a:spcBef>
                <a:spcPts val="1000"/>
              </a:spcBef>
              <a:spcAft>
                <a:spcPts val="0"/>
              </a:spcAft>
              <a:buSzPts val="800"/>
              <a:buNone/>
              <a:defRPr sz="1000"/>
            </a:lvl5pPr>
            <a:lvl6pPr marL="2743200" lvl="5" indent="-228600" algn="l">
              <a:lnSpc>
                <a:spcPct val="100000"/>
              </a:lnSpc>
              <a:spcBef>
                <a:spcPts val="1000"/>
              </a:spcBef>
              <a:spcAft>
                <a:spcPts val="0"/>
              </a:spcAft>
              <a:buSzPts val="800"/>
              <a:buNone/>
              <a:defRPr sz="1000"/>
            </a:lvl6pPr>
            <a:lvl7pPr marL="3200400" lvl="6" indent="-228600" algn="l">
              <a:lnSpc>
                <a:spcPct val="100000"/>
              </a:lnSpc>
              <a:spcBef>
                <a:spcPts val="1000"/>
              </a:spcBef>
              <a:spcAft>
                <a:spcPts val="0"/>
              </a:spcAft>
              <a:buSzPts val="800"/>
              <a:buNone/>
              <a:defRPr sz="1000"/>
            </a:lvl7pPr>
            <a:lvl8pPr marL="3657600" lvl="7" indent="-228600" algn="l">
              <a:lnSpc>
                <a:spcPct val="100000"/>
              </a:lnSpc>
              <a:spcBef>
                <a:spcPts val="1000"/>
              </a:spcBef>
              <a:spcAft>
                <a:spcPts val="0"/>
              </a:spcAft>
              <a:buSzPts val="800"/>
              <a:buNone/>
              <a:defRPr sz="1000"/>
            </a:lvl8pPr>
            <a:lvl9pPr marL="4114800" lvl="8" indent="-228600" algn="l">
              <a:lnSpc>
                <a:spcPct val="100000"/>
              </a:lnSpc>
              <a:spcBef>
                <a:spcPts val="1000"/>
              </a:spcBef>
              <a:spcAft>
                <a:spcPts val="0"/>
              </a:spcAft>
              <a:buSzPts val="800"/>
              <a:buNone/>
              <a:defRPr sz="1000"/>
            </a:lvl9pPr>
          </a:lstStyle>
          <a:p>
            <a:endParaRPr/>
          </a:p>
        </p:txBody>
      </p:sp>
      <p:sp>
        <p:nvSpPr>
          <p:cNvPr id="80" name="Google Shape;80;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3"/>
        <p:cNvGrpSpPr/>
        <p:nvPr/>
      </p:nvGrpSpPr>
      <p:grpSpPr>
        <a:xfrm>
          <a:off x="0" y="0"/>
          <a:ext cx="0" cy="0"/>
          <a:chOff x="0" y="0"/>
          <a:chExt cx="0" cy="0"/>
        </a:xfrm>
      </p:grpSpPr>
      <p:sp>
        <p:nvSpPr>
          <p:cNvPr id="84" name="Google Shape;84;p24"/>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400"/>
              <a:buFont typeface="Trebuchet MS"/>
              <a:buNone/>
              <a:defRPr sz="24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a:spLocks noGrp="1"/>
          </p:cNvSpPr>
          <p:nvPr>
            <p:ph type="pic" idx="2"/>
          </p:nvPr>
        </p:nvSpPr>
        <p:spPr>
          <a:xfrm>
            <a:off x="677334" y="609600"/>
            <a:ext cx="8596668" cy="3845718"/>
          </a:xfrm>
          <a:prstGeom prst="rect">
            <a:avLst/>
          </a:prstGeom>
          <a:noFill/>
          <a:ln>
            <a:noFill/>
          </a:ln>
        </p:spPr>
      </p:sp>
      <p:sp>
        <p:nvSpPr>
          <p:cNvPr id="86" name="Google Shape;86;p24"/>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960"/>
              <a:buNone/>
              <a:defRPr sz="1200"/>
            </a:lvl1pPr>
            <a:lvl2pPr marL="914400" lvl="1" indent="-228600" algn="l">
              <a:lnSpc>
                <a:spcPct val="100000"/>
              </a:lnSpc>
              <a:spcBef>
                <a:spcPts val="1000"/>
              </a:spcBef>
              <a:spcAft>
                <a:spcPts val="0"/>
              </a:spcAft>
              <a:buSzPts val="960"/>
              <a:buNone/>
              <a:defRPr sz="1200"/>
            </a:lvl2pPr>
            <a:lvl3pPr marL="1371600" lvl="2" indent="-228600" algn="l">
              <a:lnSpc>
                <a:spcPct val="100000"/>
              </a:lnSpc>
              <a:spcBef>
                <a:spcPts val="1000"/>
              </a:spcBef>
              <a:spcAft>
                <a:spcPts val="0"/>
              </a:spcAft>
              <a:buSzPts val="800"/>
              <a:buNone/>
              <a:defRPr sz="1000"/>
            </a:lvl3pPr>
            <a:lvl4pPr marL="1828800" lvl="3" indent="-228600" algn="l">
              <a:lnSpc>
                <a:spcPct val="100000"/>
              </a:lnSpc>
              <a:spcBef>
                <a:spcPts val="1000"/>
              </a:spcBef>
              <a:spcAft>
                <a:spcPts val="0"/>
              </a:spcAft>
              <a:buSzPts val="720"/>
              <a:buNone/>
              <a:defRPr sz="900"/>
            </a:lvl4pPr>
            <a:lvl5pPr marL="2286000" lvl="4" indent="-228600" algn="l">
              <a:lnSpc>
                <a:spcPct val="100000"/>
              </a:lnSpc>
              <a:spcBef>
                <a:spcPts val="1000"/>
              </a:spcBef>
              <a:spcAft>
                <a:spcPts val="0"/>
              </a:spcAft>
              <a:buSzPts val="720"/>
              <a:buNone/>
              <a:defRPr sz="900"/>
            </a:lvl5pPr>
            <a:lvl6pPr marL="2743200" lvl="5" indent="-228600" algn="l">
              <a:lnSpc>
                <a:spcPct val="100000"/>
              </a:lnSpc>
              <a:spcBef>
                <a:spcPts val="1000"/>
              </a:spcBef>
              <a:spcAft>
                <a:spcPts val="0"/>
              </a:spcAft>
              <a:buSzPts val="720"/>
              <a:buNone/>
              <a:defRPr sz="900"/>
            </a:lvl6pPr>
            <a:lvl7pPr marL="3200400" lvl="6" indent="-228600" algn="l">
              <a:lnSpc>
                <a:spcPct val="100000"/>
              </a:lnSpc>
              <a:spcBef>
                <a:spcPts val="1000"/>
              </a:spcBef>
              <a:spcAft>
                <a:spcPts val="0"/>
              </a:spcAft>
              <a:buSzPts val="720"/>
              <a:buNone/>
              <a:defRPr sz="900"/>
            </a:lvl7pPr>
            <a:lvl8pPr marL="3657600" lvl="7" indent="-228600" algn="l">
              <a:lnSpc>
                <a:spcPct val="100000"/>
              </a:lnSpc>
              <a:spcBef>
                <a:spcPts val="1000"/>
              </a:spcBef>
              <a:spcAft>
                <a:spcPts val="0"/>
              </a:spcAft>
              <a:buSzPts val="720"/>
              <a:buNone/>
              <a:defRPr sz="900"/>
            </a:lvl8pPr>
            <a:lvl9pPr marL="4114800" lvl="8" indent="-228600" algn="l">
              <a:lnSpc>
                <a:spcPct val="100000"/>
              </a:lnSpc>
              <a:spcBef>
                <a:spcPts val="1000"/>
              </a:spcBef>
              <a:spcAft>
                <a:spcPts val="0"/>
              </a:spcAft>
              <a:buSzPts val="720"/>
              <a:buNone/>
              <a:defRPr sz="900"/>
            </a:lvl9pPr>
          </a:lstStyle>
          <a:p>
            <a:endParaRPr/>
          </a:p>
        </p:txBody>
      </p:sp>
      <p:sp>
        <p:nvSpPr>
          <p:cNvPr id="87" name="Google Shape;87;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15"/>
          <p:cNvGrpSpPr/>
          <p:nvPr/>
        </p:nvGrpSpPr>
        <p:grpSpPr>
          <a:xfrm>
            <a:off x="0" y="-8467"/>
            <a:ext cx="12192000" cy="6866467"/>
            <a:chOff x="0" y="-8467"/>
            <a:chExt cx="12192000" cy="6866467"/>
          </a:xfrm>
        </p:grpSpPr>
        <p:cxnSp>
          <p:nvCxnSpPr>
            <p:cNvPr id="7" name="Google Shape;7;p15"/>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15"/>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15"/>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019"/>
              </a:schemeClr>
            </a:solidFill>
            <a:ln>
              <a:noFill/>
            </a:ln>
          </p:spPr>
        </p:sp>
        <p:sp>
          <p:nvSpPr>
            <p:cNvPr id="10" name="Google Shape;10;p15"/>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5"/>
            <p:cNvSpPr/>
            <p:nvPr/>
          </p:nvSpPr>
          <p:spPr>
            <a:xfrm>
              <a:off x="8932333" y="3048000"/>
              <a:ext cx="3259667" cy="3810000"/>
            </a:xfrm>
            <a:prstGeom prst="triangle">
              <a:avLst>
                <a:gd name="adj" fmla="val 100000"/>
              </a:avLst>
            </a:prstGeom>
            <a:solidFill>
              <a:schemeClr val="accent2">
                <a:alpha val="7098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5"/>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019"/>
              </a:srgbClr>
            </a:solidFill>
            <a:ln>
              <a:noFill/>
            </a:ln>
          </p:spPr>
        </p:sp>
        <p:sp>
          <p:nvSpPr>
            <p:cNvPr id="13" name="Google Shape;13;p15"/>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019"/>
              </a:srgbClr>
            </a:solidFill>
            <a:ln>
              <a:noFill/>
            </a:ln>
          </p:spPr>
        </p:sp>
        <p:sp>
          <p:nvSpPr>
            <p:cNvPr id="14" name="Google Shape;14;p15"/>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3921"/>
              </a:schemeClr>
            </a:solidFill>
            <a:ln>
              <a:noFill/>
            </a:ln>
          </p:spPr>
        </p:sp>
        <p:sp>
          <p:nvSpPr>
            <p:cNvPr id="15" name="Google Shape;15;p15"/>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5"/>
            <p:cNvSpPr/>
            <p:nvPr/>
          </p:nvSpPr>
          <p:spPr>
            <a:xfrm>
              <a:off x="0" y="4013200"/>
              <a:ext cx="448733" cy="2844800"/>
            </a:xfrm>
            <a:prstGeom prst="triangle">
              <a:avLst>
                <a:gd name="adj" fmla="val 0"/>
              </a:avLst>
            </a:prstGeom>
            <a:solidFill>
              <a:schemeClr val="accent1">
                <a:alpha val="83921"/>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7" name="Google Shape;17;p1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endParaRPr/>
          </a:p>
        </p:txBody>
      </p:sp>
      <p:sp>
        <p:nvSpPr>
          <p:cNvPr id="18" name="Google Shape;18;p15"/>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lnSpc>
                <a:spcPct val="100000"/>
              </a:lnSpc>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lnSpc>
                <a:spcPct val="100000"/>
              </a:lnSpc>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lnSpc>
                <a:spcPct val="100000"/>
              </a:lnSpc>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hyperlink" Target="mailto:MariaCo@scusd.edu" TargetMode="External"/><Relationship Id="rId3" Type="http://schemas.openxmlformats.org/officeDocument/2006/relationships/image" Target="../media/image2.png"/><Relationship Id="rId7" Type="http://schemas.openxmlformats.org/officeDocument/2006/relationships/hyperlink" Target="mailto:Krugerm@scusd.edu"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mailto:BraJona-Rashada@scusd.edu" TargetMode="External"/><Relationship Id="rId11" Type="http://schemas.openxmlformats.org/officeDocument/2006/relationships/hyperlink" Target="mailto:Gerald-Ayers@scusd.edu" TargetMode="External"/><Relationship Id="rId5" Type="http://schemas.openxmlformats.org/officeDocument/2006/relationships/hyperlink" Target="mailto:amber-pena@scusd.edu" TargetMode="External"/><Relationship Id="rId10" Type="http://schemas.openxmlformats.org/officeDocument/2006/relationships/hyperlink" Target="mailto:Scott-Holton@scusd.edu" TargetMode="External"/><Relationship Id="rId4" Type="http://schemas.openxmlformats.org/officeDocument/2006/relationships/hyperlink" Target="mailto:Keyshun-Marshall@scusd.edu" TargetMode="External"/><Relationship Id="rId9" Type="http://schemas.openxmlformats.org/officeDocument/2006/relationships/hyperlink" Target="mailto:Nicole-Macias@scusd.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iskm@scusd.edu"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leaves@scusd.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liveandworkwell.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ctrTitle"/>
          </p:nvPr>
        </p:nvSpPr>
        <p:spPr>
          <a:xfrm>
            <a:off x="1350425" y="612175"/>
            <a:ext cx="8456100" cy="16470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accent1"/>
              </a:buClr>
              <a:buSzPts val="5400"/>
              <a:buFont typeface="Trebuchet MS"/>
              <a:buNone/>
            </a:pPr>
            <a:r>
              <a:rPr lang="en-US" sz="5000">
                <a:solidFill>
                  <a:schemeClr val="accent2"/>
                </a:solidFill>
              </a:rPr>
              <a:t>Maintenance &amp; Operations</a:t>
            </a:r>
            <a:endParaRPr sz="5000">
              <a:solidFill>
                <a:schemeClr val="accent2"/>
              </a:solidFill>
            </a:endParaRPr>
          </a:p>
          <a:p>
            <a:pPr marL="0" lvl="0" indent="0" algn="ctr" rtl="0">
              <a:lnSpc>
                <a:spcPct val="100000"/>
              </a:lnSpc>
              <a:spcBef>
                <a:spcPts val="0"/>
              </a:spcBef>
              <a:spcAft>
                <a:spcPts val="0"/>
              </a:spcAft>
              <a:buClr>
                <a:schemeClr val="accent1"/>
              </a:buClr>
              <a:buSzPts val="5400"/>
              <a:buFont typeface="Trebuchet MS"/>
              <a:buNone/>
            </a:pPr>
            <a:r>
              <a:rPr lang="en-US" sz="5000">
                <a:solidFill>
                  <a:schemeClr val="accent2"/>
                </a:solidFill>
              </a:rPr>
              <a:t>Mandated Training</a:t>
            </a:r>
            <a:r>
              <a:rPr lang="en-US" sz="5000"/>
              <a:t> </a:t>
            </a:r>
            <a:endParaRPr sz="5000"/>
          </a:p>
        </p:txBody>
      </p:sp>
      <p:sp>
        <p:nvSpPr>
          <p:cNvPr id="144" name="Google Shape;144;p1"/>
          <p:cNvSpPr txBox="1">
            <a:spLocks noGrp="1"/>
          </p:cNvSpPr>
          <p:nvPr>
            <p:ph type="subTitle" idx="1"/>
          </p:nvPr>
        </p:nvSpPr>
        <p:spPr>
          <a:xfrm>
            <a:off x="1350300" y="2198825"/>
            <a:ext cx="8456100" cy="10968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6400"/>
              <a:buNone/>
            </a:pPr>
            <a:r>
              <a:rPr lang="en-US" sz="7100"/>
              <a:t>2024-2025</a:t>
            </a:r>
            <a:endParaRPr sz="7100"/>
          </a:p>
        </p:txBody>
      </p:sp>
      <p:pic>
        <p:nvPicPr>
          <p:cNvPr id="145" name="Google Shape;145;p1"/>
          <p:cNvPicPr preferRelativeResize="0"/>
          <p:nvPr/>
        </p:nvPicPr>
        <p:blipFill rotWithShape="1">
          <a:blip r:embed="rId3">
            <a:alphaModFix/>
          </a:blip>
          <a:srcRect/>
          <a:stretch/>
        </p:blipFill>
        <p:spPr>
          <a:xfrm>
            <a:off x="4118637" y="5112023"/>
            <a:ext cx="2800000" cy="1066667"/>
          </a:xfrm>
          <a:prstGeom prst="rect">
            <a:avLst/>
          </a:prstGeom>
          <a:noFill/>
          <a:ln>
            <a:noFill/>
          </a:ln>
        </p:spPr>
      </p:pic>
      <p:sp>
        <p:nvSpPr>
          <p:cNvPr id="146" name="Google Shape;146;p1"/>
          <p:cNvSpPr txBox="1"/>
          <p:nvPr/>
        </p:nvSpPr>
        <p:spPr>
          <a:xfrm>
            <a:off x="1815250" y="3295625"/>
            <a:ext cx="7788000" cy="19395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a:solidFill>
                  <a:srgbClr val="000000"/>
                </a:solidFill>
                <a:latin typeface="Trebuchet MS"/>
                <a:ea typeface="Trebuchet MS"/>
                <a:cs typeface="Trebuchet MS"/>
                <a:sym typeface="Trebuchet MS"/>
              </a:rPr>
              <a:t>Presented by</a:t>
            </a:r>
            <a:endParaRPr sz="1900" b="0" i="0" u="none" strike="noStrike" cap="none">
              <a:solidFill>
                <a:srgbClr val="000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a:solidFill>
                  <a:srgbClr val="000000"/>
                </a:solidFill>
                <a:latin typeface="Trebuchet MS"/>
                <a:ea typeface="Trebuchet MS"/>
                <a:cs typeface="Trebuchet MS"/>
                <a:sym typeface="Trebuchet MS"/>
              </a:rPr>
              <a:t>Keyshun Marshall, Risk Management Director</a:t>
            </a:r>
            <a:endParaRPr sz="1900" b="0" i="0" u="none" strike="noStrike" cap="none">
              <a:solidFill>
                <a:srgbClr val="000000"/>
              </a:solidFill>
              <a:latin typeface="Trebuchet MS"/>
              <a:ea typeface="Trebuchet MS"/>
              <a:cs typeface="Trebuchet MS"/>
              <a:sym typeface="Trebuchet MS"/>
            </a:endParaRPr>
          </a:p>
          <a:p>
            <a:pPr marL="0" lvl="0" indent="0" algn="ctr" rtl="0">
              <a:spcBef>
                <a:spcPts val="0"/>
              </a:spcBef>
              <a:spcAft>
                <a:spcPts val="0"/>
              </a:spcAft>
              <a:buClr>
                <a:schemeClr val="dk1"/>
              </a:buClr>
              <a:buSzPts val="1900"/>
              <a:buFont typeface="Arial"/>
              <a:buNone/>
            </a:pPr>
            <a:r>
              <a:rPr lang="en-US" sz="1900">
                <a:solidFill>
                  <a:schemeClr val="dk1"/>
                </a:solidFill>
                <a:latin typeface="Trebuchet MS"/>
                <a:ea typeface="Trebuchet MS"/>
                <a:cs typeface="Trebuchet MS"/>
                <a:sym typeface="Trebuchet MS"/>
              </a:rPr>
              <a:t>Amber Pena, Risk Management Manager</a:t>
            </a:r>
            <a:endParaRPr sz="1900">
              <a:solidFill>
                <a:schemeClr val="dk1"/>
              </a:solidFill>
              <a:latin typeface="Trebuchet MS"/>
              <a:ea typeface="Trebuchet MS"/>
              <a:cs typeface="Trebuchet MS"/>
              <a:sym typeface="Trebuchet MS"/>
            </a:endParaRPr>
          </a:p>
          <a:p>
            <a:pPr marL="0" lvl="0" indent="0" algn="ctr" rtl="0">
              <a:spcBef>
                <a:spcPts val="0"/>
              </a:spcBef>
              <a:spcAft>
                <a:spcPts val="0"/>
              </a:spcAft>
              <a:buClr>
                <a:schemeClr val="dk1"/>
              </a:buClr>
              <a:buSzPts val="1900"/>
              <a:buFont typeface="Arial"/>
              <a:buNone/>
            </a:pPr>
            <a:r>
              <a:rPr lang="en-US" sz="1900" b="0" i="0" u="none" strike="noStrike" cap="none">
                <a:solidFill>
                  <a:srgbClr val="000000"/>
                </a:solidFill>
                <a:latin typeface="Trebuchet MS"/>
                <a:ea typeface="Trebuchet MS"/>
                <a:cs typeface="Trebuchet MS"/>
                <a:sym typeface="Trebuchet MS"/>
              </a:rPr>
              <a:t>Martine Kruger, Risk Management Specialist</a:t>
            </a:r>
            <a:endParaRPr sz="1900" b="0" i="0" u="none" strike="noStrike" cap="none">
              <a:solidFill>
                <a:srgbClr val="000000"/>
              </a:solidFill>
              <a:latin typeface="Trebuchet MS"/>
              <a:ea typeface="Trebuchet MS"/>
              <a:cs typeface="Trebuchet MS"/>
              <a:sym typeface="Trebuchet MS"/>
            </a:endParaRPr>
          </a:p>
          <a:p>
            <a:pPr marL="0" lvl="0" indent="0" algn="ctr" rtl="0">
              <a:spcBef>
                <a:spcPts val="0"/>
              </a:spcBef>
              <a:spcAft>
                <a:spcPts val="0"/>
              </a:spcAft>
              <a:buClr>
                <a:schemeClr val="dk1"/>
              </a:buClr>
              <a:buSzPts val="1900"/>
              <a:buFont typeface="Arial"/>
              <a:buNone/>
            </a:pPr>
            <a:r>
              <a:rPr lang="en-US" sz="1900">
                <a:latin typeface="Trebuchet MS"/>
                <a:ea typeface="Trebuchet MS"/>
                <a:cs typeface="Trebuchet MS"/>
                <a:sym typeface="Trebuchet MS"/>
              </a:rPr>
              <a:t>BraJona Rashada, Benefit Analyst</a:t>
            </a:r>
            <a:endParaRPr sz="1900">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1900"/>
              <a:buFont typeface="Arial"/>
              <a:buNone/>
            </a:pPr>
            <a:endParaRPr sz="1900">
              <a:latin typeface="Trebuchet MS"/>
              <a:ea typeface="Trebuchet MS"/>
              <a:cs typeface="Trebuchet MS"/>
              <a:sym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g274ad67da20_1_0"/>
          <p:cNvSpPr txBox="1"/>
          <p:nvPr/>
        </p:nvSpPr>
        <p:spPr>
          <a:xfrm>
            <a:off x="639375" y="536800"/>
            <a:ext cx="8034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200">
                <a:solidFill>
                  <a:srgbClr val="3F3F3F"/>
                </a:solidFill>
                <a:latin typeface="Trebuchet MS"/>
                <a:ea typeface="Trebuchet MS"/>
                <a:cs typeface="Trebuchet MS"/>
                <a:sym typeface="Trebuchet MS"/>
              </a:rPr>
              <a:t>Waste Removal</a:t>
            </a:r>
            <a:endParaRPr sz="3200">
              <a:solidFill>
                <a:srgbClr val="3F3F3F"/>
              </a:solidFill>
              <a:latin typeface="Trebuchet MS"/>
              <a:ea typeface="Trebuchet MS"/>
              <a:cs typeface="Trebuchet MS"/>
              <a:sym typeface="Trebuchet MS"/>
            </a:endParaRPr>
          </a:p>
        </p:txBody>
      </p:sp>
      <p:sp>
        <p:nvSpPr>
          <p:cNvPr id="212" name="Google Shape;212;g274ad67da20_1_0"/>
          <p:cNvSpPr txBox="1"/>
          <p:nvPr/>
        </p:nvSpPr>
        <p:spPr>
          <a:xfrm>
            <a:off x="639375" y="1428200"/>
            <a:ext cx="8034300" cy="514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2300">
              <a:solidFill>
                <a:srgbClr val="3F3F3F"/>
              </a:solidFill>
              <a:latin typeface="Trebuchet MS"/>
              <a:ea typeface="Trebuchet MS"/>
              <a:cs typeface="Trebuchet MS"/>
              <a:sym typeface="Trebuchet MS"/>
            </a:endParaRPr>
          </a:p>
          <a:p>
            <a:pPr marL="457200" lvl="0" indent="-374650" algn="l" rtl="0">
              <a:spcBef>
                <a:spcPts val="0"/>
              </a:spcBef>
              <a:spcAft>
                <a:spcPts val="0"/>
              </a:spcAft>
              <a:buClr>
                <a:srgbClr val="3F3F3F"/>
              </a:buClr>
              <a:buSzPts val="2300"/>
              <a:buFont typeface="Trebuchet MS"/>
              <a:buChar char="➢"/>
            </a:pPr>
            <a:r>
              <a:rPr lang="en-US" sz="2300">
                <a:solidFill>
                  <a:srgbClr val="3F3F3F"/>
                </a:solidFill>
                <a:latin typeface="Trebuchet MS"/>
                <a:ea typeface="Trebuchet MS"/>
                <a:cs typeface="Trebuchet MS"/>
                <a:sym typeface="Trebuchet MS"/>
              </a:rPr>
              <a:t>Hazardous waste - generated with custodial staff, science labs, robotics, auto shop, </a:t>
            </a:r>
            <a:endParaRPr sz="23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2300">
              <a:solidFill>
                <a:srgbClr val="3F3F3F"/>
              </a:solidFill>
              <a:latin typeface="Trebuchet MS"/>
              <a:ea typeface="Trebuchet MS"/>
              <a:cs typeface="Trebuchet MS"/>
              <a:sym typeface="Trebuchet MS"/>
            </a:endParaRPr>
          </a:p>
          <a:p>
            <a:pPr marL="457200" lvl="0" indent="-374650" algn="l" rtl="0">
              <a:spcBef>
                <a:spcPts val="0"/>
              </a:spcBef>
              <a:spcAft>
                <a:spcPts val="0"/>
              </a:spcAft>
              <a:buClr>
                <a:srgbClr val="3F3F3F"/>
              </a:buClr>
              <a:buSzPts val="2300"/>
              <a:buFont typeface="Trebuchet MS"/>
              <a:buChar char="➢"/>
            </a:pPr>
            <a:r>
              <a:rPr lang="en-US" sz="2300">
                <a:solidFill>
                  <a:srgbClr val="3F3F3F"/>
                </a:solidFill>
                <a:latin typeface="Trebuchet MS"/>
                <a:ea typeface="Trebuchet MS"/>
                <a:cs typeface="Trebuchet MS"/>
                <a:sym typeface="Trebuchet MS"/>
              </a:rPr>
              <a:t>Universal waste - 5 types; batteries, pesticides, mercury, lamps, aerosol cans</a:t>
            </a:r>
            <a:endParaRPr sz="23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2300">
              <a:solidFill>
                <a:srgbClr val="3F3F3F"/>
              </a:solidFill>
              <a:latin typeface="Trebuchet MS"/>
              <a:ea typeface="Trebuchet MS"/>
              <a:cs typeface="Trebuchet MS"/>
              <a:sym typeface="Trebuchet MS"/>
            </a:endParaRPr>
          </a:p>
          <a:p>
            <a:pPr marL="457200" lvl="0" indent="-374650" algn="l" rtl="0">
              <a:spcBef>
                <a:spcPts val="0"/>
              </a:spcBef>
              <a:spcAft>
                <a:spcPts val="0"/>
              </a:spcAft>
              <a:buClr>
                <a:srgbClr val="3F3F3F"/>
              </a:buClr>
              <a:buSzPts val="2300"/>
              <a:buFont typeface="Trebuchet MS"/>
              <a:buChar char="➢"/>
            </a:pPr>
            <a:r>
              <a:rPr lang="en-US" sz="2300">
                <a:solidFill>
                  <a:srgbClr val="3F3F3F"/>
                </a:solidFill>
                <a:latin typeface="Trebuchet MS"/>
                <a:ea typeface="Trebuchet MS"/>
                <a:cs typeface="Trebuchet MS"/>
                <a:sym typeface="Trebuchet MS"/>
              </a:rPr>
              <a:t>Batteries / Vape Pens - use battery container for both items. Never put pens or batteries in boxes, drawers or other areas.</a:t>
            </a:r>
            <a:endParaRPr sz="23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2300">
              <a:solidFill>
                <a:srgbClr val="3F3F3F"/>
              </a:solidFill>
              <a:latin typeface="Trebuchet MS"/>
              <a:ea typeface="Trebuchet MS"/>
              <a:cs typeface="Trebuchet MS"/>
              <a:sym typeface="Trebuchet MS"/>
            </a:endParaRPr>
          </a:p>
          <a:p>
            <a:pPr marL="457200" lvl="0" indent="0" algn="l" rtl="0">
              <a:spcBef>
                <a:spcPts val="0"/>
              </a:spcBef>
              <a:spcAft>
                <a:spcPts val="0"/>
              </a:spcAft>
              <a:buNone/>
            </a:pPr>
            <a:endParaRPr sz="23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23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2300">
              <a:solidFill>
                <a:srgbClr val="3F3F3F"/>
              </a:solidFill>
              <a:latin typeface="Trebuchet MS"/>
              <a:ea typeface="Trebuchet MS"/>
              <a:cs typeface="Trebuchet MS"/>
              <a:sym typeface="Trebuchet MS"/>
            </a:endParaRPr>
          </a:p>
        </p:txBody>
      </p:sp>
      <p:pic>
        <p:nvPicPr>
          <p:cNvPr id="213" name="Google Shape;213;g274ad67da20_1_0"/>
          <p:cNvPicPr preferRelativeResize="0"/>
          <p:nvPr/>
        </p:nvPicPr>
        <p:blipFill rotWithShape="1">
          <a:blip r:embed="rId3">
            <a:alphaModFix/>
          </a:blip>
          <a:srcRect/>
          <a:stretch/>
        </p:blipFill>
        <p:spPr>
          <a:xfrm>
            <a:off x="8673675" y="-2"/>
            <a:ext cx="2804403" cy="106689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g273c496712b_0_0"/>
          <p:cNvSpPr txBox="1"/>
          <p:nvPr/>
        </p:nvSpPr>
        <p:spPr>
          <a:xfrm>
            <a:off x="639375" y="208725"/>
            <a:ext cx="8034300" cy="631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900">
                <a:solidFill>
                  <a:srgbClr val="3F3F3F"/>
                </a:solidFill>
                <a:latin typeface="Trebuchet MS"/>
                <a:ea typeface="Trebuchet MS"/>
                <a:cs typeface="Trebuchet MS"/>
                <a:sym typeface="Trebuchet MS"/>
              </a:rPr>
              <a:t>Mandated Safety Compliance</a:t>
            </a:r>
            <a:endParaRPr sz="2900">
              <a:solidFill>
                <a:srgbClr val="3F3F3F"/>
              </a:solidFill>
              <a:latin typeface="Trebuchet MS"/>
              <a:ea typeface="Trebuchet MS"/>
              <a:cs typeface="Trebuchet MS"/>
              <a:sym typeface="Trebuchet MS"/>
            </a:endParaRPr>
          </a:p>
        </p:txBody>
      </p:sp>
      <p:sp>
        <p:nvSpPr>
          <p:cNvPr id="219" name="Google Shape;219;g273c496712b_0_0"/>
          <p:cNvSpPr txBox="1"/>
          <p:nvPr/>
        </p:nvSpPr>
        <p:spPr>
          <a:xfrm>
            <a:off x="639375" y="839925"/>
            <a:ext cx="8034300" cy="6310800"/>
          </a:xfrm>
          <a:prstGeom prst="rect">
            <a:avLst/>
          </a:prstGeom>
          <a:noFill/>
          <a:ln>
            <a:noFill/>
          </a:ln>
        </p:spPr>
        <p:txBody>
          <a:bodyPr spcFirstLastPara="1" wrap="square" lIns="91425" tIns="91425" rIns="91425" bIns="91425" anchor="t" anchorCtr="0">
            <a:spAutoFit/>
          </a:bodyPr>
          <a:lstStyle/>
          <a:p>
            <a:pPr marL="457200" lvl="0" indent="-349250" algn="l" rtl="0">
              <a:spcBef>
                <a:spcPts val="0"/>
              </a:spcBef>
              <a:spcAft>
                <a:spcPts val="0"/>
              </a:spcAft>
              <a:buClr>
                <a:srgbClr val="3F3F3F"/>
              </a:buClr>
              <a:buSzPts val="1900"/>
              <a:buFont typeface="Trebuchet MS"/>
              <a:buChar char="●"/>
            </a:pPr>
            <a:r>
              <a:rPr lang="en-US" sz="1900" b="1">
                <a:solidFill>
                  <a:srgbClr val="3F3F3F"/>
                </a:solidFill>
                <a:latin typeface="Trebuchet MS"/>
                <a:ea typeface="Trebuchet MS"/>
                <a:cs typeface="Trebuchet MS"/>
                <a:sym typeface="Trebuchet MS"/>
              </a:rPr>
              <a:t>IIPP - Injury Illness Prevention Plan</a:t>
            </a:r>
            <a:r>
              <a:rPr lang="en-US" sz="1900">
                <a:solidFill>
                  <a:srgbClr val="3F3F3F"/>
                </a:solidFill>
                <a:latin typeface="Trebuchet MS"/>
                <a:ea typeface="Trebuchet MS"/>
                <a:cs typeface="Trebuchet MS"/>
                <a:sym typeface="Trebuchet MS"/>
              </a:rPr>
              <a:t> Heat Illness, Respiratory, Hazard Reporting </a:t>
            </a:r>
            <a:endParaRPr sz="19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900">
              <a:solidFill>
                <a:srgbClr val="3F3F3F"/>
              </a:solidFill>
              <a:latin typeface="Trebuchet MS"/>
              <a:ea typeface="Trebuchet MS"/>
              <a:cs typeface="Trebuchet MS"/>
              <a:sym typeface="Trebuchet MS"/>
            </a:endParaRPr>
          </a:p>
          <a:p>
            <a:pPr marL="457200" lvl="0" indent="-349250" algn="l" rtl="0">
              <a:spcBef>
                <a:spcPts val="0"/>
              </a:spcBef>
              <a:spcAft>
                <a:spcPts val="0"/>
              </a:spcAft>
              <a:buClr>
                <a:srgbClr val="3F3F3F"/>
              </a:buClr>
              <a:buSzPts val="1900"/>
              <a:buFont typeface="Trebuchet MS"/>
              <a:buChar char="●"/>
            </a:pPr>
            <a:r>
              <a:rPr lang="en-US" sz="1900" b="1">
                <a:solidFill>
                  <a:srgbClr val="3F3F3F"/>
                </a:solidFill>
                <a:latin typeface="Trebuchet MS"/>
                <a:ea typeface="Trebuchet MS"/>
                <a:cs typeface="Trebuchet MS"/>
                <a:sym typeface="Trebuchet MS"/>
              </a:rPr>
              <a:t>CPP - COVID Prevention Plan, Non-Emergency </a:t>
            </a:r>
            <a:r>
              <a:rPr lang="en-US" sz="1900">
                <a:solidFill>
                  <a:srgbClr val="3F3F3F"/>
                </a:solidFill>
                <a:latin typeface="Trebuchet MS"/>
                <a:ea typeface="Trebuchet MS"/>
                <a:cs typeface="Trebuchet MS"/>
                <a:sym typeface="Trebuchet MS"/>
              </a:rPr>
              <a:t>regulations effective 8/2022 - February 3, 2026 - District shall provide face coverings which includes respirators for voluntary use. District shall provide means for employees to test at no cost</a:t>
            </a:r>
            <a:endParaRPr sz="19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900">
              <a:solidFill>
                <a:srgbClr val="3F3F3F"/>
              </a:solidFill>
              <a:latin typeface="Trebuchet MS"/>
              <a:ea typeface="Trebuchet MS"/>
              <a:cs typeface="Trebuchet MS"/>
              <a:sym typeface="Trebuchet MS"/>
            </a:endParaRPr>
          </a:p>
          <a:p>
            <a:pPr marL="457200" lvl="0" indent="-349250" algn="l" rtl="0">
              <a:spcBef>
                <a:spcPts val="0"/>
              </a:spcBef>
              <a:spcAft>
                <a:spcPts val="0"/>
              </a:spcAft>
              <a:buClr>
                <a:srgbClr val="3F3F3F"/>
              </a:buClr>
              <a:buSzPts val="1900"/>
              <a:buFont typeface="Trebuchet MS"/>
              <a:buChar char="●"/>
            </a:pPr>
            <a:r>
              <a:rPr lang="en-US" sz="1900" b="1">
                <a:solidFill>
                  <a:srgbClr val="3F3F3F"/>
                </a:solidFill>
                <a:latin typeface="Trebuchet MS"/>
                <a:ea typeface="Trebuchet MS"/>
                <a:cs typeface="Trebuchet MS"/>
                <a:sym typeface="Trebuchet MS"/>
              </a:rPr>
              <a:t>WVPP - Workplace Violence Prevention Plan </a:t>
            </a:r>
            <a:r>
              <a:rPr lang="en-US" sz="1900">
                <a:solidFill>
                  <a:srgbClr val="3F3F3F"/>
                </a:solidFill>
                <a:latin typeface="Trebuchet MS"/>
                <a:ea typeface="Trebuchet MS"/>
                <a:cs typeface="Trebuchet MS"/>
                <a:sym typeface="Trebuchet MS"/>
              </a:rPr>
              <a:t>effective 7/1/2024 - California Occupational Safety and Health. Employers are required to establish and maintain an effective workplace violence prevention plan</a:t>
            </a:r>
            <a:endParaRPr sz="19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900">
              <a:solidFill>
                <a:srgbClr val="3F3F3F"/>
              </a:solidFill>
              <a:latin typeface="Trebuchet MS"/>
              <a:ea typeface="Trebuchet MS"/>
              <a:cs typeface="Trebuchet MS"/>
              <a:sym typeface="Trebuchet MS"/>
            </a:endParaRPr>
          </a:p>
          <a:p>
            <a:pPr marL="457200" lvl="0" indent="-349250" algn="l" rtl="0">
              <a:spcBef>
                <a:spcPts val="0"/>
              </a:spcBef>
              <a:spcAft>
                <a:spcPts val="0"/>
              </a:spcAft>
              <a:buClr>
                <a:srgbClr val="3F3F3F"/>
              </a:buClr>
              <a:buSzPts val="1900"/>
              <a:buFont typeface="Trebuchet MS"/>
              <a:buChar char="●"/>
            </a:pPr>
            <a:r>
              <a:rPr lang="en-US" sz="1900" b="1">
                <a:solidFill>
                  <a:srgbClr val="3F3F3F"/>
                </a:solidFill>
                <a:latin typeface="Trebuchet MS"/>
                <a:ea typeface="Trebuchet MS"/>
                <a:cs typeface="Trebuchet MS"/>
                <a:sym typeface="Trebuchet MS"/>
              </a:rPr>
              <a:t>CSSP - Comprehensive Safe Schools Plan - plan includes maintenance of a safe and orderly environment, procedures for safe ingress and egress, school building disaster response, fire drills, earthquake emergency procedures, etc.</a:t>
            </a:r>
            <a:endParaRPr sz="1900" b="1">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9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900" b="1">
                <a:solidFill>
                  <a:srgbClr val="3F3F3F"/>
                </a:solidFill>
                <a:latin typeface="Trebuchet MS"/>
                <a:ea typeface="Trebuchet MS"/>
                <a:cs typeface="Trebuchet MS"/>
                <a:sym typeface="Trebuchet MS"/>
              </a:rPr>
              <a:t>For a more detailed outline and training for staff please refer to Public School Works (PSW).</a:t>
            </a:r>
            <a:endParaRPr sz="1900" b="1">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800">
              <a:solidFill>
                <a:srgbClr val="3F3F3F"/>
              </a:solidFill>
              <a:latin typeface="Trebuchet MS"/>
              <a:ea typeface="Trebuchet MS"/>
              <a:cs typeface="Trebuchet MS"/>
              <a:sym typeface="Trebuchet MS"/>
            </a:endParaRPr>
          </a:p>
        </p:txBody>
      </p:sp>
      <p:pic>
        <p:nvPicPr>
          <p:cNvPr id="220" name="Google Shape;220;g273c496712b_0_0"/>
          <p:cNvPicPr preferRelativeResize="0"/>
          <p:nvPr/>
        </p:nvPicPr>
        <p:blipFill rotWithShape="1">
          <a:blip r:embed="rId3">
            <a:alphaModFix/>
          </a:blip>
          <a:srcRect/>
          <a:stretch/>
        </p:blipFill>
        <p:spPr>
          <a:xfrm>
            <a:off x="8673675" y="-9127"/>
            <a:ext cx="2804403" cy="106689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g2e8d113b009_0_12"/>
          <p:cNvSpPr txBox="1"/>
          <p:nvPr/>
        </p:nvSpPr>
        <p:spPr>
          <a:xfrm>
            <a:off x="658425" y="323025"/>
            <a:ext cx="77298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200">
                <a:solidFill>
                  <a:srgbClr val="3F3F3F"/>
                </a:solidFill>
                <a:latin typeface="Trebuchet MS"/>
                <a:ea typeface="Trebuchet MS"/>
                <a:cs typeface="Trebuchet MS"/>
                <a:sym typeface="Trebuchet MS"/>
              </a:rPr>
              <a:t>Mandated Safety Compliance - IIPP</a:t>
            </a:r>
            <a:endParaRPr sz="3200">
              <a:solidFill>
                <a:srgbClr val="3F3F3F"/>
              </a:solidFill>
              <a:latin typeface="Trebuchet MS"/>
              <a:ea typeface="Trebuchet MS"/>
              <a:cs typeface="Trebuchet MS"/>
              <a:sym typeface="Trebuchet MS"/>
            </a:endParaRPr>
          </a:p>
        </p:txBody>
      </p:sp>
      <p:sp>
        <p:nvSpPr>
          <p:cNvPr id="226" name="Google Shape;226;g2e8d113b009_0_12"/>
          <p:cNvSpPr txBox="1"/>
          <p:nvPr/>
        </p:nvSpPr>
        <p:spPr>
          <a:xfrm>
            <a:off x="658425" y="1000125"/>
            <a:ext cx="8034300" cy="56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IIPP (Injury Illness Prevention Plan) - District commitment to safety. The plan must be in writing, identify the person or persons with authority, provide a means for identifying job safety and health hazards, establish routine documented inspections, document training, provide method of assuring of </a:t>
            </a:r>
            <a:endParaRPr sz="1100">
              <a:solidFill>
                <a:schemeClr val="dk1"/>
              </a:solidFill>
              <a:highlight>
                <a:srgbClr val="FFFF00"/>
              </a:highlight>
            </a:endParaRPr>
          </a:p>
          <a:p>
            <a:pPr marL="0" lvl="0" indent="0" algn="l" rtl="0">
              <a:spcBef>
                <a:spcPts val="0"/>
              </a:spcBef>
              <a:spcAft>
                <a:spcPts val="0"/>
              </a:spcAft>
              <a:buNone/>
            </a:pPr>
            <a:endParaRPr sz="1100">
              <a:solidFill>
                <a:schemeClr val="dk1"/>
              </a:solidFill>
              <a:highlight>
                <a:srgbClr val="FFFF00"/>
              </a:highlight>
            </a:endParaRPr>
          </a:p>
          <a:p>
            <a:pPr marL="457200" lvl="0" indent="-330200" algn="l" rtl="0">
              <a:spcBef>
                <a:spcPts val="0"/>
              </a:spcBef>
              <a:spcAft>
                <a:spcPts val="0"/>
              </a:spcAft>
              <a:buClr>
                <a:schemeClr val="dk1"/>
              </a:buClr>
              <a:buSzPts val="1600"/>
              <a:buChar char="●"/>
            </a:pPr>
            <a:r>
              <a:rPr lang="en-US" sz="1600">
                <a:solidFill>
                  <a:schemeClr val="dk1"/>
                </a:solidFill>
              </a:rPr>
              <a:t>Hazard Identification, Evaluation and Control - Inspections, Employee Hazard Reporting Procedures, Hazard Evaluation and Control, Imminent Hazards</a:t>
            </a:r>
            <a:endParaRPr sz="1600">
              <a:solidFill>
                <a:schemeClr val="dk1"/>
              </a:solidFill>
            </a:endParaRPr>
          </a:p>
          <a:p>
            <a:pPr marL="457200" lvl="0" indent="-330200" algn="l" rtl="0">
              <a:spcBef>
                <a:spcPts val="1000"/>
              </a:spcBef>
              <a:spcAft>
                <a:spcPts val="0"/>
              </a:spcAft>
              <a:buClr>
                <a:schemeClr val="dk1"/>
              </a:buClr>
              <a:buSzPts val="1600"/>
              <a:buChar char="●"/>
            </a:pPr>
            <a:r>
              <a:rPr lang="en-US" sz="1600">
                <a:solidFill>
                  <a:schemeClr val="dk1"/>
                </a:solidFill>
              </a:rPr>
              <a:t>Safety and Health Training - when training will occur, areas of training to be covered such as Heat Illness and respiratory</a:t>
            </a:r>
            <a:endParaRPr sz="1600">
              <a:solidFill>
                <a:schemeClr val="dk1"/>
              </a:solidFill>
            </a:endParaRPr>
          </a:p>
          <a:p>
            <a:pPr marL="457200" lvl="0" indent="-330200" algn="l" rtl="0">
              <a:spcBef>
                <a:spcPts val="1000"/>
              </a:spcBef>
              <a:spcAft>
                <a:spcPts val="0"/>
              </a:spcAft>
              <a:buClr>
                <a:schemeClr val="dk1"/>
              </a:buClr>
              <a:buSzPts val="1600"/>
              <a:buChar char="●"/>
            </a:pPr>
            <a:r>
              <a:rPr lang="en-US" sz="1600">
                <a:solidFill>
                  <a:schemeClr val="dk1"/>
                </a:solidFill>
              </a:rPr>
              <a:t>Communication with employees on safety and health - safety meetings, anonymous reporting, department safety committee meetings</a:t>
            </a:r>
            <a:endParaRPr sz="1600">
              <a:solidFill>
                <a:schemeClr val="dk1"/>
              </a:solidFill>
            </a:endParaRPr>
          </a:p>
          <a:p>
            <a:pPr marL="457200" lvl="0" indent="-330200" algn="l" rtl="0">
              <a:spcBef>
                <a:spcPts val="1000"/>
              </a:spcBef>
              <a:spcAft>
                <a:spcPts val="0"/>
              </a:spcAft>
              <a:buClr>
                <a:schemeClr val="dk1"/>
              </a:buClr>
              <a:buSzPts val="1600"/>
              <a:buChar char="●"/>
            </a:pPr>
            <a:r>
              <a:rPr lang="en-US" sz="1600">
                <a:solidFill>
                  <a:schemeClr val="dk1"/>
                </a:solidFill>
              </a:rPr>
              <a:t>Accident Investigation</a:t>
            </a:r>
            <a:endParaRPr sz="1600">
              <a:solidFill>
                <a:schemeClr val="dk1"/>
              </a:solidFill>
            </a:endParaRPr>
          </a:p>
          <a:p>
            <a:pPr marL="457200" lvl="0" indent="-330200" algn="l" rtl="0">
              <a:spcBef>
                <a:spcPts val="1000"/>
              </a:spcBef>
              <a:spcAft>
                <a:spcPts val="0"/>
              </a:spcAft>
              <a:buClr>
                <a:schemeClr val="dk1"/>
              </a:buClr>
              <a:buSzPts val="1600"/>
              <a:buChar char="●"/>
            </a:pPr>
            <a:r>
              <a:rPr lang="en-US" sz="1600">
                <a:solidFill>
                  <a:schemeClr val="dk1"/>
                </a:solidFill>
              </a:rPr>
              <a:t>District Safety Rules</a:t>
            </a:r>
            <a:endParaRPr sz="1600">
              <a:solidFill>
                <a:schemeClr val="dk1"/>
              </a:solidFill>
            </a:endParaRPr>
          </a:p>
          <a:p>
            <a:pPr marL="457200" lvl="0" indent="-330200" algn="l" rtl="0">
              <a:spcBef>
                <a:spcPts val="1000"/>
              </a:spcBef>
              <a:spcAft>
                <a:spcPts val="0"/>
              </a:spcAft>
              <a:buClr>
                <a:schemeClr val="dk1"/>
              </a:buClr>
              <a:buSzPts val="1600"/>
              <a:buChar char="●"/>
            </a:pPr>
            <a:r>
              <a:rPr lang="en-US" sz="1600">
                <a:solidFill>
                  <a:schemeClr val="dk1"/>
                </a:solidFill>
              </a:rPr>
              <a:t>Emergencies</a:t>
            </a:r>
            <a:endParaRPr sz="1600">
              <a:solidFill>
                <a:schemeClr val="dk1"/>
              </a:solidFill>
            </a:endParaRPr>
          </a:p>
          <a:p>
            <a:pPr marL="457200" lvl="0" indent="-330200" algn="l" rtl="0">
              <a:spcBef>
                <a:spcPts val="1000"/>
              </a:spcBef>
              <a:spcAft>
                <a:spcPts val="0"/>
              </a:spcAft>
              <a:buClr>
                <a:schemeClr val="dk1"/>
              </a:buClr>
              <a:buSzPts val="1600"/>
              <a:buChar char="●"/>
            </a:pPr>
            <a:r>
              <a:rPr lang="en-US" sz="1600">
                <a:solidFill>
                  <a:schemeClr val="dk1"/>
                </a:solidFill>
              </a:rPr>
              <a:t>Enforcement of safety program</a:t>
            </a:r>
            <a:endParaRPr sz="1600">
              <a:solidFill>
                <a:schemeClr val="dk1"/>
              </a:solidFill>
            </a:endParaRPr>
          </a:p>
          <a:p>
            <a:pPr marL="0" lvl="0" indent="0" algn="l" rtl="0">
              <a:spcBef>
                <a:spcPts val="1000"/>
              </a:spcBef>
              <a:spcAft>
                <a:spcPts val="0"/>
              </a:spcAft>
              <a:buNone/>
            </a:pPr>
            <a:endParaRPr sz="16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800">
              <a:solidFill>
                <a:srgbClr val="3F3F3F"/>
              </a:solidFill>
              <a:latin typeface="Trebuchet MS"/>
              <a:ea typeface="Trebuchet MS"/>
              <a:cs typeface="Trebuchet MS"/>
              <a:sym typeface="Trebuchet MS"/>
            </a:endParaRPr>
          </a:p>
        </p:txBody>
      </p:sp>
      <p:pic>
        <p:nvPicPr>
          <p:cNvPr id="227" name="Google Shape;227;g2e8d113b009_0_12"/>
          <p:cNvPicPr preferRelativeResize="0"/>
          <p:nvPr/>
        </p:nvPicPr>
        <p:blipFill rotWithShape="1">
          <a:blip r:embed="rId3">
            <a:alphaModFix/>
          </a:blip>
          <a:srcRect/>
          <a:stretch/>
        </p:blipFill>
        <p:spPr>
          <a:xfrm>
            <a:off x="8692725" y="-2"/>
            <a:ext cx="2804403" cy="106689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g274ad67da20_1_6"/>
          <p:cNvSpPr txBox="1"/>
          <p:nvPr/>
        </p:nvSpPr>
        <p:spPr>
          <a:xfrm>
            <a:off x="639375" y="536800"/>
            <a:ext cx="63036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200">
                <a:solidFill>
                  <a:srgbClr val="3F3F3F"/>
                </a:solidFill>
                <a:latin typeface="Trebuchet MS"/>
                <a:ea typeface="Trebuchet MS"/>
                <a:cs typeface="Trebuchet MS"/>
                <a:sym typeface="Trebuchet MS"/>
              </a:rPr>
              <a:t>Environmental/OSHA Visits</a:t>
            </a:r>
            <a:endParaRPr sz="3200">
              <a:solidFill>
                <a:srgbClr val="3F3F3F"/>
              </a:solidFill>
              <a:latin typeface="Trebuchet MS"/>
              <a:ea typeface="Trebuchet MS"/>
              <a:cs typeface="Trebuchet MS"/>
              <a:sym typeface="Trebuchet MS"/>
            </a:endParaRPr>
          </a:p>
        </p:txBody>
      </p:sp>
      <p:sp>
        <p:nvSpPr>
          <p:cNvPr id="233" name="Google Shape;233;g274ad67da20_1_6"/>
          <p:cNvSpPr txBox="1"/>
          <p:nvPr/>
        </p:nvSpPr>
        <p:spPr>
          <a:xfrm>
            <a:off x="639375" y="1213900"/>
            <a:ext cx="8034300" cy="4525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2400" b="1">
                <a:solidFill>
                  <a:schemeClr val="dk2"/>
                </a:solidFill>
                <a:latin typeface="Trebuchet MS"/>
                <a:ea typeface="Trebuchet MS"/>
                <a:cs typeface="Trebuchet MS"/>
                <a:sym typeface="Trebuchet MS"/>
              </a:rPr>
              <a:t>Documents/Training</a:t>
            </a:r>
            <a:endParaRPr sz="2400" b="1">
              <a:solidFill>
                <a:schemeClr val="dk2"/>
              </a:solidFill>
              <a:latin typeface="Trebuchet MS"/>
              <a:ea typeface="Trebuchet MS"/>
              <a:cs typeface="Trebuchet MS"/>
              <a:sym typeface="Trebuchet MS"/>
            </a:endParaRPr>
          </a:p>
          <a:p>
            <a:pPr marL="457200" lvl="0" indent="0" algn="l" rtl="0">
              <a:spcBef>
                <a:spcPts val="0"/>
              </a:spcBef>
              <a:spcAft>
                <a:spcPts val="0"/>
              </a:spcAft>
              <a:buNone/>
            </a:pPr>
            <a:r>
              <a:rPr lang="en-US" sz="2200">
                <a:solidFill>
                  <a:srgbClr val="3F3F3F"/>
                </a:solidFill>
                <a:latin typeface="Trebuchet MS"/>
                <a:ea typeface="Trebuchet MS"/>
                <a:cs typeface="Trebuchet MS"/>
                <a:sym typeface="Trebuchet MS"/>
              </a:rPr>
              <a:t>HMBP Hazardous Materials Business Plan - Site Plan (All High Schools)</a:t>
            </a:r>
            <a:endParaRPr sz="2200">
              <a:solidFill>
                <a:srgbClr val="3F3F3F"/>
              </a:solidFill>
              <a:latin typeface="Trebuchet MS"/>
              <a:ea typeface="Trebuchet MS"/>
              <a:cs typeface="Trebuchet MS"/>
              <a:sym typeface="Trebuchet MS"/>
            </a:endParaRPr>
          </a:p>
          <a:p>
            <a:pPr marL="457200" lvl="0" indent="0" algn="l" rtl="0">
              <a:spcBef>
                <a:spcPts val="0"/>
              </a:spcBef>
              <a:spcAft>
                <a:spcPts val="0"/>
              </a:spcAft>
              <a:buNone/>
            </a:pPr>
            <a:r>
              <a:rPr lang="en-US" sz="2200">
                <a:solidFill>
                  <a:srgbClr val="3F3F3F"/>
                </a:solidFill>
                <a:latin typeface="Trebuchet MS"/>
                <a:ea typeface="Trebuchet MS"/>
                <a:cs typeface="Trebuchet MS"/>
                <a:sym typeface="Trebuchet MS"/>
              </a:rPr>
              <a:t>Proof of Inspection</a:t>
            </a:r>
            <a:endParaRPr sz="2200">
              <a:solidFill>
                <a:srgbClr val="3F3F3F"/>
              </a:solidFill>
              <a:latin typeface="Trebuchet MS"/>
              <a:ea typeface="Trebuchet MS"/>
              <a:cs typeface="Trebuchet MS"/>
              <a:sym typeface="Trebuchet MS"/>
            </a:endParaRPr>
          </a:p>
          <a:p>
            <a:pPr marL="457200" lvl="0" indent="0" algn="l" rtl="0">
              <a:spcBef>
                <a:spcPts val="0"/>
              </a:spcBef>
              <a:spcAft>
                <a:spcPts val="0"/>
              </a:spcAft>
              <a:buNone/>
            </a:pPr>
            <a:r>
              <a:rPr lang="en-US" sz="2200">
                <a:solidFill>
                  <a:srgbClr val="3F3F3F"/>
                </a:solidFill>
                <a:latin typeface="Trebuchet MS"/>
                <a:ea typeface="Trebuchet MS"/>
                <a:cs typeface="Trebuchet MS"/>
                <a:sym typeface="Trebuchet MS"/>
              </a:rPr>
              <a:t>DOT - Manifest</a:t>
            </a:r>
            <a:endParaRPr sz="2200">
              <a:solidFill>
                <a:srgbClr val="3F3F3F"/>
              </a:solidFill>
              <a:latin typeface="Trebuchet MS"/>
              <a:ea typeface="Trebuchet MS"/>
              <a:cs typeface="Trebuchet MS"/>
              <a:sym typeface="Trebuchet MS"/>
            </a:endParaRPr>
          </a:p>
          <a:p>
            <a:pPr marL="457200" lvl="0" indent="0" algn="l" rtl="0">
              <a:spcBef>
                <a:spcPts val="0"/>
              </a:spcBef>
              <a:spcAft>
                <a:spcPts val="0"/>
              </a:spcAft>
              <a:buNone/>
            </a:pPr>
            <a:r>
              <a:rPr lang="en-US" sz="2200">
                <a:solidFill>
                  <a:srgbClr val="3F3F3F"/>
                </a:solidFill>
                <a:latin typeface="Trebuchet MS"/>
                <a:ea typeface="Trebuchet MS"/>
                <a:cs typeface="Trebuchet MS"/>
                <a:sym typeface="Trebuchet MS"/>
              </a:rPr>
              <a:t>Staff Training - IIPP, Heat Illness, HMBP, </a:t>
            </a:r>
            <a:endParaRPr sz="22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22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2400" b="1">
                <a:solidFill>
                  <a:srgbClr val="3F3F3F"/>
                </a:solidFill>
                <a:latin typeface="Trebuchet MS"/>
                <a:ea typeface="Trebuchet MS"/>
                <a:cs typeface="Trebuchet MS"/>
                <a:sym typeface="Trebuchet MS"/>
              </a:rPr>
              <a:t>Frequent Violations</a:t>
            </a:r>
            <a:endParaRPr sz="2400" b="1">
              <a:solidFill>
                <a:srgbClr val="3F3F3F"/>
              </a:solidFill>
              <a:latin typeface="Trebuchet MS"/>
              <a:ea typeface="Trebuchet MS"/>
              <a:cs typeface="Trebuchet MS"/>
              <a:sym typeface="Trebuchet MS"/>
            </a:endParaRPr>
          </a:p>
          <a:p>
            <a:pPr marL="0" lvl="0" indent="457200" algn="l" rtl="0">
              <a:spcBef>
                <a:spcPts val="0"/>
              </a:spcBef>
              <a:spcAft>
                <a:spcPts val="0"/>
              </a:spcAft>
              <a:buNone/>
            </a:pPr>
            <a:r>
              <a:rPr lang="en-US" sz="2200">
                <a:solidFill>
                  <a:srgbClr val="3F3F3F"/>
                </a:solidFill>
                <a:latin typeface="Trebuchet MS"/>
                <a:ea typeface="Trebuchet MS"/>
                <a:cs typeface="Trebuchet MS"/>
                <a:sym typeface="Trebuchet MS"/>
              </a:rPr>
              <a:t>Vape pens</a:t>
            </a:r>
            <a:endParaRPr sz="2200">
              <a:solidFill>
                <a:srgbClr val="3F3F3F"/>
              </a:solidFill>
              <a:latin typeface="Trebuchet MS"/>
              <a:ea typeface="Trebuchet MS"/>
              <a:cs typeface="Trebuchet MS"/>
              <a:sym typeface="Trebuchet MS"/>
            </a:endParaRPr>
          </a:p>
          <a:p>
            <a:pPr marL="0" lvl="0" indent="457200" algn="l" rtl="0">
              <a:spcBef>
                <a:spcPts val="0"/>
              </a:spcBef>
              <a:spcAft>
                <a:spcPts val="0"/>
              </a:spcAft>
              <a:buNone/>
            </a:pPr>
            <a:r>
              <a:rPr lang="en-US" sz="2200">
                <a:solidFill>
                  <a:srgbClr val="3F3F3F"/>
                </a:solidFill>
                <a:latin typeface="Trebuchet MS"/>
                <a:ea typeface="Trebuchet MS"/>
                <a:cs typeface="Trebuchet MS"/>
                <a:sym typeface="Trebuchet MS"/>
              </a:rPr>
              <a:t>Waste labeling</a:t>
            </a:r>
            <a:endParaRPr sz="2200">
              <a:solidFill>
                <a:srgbClr val="3F3F3F"/>
              </a:solidFill>
              <a:latin typeface="Trebuchet MS"/>
              <a:ea typeface="Trebuchet MS"/>
              <a:cs typeface="Trebuchet MS"/>
              <a:sym typeface="Trebuchet MS"/>
            </a:endParaRPr>
          </a:p>
          <a:p>
            <a:pPr marL="0" lvl="0" indent="457200" algn="l" rtl="0">
              <a:spcBef>
                <a:spcPts val="0"/>
              </a:spcBef>
              <a:spcAft>
                <a:spcPts val="0"/>
              </a:spcAft>
              <a:buNone/>
            </a:pPr>
            <a:r>
              <a:rPr lang="en-US" sz="2200">
                <a:solidFill>
                  <a:srgbClr val="3F3F3F"/>
                </a:solidFill>
                <a:latin typeface="Trebuchet MS"/>
                <a:ea typeface="Trebuchet MS"/>
                <a:cs typeface="Trebuchet MS"/>
                <a:sym typeface="Trebuchet MS"/>
              </a:rPr>
              <a:t>Proof or lack of training</a:t>
            </a:r>
            <a:endParaRPr sz="22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800">
              <a:solidFill>
                <a:srgbClr val="3F3F3F"/>
              </a:solidFill>
              <a:latin typeface="Trebuchet MS"/>
              <a:ea typeface="Trebuchet MS"/>
              <a:cs typeface="Trebuchet MS"/>
              <a:sym typeface="Trebuchet MS"/>
            </a:endParaRPr>
          </a:p>
        </p:txBody>
      </p:sp>
      <p:pic>
        <p:nvPicPr>
          <p:cNvPr id="234" name="Google Shape;234;g274ad67da20_1_6"/>
          <p:cNvPicPr preferRelativeResize="0"/>
          <p:nvPr/>
        </p:nvPicPr>
        <p:blipFill rotWithShape="1">
          <a:blip r:embed="rId3">
            <a:alphaModFix/>
          </a:blip>
          <a:srcRect/>
          <a:stretch/>
        </p:blipFill>
        <p:spPr>
          <a:xfrm>
            <a:off x="8673675" y="128123"/>
            <a:ext cx="2804403" cy="106689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g2e8d113b009_0_0"/>
          <p:cNvSpPr txBox="1"/>
          <p:nvPr/>
        </p:nvSpPr>
        <p:spPr>
          <a:xfrm>
            <a:off x="639375" y="536800"/>
            <a:ext cx="63036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200">
                <a:solidFill>
                  <a:srgbClr val="3F3F3F"/>
                </a:solidFill>
                <a:latin typeface="Trebuchet MS"/>
                <a:ea typeface="Trebuchet MS"/>
                <a:cs typeface="Trebuchet MS"/>
                <a:sym typeface="Trebuchet MS"/>
              </a:rPr>
              <a:t>Content Review </a:t>
            </a:r>
            <a:endParaRPr sz="3200">
              <a:solidFill>
                <a:srgbClr val="3F3F3F"/>
              </a:solidFill>
              <a:latin typeface="Trebuchet MS"/>
              <a:ea typeface="Trebuchet MS"/>
              <a:cs typeface="Trebuchet MS"/>
              <a:sym typeface="Trebuchet MS"/>
            </a:endParaRPr>
          </a:p>
        </p:txBody>
      </p:sp>
      <p:sp>
        <p:nvSpPr>
          <p:cNvPr id="240" name="Google Shape;240;g2e8d113b009_0_0"/>
          <p:cNvSpPr txBox="1"/>
          <p:nvPr/>
        </p:nvSpPr>
        <p:spPr>
          <a:xfrm>
            <a:off x="639375" y="1352000"/>
            <a:ext cx="8034300" cy="5433600"/>
          </a:xfrm>
          <a:prstGeom prst="rect">
            <a:avLst/>
          </a:prstGeom>
          <a:noFill/>
          <a:ln>
            <a:noFill/>
          </a:ln>
        </p:spPr>
        <p:txBody>
          <a:bodyPr spcFirstLastPara="1" wrap="square" lIns="91425" tIns="91425" rIns="91425" bIns="91425" anchor="t" anchorCtr="0">
            <a:spAutoFit/>
          </a:bodyPr>
          <a:lstStyle/>
          <a:p>
            <a:pPr marL="457200" lvl="0" indent="-406400" algn="l" rtl="0">
              <a:lnSpc>
                <a:spcPct val="200000"/>
              </a:lnSpc>
              <a:spcBef>
                <a:spcPts val="1000"/>
              </a:spcBef>
              <a:spcAft>
                <a:spcPts val="0"/>
              </a:spcAft>
              <a:buClr>
                <a:schemeClr val="accent2"/>
              </a:buClr>
              <a:buSzPts val="2800"/>
              <a:buFont typeface="Noto Sans Symbols"/>
              <a:buChar char="❖"/>
            </a:pPr>
            <a:r>
              <a:rPr lang="en-US" sz="2800">
                <a:solidFill>
                  <a:srgbClr val="3F3F3F"/>
                </a:solidFill>
                <a:latin typeface="Trebuchet MS"/>
                <a:ea typeface="Trebuchet MS"/>
                <a:cs typeface="Trebuchet MS"/>
                <a:sym typeface="Trebuchet MS"/>
              </a:rPr>
              <a:t>Injury Reporting</a:t>
            </a:r>
            <a:endParaRPr sz="2800">
              <a:solidFill>
                <a:srgbClr val="3F3F3F"/>
              </a:solidFill>
              <a:latin typeface="Trebuchet MS"/>
              <a:ea typeface="Trebuchet MS"/>
              <a:cs typeface="Trebuchet MS"/>
              <a:sym typeface="Trebuchet MS"/>
            </a:endParaRPr>
          </a:p>
          <a:p>
            <a:pPr marL="457200" lvl="0" indent="-406400" algn="l" rtl="0">
              <a:lnSpc>
                <a:spcPct val="200000"/>
              </a:lnSpc>
              <a:spcBef>
                <a:spcPts val="1000"/>
              </a:spcBef>
              <a:spcAft>
                <a:spcPts val="0"/>
              </a:spcAft>
              <a:buClr>
                <a:schemeClr val="accent2"/>
              </a:buClr>
              <a:buSzPts val="2800"/>
              <a:buFont typeface="Noto Sans Symbols"/>
              <a:buChar char="❖"/>
            </a:pPr>
            <a:r>
              <a:rPr lang="en-US" sz="2800">
                <a:solidFill>
                  <a:srgbClr val="3F3F3F"/>
                </a:solidFill>
                <a:latin typeface="Trebuchet MS"/>
                <a:ea typeface="Trebuchet MS"/>
                <a:cs typeface="Trebuchet MS"/>
                <a:sym typeface="Trebuchet MS"/>
              </a:rPr>
              <a:t>Employee Assistance Program </a:t>
            </a:r>
            <a:endParaRPr sz="2800">
              <a:solidFill>
                <a:srgbClr val="3F3F3F"/>
              </a:solidFill>
              <a:latin typeface="Trebuchet MS"/>
              <a:ea typeface="Trebuchet MS"/>
              <a:cs typeface="Trebuchet MS"/>
              <a:sym typeface="Trebuchet MS"/>
            </a:endParaRPr>
          </a:p>
          <a:p>
            <a:pPr marL="457200" lvl="0" indent="-406400" algn="l" rtl="0">
              <a:lnSpc>
                <a:spcPct val="200000"/>
              </a:lnSpc>
              <a:spcBef>
                <a:spcPts val="1000"/>
              </a:spcBef>
              <a:spcAft>
                <a:spcPts val="0"/>
              </a:spcAft>
              <a:buClr>
                <a:schemeClr val="accent2"/>
              </a:buClr>
              <a:buSzPts val="2800"/>
              <a:buFont typeface="Noto Sans Symbols"/>
              <a:buChar char="❖"/>
            </a:pPr>
            <a:r>
              <a:rPr lang="en-US" sz="2800">
                <a:solidFill>
                  <a:srgbClr val="3F3F3F"/>
                </a:solidFill>
                <a:latin typeface="Trebuchet MS"/>
                <a:ea typeface="Trebuchet MS"/>
                <a:cs typeface="Trebuchet MS"/>
                <a:sym typeface="Trebuchet MS"/>
              </a:rPr>
              <a:t>Risk Management Folder</a:t>
            </a:r>
            <a:endParaRPr sz="2800">
              <a:solidFill>
                <a:srgbClr val="3F3F3F"/>
              </a:solidFill>
              <a:latin typeface="Trebuchet MS"/>
              <a:ea typeface="Trebuchet MS"/>
              <a:cs typeface="Trebuchet MS"/>
              <a:sym typeface="Trebuchet MS"/>
            </a:endParaRPr>
          </a:p>
          <a:p>
            <a:pPr marL="457200" lvl="0" indent="-406400" algn="l" rtl="0">
              <a:lnSpc>
                <a:spcPct val="200000"/>
              </a:lnSpc>
              <a:spcBef>
                <a:spcPts val="1000"/>
              </a:spcBef>
              <a:spcAft>
                <a:spcPts val="0"/>
              </a:spcAft>
              <a:buClr>
                <a:schemeClr val="accent2"/>
              </a:buClr>
              <a:buSzPts val="2800"/>
              <a:buFont typeface="Noto Sans Symbols"/>
              <a:buChar char="❖"/>
            </a:pPr>
            <a:r>
              <a:rPr lang="en-US" sz="2800">
                <a:solidFill>
                  <a:srgbClr val="3F3F3F"/>
                </a:solidFill>
                <a:latin typeface="Trebuchet MS"/>
                <a:ea typeface="Trebuchet MS"/>
                <a:cs typeface="Trebuchet MS"/>
                <a:sym typeface="Trebuchet MS"/>
              </a:rPr>
              <a:t>Site/Property Inspection Requirement</a:t>
            </a:r>
            <a:endParaRPr sz="2800">
              <a:solidFill>
                <a:srgbClr val="3F3F3F"/>
              </a:solidFill>
              <a:latin typeface="Trebuchet MS"/>
              <a:ea typeface="Trebuchet MS"/>
              <a:cs typeface="Trebuchet MS"/>
              <a:sym typeface="Trebuchet MS"/>
            </a:endParaRPr>
          </a:p>
          <a:p>
            <a:pPr marL="457200" lvl="0" indent="-406400" algn="l" rtl="0">
              <a:lnSpc>
                <a:spcPct val="200000"/>
              </a:lnSpc>
              <a:spcBef>
                <a:spcPts val="0"/>
              </a:spcBef>
              <a:spcAft>
                <a:spcPts val="0"/>
              </a:spcAft>
              <a:buClr>
                <a:schemeClr val="accent2"/>
              </a:buClr>
              <a:buSzPts val="2800"/>
              <a:buFont typeface="Noto Sans Symbols"/>
              <a:buChar char="❖"/>
            </a:pPr>
            <a:r>
              <a:rPr lang="en-US" sz="2800">
                <a:solidFill>
                  <a:srgbClr val="3F3F3F"/>
                </a:solidFill>
                <a:latin typeface="Trebuchet MS"/>
                <a:ea typeface="Trebuchet MS"/>
                <a:cs typeface="Trebuchet MS"/>
                <a:sym typeface="Trebuchet MS"/>
              </a:rPr>
              <a:t>Mandated Safety Compliance</a:t>
            </a:r>
            <a:endParaRPr sz="28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800">
              <a:solidFill>
                <a:srgbClr val="3F3F3F"/>
              </a:solidFill>
              <a:latin typeface="Trebuchet MS"/>
              <a:ea typeface="Trebuchet MS"/>
              <a:cs typeface="Trebuchet MS"/>
              <a:sym typeface="Trebuchet MS"/>
            </a:endParaRPr>
          </a:p>
        </p:txBody>
      </p:sp>
      <p:pic>
        <p:nvPicPr>
          <p:cNvPr id="241" name="Google Shape;241;g2e8d113b009_0_0"/>
          <p:cNvPicPr preferRelativeResize="0"/>
          <p:nvPr/>
        </p:nvPicPr>
        <p:blipFill rotWithShape="1">
          <a:blip r:embed="rId3">
            <a:alphaModFix/>
          </a:blip>
          <a:srcRect/>
          <a:stretch/>
        </p:blipFill>
        <p:spPr>
          <a:xfrm>
            <a:off x="8673675" y="128123"/>
            <a:ext cx="2804403" cy="106689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g2e8d113b009_0_6"/>
          <p:cNvSpPr txBox="1"/>
          <p:nvPr/>
        </p:nvSpPr>
        <p:spPr>
          <a:xfrm>
            <a:off x="784800" y="128125"/>
            <a:ext cx="4115100" cy="538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300" b="1">
                <a:solidFill>
                  <a:schemeClr val="accent2"/>
                </a:solidFill>
                <a:latin typeface="Trebuchet MS"/>
                <a:ea typeface="Trebuchet MS"/>
                <a:cs typeface="Trebuchet MS"/>
                <a:sym typeface="Trebuchet MS"/>
              </a:rPr>
              <a:t>Knowledge Check Quiz </a:t>
            </a:r>
            <a:endParaRPr sz="2300" b="1">
              <a:solidFill>
                <a:schemeClr val="accent2"/>
              </a:solidFill>
              <a:latin typeface="Trebuchet MS"/>
              <a:ea typeface="Trebuchet MS"/>
              <a:cs typeface="Trebuchet MS"/>
              <a:sym typeface="Trebuchet MS"/>
            </a:endParaRPr>
          </a:p>
        </p:txBody>
      </p:sp>
      <p:sp>
        <p:nvSpPr>
          <p:cNvPr id="247" name="Google Shape;247;g2e8d113b009_0_6"/>
          <p:cNvSpPr txBox="1"/>
          <p:nvPr/>
        </p:nvSpPr>
        <p:spPr>
          <a:xfrm>
            <a:off x="784800" y="846675"/>
            <a:ext cx="9336300" cy="5849100"/>
          </a:xfrm>
          <a:prstGeom prst="rect">
            <a:avLst/>
          </a:prstGeom>
          <a:noFill/>
          <a:ln>
            <a:noFill/>
          </a:ln>
        </p:spPr>
        <p:txBody>
          <a:bodyPr spcFirstLastPara="1" wrap="square" lIns="91425" tIns="91425" rIns="91425" bIns="91425" anchor="t" anchorCtr="0">
            <a:spAutoFit/>
          </a:bodyPr>
          <a:lstStyle/>
          <a:p>
            <a:pPr marL="457200" lvl="0" indent="-330200" algn="l" rtl="0">
              <a:lnSpc>
                <a:spcPct val="200000"/>
              </a:lnSpc>
              <a:spcBef>
                <a:spcPts val="0"/>
              </a:spcBef>
              <a:spcAft>
                <a:spcPts val="0"/>
              </a:spcAft>
              <a:buClr>
                <a:schemeClr val="dk2"/>
              </a:buClr>
              <a:buSzPts val="1600"/>
              <a:buFont typeface="Noto Sans Symbols"/>
              <a:buAutoNum type="arabicPeriod"/>
            </a:pPr>
            <a:r>
              <a:rPr lang="en-US" sz="1600">
                <a:solidFill>
                  <a:srgbClr val="3F3F3F"/>
                </a:solidFill>
                <a:latin typeface="Trebuchet MS"/>
                <a:ea typeface="Trebuchet MS"/>
                <a:cs typeface="Trebuchet MS"/>
                <a:sym typeface="Trebuchet MS"/>
              </a:rPr>
              <a:t>Where can you find the Injury Illness Prevention Plan?</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Noto Sans Symbols"/>
              <a:buAutoNum type="alphaLcPeriod"/>
            </a:pPr>
            <a:r>
              <a:rPr lang="en-US" sz="1600">
                <a:solidFill>
                  <a:schemeClr val="dk1"/>
                </a:solidFill>
                <a:latin typeface="Trebuchet MS"/>
                <a:ea typeface="Trebuchet MS"/>
                <a:cs typeface="Trebuchet MS"/>
                <a:sym typeface="Trebuchet MS"/>
              </a:rPr>
              <a:t>In a teacher’s classroom </a:t>
            </a:r>
            <a:endParaRPr sz="1600">
              <a:solidFill>
                <a:schemeClr val="dk1"/>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Noto Sans Symbols"/>
              <a:buAutoNum type="alphaLcPeriod"/>
            </a:pPr>
            <a:r>
              <a:rPr lang="en-US" sz="1600">
                <a:solidFill>
                  <a:schemeClr val="dk1"/>
                </a:solidFill>
                <a:latin typeface="Trebuchet MS"/>
                <a:ea typeface="Trebuchet MS"/>
                <a:cs typeface="Trebuchet MS"/>
                <a:sym typeface="Trebuchet MS"/>
              </a:rPr>
              <a:t>In the SPOM/Tradesmen office</a:t>
            </a:r>
            <a:endParaRPr sz="1600">
              <a:solidFill>
                <a:schemeClr val="dk1"/>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Noto Sans Symbols"/>
              <a:buAutoNum type="alphaLcPeriod"/>
            </a:pPr>
            <a:r>
              <a:rPr lang="en-US" sz="1600">
                <a:solidFill>
                  <a:srgbClr val="3F3F3F"/>
                </a:solidFill>
                <a:latin typeface="Trebuchet MS"/>
                <a:ea typeface="Trebuchet MS"/>
                <a:cs typeface="Trebuchet MS"/>
                <a:sym typeface="Trebuchet MS"/>
              </a:rPr>
              <a:t>Risk Management webpage</a:t>
            </a:r>
            <a:endParaRPr sz="1600">
              <a:solidFill>
                <a:srgbClr val="3F3F3F"/>
              </a:solidFill>
              <a:latin typeface="Trebuchet MS"/>
              <a:ea typeface="Trebuchet MS"/>
              <a:cs typeface="Trebuchet MS"/>
              <a:sym typeface="Trebuchet MS"/>
            </a:endParaRPr>
          </a:p>
          <a:p>
            <a:pPr marL="457200" lvl="0" indent="-330200" algn="l" rtl="0">
              <a:lnSpc>
                <a:spcPct val="200000"/>
              </a:lnSpc>
              <a:spcBef>
                <a:spcPts val="0"/>
              </a:spcBef>
              <a:spcAft>
                <a:spcPts val="0"/>
              </a:spcAft>
              <a:buClr>
                <a:srgbClr val="3F3F3F"/>
              </a:buClr>
              <a:buSzPts val="1600"/>
              <a:buFont typeface="Trebuchet MS"/>
              <a:buAutoNum type="arabicPeriod"/>
            </a:pPr>
            <a:r>
              <a:rPr lang="en-US" sz="1600">
                <a:solidFill>
                  <a:srgbClr val="3F3F3F"/>
                </a:solidFill>
                <a:latin typeface="Trebuchet MS"/>
                <a:ea typeface="Trebuchet MS"/>
                <a:cs typeface="Trebuchet MS"/>
                <a:sym typeface="Trebuchet MS"/>
              </a:rPr>
              <a:t>Name two documents required for environmental inspections: </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Manifest/HMBP</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Heat Illness/ICPC</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Mechanical Safety/Incident Report</a:t>
            </a:r>
            <a:endParaRPr sz="1600">
              <a:solidFill>
                <a:srgbClr val="3F3F3F"/>
              </a:solidFill>
              <a:latin typeface="Trebuchet MS"/>
              <a:ea typeface="Trebuchet MS"/>
              <a:cs typeface="Trebuchet MS"/>
              <a:sym typeface="Trebuchet MS"/>
            </a:endParaRPr>
          </a:p>
          <a:p>
            <a:pPr marL="457200" lvl="0" indent="-330200" algn="l" rtl="0">
              <a:lnSpc>
                <a:spcPct val="200000"/>
              </a:lnSpc>
              <a:spcBef>
                <a:spcPts val="0"/>
              </a:spcBef>
              <a:spcAft>
                <a:spcPts val="0"/>
              </a:spcAft>
              <a:buClr>
                <a:srgbClr val="3F3F3F"/>
              </a:buClr>
              <a:buSzPts val="1600"/>
              <a:buFont typeface="Trebuchet MS"/>
              <a:buAutoNum type="arabicPeriod"/>
            </a:pPr>
            <a:r>
              <a:rPr lang="en-US" sz="1600">
                <a:solidFill>
                  <a:srgbClr val="3F3F3F"/>
                </a:solidFill>
                <a:latin typeface="Trebuchet MS"/>
                <a:ea typeface="Trebuchet MS"/>
                <a:cs typeface="Trebuchet MS"/>
                <a:sym typeface="Trebuchet MS"/>
              </a:rPr>
              <a:t>What does HMBP stand for?</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Hazardous Materials Base Plan</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Hazardous Materials Business Plan </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Hazardous Materials Ballpark Plan</a:t>
            </a:r>
            <a:endParaRPr sz="1600">
              <a:solidFill>
                <a:srgbClr val="3F3F3F"/>
              </a:solidFill>
              <a:latin typeface="Trebuchet MS"/>
              <a:ea typeface="Trebuchet MS"/>
              <a:cs typeface="Trebuchet MS"/>
              <a:sym typeface="Trebuchet MS"/>
            </a:endParaRPr>
          </a:p>
        </p:txBody>
      </p:sp>
      <p:pic>
        <p:nvPicPr>
          <p:cNvPr id="248" name="Google Shape;248;g2e8d113b009_0_6"/>
          <p:cNvPicPr preferRelativeResize="0"/>
          <p:nvPr/>
        </p:nvPicPr>
        <p:blipFill rotWithShape="1">
          <a:blip r:embed="rId3">
            <a:alphaModFix/>
          </a:blip>
          <a:srcRect/>
          <a:stretch/>
        </p:blipFill>
        <p:spPr>
          <a:xfrm>
            <a:off x="9198276" y="-2"/>
            <a:ext cx="2225500" cy="8466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g2e8eef64e6a_0_7"/>
          <p:cNvSpPr txBox="1"/>
          <p:nvPr/>
        </p:nvSpPr>
        <p:spPr>
          <a:xfrm>
            <a:off x="639350" y="171350"/>
            <a:ext cx="3827400" cy="62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2300" b="1">
                <a:solidFill>
                  <a:schemeClr val="accent2"/>
                </a:solidFill>
                <a:latin typeface="Trebuchet MS"/>
                <a:ea typeface="Trebuchet MS"/>
                <a:cs typeface="Trebuchet MS"/>
                <a:sym typeface="Trebuchet MS"/>
              </a:rPr>
              <a:t>Knowledge Check Quiz </a:t>
            </a:r>
            <a:endParaRPr sz="1800">
              <a:solidFill>
                <a:schemeClr val="accent2"/>
              </a:solidFill>
              <a:latin typeface="Trebuchet MS"/>
              <a:ea typeface="Trebuchet MS"/>
              <a:cs typeface="Trebuchet MS"/>
              <a:sym typeface="Trebuchet MS"/>
            </a:endParaRPr>
          </a:p>
        </p:txBody>
      </p:sp>
      <p:sp>
        <p:nvSpPr>
          <p:cNvPr id="254" name="Google Shape;254;g2e8eef64e6a_0_7"/>
          <p:cNvSpPr txBox="1"/>
          <p:nvPr/>
        </p:nvSpPr>
        <p:spPr>
          <a:xfrm>
            <a:off x="639350" y="996500"/>
            <a:ext cx="10422900" cy="4863900"/>
          </a:xfrm>
          <a:prstGeom prst="rect">
            <a:avLst/>
          </a:prstGeom>
          <a:noFill/>
          <a:ln>
            <a:noFill/>
          </a:ln>
        </p:spPr>
        <p:txBody>
          <a:bodyPr spcFirstLastPara="1" wrap="square" lIns="91425" tIns="91425" rIns="91425" bIns="91425" anchor="t" anchorCtr="0">
            <a:spAutoFit/>
          </a:bodyPr>
          <a:lstStyle/>
          <a:p>
            <a:pPr marL="0" lvl="0" indent="0" algn="l" rtl="0">
              <a:lnSpc>
                <a:spcPct val="200000"/>
              </a:lnSpc>
              <a:spcBef>
                <a:spcPts val="0"/>
              </a:spcBef>
              <a:spcAft>
                <a:spcPts val="0"/>
              </a:spcAft>
              <a:buNone/>
            </a:pPr>
            <a:r>
              <a:rPr lang="en-US" sz="1600">
                <a:solidFill>
                  <a:srgbClr val="3F3F3F"/>
                </a:solidFill>
                <a:latin typeface="Trebuchet MS"/>
                <a:ea typeface="Trebuchet MS"/>
                <a:cs typeface="Trebuchet MS"/>
                <a:sym typeface="Trebuchet MS"/>
              </a:rPr>
              <a:t>4. When do you need to report your work injury?</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When you get home</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When I see my Supervisor</a:t>
            </a:r>
            <a:endParaRPr sz="1600">
              <a:solidFill>
                <a:srgbClr val="3F3F3F"/>
              </a:solidFill>
              <a:latin typeface="Trebuchet MS"/>
              <a:ea typeface="Trebuchet MS"/>
              <a:cs typeface="Trebuchet MS"/>
              <a:sym typeface="Trebuchet MS"/>
            </a:endParaRPr>
          </a:p>
          <a:p>
            <a:pPr marL="914400" lvl="1"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Immediately after it occurs</a:t>
            </a:r>
            <a:endParaRPr sz="1600">
              <a:solidFill>
                <a:srgbClr val="3F3F3F"/>
              </a:solidFill>
              <a:latin typeface="Trebuchet MS"/>
              <a:ea typeface="Trebuchet MS"/>
              <a:cs typeface="Trebuchet MS"/>
              <a:sym typeface="Trebuchet MS"/>
            </a:endParaRPr>
          </a:p>
          <a:p>
            <a:pPr marL="0" lvl="0" indent="0" algn="l" rtl="0">
              <a:lnSpc>
                <a:spcPct val="200000"/>
              </a:lnSpc>
              <a:spcBef>
                <a:spcPts val="0"/>
              </a:spcBef>
              <a:spcAft>
                <a:spcPts val="0"/>
              </a:spcAft>
              <a:buClr>
                <a:schemeClr val="dk1"/>
              </a:buClr>
              <a:buSzPts val="1100"/>
              <a:buFont typeface="Arial"/>
              <a:buNone/>
            </a:pPr>
            <a:r>
              <a:rPr lang="en-US" sz="1600">
                <a:solidFill>
                  <a:srgbClr val="3F3F3F"/>
                </a:solidFill>
                <a:latin typeface="Trebuchet MS"/>
                <a:ea typeface="Trebuchet MS"/>
                <a:cs typeface="Trebuchet MS"/>
                <a:sym typeface="Trebuchet MS"/>
              </a:rPr>
              <a:t>5. Where can you find the Incident Report?</a:t>
            </a:r>
            <a:endParaRPr sz="1600">
              <a:solidFill>
                <a:srgbClr val="3F3F3F"/>
              </a:solidFill>
              <a:latin typeface="Trebuchet MS"/>
              <a:ea typeface="Trebuchet MS"/>
              <a:cs typeface="Trebuchet MS"/>
              <a:sym typeface="Trebuchet MS"/>
            </a:endParaRPr>
          </a:p>
          <a:p>
            <a:pPr marL="914400" lvl="0"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At the Office Managers desk</a:t>
            </a:r>
            <a:endParaRPr sz="1600">
              <a:solidFill>
                <a:srgbClr val="3F3F3F"/>
              </a:solidFill>
              <a:latin typeface="Trebuchet MS"/>
              <a:ea typeface="Trebuchet MS"/>
              <a:cs typeface="Trebuchet MS"/>
              <a:sym typeface="Trebuchet MS"/>
            </a:endParaRPr>
          </a:p>
          <a:p>
            <a:pPr marL="914400" lvl="0"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Ask the Principal</a:t>
            </a:r>
            <a:endParaRPr sz="1600">
              <a:solidFill>
                <a:srgbClr val="3F3F3F"/>
              </a:solidFill>
              <a:latin typeface="Trebuchet MS"/>
              <a:ea typeface="Trebuchet MS"/>
              <a:cs typeface="Trebuchet MS"/>
              <a:sym typeface="Trebuchet MS"/>
            </a:endParaRPr>
          </a:p>
          <a:p>
            <a:pPr marL="914400" lvl="0"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Ask your Director</a:t>
            </a:r>
            <a:endParaRPr sz="1600">
              <a:solidFill>
                <a:srgbClr val="3F3F3F"/>
              </a:solidFill>
              <a:latin typeface="Trebuchet MS"/>
              <a:ea typeface="Trebuchet MS"/>
              <a:cs typeface="Trebuchet MS"/>
              <a:sym typeface="Trebuchet MS"/>
            </a:endParaRPr>
          </a:p>
          <a:p>
            <a:pPr marL="1371600" lvl="1" indent="-330200" algn="l" rtl="0">
              <a:lnSpc>
                <a:spcPct val="200000"/>
              </a:lnSpc>
              <a:spcBef>
                <a:spcPts val="0"/>
              </a:spcBef>
              <a:spcAft>
                <a:spcPts val="0"/>
              </a:spcAft>
              <a:buClr>
                <a:schemeClr val="dk1"/>
              </a:buClr>
              <a:buSzPts val="1600"/>
              <a:buFont typeface="Trebuchet MS"/>
              <a:buAutoNum type="romanLcPeriod"/>
            </a:pPr>
            <a:r>
              <a:rPr lang="en-US" sz="1600">
                <a:solidFill>
                  <a:srgbClr val="3F3F3F"/>
                </a:solidFill>
                <a:latin typeface="Trebuchet MS"/>
                <a:ea typeface="Trebuchet MS"/>
                <a:cs typeface="Trebuchet MS"/>
                <a:sym typeface="Trebuchet MS"/>
              </a:rPr>
              <a:t>Bonus question: What other location can you find the Incident report?</a:t>
            </a:r>
            <a:endParaRPr sz="1600">
              <a:solidFill>
                <a:srgbClr val="3F3F3F"/>
              </a:solidFill>
              <a:latin typeface="Trebuchet MS"/>
              <a:ea typeface="Trebuchet MS"/>
              <a:cs typeface="Trebuchet MS"/>
              <a:sym typeface="Trebuchet MS"/>
            </a:endParaRPr>
          </a:p>
          <a:p>
            <a:pPr marL="0" lvl="0" indent="0" algn="l" rtl="0">
              <a:lnSpc>
                <a:spcPct val="200000"/>
              </a:lnSpc>
              <a:spcBef>
                <a:spcPts val="0"/>
              </a:spcBef>
              <a:spcAft>
                <a:spcPts val="0"/>
              </a:spcAft>
              <a:buClr>
                <a:schemeClr val="dk1"/>
              </a:buClr>
              <a:buSzPts val="1100"/>
              <a:buFont typeface="Arial"/>
              <a:buNone/>
            </a:pPr>
            <a:r>
              <a:rPr lang="en-US" sz="1600">
                <a:solidFill>
                  <a:srgbClr val="3F3F3F"/>
                </a:solidFill>
                <a:latin typeface="Trebuchet MS"/>
                <a:ea typeface="Trebuchet MS"/>
                <a:cs typeface="Trebuchet MS"/>
                <a:sym typeface="Trebuchet MS"/>
              </a:rPr>
              <a:t>6. Name one mandated compliance discussed today?</a:t>
            </a:r>
            <a:endParaRPr sz="1800">
              <a:solidFill>
                <a:srgbClr val="3F3F3F"/>
              </a:solidFill>
              <a:latin typeface="Trebuchet MS"/>
              <a:ea typeface="Trebuchet MS"/>
              <a:cs typeface="Trebuchet MS"/>
              <a:sym typeface="Trebuchet MS"/>
            </a:endParaRPr>
          </a:p>
        </p:txBody>
      </p:sp>
      <p:pic>
        <p:nvPicPr>
          <p:cNvPr id="255" name="Google Shape;255;g2e8eef64e6a_0_7"/>
          <p:cNvPicPr preferRelativeResize="0"/>
          <p:nvPr/>
        </p:nvPicPr>
        <p:blipFill rotWithShape="1">
          <a:blip r:embed="rId3">
            <a:alphaModFix/>
          </a:blip>
          <a:srcRect/>
          <a:stretch/>
        </p:blipFill>
        <p:spPr>
          <a:xfrm>
            <a:off x="8140275" y="-2"/>
            <a:ext cx="2804403" cy="1066892"/>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g2783e8e41ae_0_0"/>
          <p:cNvSpPr txBox="1"/>
          <p:nvPr/>
        </p:nvSpPr>
        <p:spPr>
          <a:xfrm>
            <a:off x="1041275" y="370400"/>
            <a:ext cx="3827400" cy="62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2300" b="1">
                <a:solidFill>
                  <a:schemeClr val="accent2"/>
                </a:solidFill>
                <a:latin typeface="Trebuchet MS"/>
                <a:ea typeface="Trebuchet MS"/>
                <a:cs typeface="Trebuchet MS"/>
                <a:sym typeface="Trebuchet MS"/>
              </a:rPr>
              <a:t>Knowledge Check Quiz </a:t>
            </a:r>
            <a:endParaRPr sz="1800">
              <a:solidFill>
                <a:schemeClr val="accent2"/>
              </a:solidFill>
              <a:latin typeface="Trebuchet MS"/>
              <a:ea typeface="Trebuchet MS"/>
              <a:cs typeface="Trebuchet MS"/>
              <a:sym typeface="Trebuchet MS"/>
            </a:endParaRPr>
          </a:p>
        </p:txBody>
      </p:sp>
      <p:sp>
        <p:nvSpPr>
          <p:cNvPr id="261" name="Google Shape;261;g2783e8e41ae_0_0"/>
          <p:cNvSpPr txBox="1"/>
          <p:nvPr/>
        </p:nvSpPr>
        <p:spPr>
          <a:xfrm>
            <a:off x="639350" y="1346200"/>
            <a:ext cx="10422900" cy="4894800"/>
          </a:xfrm>
          <a:prstGeom prst="rect">
            <a:avLst/>
          </a:prstGeom>
          <a:noFill/>
          <a:ln>
            <a:noFill/>
          </a:ln>
        </p:spPr>
        <p:txBody>
          <a:bodyPr spcFirstLastPara="1" wrap="square" lIns="91425" tIns="91425" rIns="91425" bIns="91425" anchor="t" anchorCtr="0">
            <a:spAutoFit/>
          </a:bodyPr>
          <a:lstStyle/>
          <a:p>
            <a:pPr marL="0" lvl="0" indent="0" algn="l" rtl="0">
              <a:lnSpc>
                <a:spcPct val="200000"/>
              </a:lnSpc>
              <a:spcBef>
                <a:spcPts val="0"/>
              </a:spcBef>
              <a:spcAft>
                <a:spcPts val="0"/>
              </a:spcAft>
              <a:buClr>
                <a:schemeClr val="dk1"/>
              </a:buClr>
              <a:buSzPts val="1100"/>
              <a:buFont typeface="Arial"/>
              <a:buNone/>
            </a:pPr>
            <a:r>
              <a:rPr lang="en-US" sz="1600">
                <a:solidFill>
                  <a:srgbClr val="3F3F3F"/>
                </a:solidFill>
                <a:latin typeface="Trebuchet MS"/>
                <a:ea typeface="Trebuchet MS"/>
                <a:cs typeface="Trebuchet MS"/>
                <a:sym typeface="Trebuchet MS"/>
              </a:rPr>
              <a:t>7. How often are playground inspections conducted?</a:t>
            </a:r>
            <a:endParaRPr sz="1600">
              <a:solidFill>
                <a:srgbClr val="3F3F3F"/>
              </a:solidFill>
              <a:latin typeface="Trebuchet MS"/>
              <a:ea typeface="Trebuchet MS"/>
              <a:cs typeface="Trebuchet MS"/>
              <a:sym typeface="Trebuchet MS"/>
            </a:endParaRPr>
          </a:p>
          <a:p>
            <a:pPr marL="914400" lvl="0"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daily, weekly, monthly, annually</a:t>
            </a:r>
            <a:endParaRPr sz="1600">
              <a:solidFill>
                <a:srgbClr val="3F3F3F"/>
              </a:solidFill>
              <a:latin typeface="Trebuchet MS"/>
              <a:ea typeface="Trebuchet MS"/>
              <a:cs typeface="Trebuchet MS"/>
              <a:sym typeface="Trebuchet MS"/>
            </a:endParaRPr>
          </a:p>
          <a:p>
            <a:pPr marL="914400" lvl="0"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Monthly</a:t>
            </a:r>
            <a:endParaRPr sz="1600">
              <a:solidFill>
                <a:srgbClr val="3F3F3F"/>
              </a:solidFill>
              <a:latin typeface="Trebuchet MS"/>
              <a:ea typeface="Trebuchet MS"/>
              <a:cs typeface="Trebuchet MS"/>
              <a:sym typeface="Trebuchet MS"/>
            </a:endParaRPr>
          </a:p>
          <a:p>
            <a:pPr marL="914400" lvl="0"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Never</a:t>
            </a:r>
            <a:endParaRPr sz="1600">
              <a:solidFill>
                <a:srgbClr val="3F3F3F"/>
              </a:solidFill>
              <a:latin typeface="Trebuchet MS"/>
              <a:ea typeface="Trebuchet MS"/>
              <a:cs typeface="Trebuchet MS"/>
              <a:sym typeface="Trebuchet MS"/>
            </a:endParaRPr>
          </a:p>
          <a:p>
            <a:pPr marL="0" lvl="0" indent="0" algn="l" rtl="0">
              <a:lnSpc>
                <a:spcPct val="200000"/>
              </a:lnSpc>
              <a:spcBef>
                <a:spcPts val="0"/>
              </a:spcBef>
              <a:spcAft>
                <a:spcPts val="0"/>
              </a:spcAft>
              <a:buClr>
                <a:schemeClr val="dk1"/>
              </a:buClr>
              <a:buSzPts val="1100"/>
              <a:buFont typeface="Arial"/>
              <a:buNone/>
            </a:pPr>
            <a:r>
              <a:rPr lang="en-US" sz="1600">
                <a:solidFill>
                  <a:srgbClr val="3F3F3F"/>
                </a:solidFill>
                <a:latin typeface="Trebuchet MS"/>
                <a:ea typeface="Trebuchet MS"/>
                <a:cs typeface="Trebuchet MS"/>
                <a:sym typeface="Trebuchet MS"/>
              </a:rPr>
              <a:t>8. Who can use EAP services?</a:t>
            </a:r>
            <a:endParaRPr sz="1600">
              <a:solidFill>
                <a:srgbClr val="3F3F3F"/>
              </a:solidFill>
              <a:latin typeface="Trebuchet MS"/>
              <a:ea typeface="Trebuchet MS"/>
              <a:cs typeface="Trebuchet MS"/>
              <a:sym typeface="Trebuchet MS"/>
            </a:endParaRPr>
          </a:p>
          <a:p>
            <a:pPr marL="0" lvl="0" indent="0" algn="l" rtl="0">
              <a:lnSpc>
                <a:spcPct val="200000"/>
              </a:lnSpc>
              <a:spcBef>
                <a:spcPts val="0"/>
              </a:spcBef>
              <a:spcAft>
                <a:spcPts val="0"/>
              </a:spcAft>
              <a:buClr>
                <a:schemeClr val="dk1"/>
              </a:buClr>
              <a:buSzPts val="1100"/>
              <a:buFont typeface="Arial"/>
              <a:buNone/>
            </a:pPr>
            <a:r>
              <a:rPr lang="en-US" sz="1600">
                <a:solidFill>
                  <a:srgbClr val="3F3F3F"/>
                </a:solidFill>
                <a:latin typeface="Trebuchet MS"/>
                <a:ea typeface="Trebuchet MS"/>
                <a:cs typeface="Trebuchet MS"/>
                <a:sym typeface="Trebuchet MS"/>
              </a:rPr>
              <a:t>9. How often are you going to submit a valid driver's license to risk management?</a:t>
            </a:r>
            <a:endParaRPr sz="1600">
              <a:solidFill>
                <a:srgbClr val="3F3F3F"/>
              </a:solidFill>
              <a:latin typeface="Trebuchet MS"/>
              <a:ea typeface="Trebuchet MS"/>
              <a:cs typeface="Trebuchet MS"/>
              <a:sym typeface="Trebuchet MS"/>
            </a:endParaRPr>
          </a:p>
          <a:p>
            <a:pPr marL="914400" lvl="0"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Every 3 years</a:t>
            </a:r>
            <a:endParaRPr sz="1600">
              <a:solidFill>
                <a:srgbClr val="3F3F3F"/>
              </a:solidFill>
              <a:latin typeface="Trebuchet MS"/>
              <a:ea typeface="Trebuchet MS"/>
              <a:cs typeface="Trebuchet MS"/>
              <a:sym typeface="Trebuchet MS"/>
            </a:endParaRPr>
          </a:p>
          <a:p>
            <a:pPr marL="914400" lvl="0"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Every 6 months</a:t>
            </a:r>
            <a:endParaRPr sz="1600">
              <a:solidFill>
                <a:srgbClr val="3F3F3F"/>
              </a:solidFill>
              <a:latin typeface="Trebuchet MS"/>
              <a:ea typeface="Trebuchet MS"/>
              <a:cs typeface="Trebuchet MS"/>
              <a:sym typeface="Trebuchet MS"/>
            </a:endParaRPr>
          </a:p>
          <a:p>
            <a:pPr marL="914400" lvl="0" indent="-330200" algn="l" rtl="0">
              <a:lnSpc>
                <a:spcPct val="200000"/>
              </a:lnSpc>
              <a:spcBef>
                <a:spcPts val="0"/>
              </a:spcBef>
              <a:spcAft>
                <a:spcPts val="0"/>
              </a:spcAft>
              <a:buClr>
                <a:schemeClr val="dk1"/>
              </a:buClr>
              <a:buSzPts val="1600"/>
              <a:buFont typeface="Trebuchet MS"/>
              <a:buAutoNum type="alphaLcPeriod"/>
            </a:pPr>
            <a:r>
              <a:rPr lang="en-US" sz="1600">
                <a:solidFill>
                  <a:srgbClr val="3F3F3F"/>
                </a:solidFill>
                <a:latin typeface="Trebuchet MS"/>
                <a:ea typeface="Trebuchet MS"/>
                <a:cs typeface="Trebuchet MS"/>
                <a:sym typeface="Trebuchet MS"/>
              </a:rPr>
              <a:t>Every school year</a:t>
            </a:r>
            <a:endParaRPr sz="1600">
              <a:solidFill>
                <a:srgbClr val="3F3F3F"/>
              </a:solidFill>
              <a:latin typeface="Trebuchet MS"/>
              <a:ea typeface="Trebuchet MS"/>
              <a:cs typeface="Trebuchet MS"/>
              <a:sym typeface="Trebuchet MS"/>
            </a:endParaRPr>
          </a:p>
          <a:p>
            <a:pPr marL="0" lvl="0" indent="0" algn="l" rtl="0">
              <a:spcBef>
                <a:spcPts val="0"/>
              </a:spcBef>
              <a:spcAft>
                <a:spcPts val="0"/>
              </a:spcAft>
              <a:buNone/>
            </a:pPr>
            <a:endParaRPr sz="1800">
              <a:solidFill>
                <a:srgbClr val="3F3F3F"/>
              </a:solidFill>
              <a:latin typeface="Trebuchet MS"/>
              <a:ea typeface="Trebuchet MS"/>
              <a:cs typeface="Trebuchet MS"/>
              <a:sym typeface="Trebuchet MS"/>
            </a:endParaRPr>
          </a:p>
        </p:txBody>
      </p:sp>
      <p:pic>
        <p:nvPicPr>
          <p:cNvPr id="262" name="Google Shape;262;g2783e8e41ae_0_0"/>
          <p:cNvPicPr preferRelativeResize="0"/>
          <p:nvPr/>
        </p:nvPicPr>
        <p:blipFill rotWithShape="1">
          <a:blip r:embed="rId3">
            <a:alphaModFix/>
          </a:blip>
          <a:srcRect/>
          <a:stretch/>
        </p:blipFill>
        <p:spPr>
          <a:xfrm>
            <a:off x="8415936" y="-1"/>
            <a:ext cx="2564939" cy="9758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9"/>
          <p:cNvSpPr/>
          <p:nvPr/>
        </p:nvSpPr>
        <p:spPr>
          <a:xfrm>
            <a:off x="671425" y="6276100"/>
            <a:ext cx="9735600" cy="618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8" name="Google Shape;268;p9"/>
          <p:cNvSpPr txBox="1"/>
          <p:nvPr/>
        </p:nvSpPr>
        <p:spPr>
          <a:xfrm>
            <a:off x="335025" y="315675"/>
            <a:ext cx="9152700" cy="492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400"/>
              <a:buFont typeface="Arial"/>
              <a:buNone/>
            </a:pPr>
            <a:r>
              <a:rPr lang="en-US" sz="2600" b="0" i="0" u="none" strike="noStrike" cap="none">
                <a:solidFill>
                  <a:schemeClr val="accent1"/>
                </a:solidFill>
                <a:latin typeface="Trebuchet MS"/>
                <a:ea typeface="Trebuchet MS"/>
                <a:cs typeface="Trebuchet MS"/>
                <a:sym typeface="Trebuchet MS"/>
              </a:rPr>
              <a:t>Risk Management / Employee Benefits Contact Information</a:t>
            </a:r>
            <a:endParaRPr sz="400" b="0" i="0" u="none" strike="noStrike" cap="none">
              <a:solidFill>
                <a:srgbClr val="000000"/>
              </a:solidFill>
              <a:latin typeface="Arial"/>
              <a:ea typeface="Arial"/>
              <a:cs typeface="Arial"/>
              <a:sym typeface="Arial"/>
            </a:endParaRPr>
          </a:p>
        </p:txBody>
      </p:sp>
      <p:pic>
        <p:nvPicPr>
          <p:cNvPr id="269" name="Google Shape;269;p9"/>
          <p:cNvPicPr preferRelativeResize="0"/>
          <p:nvPr/>
        </p:nvPicPr>
        <p:blipFill rotWithShape="1">
          <a:blip r:embed="rId3">
            <a:alphaModFix/>
          </a:blip>
          <a:srcRect/>
          <a:stretch/>
        </p:blipFill>
        <p:spPr>
          <a:xfrm>
            <a:off x="9324877" y="0"/>
            <a:ext cx="1934300" cy="735875"/>
          </a:xfrm>
          <a:prstGeom prst="rect">
            <a:avLst/>
          </a:prstGeom>
          <a:noFill/>
          <a:ln>
            <a:noFill/>
          </a:ln>
        </p:spPr>
      </p:pic>
      <p:graphicFrame>
        <p:nvGraphicFramePr>
          <p:cNvPr id="270" name="Google Shape;270;p9"/>
          <p:cNvGraphicFramePr/>
          <p:nvPr/>
        </p:nvGraphicFramePr>
        <p:xfrm>
          <a:off x="497875" y="1249925"/>
          <a:ext cx="3000000" cy="3000000"/>
        </p:xfrm>
        <a:graphic>
          <a:graphicData uri="http://schemas.openxmlformats.org/drawingml/2006/table">
            <a:tbl>
              <a:tblPr>
                <a:noFill/>
                <a:tableStyleId>{3E338474-B61B-49B4-9994-3BE923C5EA49}</a:tableStyleId>
              </a:tblPr>
              <a:tblGrid>
                <a:gridCol w="4867800">
                  <a:extLst>
                    <a:ext uri="{9D8B030D-6E8A-4147-A177-3AD203B41FA5}">
                      <a16:colId xmlns:a16="http://schemas.microsoft.com/office/drawing/2014/main" val="20000"/>
                    </a:ext>
                  </a:extLst>
                </a:gridCol>
                <a:gridCol w="4867800">
                  <a:extLst>
                    <a:ext uri="{9D8B030D-6E8A-4147-A177-3AD203B41FA5}">
                      <a16:colId xmlns:a16="http://schemas.microsoft.com/office/drawing/2014/main" val="20001"/>
                    </a:ext>
                  </a:extLst>
                </a:gridCol>
              </a:tblGrid>
              <a:tr h="1209300">
                <a:tc>
                  <a:txBody>
                    <a:bodyPr/>
                    <a:lstStyle/>
                    <a:p>
                      <a:pPr marL="0" marR="0" lvl="0" indent="0" algn="l" rtl="0">
                        <a:lnSpc>
                          <a:spcPct val="100000"/>
                        </a:lnSpc>
                        <a:spcBef>
                          <a:spcPts val="0"/>
                        </a:spcBef>
                        <a:spcAft>
                          <a:spcPts val="0"/>
                        </a:spcAft>
                        <a:buClr>
                          <a:schemeClr val="dk1"/>
                        </a:buClr>
                        <a:buSzPts val="1100"/>
                        <a:buFont typeface="Arial"/>
                        <a:buNone/>
                      </a:pPr>
                      <a:r>
                        <a:rPr lang="en-US" sz="1400" u="none" strike="noStrike" cap="none">
                          <a:solidFill>
                            <a:schemeClr val="dk1"/>
                          </a:solidFill>
                        </a:rPr>
                        <a:t>Keyshun Marshall, Director II</a:t>
                      </a:r>
                      <a:endParaRPr sz="1400" u="none" strike="noStrike" cap="none">
                        <a:solidFill>
                          <a:schemeClr val="dk1"/>
                        </a:solidFill>
                      </a:endParaRPr>
                    </a:p>
                    <a:p>
                      <a:pPr marL="0" marR="0" lvl="0" indent="0" algn="l" rtl="0">
                        <a:lnSpc>
                          <a:spcPct val="100000"/>
                        </a:lnSpc>
                        <a:spcBef>
                          <a:spcPts val="0"/>
                        </a:spcBef>
                        <a:spcAft>
                          <a:spcPts val="0"/>
                        </a:spcAft>
                        <a:buClr>
                          <a:schemeClr val="dk1"/>
                        </a:buClr>
                        <a:buSzPts val="1100"/>
                        <a:buFont typeface="Arial"/>
                        <a:buNone/>
                      </a:pPr>
                      <a:r>
                        <a:rPr lang="en-US" u="sng">
                          <a:solidFill>
                            <a:schemeClr val="accent2"/>
                          </a:solid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Keyshun-Marshall@scusd.edu</a:t>
                      </a:r>
                      <a:r>
                        <a:rPr lang="en-US">
                          <a:solidFill>
                            <a:schemeClr val="accent2"/>
                          </a:solidFill>
                        </a:rPr>
                        <a:t> </a:t>
                      </a:r>
                      <a:endParaRPr sz="1400" u="none" strike="noStrike" cap="none">
                        <a:solidFill>
                          <a:schemeClr val="accent2"/>
                        </a:solidFill>
                      </a:endParaRPr>
                    </a:p>
                    <a:p>
                      <a:pPr marL="0" marR="0" lvl="0" indent="0" algn="l" rtl="0">
                        <a:lnSpc>
                          <a:spcPct val="100000"/>
                        </a:lnSpc>
                        <a:spcBef>
                          <a:spcPts val="0"/>
                        </a:spcBef>
                        <a:spcAft>
                          <a:spcPts val="0"/>
                        </a:spcAft>
                        <a:buClr>
                          <a:schemeClr val="dk1"/>
                        </a:buClr>
                        <a:buSzPts val="1100"/>
                        <a:buFont typeface="Arial"/>
                        <a:buNone/>
                      </a:pPr>
                      <a:r>
                        <a:rPr lang="en-US" sz="1400" u="none" strike="noStrike" cap="none">
                          <a:solidFill>
                            <a:schemeClr val="dk1"/>
                          </a:solidFill>
                        </a:rPr>
                        <a:t>916-643-9421 </a:t>
                      </a:r>
                      <a:endParaRPr sz="1400" u="none" strike="noStrike" cap="none">
                        <a:solidFill>
                          <a:schemeClr val="dk1"/>
                        </a:solidFill>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916-752-3324 cell</a:t>
                      </a:r>
                      <a:endParaRPr sz="1400" u="none" strike="noStrike" cap="none">
                        <a:solidFill>
                          <a:schemeClr val="dk1"/>
                        </a:solidFill>
                      </a:endParaRPr>
                    </a:p>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Amber Pena, </a:t>
                      </a:r>
                      <a:r>
                        <a:rPr lang="en-US">
                          <a:solidFill>
                            <a:schemeClr val="dk1"/>
                          </a:solidFill>
                        </a:rPr>
                        <a:t>Manager II</a:t>
                      </a:r>
                      <a:endParaRPr sz="1400" u="none" strike="noStrike" cap="none">
                        <a:solidFill>
                          <a:schemeClr val="dk1"/>
                        </a:solidFill>
                      </a:endParaRPr>
                    </a:p>
                    <a:p>
                      <a:pPr marL="0" marR="0" lvl="0" indent="0" algn="l" rtl="0">
                        <a:lnSpc>
                          <a:spcPct val="100000"/>
                        </a:lnSpc>
                        <a:spcBef>
                          <a:spcPts val="0"/>
                        </a:spcBef>
                        <a:spcAft>
                          <a:spcPts val="0"/>
                        </a:spcAft>
                        <a:buClr>
                          <a:srgbClr val="000000"/>
                        </a:buClr>
                        <a:buSzPts val="1400"/>
                        <a:buFont typeface="Arial"/>
                        <a:buNone/>
                      </a:pPr>
                      <a:r>
                        <a:rPr lang="en-US" sz="1400" u="sng" strike="noStrike" cap="none">
                          <a:solidFill>
                            <a:schemeClr val="accent2"/>
                          </a:solidFill>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amber-pena@scusd.edu</a:t>
                      </a:r>
                      <a:endParaRPr sz="1400" u="none" strike="noStrike" cap="none">
                        <a:solidFill>
                          <a:schemeClr val="accent2"/>
                        </a:solidFill>
                      </a:endParaRPr>
                    </a:p>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916-643-7895</a:t>
                      </a:r>
                      <a:endParaRPr sz="1400" u="none" strike="noStrike" cap="none">
                        <a:solidFill>
                          <a:schemeClr val="dk1"/>
                        </a:solidFill>
                      </a:endParaRPr>
                    </a:p>
                    <a:p>
                      <a:pPr marL="0" marR="0" lvl="0" indent="0" algn="l" rtl="0">
                        <a:lnSpc>
                          <a:spcPct val="100000"/>
                        </a:lnSpc>
                        <a:spcBef>
                          <a:spcPts val="0"/>
                        </a:spcBef>
                        <a:spcAft>
                          <a:spcPts val="0"/>
                        </a:spcAft>
                        <a:buClr>
                          <a:schemeClr val="dk1"/>
                        </a:buClr>
                        <a:buSzPts val="1100"/>
                        <a:buFont typeface="Arial"/>
                        <a:buNone/>
                      </a:pPr>
                      <a:r>
                        <a:rPr lang="en-US" sz="1400" u="none" strike="noStrike" cap="none">
                          <a:solidFill>
                            <a:schemeClr val="dk1"/>
                          </a:solidFill>
                        </a:rPr>
                        <a:t>916-417-8931 cell</a:t>
                      </a:r>
                      <a:endParaRPr sz="1400" u="none" strike="noStrike" cap="none">
                        <a:solidFill>
                          <a:schemeClr val="dk1"/>
                        </a:solidFill>
                      </a:endParaRPr>
                    </a:p>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0"/>
                  </a:ext>
                </a:extLst>
              </a:tr>
              <a:tr h="1002850">
                <a:tc>
                  <a:txBody>
                    <a:bodyPr/>
                    <a:lstStyle/>
                    <a:p>
                      <a:pPr marL="0" marR="0" lvl="0" indent="0" algn="l" rtl="0">
                        <a:lnSpc>
                          <a:spcPct val="100000"/>
                        </a:lnSpc>
                        <a:spcBef>
                          <a:spcPts val="0"/>
                        </a:spcBef>
                        <a:spcAft>
                          <a:spcPts val="0"/>
                        </a:spcAft>
                        <a:buClr>
                          <a:srgbClr val="000000"/>
                        </a:buClr>
                        <a:buSzPts val="1400"/>
                        <a:buFont typeface="Arial"/>
                        <a:buNone/>
                      </a:pPr>
                      <a:r>
                        <a:rPr lang="en-US">
                          <a:solidFill>
                            <a:schemeClr val="dk1"/>
                          </a:solidFill>
                        </a:rPr>
                        <a:t>BraJona Rashada, Benefits Analyst</a:t>
                      </a:r>
                      <a:endParaRPr>
                        <a:solidFill>
                          <a:schemeClr val="dk1"/>
                        </a:solidFill>
                      </a:endParaRPr>
                    </a:p>
                    <a:p>
                      <a:pPr marL="0" marR="0" lvl="0" indent="0" algn="l" rtl="0">
                        <a:lnSpc>
                          <a:spcPct val="100000"/>
                        </a:lnSpc>
                        <a:spcBef>
                          <a:spcPts val="0"/>
                        </a:spcBef>
                        <a:spcAft>
                          <a:spcPts val="0"/>
                        </a:spcAft>
                        <a:buClr>
                          <a:srgbClr val="000000"/>
                        </a:buClr>
                        <a:buSzPts val="1400"/>
                        <a:buFont typeface="Arial"/>
                        <a:buNone/>
                      </a:pPr>
                      <a:r>
                        <a:rPr lang="en-US" u="sng">
                          <a:solidFill>
                            <a:schemeClr val="accent2"/>
                          </a:solidFill>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BraJona-Rashada@scusd.edu</a:t>
                      </a:r>
                      <a:r>
                        <a:rPr lang="en-US">
                          <a:solidFill>
                            <a:schemeClr val="accent2"/>
                          </a:solidFill>
                        </a:rPr>
                        <a:t> </a:t>
                      </a:r>
                      <a:endParaRPr>
                        <a:solidFill>
                          <a:schemeClr val="accent2"/>
                        </a:solidFill>
                      </a:endParaRPr>
                    </a:p>
                    <a:p>
                      <a:pPr marL="0" marR="0" lvl="0" indent="0" algn="l" rtl="0">
                        <a:lnSpc>
                          <a:spcPct val="100000"/>
                        </a:lnSpc>
                        <a:spcBef>
                          <a:spcPts val="0"/>
                        </a:spcBef>
                        <a:spcAft>
                          <a:spcPts val="0"/>
                        </a:spcAft>
                        <a:buClr>
                          <a:srgbClr val="000000"/>
                        </a:buClr>
                        <a:buSzPts val="1400"/>
                        <a:buFont typeface="Arial"/>
                        <a:buNone/>
                      </a:pPr>
                      <a:r>
                        <a:rPr lang="en-US">
                          <a:solidFill>
                            <a:schemeClr val="dk1"/>
                          </a:solidFill>
                        </a:rPr>
                        <a:t>916-643-7895 </a:t>
                      </a:r>
                      <a:endParaRPr>
                        <a:solidFill>
                          <a:schemeClr val="dk1"/>
                        </a:solidFill>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US">
                          <a:solidFill>
                            <a:schemeClr val="dk1"/>
                          </a:solidFill>
                        </a:rPr>
                        <a:t>Martine Kruger, RM Specialist</a:t>
                      </a:r>
                      <a:endParaRPr>
                        <a:solidFill>
                          <a:schemeClr val="dk1"/>
                        </a:solidFill>
                      </a:endParaRPr>
                    </a:p>
                    <a:p>
                      <a:pPr marL="0" lvl="0" indent="0" algn="l" rtl="0">
                        <a:spcBef>
                          <a:spcPts val="0"/>
                        </a:spcBef>
                        <a:spcAft>
                          <a:spcPts val="0"/>
                        </a:spcAft>
                        <a:buClr>
                          <a:schemeClr val="dk1"/>
                        </a:buClr>
                        <a:buSzPts val="1100"/>
                        <a:buFont typeface="Arial"/>
                        <a:buNone/>
                      </a:pPr>
                      <a:r>
                        <a:rPr lang="en-US" u="sng">
                          <a:solidFill>
                            <a:schemeClr val="accent2"/>
                          </a:solidFill>
                          <a:hlinkClick r:id="rId7">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Krugerm@scusd.edu</a:t>
                      </a:r>
                      <a:endParaRPr>
                        <a:solidFill>
                          <a:schemeClr val="accent2"/>
                        </a:solidFill>
                      </a:endParaRPr>
                    </a:p>
                    <a:p>
                      <a:pPr marL="0" lvl="0" indent="0" algn="l" rtl="0">
                        <a:spcBef>
                          <a:spcPts val="0"/>
                        </a:spcBef>
                        <a:spcAft>
                          <a:spcPts val="0"/>
                        </a:spcAft>
                        <a:buClr>
                          <a:schemeClr val="dk1"/>
                        </a:buClr>
                        <a:buSzPts val="1100"/>
                        <a:buFont typeface="Arial"/>
                        <a:buNone/>
                      </a:pPr>
                      <a:r>
                        <a:rPr lang="en-US">
                          <a:solidFill>
                            <a:schemeClr val="dk1"/>
                          </a:solidFill>
                        </a:rPr>
                        <a:t>916-643-9421 </a:t>
                      </a:r>
                      <a:endParaRPr>
                        <a:solidFill>
                          <a:schemeClr val="dk1"/>
                        </a:solidFill>
                      </a:endParaRPr>
                    </a:p>
                    <a:p>
                      <a:pPr marL="0" marR="0" lvl="0" indent="0" algn="l" rtl="0">
                        <a:lnSpc>
                          <a:spcPct val="100000"/>
                        </a:lnSpc>
                        <a:spcBef>
                          <a:spcPts val="0"/>
                        </a:spcBef>
                        <a:spcAft>
                          <a:spcPts val="0"/>
                        </a:spcAft>
                        <a:buClr>
                          <a:srgbClr val="000000"/>
                        </a:buClr>
                        <a:buSzPts val="1400"/>
                        <a:buFont typeface="Arial"/>
                        <a:buNone/>
                      </a:pPr>
                      <a:endParaRPr/>
                    </a:p>
                  </a:txBody>
                  <a:tcPr marL="91425" marR="91425" marT="91425" marB="91425"/>
                </a:tc>
                <a:extLst>
                  <a:ext uri="{0D108BD9-81ED-4DB2-BD59-A6C34878D82A}">
                    <a16:rowId xmlns:a16="http://schemas.microsoft.com/office/drawing/2014/main" val="10001"/>
                  </a:ext>
                </a:extLst>
              </a:tr>
              <a:tr h="1002850">
                <a:tc>
                  <a:txBody>
                    <a:bodyPr/>
                    <a:lstStyle/>
                    <a:p>
                      <a:pPr marL="0" lvl="0" indent="0" algn="l" rtl="0">
                        <a:spcBef>
                          <a:spcPts val="0"/>
                        </a:spcBef>
                        <a:spcAft>
                          <a:spcPts val="0"/>
                        </a:spcAft>
                        <a:buClr>
                          <a:schemeClr val="dk1"/>
                        </a:buClr>
                        <a:buSzPts val="1100"/>
                        <a:buFont typeface="Arial"/>
                        <a:buNone/>
                      </a:pPr>
                      <a:r>
                        <a:rPr lang="en-US">
                          <a:solidFill>
                            <a:schemeClr val="dk1"/>
                          </a:solidFill>
                        </a:rPr>
                        <a:t>Maria Colmenares, Benefit Technician (A-L)</a:t>
                      </a:r>
                      <a:endParaRPr>
                        <a:solidFill>
                          <a:schemeClr val="dk1"/>
                        </a:solidFill>
                      </a:endParaRPr>
                    </a:p>
                    <a:p>
                      <a:pPr marL="0" lvl="0" indent="0" algn="l" rtl="0">
                        <a:spcBef>
                          <a:spcPts val="0"/>
                        </a:spcBef>
                        <a:spcAft>
                          <a:spcPts val="0"/>
                        </a:spcAft>
                        <a:buClr>
                          <a:schemeClr val="dk1"/>
                        </a:buClr>
                        <a:buSzPts val="1100"/>
                        <a:buFont typeface="Arial"/>
                        <a:buNone/>
                      </a:pPr>
                      <a:r>
                        <a:rPr lang="en-US" u="sng">
                          <a:solidFill>
                            <a:schemeClr val="accent2"/>
                          </a:solidFill>
                          <a:hlinkClick r:id="rId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MariaCo@scusd.edu</a:t>
                      </a:r>
                      <a:endParaRPr>
                        <a:solidFill>
                          <a:schemeClr val="accent2"/>
                        </a:solidFill>
                      </a:endParaRPr>
                    </a:p>
                    <a:p>
                      <a:pPr marL="0" lvl="0" indent="0" algn="l" rtl="0">
                        <a:spcBef>
                          <a:spcPts val="0"/>
                        </a:spcBef>
                        <a:spcAft>
                          <a:spcPts val="0"/>
                        </a:spcAft>
                        <a:buClr>
                          <a:schemeClr val="dk1"/>
                        </a:buClr>
                        <a:buSzPts val="1400"/>
                        <a:buFont typeface="Arial"/>
                        <a:buNone/>
                      </a:pPr>
                      <a:r>
                        <a:rPr lang="en-US">
                          <a:solidFill>
                            <a:schemeClr val="dk1"/>
                          </a:solidFill>
                        </a:rPr>
                        <a:t>916-643-7908</a:t>
                      </a:r>
                      <a:endParaRPr>
                        <a:solidFill>
                          <a:schemeClr val="dk1"/>
                        </a:solidFill>
                      </a:endParaRPr>
                    </a:p>
                    <a:p>
                      <a:pPr marL="0" marR="0" lvl="0" indent="0" algn="l" rtl="0">
                        <a:lnSpc>
                          <a:spcPct val="100000"/>
                        </a:lnSpc>
                        <a:spcBef>
                          <a:spcPts val="0"/>
                        </a:spcBef>
                        <a:spcAft>
                          <a:spcPts val="0"/>
                        </a:spcAft>
                        <a:buClr>
                          <a:srgbClr val="000000"/>
                        </a:buClr>
                        <a:buSzPts val="1400"/>
                        <a:buFont typeface="Arial"/>
                        <a:buNone/>
                      </a:pPr>
                      <a:endParaRPr>
                        <a:solidFill>
                          <a:schemeClr val="dk1"/>
                        </a:solidFill>
                      </a:endParaRPr>
                    </a:p>
                  </a:txBody>
                  <a:tcPr marL="91425" marR="91425" marT="91425" marB="91425"/>
                </a:tc>
                <a:tc>
                  <a:txBody>
                    <a:bodyPr/>
                    <a:lstStyle/>
                    <a:p>
                      <a:pPr marL="0" lvl="0" indent="0" algn="l" rtl="0">
                        <a:spcBef>
                          <a:spcPts val="0"/>
                        </a:spcBef>
                        <a:spcAft>
                          <a:spcPts val="0"/>
                        </a:spcAft>
                        <a:buClr>
                          <a:schemeClr val="dk1"/>
                        </a:buClr>
                        <a:buSzPts val="1400"/>
                        <a:buFont typeface="Arial"/>
                        <a:buNone/>
                      </a:pPr>
                      <a:r>
                        <a:rPr lang="en-US">
                          <a:solidFill>
                            <a:schemeClr val="dk1"/>
                          </a:solidFill>
                        </a:rPr>
                        <a:t>Nicole Macias, Benefit Technician (M-Z)</a:t>
                      </a:r>
                      <a:endParaRPr>
                        <a:solidFill>
                          <a:schemeClr val="dk1"/>
                        </a:solidFill>
                      </a:endParaRPr>
                    </a:p>
                    <a:p>
                      <a:pPr marL="0" lvl="0" indent="0" algn="l" rtl="0">
                        <a:spcBef>
                          <a:spcPts val="0"/>
                        </a:spcBef>
                        <a:spcAft>
                          <a:spcPts val="0"/>
                        </a:spcAft>
                        <a:buClr>
                          <a:schemeClr val="dk1"/>
                        </a:buClr>
                        <a:buSzPts val="1400"/>
                        <a:buFont typeface="Arial"/>
                        <a:buNone/>
                      </a:pPr>
                      <a:r>
                        <a:rPr lang="en-US" u="sng">
                          <a:solidFill>
                            <a:schemeClr val="accent2"/>
                          </a:solidFill>
                          <a:hlinkClick r:id="rId9">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Nicole-Macias@scusd.edu</a:t>
                      </a:r>
                      <a:r>
                        <a:rPr lang="en-US">
                          <a:solidFill>
                            <a:schemeClr val="accent2"/>
                          </a:solidFill>
                        </a:rPr>
                        <a:t> </a:t>
                      </a:r>
                      <a:endParaRPr>
                        <a:solidFill>
                          <a:schemeClr val="accent2"/>
                        </a:solidFill>
                      </a:endParaRPr>
                    </a:p>
                    <a:p>
                      <a:pPr marL="0" lvl="0" indent="0" algn="l" rtl="0">
                        <a:spcBef>
                          <a:spcPts val="0"/>
                        </a:spcBef>
                        <a:spcAft>
                          <a:spcPts val="0"/>
                        </a:spcAft>
                        <a:buClr>
                          <a:schemeClr val="dk1"/>
                        </a:buClr>
                        <a:buSzPts val="1400"/>
                        <a:buFont typeface="Arial"/>
                        <a:buNone/>
                      </a:pPr>
                      <a:r>
                        <a:rPr lang="en-US">
                          <a:solidFill>
                            <a:schemeClr val="dk1"/>
                          </a:solidFill>
                        </a:rPr>
                        <a:t>916-643-7906</a:t>
                      </a:r>
                      <a:endParaRPr>
                        <a:solidFill>
                          <a:schemeClr val="dk1"/>
                        </a:solidFill>
                      </a:endParaRPr>
                    </a:p>
                    <a:p>
                      <a:pPr marL="0" marR="0" lvl="0" indent="0" algn="l" rtl="0">
                        <a:lnSpc>
                          <a:spcPct val="100000"/>
                        </a:lnSpc>
                        <a:spcBef>
                          <a:spcPts val="0"/>
                        </a:spcBef>
                        <a:spcAft>
                          <a:spcPts val="0"/>
                        </a:spcAft>
                        <a:buClr>
                          <a:srgbClr val="000000"/>
                        </a:buClr>
                        <a:buSzPts val="1400"/>
                        <a:buFont typeface="Arial"/>
                        <a:buNone/>
                      </a:pPr>
                      <a:endParaRPr>
                        <a:solidFill>
                          <a:schemeClr val="dk1"/>
                        </a:solidFill>
                      </a:endParaRPr>
                    </a:p>
                  </a:txBody>
                  <a:tcPr marL="91425" marR="91425" marT="91425" marB="91425"/>
                </a:tc>
                <a:extLst>
                  <a:ext uri="{0D108BD9-81ED-4DB2-BD59-A6C34878D82A}">
                    <a16:rowId xmlns:a16="http://schemas.microsoft.com/office/drawing/2014/main" val="10002"/>
                  </a:ext>
                </a:extLst>
              </a:tr>
              <a:tr h="1209300">
                <a:tc>
                  <a:txBody>
                    <a:bodyPr/>
                    <a:lstStyle/>
                    <a:p>
                      <a:pPr marL="0" lvl="0" indent="0" algn="l" rtl="0">
                        <a:spcBef>
                          <a:spcPts val="0"/>
                        </a:spcBef>
                        <a:spcAft>
                          <a:spcPts val="0"/>
                        </a:spcAft>
                        <a:buClr>
                          <a:schemeClr val="dk1"/>
                        </a:buClr>
                        <a:buSzPts val="1400"/>
                        <a:buFont typeface="Arial"/>
                        <a:buNone/>
                      </a:pPr>
                      <a:r>
                        <a:rPr lang="en-US">
                          <a:solidFill>
                            <a:schemeClr val="dk1"/>
                          </a:solidFill>
                        </a:rPr>
                        <a:t>Scott Holton, Haz Materials Compliance Lead</a:t>
                      </a:r>
                      <a:endParaRPr>
                        <a:solidFill>
                          <a:schemeClr val="dk1"/>
                        </a:solidFill>
                      </a:endParaRPr>
                    </a:p>
                    <a:p>
                      <a:pPr marL="0" lvl="0" indent="0" algn="l" rtl="0">
                        <a:spcBef>
                          <a:spcPts val="0"/>
                        </a:spcBef>
                        <a:spcAft>
                          <a:spcPts val="0"/>
                        </a:spcAft>
                        <a:buClr>
                          <a:schemeClr val="dk1"/>
                        </a:buClr>
                        <a:buSzPts val="1400"/>
                        <a:buFont typeface="Arial"/>
                        <a:buNone/>
                      </a:pPr>
                      <a:r>
                        <a:rPr lang="en-US" u="sng">
                          <a:solidFill>
                            <a:schemeClr val="accent2"/>
                          </a:solidFill>
                          <a:hlinkClick r:id="rId10">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Scott-Holton@scusd.edu</a:t>
                      </a:r>
                      <a:r>
                        <a:rPr lang="en-US">
                          <a:solidFill>
                            <a:schemeClr val="accent2"/>
                          </a:solidFill>
                        </a:rPr>
                        <a:t> </a:t>
                      </a:r>
                      <a:endParaRPr>
                        <a:solidFill>
                          <a:schemeClr val="accent2"/>
                        </a:solidFill>
                      </a:endParaRPr>
                    </a:p>
                    <a:p>
                      <a:pPr marL="0" lvl="0" indent="0" algn="l" rtl="0">
                        <a:spcBef>
                          <a:spcPts val="0"/>
                        </a:spcBef>
                        <a:spcAft>
                          <a:spcPts val="0"/>
                        </a:spcAft>
                        <a:buClr>
                          <a:schemeClr val="dk1"/>
                        </a:buClr>
                        <a:buSzPts val="1400"/>
                        <a:buFont typeface="Arial"/>
                        <a:buNone/>
                      </a:pPr>
                      <a:r>
                        <a:rPr lang="en-US">
                          <a:solidFill>
                            <a:schemeClr val="dk1"/>
                          </a:solidFill>
                        </a:rPr>
                        <a:t>916-643-7905</a:t>
                      </a:r>
                      <a:endParaRPr>
                        <a:solidFill>
                          <a:schemeClr val="dk1"/>
                        </a:solidFill>
                      </a:endParaRPr>
                    </a:p>
                    <a:p>
                      <a:pPr marL="0" lvl="0" indent="0" algn="l" rtl="0">
                        <a:spcBef>
                          <a:spcPts val="0"/>
                        </a:spcBef>
                        <a:spcAft>
                          <a:spcPts val="0"/>
                        </a:spcAft>
                        <a:buClr>
                          <a:schemeClr val="dk1"/>
                        </a:buClr>
                        <a:buSzPts val="1400"/>
                        <a:buFont typeface="Arial"/>
                        <a:buNone/>
                      </a:pPr>
                      <a:r>
                        <a:rPr lang="en-US">
                          <a:solidFill>
                            <a:schemeClr val="dk1"/>
                          </a:solidFill>
                        </a:rPr>
                        <a:t>916-752-3304 cell</a:t>
                      </a:r>
                      <a:endParaRPr>
                        <a:solidFill>
                          <a:schemeClr val="dk1"/>
                        </a:solidFill>
                      </a:endParaRPr>
                    </a:p>
                    <a:p>
                      <a:pPr marL="0" lvl="0" indent="0" algn="l" rtl="0">
                        <a:spcBef>
                          <a:spcPts val="0"/>
                        </a:spcBef>
                        <a:spcAft>
                          <a:spcPts val="0"/>
                        </a:spcAft>
                        <a:buClr>
                          <a:srgbClr val="000000"/>
                        </a:buClr>
                        <a:buSzPts val="1400"/>
                        <a:buFont typeface="Arial"/>
                        <a:buNone/>
                      </a:pPr>
                      <a:endParaRPr/>
                    </a:p>
                  </a:txBody>
                  <a:tcPr marL="91425" marR="91425" marT="91425" marB="91425"/>
                </a:tc>
                <a:tc>
                  <a:txBody>
                    <a:bodyPr/>
                    <a:lstStyle/>
                    <a:p>
                      <a:pPr marL="0" lvl="0" indent="0" algn="l" rtl="0">
                        <a:spcBef>
                          <a:spcPts val="0"/>
                        </a:spcBef>
                        <a:spcAft>
                          <a:spcPts val="0"/>
                        </a:spcAft>
                        <a:buNone/>
                      </a:pPr>
                      <a:r>
                        <a:rPr lang="en-US"/>
                        <a:t>Gerald Ayers, Serna Security Officer</a:t>
                      </a:r>
                      <a:endParaRPr/>
                    </a:p>
                    <a:p>
                      <a:pPr marL="0" lvl="0" indent="0" algn="l" rtl="0">
                        <a:spcBef>
                          <a:spcPts val="0"/>
                        </a:spcBef>
                        <a:spcAft>
                          <a:spcPts val="0"/>
                        </a:spcAft>
                        <a:buNone/>
                      </a:pPr>
                      <a:r>
                        <a:rPr lang="en-US" u="sng">
                          <a:solidFill>
                            <a:schemeClr val="accent2"/>
                          </a:solidFill>
                          <a:hlinkClick r:id="rId11">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Gerald-Ayers@scusd.edu</a:t>
                      </a:r>
                      <a:r>
                        <a:rPr lang="en-US"/>
                        <a:t> </a:t>
                      </a:r>
                      <a:endParaRPr/>
                    </a:p>
                    <a:p>
                      <a:pPr marL="0" lvl="0" indent="0" algn="l" rtl="0">
                        <a:spcBef>
                          <a:spcPts val="0"/>
                        </a:spcBef>
                        <a:spcAft>
                          <a:spcPts val="0"/>
                        </a:spcAft>
                        <a:buNone/>
                      </a:pPr>
                      <a:r>
                        <a:rPr lang="en-US"/>
                        <a:t>916-730-9597</a:t>
                      </a:r>
                      <a:endParaRPr/>
                    </a:p>
                  </a:txBody>
                  <a:tcPr marL="91425" marR="91425" marT="91425" marB="91425"/>
                </a:tc>
                <a:extLst>
                  <a:ext uri="{0D108BD9-81ED-4DB2-BD59-A6C34878D82A}">
                    <a16:rowId xmlns:a16="http://schemas.microsoft.com/office/drawing/2014/main" val="10003"/>
                  </a:ext>
                </a:extLst>
              </a:tr>
              <a:tr h="1002850">
                <a:tc gridSpan="2">
                  <a:txBody>
                    <a:bodyPr/>
                    <a:lstStyle/>
                    <a:p>
                      <a:pPr marL="0" lvl="0" indent="0" algn="l" rtl="0">
                        <a:spcBef>
                          <a:spcPts val="0"/>
                        </a:spcBef>
                        <a:spcAft>
                          <a:spcPts val="0"/>
                        </a:spcAft>
                        <a:buNone/>
                      </a:pPr>
                      <a:r>
                        <a:rPr lang="en-US">
                          <a:solidFill>
                            <a:schemeClr val="dk1"/>
                          </a:solidFill>
                        </a:rPr>
                        <a:t>Risk Management main line 916-643-9421 * Workers’ Compensation reporting line 916-643-9299 </a:t>
                      </a:r>
                      <a:endParaRPr>
                        <a:solidFill>
                          <a:schemeClr val="dk1"/>
                        </a:solidFill>
                      </a:endParaRPr>
                    </a:p>
                    <a:p>
                      <a:pPr marL="0" lvl="0" indent="0" algn="l" rtl="0">
                        <a:spcBef>
                          <a:spcPts val="0"/>
                        </a:spcBef>
                        <a:spcAft>
                          <a:spcPts val="0"/>
                        </a:spcAft>
                        <a:buNone/>
                      </a:pPr>
                      <a:r>
                        <a:rPr lang="en-US">
                          <a:solidFill>
                            <a:schemeClr val="dk1"/>
                          </a:solidFill>
                        </a:rPr>
                        <a:t>Employee Benefits main line 916-643-9432 *Fax 916-399-2071</a:t>
                      </a:r>
                      <a:endParaRPr>
                        <a:solidFill>
                          <a:schemeClr val="dk1"/>
                        </a:solidFill>
                      </a:endParaRPr>
                    </a:p>
                  </a:txBody>
                  <a:tcPr marL="91425" marR="91425" marT="91425" marB="91425"/>
                </a:tc>
                <a:tc h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en-US">
                <a:solidFill>
                  <a:schemeClr val="accent2"/>
                </a:solidFill>
              </a:rPr>
              <a:t>What We Will Cover Today</a:t>
            </a:r>
            <a:endParaRPr>
              <a:solidFill>
                <a:schemeClr val="accent2"/>
              </a:solidFill>
            </a:endParaRPr>
          </a:p>
        </p:txBody>
      </p:sp>
      <p:sp>
        <p:nvSpPr>
          <p:cNvPr id="152" name="Google Shape;152;p2"/>
          <p:cNvSpPr txBox="1">
            <a:spLocks noGrp="1"/>
          </p:cNvSpPr>
          <p:nvPr>
            <p:ph type="body" idx="1"/>
          </p:nvPr>
        </p:nvSpPr>
        <p:spPr>
          <a:xfrm>
            <a:off x="838200" y="1676500"/>
            <a:ext cx="8130600" cy="4556400"/>
          </a:xfrm>
          <a:prstGeom prst="rect">
            <a:avLst/>
          </a:prstGeom>
          <a:noFill/>
          <a:ln>
            <a:noFill/>
          </a:ln>
        </p:spPr>
        <p:txBody>
          <a:bodyPr spcFirstLastPara="1" wrap="square" lIns="91425" tIns="45700" rIns="91425" bIns="45700" anchor="t" anchorCtr="0">
            <a:normAutofit fontScale="92500" lnSpcReduction="10000"/>
          </a:bodyPr>
          <a:lstStyle/>
          <a:p>
            <a:pPr marL="457200" lvl="0" indent="-393065" algn="l" rtl="0">
              <a:lnSpc>
                <a:spcPct val="200000"/>
              </a:lnSpc>
              <a:spcBef>
                <a:spcPts val="1000"/>
              </a:spcBef>
              <a:spcAft>
                <a:spcPts val="0"/>
              </a:spcAft>
              <a:buClr>
                <a:schemeClr val="accent2"/>
              </a:buClr>
              <a:buSzPct val="100000"/>
              <a:buChar char="❖"/>
            </a:pPr>
            <a:r>
              <a:rPr lang="en-US" sz="2800"/>
              <a:t>Injury Reporting</a:t>
            </a:r>
            <a:endParaRPr sz="2800"/>
          </a:p>
          <a:p>
            <a:pPr marL="457200" lvl="0" indent="-393065" algn="l" rtl="0">
              <a:lnSpc>
                <a:spcPct val="200000"/>
              </a:lnSpc>
              <a:spcBef>
                <a:spcPts val="1000"/>
              </a:spcBef>
              <a:spcAft>
                <a:spcPts val="0"/>
              </a:spcAft>
              <a:buClr>
                <a:schemeClr val="accent2"/>
              </a:buClr>
              <a:buSzPct val="100000"/>
              <a:buChar char="❖"/>
            </a:pPr>
            <a:r>
              <a:rPr lang="en-US" sz="2800"/>
              <a:t>Employee Assistance Program </a:t>
            </a:r>
            <a:endParaRPr sz="2800"/>
          </a:p>
          <a:p>
            <a:pPr marL="457200" lvl="0" indent="-393065" algn="l" rtl="0">
              <a:lnSpc>
                <a:spcPct val="200000"/>
              </a:lnSpc>
              <a:spcBef>
                <a:spcPts val="1000"/>
              </a:spcBef>
              <a:spcAft>
                <a:spcPts val="0"/>
              </a:spcAft>
              <a:buClr>
                <a:schemeClr val="accent2"/>
              </a:buClr>
              <a:buSzPct val="100000"/>
              <a:buChar char="❖"/>
            </a:pPr>
            <a:r>
              <a:rPr lang="en-US" sz="2800"/>
              <a:t>Risk Management Folder</a:t>
            </a:r>
            <a:endParaRPr sz="2800"/>
          </a:p>
          <a:p>
            <a:pPr marL="457200" lvl="0" indent="-393065" algn="l" rtl="0">
              <a:lnSpc>
                <a:spcPct val="200000"/>
              </a:lnSpc>
              <a:spcBef>
                <a:spcPts val="1000"/>
              </a:spcBef>
              <a:spcAft>
                <a:spcPts val="0"/>
              </a:spcAft>
              <a:buClr>
                <a:schemeClr val="accent2"/>
              </a:buClr>
              <a:buSzPct val="100000"/>
              <a:buChar char="❖"/>
            </a:pPr>
            <a:r>
              <a:rPr lang="en-US" sz="2800"/>
              <a:t>Site/Property Inspection Requirement</a:t>
            </a:r>
            <a:endParaRPr sz="2800"/>
          </a:p>
          <a:p>
            <a:pPr marL="457200" lvl="0" indent="-393065" algn="l" rtl="0">
              <a:lnSpc>
                <a:spcPct val="200000"/>
              </a:lnSpc>
              <a:spcBef>
                <a:spcPts val="0"/>
              </a:spcBef>
              <a:spcAft>
                <a:spcPts val="0"/>
              </a:spcAft>
              <a:buClr>
                <a:schemeClr val="accent2"/>
              </a:buClr>
              <a:buSzPct val="100000"/>
              <a:buChar char="❖"/>
            </a:pPr>
            <a:r>
              <a:rPr lang="en-US" sz="2800"/>
              <a:t>Mandated Safety Compliance</a:t>
            </a:r>
            <a:endParaRPr sz="2800"/>
          </a:p>
          <a:p>
            <a:pPr marL="342900" lvl="0" indent="-251459" algn="l" rtl="0">
              <a:lnSpc>
                <a:spcPct val="100000"/>
              </a:lnSpc>
              <a:spcBef>
                <a:spcPts val="1000"/>
              </a:spcBef>
              <a:spcAft>
                <a:spcPts val="0"/>
              </a:spcAft>
              <a:buSzPct val="59999"/>
              <a:buNone/>
            </a:pPr>
            <a:endParaRPr sz="2400"/>
          </a:p>
        </p:txBody>
      </p:sp>
      <p:pic>
        <p:nvPicPr>
          <p:cNvPr id="153" name="Google Shape;153;p2"/>
          <p:cNvPicPr preferRelativeResize="0"/>
          <p:nvPr/>
        </p:nvPicPr>
        <p:blipFill rotWithShape="1">
          <a:blip r:embed="rId3">
            <a:alphaModFix/>
          </a:blip>
          <a:srcRect/>
          <a:stretch/>
        </p:blipFill>
        <p:spPr>
          <a:xfrm>
            <a:off x="8968810" y="0"/>
            <a:ext cx="2804403" cy="106689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4"/>
          <p:cNvSpPr txBox="1">
            <a:spLocks noGrp="1"/>
          </p:cNvSpPr>
          <p:nvPr>
            <p:ph type="title"/>
          </p:nvPr>
        </p:nvSpPr>
        <p:spPr>
          <a:xfrm>
            <a:off x="632584" y="250175"/>
            <a:ext cx="8596800" cy="13209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en-US" sz="3400">
                <a:solidFill>
                  <a:schemeClr val="accent2"/>
                </a:solidFill>
              </a:rPr>
              <a:t>Injury Reporting - What you need to do…… </a:t>
            </a:r>
            <a:endParaRPr sz="3400">
              <a:solidFill>
                <a:schemeClr val="accent2"/>
              </a:solidFill>
            </a:endParaRPr>
          </a:p>
        </p:txBody>
      </p:sp>
      <p:pic>
        <p:nvPicPr>
          <p:cNvPr id="159" name="Google Shape;159;p4"/>
          <p:cNvPicPr preferRelativeResize="0"/>
          <p:nvPr/>
        </p:nvPicPr>
        <p:blipFill rotWithShape="1">
          <a:blip r:embed="rId3">
            <a:alphaModFix/>
          </a:blip>
          <a:srcRect/>
          <a:stretch/>
        </p:blipFill>
        <p:spPr>
          <a:xfrm>
            <a:off x="9229375" y="-2"/>
            <a:ext cx="2804403" cy="1066892"/>
          </a:xfrm>
          <a:prstGeom prst="rect">
            <a:avLst/>
          </a:prstGeom>
          <a:noFill/>
          <a:ln>
            <a:noFill/>
          </a:ln>
        </p:spPr>
      </p:pic>
      <p:sp>
        <p:nvSpPr>
          <p:cNvPr id="160" name="Google Shape;160;p4"/>
          <p:cNvSpPr txBox="1">
            <a:spLocks noGrp="1"/>
          </p:cNvSpPr>
          <p:nvPr>
            <p:ph type="body" idx="1"/>
          </p:nvPr>
        </p:nvSpPr>
        <p:spPr>
          <a:xfrm>
            <a:off x="391675" y="989200"/>
            <a:ext cx="8837700" cy="5663700"/>
          </a:xfrm>
          <a:prstGeom prst="rect">
            <a:avLst/>
          </a:prstGeom>
          <a:noFill/>
          <a:ln>
            <a:noFill/>
          </a:ln>
        </p:spPr>
        <p:txBody>
          <a:bodyPr spcFirstLastPara="1" wrap="square" lIns="91425" tIns="45700" rIns="91425" bIns="45700" anchor="t" anchorCtr="0">
            <a:normAutofit fontScale="25000" lnSpcReduction="20000"/>
          </a:bodyPr>
          <a:lstStyle/>
          <a:p>
            <a:pPr marL="342900" lvl="0" indent="-251459" algn="l" rtl="0">
              <a:lnSpc>
                <a:spcPct val="100000"/>
              </a:lnSpc>
              <a:spcBef>
                <a:spcPts val="1000"/>
              </a:spcBef>
              <a:spcAft>
                <a:spcPts val="0"/>
              </a:spcAft>
              <a:buSzPct val="40962"/>
              <a:buNone/>
            </a:pPr>
            <a:r>
              <a:rPr lang="en-US" sz="3515">
                <a:latin typeface="Times New Roman"/>
                <a:ea typeface="Times New Roman"/>
                <a:cs typeface="Times New Roman"/>
                <a:sym typeface="Times New Roman"/>
              </a:rPr>
              <a:t>District Bulletin  </a:t>
            </a:r>
            <a:r>
              <a:rPr lang="en-US" sz="6465" b="1" u="sng">
                <a:solidFill>
                  <a:schemeClr val="dk1"/>
                </a:solidFill>
                <a:latin typeface="Times New Roman"/>
                <a:ea typeface="Times New Roman"/>
                <a:cs typeface="Times New Roman"/>
                <a:sym typeface="Times New Roman"/>
              </a:rPr>
              <a:t>WORKERS’ COMPENSATION CLAIMS REPORTING PROCEDURES, STRUCTURED TRANSITIONAL WORK PROGRAM, INJURY REPORTING</a:t>
            </a:r>
            <a:endParaRPr sz="6465" b="1" u="sng">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ct val="54699"/>
              <a:buNone/>
            </a:pPr>
            <a:endParaRPr sz="4786" b="1">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ct val="41597"/>
              <a:buNone/>
            </a:pPr>
            <a:r>
              <a:rPr lang="en-US" sz="6294" b="1">
                <a:solidFill>
                  <a:schemeClr val="dk1"/>
                </a:solidFill>
                <a:latin typeface="Times New Roman"/>
                <a:ea typeface="Times New Roman"/>
                <a:cs typeface="Times New Roman"/>
                <a:sym typeface="Times New Roman"/>
              </a:rPr>
              <a:t>Claims Reporting Procedure:</a:t>
            </a:r>
            <a:endParaRPr sz="6294" b="1" u="sng">
              <a:solidFill>
                <a:schemeClr val="dk1"/>
              </a:solidFill>
              <a:latin typeface="Times New Roman"/>
              <a:ea typeface="Times New Roman"/>
              <a:cs typeface="Times New Roman"/>
              <a:sym typeface="Times New Roman"/>
            </a:endParaRPr>
          </a:p>
          <a:p>
            <a:pPr marL="457200" lvl="0" indent="-328581" algn="l" rtl="0">
              <a:lnSpc>
                <a:spcPct val="115000"/>
              </a:lnSpc>
              <a:spcBef>
                <a:spcPts val="1200"/>
              </a:spcBef>
              <a:spcAft>
                <a:spcPts val="0"/>
              </a:spcAft>
              <a:buClr>
                <a:schemeClr val="dk1"/>
              </a:buClr>
              <a:buSzPct val="100000"/>
              <a:buFont typeface="Times New Roman"/>
              <a:buChar char="➢"/>
            </a:pPr>
            <a:r>
              <a:rPr lang="en-US" sz="6294" b="1">
                <a:solidFill>
                  <a:schemeClr val="dk1"/>
                </a:solidFill>
                <a:latin typeface="Times New Roman"/>
                <a:ea typeface="Times New Roman"/>
                <a:cs typeface="Times New Roman"/>
                <a:sym typeface="Times New Roman"/>
              </a:rPr>
              <a:t>If the injury or illness is life-threatening or requires medical transport, call 911</a:t>
            </a:r>
            <a:endParaRPr sz="6294" b="1">
              <a:solidFill>
                <a:schemeClr val="dk1"/>
              </a:solidFill>
              <a:latin typeface="Times New Roman"/>
              <a:ea typeface="Times New Roman"/>
              <a:cs typeface="Times New Roman"/>
              <a:sym typeface="Times New Roman"/>
            </a:endParaRPr>
          </a:p>
          <a:p>
            <a:pPr marL="457200" lvl="0" indent="-328581" algn="l" rtl="0">
              <a:lnSpc>
                <a:spcPct val="115000"/>
              </a:lnSpc>
              <a:spcBef>
                <a:spcPts val="0"/>
              </a:spcBef>
              <a:spcAft>
                <a:spcPts val="0"/>
              </a:spcAft>
              <a:buClr>
                <a:schemeClr val="dk1"/>
              </a:buClr>
              <a:buSzPct val="100000"/>
              <a:buFont typeface="Times New Roman"/>
              <a:buChar char="➢"/>
            </a:pPr>
            <a:r>
              <a:rPr lang="en-US" sz="6294">
                <a:solidFill>
                  <a:schemeClr val="dk1"/>
                </a:solidFill>
                <a:latin typeface="Times New Roman"/>
                <a:ea typeface="Times New Roman"/>
                <a:cs typeface="Times New Roman"/>
                <a:sym typeface="Times New Roman"/>
              </a:rPr>
              <a:t>Employees must report all work-related injuries/illnesses directly to their supervisor, site administrator, or designee as soon as possible</a:t>
            </a:r>
            <a:endParaRPr sz="6294">
              <a:solidFill>
                <a:schemeClr val="dk1"/>
              </a:solidFill>
              <a:latin typeface="Times New Roman"/>
              <a:ea typeface="Times New Roman"/>
              <a:cs typeface="Times New Roman"/>
              <a:sym typeface="Times New Roman"/>
            </a:endParaRPr>
          </a:p>
          <a:p>
            <a:pPr marL="457200" lvl="0" indent="-328581" algn="l" rtl="0">
              <a:lnSpc>
                <a:spcPct val="115000"/>
              </a:lnSpc>
              <a:spcBef>
                <a:spcPts val="0"/>
              </a:spcBef>
              <a:spcAft>
                <a:spcPts val="0"/>
              </a:spcAft>
              <a:buClr>
                <a:schemeClr val="dk1"/>
              </a:buClr>
              <a:buSzPct val="100000"/>
              <a:buFont typeface="Times New Roman"/>
              <a:buChar char="➢"/>
            </a:pPr>
            <a:r>
              <a:rPr lang="en-US" sz="6294">
                <a:solidFill>
                  <a:schemeClr val="dk1"/>
                </a:solidFill>
                <a:latin typeface="Times New Roman"/>
                <a:ea typeface="Times New Roman"/>
                <a:cs typeface="Times New Roman"/>
                <a:sym typeface="Times New Roman"/>
              </a:rPr>
              <a:t>Employees must contact the SIA Injury Reporting Line as soon as possible at (916) 643-9299 to report a work injury or illness and obtain further instructions from the Early Intervention Nurse (EIN)</a:t>
            </a:r>
            <a:endParaRPr sz="6294">
              <a:solidFill>
                <a:schemeClr val="dk1"/>
              </a:solidFill>
              <a:latin typeface="Times New Roman"/>
              <a:ea typeface="Times New Roman"/>
              <a:cs typeface="Times New Roman"/>
              <a:sym typeface="Times New Roman"/>
            </a:endParaRPr>
          </a:p>
          <a:p>
            <a:pPr marL="457200" lvl="0" indent="-328581" algn="l" rtl="0">
              <a:lnSpc>
                <a:spcPct val="115000"/>
              </a:lnSpc>
              <a:spcBef>
                <a:spcPts val="0"/>
              </a:spcBef>
              <a:spcAft>
                <a:spcPts val="0"/>
              </a:spcAft>
              <a:buClr>
                <a:schemeClr val="dk1"/>
              </a:buClr>
              <a:buSzPct val="100000"/>
              <a:buFont typeface="Times New Roman"/>
              <a:buChar char="➢"/>
            </a:pPr>
            <a:r>
              <a:rPr lang="en-US" sz="6294">
                <a:solidFill>
                  <a:schemeClr val="dk1"/>
                </a:solidFill>
                <a:latin typeface="Times New Roman"/>
                <a:ea typeface="Times New Roman"/>
                <a:cs typeface="Times New Roman"/>
                <a:sym typeface="Times New Roman"/>
              </a:rPr>
              <a:t>EIN will conduct a telephonic medical triage (if needed) and if formal medical care is needed or requested, the EIN will coordinate medical treatment for the employee</a:t>
            </a:r>
            <a:endParaRPr sz="6294">
              <a:solidFill>
                <a:schemeClr val="dk1"/>
              </a:solidFill>
              <a:latin typeface="Times New Roman"/>
              <a:ea typeface="Times New Roman"/>
              <a:cs typeface="Times New Roman"/>
              <a:sym typeface="Times New Roman"/>
            </a:endParaRPr>
          </a:p>
          <a:p>
            <a:pPr marL="457200" lvl="0" indent="-328581" algn="l" rtl="0">
              <a:lnSpc>
                <a:spcPct val="115000"/>
              </a:lnSpc>
              <a:spcBef>
                <a:spcPts val="0"/>
              </a:spcBef>
              <a:spcAft>
                <a:spcPts val="0"/>
              </a:spcAft>
              <a:buClr>
                <a:srgbClr val="1F497D"/>
              </a:buClr>
              <a:buSzPct val="100000"/>
              <a:buFont typeface="Times New Roman"/>
              <a:buChar char="➢"/>
            </a:pPr>
            <a:r>
              <a:rPr lang="en-US" sz="6294">
                <a:solidFill>
                  <a:schemeClr val="dk1"/>
                </a:solidFill>
                <a:latin typeface="Times New Roman"/>
                <a:ea typeface="Times New Roman"/>
                <a:cs typeface="Times New Roman"/>
                <a:sym typeface="Times New Roman"/>
              </a:rPr>
              <a:t>Employee must complete an Incident report.  Report can be found online or with the School Office Manager.  Report must be signed by Supervisor and sent to</a:t>
            </a:r>
            <a:r>
              <a:rPr lang="en-US" sz="6294">
                <a:solidFill>
                  <a:srgbClr val="1F497D"/>
                </a:solidFill>
                <a:latin typeface="Times New Roman"/>
                <a:ea typeface="Times New Roman"/>
                <a:cs typeface="Times New Roman"/>
                <a:sym typeface="Times New Roman"/>
              </a:rPr>
              <a:t> </a:t>
            </a:r>
            <a:r>
              <a:rPr lang="en-US" sz="6294" u="sng">
                <a:solidFill>
                  <a:schemeClr val="accent2"/>
                </a:solidFill>
                <a:latin typeface="Times New Roman"/>
                <a:ea typeface="Times New Roman"/>
                <a:cs typeface="Times New Roman"/>
                <a:sym typeface="Times New Roman"/>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Riskm@scusd.edu</a:t>
            </a:r>
            <a:r>
              <a:rPr lang="en-US" sz="6294">
                <a:solidFill>
                  <a:schemeClr val="accent2"/>
                </a:solidFill>
                <a:latin typeface="Times New Roman"/>
                <a:ea typeface="Times New Roman"/>
                <a:cs typeface="Times New Roman"/>
                <a:sym typeface="Times New Roman"/>
              </a:rPr>
              <a:t>.</a:t>
            </a:r>
            <a:r>
              <a:rPr lang="en-US" sz="6294">
                <a:solidFill>
                  <a:srgbClr val="1F497D"/>
                </a:solidFill>
                <a:latin typeface="Times New Roman"/>
                <a:ea typeface="Times New Roman"/>
                <a:cs typeface="Times New Roman"/>
                <a:sym typeface="Times New Roman"/>
              </a:rPr>
              <a:t>  </a:t>
            </a:r>
            <a:r>
              <a:rPr lang="en-US" sz="6294">
                <a:solidFill>
                  <a:schemeClr val="dk1"/>
                </a:solidFill>
                <a:latin typeface="Times New Roman"/>
                <a:ea typeface="Times New Roman"/>
                <a:cs typeface="Times New Roman"/>
                <a:sym typeface="Times New Roman"/>
              </a:rPr>
              <a:t>An incident report can be completed for you by colleague or Supervisor.  The intent of this report is to notify Risk Management of the incident immediately</a:t>
            </a:r>
            <a:endParaRPr sz="6294">
              <a:solidFill>
                <a:schemeClr val="dk1"/>
              </a:solidFill>
              <a:latin typeface="Times New Roman"/>
              <a:ea typeface="Times New Roman"/>
              <a:cs typeface="Times New Roman"/>
              <a:sym typeface="Times New Roman"/>
            </a:endParaRPr>
          </a:p>
          <a:p>
            <a:pPr marL="457200" lvl="0" indent="-328581" algn="l" rtl="0">
              <a:lnSpc>
                <a:spcPct val="115000"/>
              </a:lnSpc>
              <a:spcBef>
                <a:spcPts val="0"/>
              </a:spcBef>
              <a:spcAft>
                <a:spcPts val="0"/>
              </a:spcAft>
              <a:buClr>
                <a:schemeClr val="dk1"/>
              </a:buClr>
              <a:buSzPct val="100000"/>
              <a:buFont typeface="Arial"/>
              <a:buChar char="➢"/>
            </a:pPr>
            <a:r>
              <a:rPr lang="en-US" sz="6294">
                <a:solidFill>
                  <a:schemeClr val="dk1"/>
                </a:solidFill>
                <a:latin typeface="Times New Roman"/>
                <a:ea typeface="Times New Roman"/>
                <a:cs typeface="Times New Roman"/>
                <a:sym typeface="Times New Roman"/>
              </a:rPr>
              <a:t>Appointments are to be scheduled before or after work</a:t>
            </a:r>
            <a:r>
              <a:rPr lang="en-US" sz="6294" b="1">
                <a:solidFill>
                  <a:schemeClr val="dk1"/>
                </a:solidFill>
                <a:latin typeface="Times New Roman"/>
                <a:ea typeface="Times New Roman"/>
                <a:cs typeface="Times New Roman"/>
                <a:sym typeface="Times New Roman"/>
              </a:rPr>
              <a:t> </a:t>
            </a:r>
            <a:r>
              <a:rPr lang="en-US" sz="6294">
                <a:solidFill>
                  <a:schemeClr val="dk1"/>
                </a:solidFill>
                <a:latin typeface="Times New Roman"/>
                <a:ea typeface="Times New Roman"/>
                <a:cs typeface="Times New Roman"/>
                <a:sym typeface="Times New Roman"/>
              </a:rPr>
              <a:t>whenever possible to prevent sick leave dock or wage loss.  This applies to follow-up appointments and physical therapy as well.  </a:t>
            </a:r>
            <a:r>
              <a:rPr lang="en-US" sz="6294" b="1" i="1">
                <a:solidFill>
                  <a:schemeClr val="dk1"/>
                </a:solidFill>
                <a:latin typeface="Times New Roman"/>
                <a:ea typeface="Times New Roman"/>
                <a:cs typeface="Times New Roman"/>
                <a:sym typeface="Times New Roman"/>
              </a:rPr>
              <a:t>Please note: For work-related injuries/illnesses, workers’ compensation will not pick up benefits for lost time or wages due to medical or therapy appointments. </a:t>
            </a:r>
            <a:r>
              <a:rPr lang="en-US" sz="6294" i="1">
                <a:solidFill>
                  <a:schemeClr val="dk1"/>
                </a:solidFill>
                <a:latin typeface="Times New Roman"/>
                <a:ea typeface="Times New Roman"/>
                <a:cs typeface="Times New Roman"/>
                <a:sym typeface="Times New Roman"/>
              </a:rPr>
              <a:t> </a:t>
            </a:r>
            <a:endParaRPr sz="6294" i="1">
              <a:solidFill>
                <a:schemeClr val="dk1"/>
              </a:solidFill>
              <a:latin typeface="Times New Roman"/>
              <a:ea typeface="Times New Roman"/>
              <a:cs typeface="Times New Roman"/>
              <a:sym typeface="Times New Roman"/>
            </a:endParaRPr>
          </a:p>
          <a:p>
            <a:pPr marL="457200" lvl="0" indent="0" algn="l" rtl="0">
              <a:lnSpc>
                <a:spcPct val="115000"/>
              </a:lnSpc>
              <a:spcBef>
                <a:spcPts val="1200"/>
              </a:spcBef>
              <a:spcAft>
                <a:spcPts val="0"/>
              </a:spcAft>
              <a:buSzPct val="100402"/>
              <a:buNone/>
            </a:pPr>
            <a:endParaRPr sz="2607">
              <a:solidFill>
                <a:schemeClr val="dk1"/>
              </a:solidFill>
              <a:latin typeface="Arial"/>
              <a:ea typeface="Arial"/>
              <a:cs typeface="Arial"/>
              <a:sym typeface="Arial"/>
            </a:endParaRPr>
          </a:p>
          <a:p>
            <a:pPr marL="457200" lvl="0" indent="0" algn="l" rtl="0">
              <a:lnSpc>
                <a:spcPct val="100000"/>
              </a:lnSpc>
              <a:spcBef>
                <a:spcPts val="1200"/>
              </a:spcBef>
              <a:spcAft>
                <a:spcPts val="0"/>
              </a:spcAft>
              <a:buSzPct val="187012"/>
              <a:buNone/>
            </a:pPr>
            <a:endParaRPr sz="1400">
              <a:solidFill>
                <a:srgbClr val="1F497D"/>
              </a:solidFill>
              <a:latin typeface="Arial"/>
              <a:ea typeface="Arial"/>
              <a:cs typeface="Arial"/>
              <a:sym typeface="Arial"/>
            </a:endParaRPr>
          </a:p>
          <a:p>
            <a:pPr marL="342900" lvl="0" indent="-251459" algn="l" rtl="0">
              <a:lnSpc>
                <a:spcPct val="100000"/>
              </a:lnSpc>
              <a:spcBef>
                <a:spcPts val="1000"/>
              </a:spcBef>
              <a:spcAft>
                <a:spcPts val="0"/>
              </a:spcAft>
              <a:buSzPct val="79999"/>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g26dac3656b5_0_24"/>
          <p:cNvSpPr txBox="1">
            <a:spLocks noGrp="1"/>
          </p:cNvSpPr>
          <p:nvPr>
            <p:ph type="title"/>
          </p:nvPr>
        </p:nvSpPr>
        <p:spPr>
          <a:xfrm>
            <a:off x="677334" y="193400"/>
            <a:ext cx="8596800" cy="13209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en-US"/>
              <a:t>Injury Reporting - What you need to do…… </a:t>
            </a:r>
            <a:endParaRPr/>
          </a:p>
        </p:txBody>
      </p:sp>
      <p:sp>
        <p:nvSpPr>
          <p:cNvPr id="166" name="Google Shape;166;g26dac3656b5_0_24"/>
          <p:cNvSpPr txBox="1">
            <a:spLocks noGrp="1"/>
          </p:cNvSpPr>
          <p:nvPr>
            <p:ph type="body" idx="1"/>
          </p:nvPr>
        </p:nvSpPr>
        <p:spPr>
          <a:xfrm>
            <a:off x="677325" y="1514300"/>
            <a:ext cx="9335400" cy="4592700"/>
          </a:xfrm>
          <a:prstGeom prst="rect">
            <a:avLst/>
          </a:prstGeom>
          <a:noFill/>
          <a:ln>
            <a:noFill/>
          </a:ln>
        </p:spPr>
        <p:txBody>
          <a:bodyPr spcFirstLastPara="1" wrap="square" lIns="91425" tIns="45700" rIns="91425" bIns="45700" anchor="t" anchorCtr="0">
            <a:normAutofit fontScale="25000" lnSpcReduction="20000"/>
          </a:bodyPr>
          <a:lstStyle/>
          <a:p>
            <a:pPr marL="342900" lvl="0" indent="-251459" algn="l" rtl="0">
              <a:lnSpc>
                <a:spcPct val="100000"/>
              </a:lnSpc>
              <a:spcBef>
                <a:spcPts val="1000"/>
              </a:spcBef>
              <a:spcAft>
                <a:spcPts val="0"/>
              </a:spcAft>
              <a:buSzPct val="79999"/>
              <a:buNone/>
            </a:pPr>
            <a:r>
              <a:rPr lang="en-US" sz="7200">
                <a:latin typeface="Times New Roman"/>
                <a:ea typeface="Times New Roman"/>
                <a:cs typeface="Times New Roman"/>
                <a:sym typeface="Times New Roman"/>
              </a:rPr>
              <a:t>District Bulletin - </a:t>
            </a:r>
            <a:r>
              <a:rPr lang="en-US" sz="7200" b="1" u="sng">
                <a:solidFill>
                  <a:schemeClr val="dk1"/>
                </a:solidFill>
                <a:latin typeface="Times New Roman"/>
                <a:ea typeface="Times New Roman"/>
                <a:cs typeface="Times New Roman"/>
                <a:sym typeface="Times New Roman"/>
              </a:rPr>
              <a:t>WORKERS’ COMPENSATION CLAIMS REPORTING PROCEDURES, STRUCTURED TRANSITIONAL WORK PROGRAM, INJURY REPORTING</a:t>
            </a:r>
            <a:endParaRPr sz="7200" b="1" u="sng">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ct val="95999"/>
              <a:buNone/>
            </a:pPr>
            <a:r>
              <a:rPr lang="en-US" sz="6000" b="1">
                <a:solidFill>
                  <a:schemeClr val="dk1"/>
                </a:solidFill>
                <a:latin typeface="Times New Roman"/>
                <a:ea typeface="Times New Roman"/>
                <a:cs typeface="Times New Roman"/>
                <a:sym typeface="Times New Roman"/>
              </a:rPr>
              <a:t>Temporary Transitional Work Program</a:t>
            </a:r>
            <a:r>
              <a:rPr lang="en-US" sz="6000">
                <a:solidFill>
                  <a:schemeClr val="dk1"/>
                </a:solidFill>
                <a:latin typeface="Times New Roman"/>
                <a:ea typeface="Times New Roman"/>
                <a:cs typeface="Times New Roman"/>
                <a:sym typeface="Times New Roman"/>
              </a:rPr>
              <a:t>: </a:t>
            </a:r>
            <a:r>
              <a:rPr lang="en-US" sz="6000" b="1">
                <a:solidFill>
                  <a:schemeClr val="dk1"/>
                </a:solidFill>
                <a:latin typeface="Times New Roman"/>
                <a:ea typeface="Times New Roman"/>
                <a:cs typeface="Times New Roman"/>
                <a:sym typeface="Times New Roman"/>
              </a:rPr>
              <a:t> </a:t>
            </a:r>
            <a:endParaRPr sz="6000" b="1">
              <a:solidFill>
                <a:schemeClr val="dk1"/>
              </a:solidFill>
              <a:latin typeface="Times New Roman"/>
              <a:ea typeface="Times New Roman"/>
              <a:cs typeface="Times New Roman"/>
              <a:sym typeface="Times New Roman"/>
            </a:endParaRPr>
          </a:p>
          <a:p>
            <a:pPr marL="457200" lvl="0" indent="-323850" algn="l" rtl="0">
              <a:lnSpc>
                <a:spcPct val="115000"/>
              </a:lnSpc>
              <a:spcBef>
                <a:spcPts val="1200"/>
              </a:spcBef>
              <a:spcAft>
                <a:spcPts val="0"/>
              </a:spcAft>
              <a:buClr>
                <a:schemeClr val="dk1"/>
              </a:buClr>
              <a:buSzPct val="100000"/>
              <a:buFont typeface="Times New Roman"/>
              <a:buChar char="➢"/>
            </a:pPr>
            <a:r>
              <a:rPr lang="en-US" sz="6000">
                <a:solidFill>
                  <a:schemeClr val="dk1"/>
                </a:solidFill>
                <a:latin typeface="Times New Roman"/>
                <a:ea typeface="Times New Roman"/>
                <a:cs typeface="Times New Roman"/>
                <a:sym typeface="Times New Roman"/>
              </a:rPr>
              <a:t>To assist injured employees in their recovery for both work and non-work related injuries/illnesses, the District provides temporary transitional work in the form of modified or alternate work whenever possible.  This includes placement at an alternate site if your permanent site cannot accommodate</a:t>
            </a:r>
            <a:endParaRPr sz="600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ct val="95999"/>
              <a:buNone/>
            </a:pPr>
            <a:r>
              <a:rPr lang="en-US" sz="6000" b="1">
                <a:solidFill>
                  <a:schemeClr val="dk1"/>
                </a:solidFill>
                <a:latin typeface="Times New Roman"/>
                <a:ea typeface="Times New Roman"/>
                <a:cs typeface="Times New Roman"/>
                <a:sym typeface="Times New Roman"/>
              </a:rPr>
              <a:t>Permanent Restrictions:  </a:t>
            </a:r>
            <a:endParaRPr sz="6000" b="1">
              <a:solidFill>
                <a:schemeClr val="dk1"/>
              </a:solidFill>
              <a:latin typeface="Times New Roman"/>
              <a:ea typeface="Times New Roman"/>
              <a:cs typeface="Times New Roman"/>
              <a:sym typeface="Times New Roman"/>
            </a:endParaRPr>
          </a:p>
          <a:p>
            <a:pPr marL="457200" lvl="0" indent="-323850" algn="l" rtl="0">
              <a:lnSpc>
                <a:spcPct val="115000"/>
              </a:lnSpc>
              <a:spcBef>
                <a:spcPts val="1200"/>
              </a:spcBef>
              <a:spcAft>
                <a:spcPts val="0"/>
              </a:spcAft>
              <a:buClr>
                <a:schemeClr val="dk1"/>
              </a:buClr>
              <a:buSzPct val="100000"/>
              <a:buFont typeface="Times New Roman"/>
              <a:buChar char="➢"/>
            </a:pPr>
            <a:r>
              <a:rPr lang="en-US" sz="6000">
                <a:solidFill>
                  <a:schemeClr val="dk1"/>
                </a:solidFill>
                <a:latin typeface="Times New Roman"/>
                <a:ea typeface="Times New Roman"/>
                <a:cs typeface="Times New Roman"/>
                <a:sym typeface="Times New Roman"/>
              </a:rPr>
              <a:t>The District will comply with all federal, state and local laws and regulations requiring the accommodation of disabled employees.  Contact the Benefits Analyst at (916) 643-7895 if you have a permanent disability that will affect your performance at work.</a:t>
            </a:r>
            <a:endParaRPr sz="600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SzPct val="95999"/>
              <a:buNone/>
            </a:pPr>
            <a:r>
              <a:rPr lang="en-US" sz="6000" b="1">
                <a:solidFill>
                  <a:schemeClr val="dk1"/>
                </a:solidFill>
                <a:latin typeface="Times New Roman"/>
                <a:ea typeface="Times New Roman"/>
                <a:cs typeface="Times New Roman"/>
                <a:sym typeface="Times New Roman"/>
              </a:rPr>
              <a:t>Doctor’s Statement/Medical Appointment:  </a:t>
            </a:r>
            <a:endParaRPr sz="6000" b="1">
              <a:solidFill>
                <a:schemeClr val="dk1"/>
              </a:solidFill>
              <a:latin typeface="Times New Roman"/>
              <a:ea typeface="Times New Roman"/>
              <a:cs typeface="Times New Roman"/>
              <a:sym typeface="Times New Roman"/>
            </a:endParaRPr>
          </a:p>
          <a:p>
            <a:pPr marL="457200" lvl="0" indent="-323850" algn="l" rtl="0">
              <a:lnSpc>
                <a:spcPct val="115000"/>
              </a:lnSpc>
              <a:spcBef>
                <a:spcPts val="1200"/>
              </a:spcBef>
              <a:spcAft>
                <a:spcPts val="0"/>
              </a:spcAft>
              <a:buClr>
                <a:schemeClr val="dk1"/>
              </a:buClr>
              <a:buSzPct val="100000"/>
              <a:buFont typeface="Times New Roman"/>
              <a:buChar char="➢"/>
            </a:pPr>
            <a:r>
              <a:rPr lang="en-US" sz="6000">
                <a:solidFill>
                  <a:schemeClr val="dk1"/>
                </a:solidFill>
                <a:latin typeface="Times New Roman"/>
                <a:ea typeface="Times New Roman"/>
                <a:cs typeface="Times New Roman"/>
                <a:sym typeface="Times New Roman"/>
              </a:rPr>
              <a:t>The injured worker must provide the original medical slip to their Supervisor and Benefits Analyst immediately following his/her medical appointment</a:t>
            </a:r>
            <a:r>
              <a:rPr lang="en-US" sz="6000" i="1">
                <a:solidFill>
                  <a:schemeClr val="dk1"/>
                </a:solidFill>
                <a:latin typeface="Times New Roman"/>
                <a:ea typeface="Times New Roman"/>
                <a:cs typeface="Times New Roman"/>
                <a:sym typeface="Times New Roman"/>
              </a:rPr>
              <a:t>.</a:t>
            </a:r>
            <a:r>
              <a:rPr lang="en-US" sz="6000">
                <a:solidFill>
                  <a:schemeClr val="dk1"/>
                </a:solidFill>
                <a:latin typeface="Times New Roman"/>
                <a:ea typeface="Times New Roman"/>
                <a:cs typeface="Times New Roman"/>
                <a:sym typeface="Times New Roman"/>
              </a:rPr>
              <a:t>  </a:t>
            </a:r>
            <a:endParaRPr sz="6000">
              <a:solidFill>
                <a:schemeClr val="dk1"/>
              </a:solidFill>
              <a:latin typeface="Times New Roman"/>
              <a:ea typeface="Times New Roman"/>
              <a:cs typeface="Times New Roman"/>
              <a:sym typeface="Times New Roman"/>
            </a:endParaRPr>
          </a:p>
          <a:p>
            <a:pPr marL="457200" lvl="0" indent="-323850" algn="l" rtl="0">
              <a:lnSpc>
                <a:spcPct val="115000"/>
              </a:lnSpc>
              <a:spcBef>
                <a:spcPts val="0"/>
              </a:spcBef>
              <a:spcAft>
                <a:spcPts val="0"/>
              </a:spcAft>
              <a:buClr>
                <a:schemeClr val="dk1"/>
              </a:buClr>
              <a:buSzPct val="100000"/>
              <a:buFont typeface="Times New Roman"/>
              <a:buChar char="➢"/>
            </a:pPr>
            <a:r>
              <a:rPr lang="en-US" sz="6000">
                <a:solidFill>
                  <a:schemeClr val="dk1"/>
                </a:solidFill>
                <a:latin typeface="Times New Roman"/>
                <a:ea typeface="Times New Roman"/>
                <a:cs typeface="Times New Roman"/>
                <a:sym typeface="Times New Roman"/>
              </a:rPr>
              <a:t>Medical documents can be emailed to </a:t>
            </a:r>
            <a:r>
              <a:rPr lang="en-US" sz="6000" u="sng">
                <a:solidFill>
                  <a:schemeClr val="accent2"/>
                </a:solidFill>
                <a:latin typeface="Times New Roman"/>
                <a:ea typeface="Times New Roman"/>
                <a:cs typeface="Times New Roman"/>
                <a:sym typeface="Times New Roman"/>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leaves@scusd.edu</a:t>
            </a:r>
            <a:r>
              <a:rPr lang="en-US" sz="6000">
                <a:solidFill>
                  <a:schemeClr val="dk1"/>
                </a:solidFill>
                <a:latin typeface="Times New Roman"/>
                <a:ea typeface="Times New Roman"/>
                <a:cs typeface="Times New Roman"/>
                <a:sym typeface="Times New Roman"/>
              </a:rPr>
              <a:t>, or faxed to a secured fax number at (916) 399-2071.</a:t>
            </a:r>
            <a:endParaRPr sz="6000">
              <a:solidFill>
                <a:schemeClr val="dk1"/>
              </a:solidFill>
              <a:latin typeface="Times New Roman"/>
              <a:ea typeface="Times New Roman"/>
              <a:cs typeface="Times New Roman"/>
              <a:sym typeface="Times New Roman"/>
            </a:endParaRPr>
          </a:p>
          <a:p>
            <a:pPr marL="457200" lvl="0" indent="-251459" algn="l" rtl="0">
              <a:lnSpc>
                <a:spcPct val="115000"/>
              </a:lnSpc>
              <a:spcBef>
                <a:spcPts val="0"/>
              </a:spcBef>
              <a:spcAft>
                <a:spcPts val="0"/>
              </a:spcAft>
              <a:buClr>
                <a:schemeClr val="dk1"/>
              </a:buClr>
              <a:buSzPct val="79999"/>
              <a:buFont typeface="Arial"/>
              <a:buChar char="➢"/>
            </a:pPr>
            <a:endParaRPr>
              <a:solidFill>
                <a:schemeClr val="dk1"/>
              </a:solidFill>
              <a:latin typeface="Arial"/>
              <a:ea typeface="Arial"/>
              <a:cs typeface="Arial"/>
              <a:sym typeface="Arial"/>
            </a:endParaRPr>
          </a:p>
          <a:p>
            <a:pPr marL="457200" lvl="0" indent="0" algn="l" rtl="0">
              <a:lnSpc>
                <a:spcPct val="115000"/>
              </a:lnSpc>
              <a:spcBef>
                <a:spcPts val="1200"/>
              </a:spcBef>
              <a:spcAft>
                <a:spcPts val="0"/>
              </a:spcAft>
              <a:buSzPct val="338823"/>
              <a:buNone/>
            </a:pPr>
            <a:endParaRPr sz="1700" b="1">
              <a:solidFill>
                <a:schemeClr val="dk1"/>
              </a:solidFill>
              <a:latin typeface="Arial"/>
              <a:ea typeface="Arial"/>
              <a:cs typeface="Arial"/>
              <a:sym typeface="Arial"/>
            </a:endParaRPr>
          </a:p>
          <a:p>
            <a:pPr marL="0" lvl="0" indent="0" algn="l" rtl="0">
              <a:lnSpc>
                <a:spcPct val="115000"/>
              </a:lnSpc>
              <a:spcBef>
                <a:spcPts val="1200"/>
              </a:spcBef>
              <a:spcAft>
                <a:spcPts val="0"/>
              </a:spcAft>
              <a:buSzPts val="1440"/>
              <a:buNone/>
            </a:pPr>
            <a:endParaRPr sz="1400">
              <a:solidFill>
                <a:schemeClr val="dk1"/>
              </a:solidFill>
              <a:latin typeface="Times New Roman"/>
              <a:ea typeface="Times New Roman"/>
              <a:cs typeface="Times New Roman"/>
              <a:sym typeface="Times New Roman"/>
            </a:endParaRPr>
          </a:p>
          <a:p>
            <a:pPr marL="457200" lvl="0" indent="0" algn="l" rtl="0">
              <a:lnSpc>
                <a:spcPct val="115000"/>
              </a:lnSpc>
              <a:spcBef>
                <a:spcPts val="1200"/>
              </a:spcBef>
              <a:spcAft>
                <a:spcPts val="0"/>
              </a:spcAft>
              <a:buSzPct val="360000"/>
              <a:buNone/>
            </a:pPr>
            <a:endParaRPr sz="1600" b="1">
              <a:solidFill>
                <a:schemeClr val="dk1"/>
              </a:solidFill>
              <a:latin typeface="Arial"/>
              <a:ea typeface="Arial"/>
              <a:cs typeface="Arial"/>
              <a:sym typeface="Arial"/>
            </a:endParaRPr>
          </a:p>
          <a:p>
            <a:pPr marL="457200" lvl="0" indent="0" algn="l" rtl="0">
              <a:lnSpc>
                <a:spcPct val="115000"/>
              </a:lnSpc>
              <a:spcBef>
                <a:spcPts val="1200"/>
              </a:spcBef>
              <a:spcAft>
                <a:spcPts val="0"/>
              </a:spcAft>
              <a:buSzPts val="1440"/>
              <a:buNone/>
            </a:pPr>
            <a:endParaRPr sz="1400" b="1">
              <a:solidFill>
                <a:schemeClr val="dk1"/>
              </a:solidFill>
              <a:latin typeface="Arial"/>
              <a:ea typeface="Arial"/>
              <a:cs typeface="Arial"/>
              <a:sym typeface="Arial"/>
            </a:endParaRPr>
          </a:p>
          <a:p>
            <a:pPr marL="342900" lvl="0" indent="-251459" algn="l" rtl="0">
              <a:lnSpc>
                <a:spcPct val="100000"/>
              </a:lnSpc>
              <a:spcBef>
                <a:spcPts val="1200"/>
              </a:spcBef>
              <a:spcAft>
                <a:spcPts val="0"/>
              </a:spcAft>
              <a:buClr>
                <a:schemeClr val="dk1"/>
              </a:buClr>
              <a:buSzPct val="79999"/>
              <a:buFont typeface="Arial"/>
              <a:buNone/>
            </a:pPr>
            <a:endParaRPr b="1" u="sng">
              <a:solidFill>
                <a:schemeClr val="dk1"/>
              </a:solidFill>
              <a:latin typeface="Arial"/>
              <a:ea typeface="Arial"/>
              <a:cs typeface="Arial"/>
              <a:sym typeface="Arial"/>
            </a:endParaRPr>
          </a:p>
        </p:txBody>
      </p:sp>
      <p:pic>
        <p:nvPicPr>
          <p:cNvPr id="167" name="Google Shape;167;g26dac3656b5_0_24"/>
          <p:cNvPicPr preferRelativeResize="0"/>
          <p:nvPr/>
        </p:nvPicPr>
        <p:blipFill rotWithShape="1">
          <a:blip r:embed="rId4">
            <a:alphaModFix/>
          </a:blip>
          <a:srcRect/>
          <a:stretch/>
        </p:blipFill>
        <p:spPr>
          <a:xfrm>
            <a:off x="8893650" y="-2"/>
            <a:ext cx="2804403" cy="106689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pic>
        <p:nvPicPr>
          <p:cNvPr id="172" name="Google Shape;172;g2e8eef64e6a_0_0"/>
          <p:cNvPicPr preferRelativeResize="0"/>
          <p:nvPr/>
        </p:nvPicPr>
        <p:blipFill>
          <a:blip r:embed="rId3">
            <a:alphaModFix/>
          </a:blip>
          <a:stretch>
            <a:fillRect/>
          </a:stretch>
        </p:blipFill>
        <p:spPr>
          <a:xfrm>
            <a:off x="2162675" y="61475"/>
            <a:ext cx="5273840" cy="6735050"/>
          </a:xfrm>
          <a:prstGeom prst="rect">
            <a:avLst/>
          </a:prstGeom>
          <a:noFill/>
          <a:ln>
            <a:noFill/>
          </a:ln>
        </p:spPr>
      </p:pic>
      <p:pic>
        <p:nvPicPr>
          <p:cNvPr id="173" name="Google Shape;173;g2e8eef64e6a_0_0"/>
          <p:cNvPicPr preferRelativeResize="0"/>
          <p:nvPr/>
        </p:nvPicPr>
        <p:blipFill rotWithShape="1">
          <a:blip r:embed="rId4">
            <a:alphaModFix/>
          </a:blip>
          <a:srcRect/>
          <a:stretch/>
        </p:blipFill>
        <p:spPr>
          <a:xfrm>
            <a:off x="8893650" y="-2"/>
            <a:ext cx="2804403" cy="106689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7"/>
          <p:cNvSpPr txBox="1">
            <a:spLocks noGrp="1"/>
          </p:cNvSpPr>
          <p:nvPr>
            <p:ph type="title"/>
          </p:nvPr>
        </p:nvSpPr>
        <p:spPr>
          <a:xfrm>
            <a:off x="677325" y="236275"/>
            <a:ext cx="8596800" cy="10668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chemeClr val="accent1"/>
              </a:buClr>
              <a:buSzPct val="100000"/>
              <a:buFont typeface="Trebuchet MS"/>
              <a:buNone/>
            </a:pPr>
            <a:r>
              <a:rPr lang="en-US">
                <a:solidFill>
                  <a:schemeClr val="accent2"/>
                </a:solidFill>
              </a:rPr>
              <a:t>EAP - Employee Assistance Program OPTUM </a:t>
            </a:r>
            <a:endParaRPr>
              <a:solidFill>
                <a:schemeClr val="accent2"/>
              </a:solidFill>
            </a:endParaRPr>
          </a:p>
        </p:txBody>
      </p:sp>
      <p:sp>
        <p:nvSpPr>
          <p:cNvPr id="179" name="Google Shape;179;p7"/>
          <p:cNvSpPr txBox="1">
            <a:spLocks noGrp="1"/>
          </p:cNvSpPr>
          <p:nvPr>
            <p:ph type="body" idx="1"/>
          </p:nvPr>
        </p:nvSpPr>
        <p:spPr>
          <a:xfrm>
            <a:off x="677325" y="1200225"/>
            <a:ext cx="8784000" cy="1497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000"/>
              </a:spcBef>
              <a:spcAft>
                <a:spcPts val="0"/>
              </a:spcAft>
              <a:buSzPts val="1920"/>
              <a:buNone/>
            </a:pPr>
            <a:r>
              <a:rPr lang="en-US">
                <a:latin typeface="Times New Roman"/>
                <a:ea typeface="Times New Roman"/>
                <a:cs typeface="Times New Roman"/>
                <a:sym typeface="Times New Roman"/>
              </a:rPr>
              <a:t>EAP is a service designed to help you manage life’s challenges.  With Optum, they customize EAP solutions by understanding your unique needs and then offering the appropriate assistance or referrals. The following services, paid for by SCUSD, are available to all employees including members within the household. Services are available 24/7 and kept completely confidential</a:t>
            </a:r>
            <a:endParaRPr>
              <a:latin typeface="Times New Roman"/>
              <a:ea typeface="Times New Roman"/>
              <a:cs typeface="Times New Roman"/>
              <a:sym typeface="Times New Roman"/>
            </a:endParaRPr>
          </a:p>
          <a:p>
            <a:pPr marL="457200" lvl="0" indent="0" algn="l" rtl="0">
              <a:lnSpc>
                <a:spcPct val="100000"/>
              </a:lnSpc>
              <a:spcBef>
                <a:spcPts val="1000"/>
              </a:spcBef>
              <a:spcAft>
                <a:spcPts val="0"/>
              </a:spcAft>
              <a:buSzPts val="1440"/>
              <a:buNone/>
            </a:pPr>
            <a:endParaRPr>
              <a:latin typeface="Times New Roman"/>
              <a:ea typeface="Times New Roman"/>
              <a:cs typeface="Times New Roman"/>
              <a:sym typeface="Times New Roman"/>
            </a:endParaRPr>
          </a:p>
        </p:txBody>
      </p:sp>
      <p:pic>
        <p:nvPicPr>
          <p:cNvPr id="180" name="Google Shape;180;p7"/>
          <p:cNvPicPr preferRelativeResize="0"/>
          <p:nvPr/>
        </p:nvPicPr>
        <p:blipFill rotWithShape="1">
          <a:blip r:embed="rId3">
            <a:alphaModFix/>
          </a:blip>
          <a:srcRect/>
          <a:stretch/>
        </p:blipFill>
        <p:spPr>
          <a:xfrm>
            <a:off x="9274126" y="5"/>
            <a:ext cx="2208225" cy="840092"/>
          </a:xfrm>
          <a:prstGeom prst="rect">
            <a:avLst/>
          </a:prstGeom>
          <a:noFill/>
          <a:ln>
            <a:noFill/>
          </a:ln>
        </p:spPr>
      </p:pic>
      <p:sp>
        <p:nvSpPr>
          <p:cNvPr id="181" name="Google Shape;181;p7"/>
          <p:cNvSpPr txBox="1"/>
          <p:nvPr/>
        </p:nvSpPr>
        <p:spPr>
          <a:xfrm>
            <a:off x="567425" y="2697225"/>
            <a:ext cx="4416000" cy="3601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1000"/>
              </a:spcBef>
              <a:spcAft>
                <a:spcPts val="0"/>
              </a:spcAft>
              <a:buClr>
                <a:srgbClr val="000000"/>
              </a:buClr>
              <a:buSzPts val="1400"/>
              <a:buFont typeface="Arial"/>
              <a:buNone/>
            </a:pPr>
            <a:r>
              <a:rPr lang="en-US" sz="1500" b="0" i="0" u="sng" strike="noStrike" cap="none">
                <a:solidFill>
                  <a:srgbClr val="3F3F3F"/>
                </a:solidFill>
                <a:latin typeface="Arial"/>
                <a:ea typeface="Arial"/>
                <a:cs typeface="Arial"/>
                <a:sym typeface="Arial"/>
              </a:rPr>
              <a:t>Clinical Counseling</a:t>
            </a:r>
            <a:endParaRPr sz="1500" b="0" i="0" u="sng" strike="noStrike" cap="none">
              <a:solidFill>
                <a:srgbClr val="3F3F3F"/>
              </a:solidFill>
              <a:latin typeface="Arial"/>
              <a:ea typeface="Arial"/>
              <a:cs typeface="Arial"/>
              <a:sym typeface="Arial"/>
            </a:endParaRPr>
          </a:p>
          <a:p>
            <a:pPr marL="457200" marR="0" lvl="0" indent="-323850" algn="l" rtl="0">
              <a:lnSpc>
                <a:spcPct val="115000"/>
              </a:lnSpc>
              <a:spcBef>
                <a:spcPts val="1000"/>
              </a:spcBef>
              <a:spcAft>
                <a:spcPts val="0"/>
              </a:spcAft>
              <a:buClr>
                <a:srgbClr val="3F3F3F"/>
              </a:buClr>
              <a:buSzPts val="1500"/>
              <a:buFont typeface="Arial"/>
              <a:buChar char="➢"/>
            </a:pPr>
            <a:r>
              <a:rPr lang="en-US" sz="1500" b="0" i="0" u="none" strike="noStrike" cap="none">
                <a:solidFill>
                  <a:srgbClr val="3F3F3F"/>
                </a:solidFill>
                <a:latin typeface="Arial"/>
                <a:ea typeface="Arial"/>
                <a:cs typeface="Arial"/>
                <a:sym typeface="Arial"/>
              </a:rPr>
              <a:t>Marriage, relationship and family counseling</a:t>
            </a:r>
            <a:endParaRPr sz="1500" b="0" i="0" u="none" strike="noStrike" cap="none">
              <a:solidFill>
                <a:srgbClr val="3F3F3F"/>
              </a:solidFill>
              <a:latin typeface="Arial"/>
              <a:ea typeface="Arial"/>
              <a:cs typeface="Arial"/>
              <a:sym typeface="Arial"/>
            </a:endParaRPr>
          </a:p>
          <a:p>
            <a:pPr marL="457200" marR="0" lvl="0" indent="-323850" algn="l" rtl="0">
              <a:lnSpc>
                <a:spcPct val="115000"/>
              </a:lnSpc>
              <a:spcBef>
                <a:spcPts val="0"/>
              </a:spcBef>
              <a:spcAft>
                <a:spcPts val="0"/>
              </a:spcAft>
              <a:buClr>
                <a:srgbClr val="3F3F3F"/>
              </a:buClr>
              <a:buSzPts val="1500"/>
              <a:buFont typeface="Arial"/>
              <a:buChar char="➢"/>
            </a:pPr>
            <a:r>
              <a:rPr lang="en-US" sz="1500" b="0" i="0" u="none" strike="noStrike" cap="none">
                <a:solidFill>
                  <a:srgbClr val="3F3F3F"/>
                </a:solidFill>
                <a:latin typeface="Arial"/>
                <a:ea typeface="Arial"/>
                <a:cs typeface="Arial"/>
                <a:sym typeface="Arial"/>
              </a:rPr>
              <a:t>Domestic Violence</a:t>
            </a:r>
            <a:endParaRPr sz="1500" b="0" i="0" u="none" strike="noStrike" cap="none">
              <a:solidFill>
                <a:srgbClr val="3F3F3F"/>
              </a:solidFill>
              <a:latin typeface="Arial"/>
              <a:ea typeface="Arial"/>
              <a:cs typeface="Arial"/>
              <a:sym typeface="Arial"/>
            </a:endParaRPr>
          </a:p>
          <a:p>
            <a:pPr marL="457200" marR="0" lvl="0" indent="-323850" algn="l" rtl="0">
              <a:lnSpc>
                <a:spcPct val="115000"/>
              </a:lnSpc>
              <a:spcBef>
                <a:spcPts val="0"/>
              </a:spcBef>
              <a:spcAft>
                <a:spcPts val="0"/>
              </a:spcAft>
              <a:buClr>
                <a:srgbClr val="3F3F3F"/>
              </a:buClr>
              <a:buSzPts val="1500"/>
              <a:buFont typeface="Arial"/>
              <a:buChar char="➢"/>
            </a:pPr>
            <a:r>
              <a:rPr lang="en-US" sz="1500" b="0" i="0" u="none" strike="noStrike" cap="none">
                <a:solidFill>
                  <a:srgbClr val="3F3F3F"/>
                </a:solidFill>
                <a:latin typeface="Arial"/>
                <a:ea typeface="Arial"/>
                <a:cs typeface="Arial"/>
                <a:sym typeface="Arial"/>
              </a:rPr>
              <a:t>Alcohol and drug dependency</a:t>
            </a:r>
            <a:endParaRPr sz="1500" b="0" i="0" u="none" strike="noStrike" cap="none">
              <a:solidFill>
                <a:srgbClr val="3F3F3F"/>
              </a:solidFill>
              <a:latin typeface="Arial"/>
              <a:ea typeface="Arial"/>
              <a:cs typeface="Arial"/>
              <a:sym typeface="Arial"/>
            </a:endParaRPr>
          </a:p>
          <a:p>
            <a:pPr marL="457200" marR="0" lvl="0" indent="-323850" algn="l" rtl="0">
              <a:lnSpc>
                <a:spcPct val="115000"/>
              </a:lnSpc>
              <a:spcBef>
                <a:spcPts val="0"/>
              </a:spcBef>
              <a:spcAft>
                <a:spcPts val="0"/>
              </a:spcAft>
              <a:buClr>
                <a:srgbClr val="3F3F3F"/>
              </a:buClr>
              <a:buSzPts val="1500"/>
              <a:buFont typeface="Arial"/>
              <a:buChar char="➢"/>
            </a:pPr>
            <a:r>
              <a:rPr lang="en-US" sz="1500" b="0" i="0" u="none" strike="noStrike" cap="none">
                <a:solidFill>
                  <a:srgbClr val="3F3F3F"/>
                </a:solidFill>
                <a:latin typeface="Arial"/>
                <a:ea typeface="Arial"/>
                <a:cs typeface="Arial"/>
                <a:sym typeface="Arial"/>
              </a:rPr>
              <a:t>Stress, anxiety, and depression</a:t>
            </a:r>
            <a:endParaRPr sz="1500" b="0" i="0" u="none" strike="noStrike" cap="none">
              <a:solidFill>
                <a:srgbClr val="3F3F3F"/>
              </a:solidFill>
              <a:latin typeface="Arial"/>
              <a:ea typeface="Arial"/>
              <a:cs typeface="Arial"/>
              <a:sym typeface="Arial"/>
            </a:endParaRPr>
          </a:p>
          <a:p>
            <a:pPr marL="457200" marR="0" lvl="0" indent="-323850" algn="l" rtl="0">
              <a:lnSpc>
                <a:spcPct val="115000"/>
              </a:lnSpc>
              <a:spcBef>
                <a:spcPts val="0"/>
              </a:spcBef>
              <a:spcAft>
                <a:spcPts val="0"/>
              </a:spcAft>
              <a:buClr>
                <a:srgbClr val="3F3F3F"/>
              </a:buClr>
              <a:buSzPts val="1500"/>
              <a:buFont typeface="Arial"/>
              <a:buChar char="➢"/>
            </a:pPr>
            <a:r>
              <a:rPr lang="en-US" sz="1500" b="0" i="0" u="none" strike="noStrike" cap="none">
                <a:solidFill>
                  <a:srgbClr val="3F3F3F"/>
                </a:solidFill>
                <a:latin typeface="Arial"/>
                <a:ea typeface="Arial"/>
                <a:cs typeface="Arial"/>
                <a:sym typeface="Arial"/>
              </a:rPr>
              <a:t>Grief of loss</a:t>
            </a:r>
            <a:endParaRPr sz="1500" b="0" i="0" u="none" strike="noStrike" cap="none">
              <a:solidFill>
                <a:srgbClr val="3F3F3F"/>
              </a:solidFill>
              <a:latin typeface="Arial"/>
              <a:ea typeface="Arial"/>
              <a:cs typeface="Arial"/>
              <a:sym typeface="Arial"/>
            </a:endParaRPr>
          </a:p>
          <a:p>
            <a:pPr marL="0" marR="0" lvl="0" indent="0" algn="l" rtl="0">
              <a:lnSpc>
                <a:spcPct val="115000"/>
              </a:lnSpc>
              <a:spcBef>
                <a:spcPts val="1000"/>
              </a:spcBef>
              <a:spcAft>
                <a:spcPts val="0"/>
              </a:spcAft>
              <a:buClr>
                <a:schemeClr val="dk1"/>
              </a:buClr>
              <a:buSzPts val="1100"/>
              <a:buFont typeface="Arial"/>
              <a:buNone/>
            </a:pPr>
            <a:r>
              <a:rPr lang="en-US" sz="1500" b="0" i="0" u="sng" strike="noStrike" cap="none">
                <a:solidFill>
                  <a:srgbClr val="3F3F3F"/>
                </a:solidFill>
                <a:latin typeface="Arial"/>
                <a:ea typeface="Arial"/>
                <a:cs typeface="Arial"/>
                <a:sym typeface="Arial"/>
              </a:rPr>
              <a:t>Work and Life Services</a:t>
            </a:r>
            <a:endParaRPr sz="1500" b="0" i="0" u="sng" strike="noStrike" cap="none">
              <a:solidFill>
                <a:srgbClr val="3F3F3F"/>
              </a:solidFill>
              <a:latin typeface="Arial"/>
              <a:ea typeface="Arial"/>
              <a:cs typeface="Arial"/>
              <a:sym typeface="Arial"/>
            </a:endParaRPr>
          </a:p>
          <a:p>
            <a:pPr marL="457200" marR="0" lvl="0" indent="-323850" algn="l" rtl="0">
              <a:lnSpc>
                <a:spcPct val="115000"/>
              </a:lnSpc>
              <a:spcBef>
                <a:spcPts val="1000"/>
              </a:spcBef>
              <a:spcAft>
                <a:spcPts val="0"/>
              </a:spcAft>
              <a:buClr>
                <a:srgbClr val="3F3F3F"/>
              </a:buClr>
              <a:buSzPts val="1500"/>
              <a:buFont typeface="Arial"/>
              <a:buChar char="➢"/>
            </a:pPr>
            <a:r>
              <a:rPr lang="en-US" sz="1500" b="0" i="0" u="none" strike="noStrike" cap="none">
                <a:solidFill>
                  <a:srgbClr val="3F3F3F"/>
                </a:solidFill>
                <a:latin typeface="Arial"/>
                <a:ea typeface="Arial"/>
                <a:cs typeface="Arial"/>
                <a:sym typeface="Arial"/>
              </a:rPr>
              <a:t>Childcare and eldercare assistance</a:t>
            </a:r>
            <a:endParaRPr sz="1500" b="0" i="0" u="none" strike="noStrike" cap="none">
              <a:solidFill>
                <a:srgbClr val="3F3F3F"/>
              </a:solidFill>
              <a:latin typeface="Arial"/>
              <a:ea typeface="Arial"/>
              <a:cs typeface="Arial"/>
              <a:sym typeface="Arial"/>
            </a:endParaRPr>
          </a:p>
          <a:p>
            <a:pPr marL="457200" marR="0" lvl="0" indent="-323850" algn="l" rtl="0">
              <a:lnSpc>
                <a:spcPct val="115000"/>
              </a:lnSpc>
              <a:spcBef>
                <a:spcPts val="0"/>
              </a:spcBef>
              <a:spcAft>
                <a:spcPts val="0"/>
              </a:spcAft>
              <a:buClr>
                <a:srgbClr val="3F3F3F"/>
              </a:buClr>
              <a:buSzPts val="1500"/>
              <a:buFont typeface="Arial"/>
              <a:buChar char="➢"/>
            </a:pPr>
            <a:r>
              <a:rPr lang="en-US" sz="1500" b="0" i="0" u="none" strike="noStrike" cap="none">
                <a:solidFill>
                  <a:srgbClr val="3F3F3F"/>
                </a:solidFill>
                <a:latin typeface="Arial"/>
                <a:ea typeface="Arial"/>
                <a:cs typeface="Arial"/>
                <a:sym typeface="Arial"/>
              </a:rPr>
              <a:t>Financial services</a:t>
            </a:r>
            <a:endParaRPr sz="1500" b="0" i="0" u="none" strike="noStrike" cap="none">
              <a:solidFill>
                <a:srgbClr val="3F3F3F"/>
              </a:solidFill>
              <a:latin typeface="Arial"/>
              <a:ea typeface="Arial"/>
              <a:cs typeface="Arial"/>
              <a:sym typeface="Arial"/>
            </a:endParaRPr>
          </a:p>
          <a:p>
            <a:pPr marL="457200" marR="0" lvl="0" indent="-323850" algn="l" rtl="0">
              <a:lnSpc>
                <a:spcPct val="115000"/>
              </a:lnSpc>
              <a:spcBef>
                <a:spcPts val="0"/>
              </a:spcBef>
              <a:spcAft>
                <a:spcPts val="0"/>
              </a:spcAft>
              <a:buClr>
                <a:srgbClr val="3F3F3F"/>
              </a:buClr>
              <a:buSzPts val="1500"/>
              <a:buFont typeface="Arial"/>
              <a:buChar char="➢"/>
            </a:pPr>
            <a:r>
              <a:rPr lang="en-US" sz="1500" b="0" i="0" u="none" strike="noStrike" cap="none">
                <a:solidFill>
                  <a:srgbClr val="3F3F3F"/>
                </a:solidFill>
                <a:latin typeface="Arial"/>
                <a:ea typeface="Arial"/>
                <a:cs typeface="Arial"/>
                <a:sym typeface="Arial"/>
              </a:rPr>
              <a:t>Legal services</a:t>
            </a:r>
            <a:endParaRPr sz="1500" b="0" i="0" u="none" strike="noStrike" cap="none">
              <a:solidFill>
                <a:srgbClr val="3F3F3F"/>
              </a:solidFill>
              <a:latin typeface="Arial"/>
              <a:ea typeface="Arial"/>
              <a:cs typeface="Arial"/>
              <a:sym typeface="Arial"/>
            </a:endParaRPr>
          </a:p>
          <a:p>
            <a:pPr marL="457200" marR="0" lvl="0" indent="-323850" algn="l" rtl="0">
              <a:lnSpc>
                <a:spcPct val="115000"/>
              </a:lnSpc>
              <a:spcBef>
                <a:spcPts val="0"/>
              </a:spcBef>
              <a:spcAft>
                <a:spcPts val="0"/>
              </a:spcAft>
              <a:buClr>
                <a:srgbClr val="3F3F3F"/>
              </a:buClr>
              <a:buSzPts val="1500"/>
              <a:buFont typeface="Arial"/>
              <a:buChar char="➢"/>
            </a:pPr>
            <a:r>
              <a:rPr lang="en-US" sz="1500" b="0" i="0" u="none" strike="noStrike" cap="none">
                <a:solidFill>
                  <a:srgbClr val="3F3F3F"/>
                </a:solidFill>
                <a:latin typeface="Arial"/>
                <a:ea typeface="Arial"/>
                <a:cs typeface="Arial"/>
                <a:sym typeface="Arial"/>
              </a:rPr>
              <a:t>Identity theft recovery services</a:t>
            </a:r>
            <a:endParaRPr sz="1500" b="0" i="0" u="none" strike="noStrike" cap="none">
              <a:solidFill>
                <a:srgbClr val="3F3F3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Trebuchet MS"/>
              <a:ea typeface="Trebuchet MS"/>
              <a:cs typeface="Trebuchet MS"/>
              <a:sym typeface="Trebuchet MS"/>
            </a:endParaRPr>
          </a:p>
        </p:txBody>
      </p:sp>
      <p:sp>
        <p:nvSpPr>
          <p:cNvPr id="182" name="Google Shape;182;p7"/>
          <p:cNvSpPr txBox="1"/>
          <p:nvPr/>
        </p:nvSpPr>
        <p:spPr>
          <a:xfrm>
            <a:off x="5128200" y="2819925"/>
            <a:ext cx="4683600" cy="3356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900" b="1" i="0" u="none" strike="noStrike" cap="none">
                <a:solidFill>
                  <a:srgbClr val="000000"/>
                </a:solidFill>
                <a:latin typeface="Trebuchet MS"/>
                <a:ea typeface="Trebuchet MS"/>
                <a:cs typeface="Trebuchet MS"/>
                <a:sym typeface="Trebuchet MS"/>
              </a:rPr>
              <a:t>2 Steps to access:</a:t>
            </a:r>
            <a:endParaRPr sz="1900" b="1" i="0" u="none" strike="noStrike" cap="none">
              <a:solidFill>
                <a:srgbClr val="000000"/>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800"/>
              <a:buFont typeface="Arial"/>
              <a:buNone/>
            </a:pPr>
            <a:endParaRPr sz="1900" b="0" i="0" u="none" strike="noStrike" cap="none">
              <a:solidFill>
                <a:srgbClr val="000000"/>
              </a:solidFill>
              <a:latin typeface="Trebuchet MS"/>
              <a:ea typeface="Trebuchet MS"/>
              <a:cs typeface="Trebuchet MS"/>
              <a:sym typeface="Trebuchet MS"/>
            </a:endParaRPr>
          </a:p>
          <a:p>
            <a:pPr marL="457200" marR="0" lvl="0" indent="-349250" algn="l" rtl="0">
              <a:lnSpc>
                <a:spcPct val="100000"/>
              </a:lnSpc>
              <a:spcBef>
                <a:spcPts val="0"/>
              </a:spcBef>
              <a:spcAft>
                <a:spcPts val="0"/>
              </a:spcAft>
              <a:buClr>
                <a:srgbClr val="000000"/>
              </a:buClr>
              <a:buSzPts val="1900"/>
              <a:buFont typeface="Trebuchet MS"/>
              <a:buAutoNum type="arabicPeriod"/>
            </a:pPr>
            <a:r>
              <a:rPr lang="en-US" sz="1900" b="0" i="0" u="none" strike="noStrike" cap="none">
                <a:solidFill>
                  <a:srgbClr val="000000"/>
                </a:solidFill>
                <a:latin typeface="Trebuchet MS"/>
                <a:ea typeface="Trebuchet MS"/>
                <a:cs typeface="Trebuchet MS"/>
                <a:sym typeface="Trebuchet MS"/>
              </a:rPr>
              <a:t>Visit </a:t>
            </a:r>
            <a:r>
              <a:rPr lang="en-US" sz="1900" b="0" i="0" u="sng" strike="noStrike" cap="none">
                <a:solidFill>
                  <a:schemeClr val="accent2"/>
                </a:solidFill>
                <a:latin typeface="Trebuchet MS"/>
                <a:ea typeface="Trebuchet MS"/>
                <a:cs typeface="Trebuchet MS"/>
                <a:sym typeface="Trebuchet MS"/>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www.liveandworkwell.com</a:t>
            </a:r>
            <a:r>
              <a:rPr lang="en-US" sz="1900" b="0" i="0" u="none" strike="noStrike" cap="none">
                <a:solidFill>
                  <a:srgbClr val="000000"/>
                </a:solidFill>
                <a:latin typeface="Trebuchet MS"/>
                <a:ea typeface="Trebuchet MS"/>
                <a:cs typeface="Trebuchet MS"/>
                <a:sym typeface="Trebuchet MS"/>
              </a:rPr>
              <a:t> to register and use company code: SIA</a:t>
            </a:r>
            <a:endParaRPr sz="1900" b="0" i="0" u="none" strike="noStrike" cap="none">
              <a:solidFill>
                <a:srgbClr val="000000"/>
              </a:solidFill>
              <a:latin typeface="Trebuchet MS"/>
              <a:ea typeface="Trebuchet MS"/>
              <a:cs typeface="Trebuchet MS"/>
              <a:sym typeface="Trebuchet MS"/>
            </a:endParaRPr>
          </a:p>
          <a:p>
            <a:pPr marL="457200" marR="0" lvl="0" indent="0" algn="l" rtl="0">
              <a:lnSpc>
                <a:spcPct val="100000"/>
              </a:lnSpc>
              <a:spcBef>
                <a:spcPts val="0"/>
              </a:spcBef>
              <a:spcAft>
                <a:spcPts val="0"/>
              </a:spcAft>
              <a:buClr>
                <a:srgbClr val="000000"/>
              </a:buClr>
              <a:buSzPts val="1800"/>
              <a:buFont typeface="Arial"/>
              <a:buNone/>
            </a:pPr>
            <a:r>
              <a:rPr lang="en-US" sz="1900" b="0" i="0" u="none" strike="noStrike" cap="none">
                <a:solidFill>
                  <a:srgbClr val="000000"/>
                </a:solidFill>
                <a:latin typeface="Trebuchet MS"/>
                <a:ea typeface="Trebuchet MS"/>
                <a:cs typeface="Trebuchet MS"/>
                <a:sym typeface="Trebuchet MS"/>
              </a:rPr>
              <a:t> </a:t>
            </a:r>
            <a:endParaRPr sz="1900" b="0" i="0" u="none" strike="noStrike" cap="none">
              <a:solidFill>
                <a:srgbClr val="000000"/>
              </a:solidFill>
              <a:latin typeface="Trebuchet MS"/>
              <a:ea typeface="Trebuchet MS"/>
              <a:cs typeface="Trebuchet MS"/>
              <a:sym typeface="Trebuchet MS"/>
            </a:endParaRPr>
          </a:p>
          <a:p>
            <a:pPr marL="0" marR="0" lvl="0" indent="0" algn="l" rtl="0">
              <a:lnSpc>
                <a:spcPct val="100000"/>
              </a:lnSpc>
              <a:spcBef>
                <a:spcPts val="0"/>
              </a:spcBef>
              <a:spcAft>
                <a:spcPts val="0"/>
              </a:spcAft>
              <a:buNone/>
            </a:pPr>
            <a:r>
              <a:rPr lang="en-US" sz="1900">
                <a:latin typeface="Trebuchet MS"/>
                <a:ea typeface="Trebuchet MS"/>
                <a:cs typeface="Trebuchet MS"/>
                <a:sym typeface="Trebuchet MS"/>
              </a:rPr>
              <a:t>2.	</a:t>
            </a:r>
            <a:r>
              <a:rPr lang="en-US" sz="1900" b="0" i="0" u="none" strike="noStrike" cap="none">
                <a:solidFill>
                  <a:srgbClr val="000000"/>
                </a:solidFill>
                <a:latin typeface="Trebuchet MS"/>
                <a:ea typeface="Trebuchet MS"/>
                <a:cs typeface="Trebuchet MS"/>
                <a:sym typeface="Trebuchet MS"/>
              </a:rPr>
              <a:t>Call 866-248-4096 </a:t>
            </a:r>
            <a:endParaRPr sz="1900" b="0" i="0" u="none" strike="noStrike" cap="none">
              <a:solidFill>
                <a:srgbClr val="000000"/>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23c14c93947_0_0"/>
          <p:cNvSpPr txBox="1"/>
          <p:nvPr/>
        </p:nvSpPr>
        <p:spPr>
          <a:xfrm>
            <a:off x="600225" y="328825"/>
            <a:ext cx="7999200" cy="631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900"/>
              <a:buFont typeface="Arial"/>
              <a:buNone/>
            </a:pPr>
            <a:r>
              <a:rPr lang="en-US" sz="2900" b="0" i="0" u="none" strike="noStrike" cap="none">
                <a:solidFill>
                  <a:srgbClr val="000000"/>
                </a:solidFill>
                <a:latin typeface="Trebuchet MS"/>
                <a:ea typeface="Trebuchet MS"/>
                <a:cs typeface="Trebuchet MS"/>
                <a:sym typeface="Trebuchet MS"/>
              </a:rPr>
              <a:t>Risk Management Folder - Safety at your site…</a:t>
            </a:r>
            <a:endParaRPr sz="2900" b="0" i="0" u="none" strike="noStrike" cap="none">
              <a:solidFill>
                <a:srgbClr val="000000"/>
              </a:solidFill>
              <a:latin typeface="Trebuchet MS"/>
              <a:ea typeface="Trebuchet MS"/>
              <a:cs typeface="Trebuchet MS"/>
              <a:sym typeface="Trebuchet MS"/>
            </a:endParaRPr>
          </a:p>
        </p:txBody>
      </p:sp>
      <p:sp>
        <p:nvSpPr>
          <p:cNvPr id="188" name="Google Shape;188;g23c14c93947_0_0"/>
          <p:cNvSpPr txBox="1"/>
          <p:nvPr/>
        </p:nvSpPr>
        <p:spPr>
          <a:xfrm>
            <a:off x="600225" y="960025"/>
            <a:ext cx="8094600" cy="5602800"/>
          </a:xfrm>
          <a:prstGeom prst="rect">
            <a:avLst/>
          </a:prstGeom>
          <a:noFill/>
          <a:ln>
            <a:noFill/>
          </a:ln>
        </p:spPr>
        <p:txBody>
          <a:bodyPr spcFirstLastPara="1" wrap="square" lIns="91425" tIns="91425" rIns="91425" bIns="91425" anchor="t" anchorCtr="0">
            <a:spAutoFit/>
          </a:bodyPr>
          <a:lstStyle/>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Waste Removal - Hazardous, Universal, E-waste, surplus equipment, recycling</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Bulletins - Fireworks, Injury Reporting, Vehicle Restrictions, IPM Healthy Schools Act, Pull Notice Program</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Report of Incident</a:t>
            </a:r>
            <a:r>
              <a:rPr lang="en-US" sz="2200">
                <a:latin typeface="Trebuchet MS"/>
                <a:ea typeface="Trebuchet MS"/>
                <a:cs typeface="Trebuchet MS"/>
                <a:sym typeface="Trebuchet MS"/>
              </a:rPr>
              <a:t>/</a:t>
            </a:r>
            <a:r>
              <a:rPr lang="en-US" sz="2200" b="0" i="0" u="none" strike="noStrike" cap="none">
                <a:solidFill>
                  <a:srgbClr val="000000"/>
                </a:solidFill>
                <a:latin typeface="Trebuchet MS"/>
                <a:ea typeface="Trebuchet MS"/>
                <a:cs typeface="Trebuchet MS"/>
                <a:sym typeface="Trebuchet MS"/>
              </a:rPr>
              <a:t> Accident</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Heat Illness Prevention </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Slips, Trips and Falls / Lift and Carry</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PPE ordering</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Vandalism Prevention Tips</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Accident Exposure</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Hazardous Conditions Reporting/Hazard Alert Form</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Inspection checklist - IIPP (Safety Inspection), Playground, Property, Bleachers</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Safety Data Sheet (SDS)</a:t>
            </a:r>
            <a:endParaRPr sz="2200" b="0" i="0" u="none" strike="noStrike" cap="none">
              <a:solidFill>
                <a:srgbClr val="000000"/>
              </a:solidFill>
              <a:latin typeface="Trebuchet MS"/>
              <a:ea typeface="Trebuchet MS"/>
              <a:cs typeface="Trebuchet MS"/>
              <a:sym typeface="Trebuchet MS"/>
            </a:endParaRPr>
          </a:p>
          <a:p>
            <a:pPr marL="457200" marR="0" lvl="0" indent="-368300" algn="l" rtl="0">
              <a:lnSpc>
                <a:spcPct val="100000"/>
              </a:lnSpc>
              <a:spcBef>
                <a:spcPts val="0"/>
              </a:spcBef>
              <a:spcAft>
                <a:spcPts val="0"/>
              </a:spcAft>
              <a:buClr>
                <a:srgbClr val="000000"/>
              </a:buClr>
              <a:buSzPts val="2200"/>
              <a:buFont typeface="Trebuchet MS"/>
              <a:buChar char="➢"/>
            </a:pPr>
            <a:r>
              <a:rPr lang="en-US" sz="2200" b="0" i="0" u="none" strike="noStrike" cap="none">
                <a:solidFill>
                  <a:srgbClr val="000000"/>
                </a:solidFill>
                <a:latin typeface="Trebuchet MS"/>
                <a:ea typeface="Trebuchet MS"/>
                <a:cs typeface="Trebuchet MS"/>
                <a:sym typeface="Trebuchet MS"/>
              </a:rPr>
              <a:t>Auto Accident</a:t>
            </a:r>
            <a:endParaRPr sz="2200" b="0" i="0" u="none" strike="noStrike" cap="none">
              <a:solidFill>
                <a:srgbClr val="000000"/>
              </a:solidFill>
              <a:latin typeface="Trebuchet MS"/>
              <a:ea typeface="Trebuchet MS"/>
              <a:cs typeface="Trebuchet MS"/>
              <a:sym typeface="Trebuchet MS"/>
            </a:endParaRPr>
          </a:p>
          <a:p>
            <a:pPr marL="457200" marR="0" lvl="0" indent="0" algn="l" rtl="0">
              <a:lnSpc>
                <a:spcPct val="100000"/>
              </a:lnSpc>
              <a:spcBef>
                <a:spcPts val="0"/>
              </a:spcBef>
              <a:spcAft>
                <a:spcPts val="0"/>
              </a:spcAft>
              <a:buNone/>
            </a:pPr>
            <a:endParaRPr sz="2200" b="0" i="0" u="none" strike="noStrike" cap="none">
              <a:solidFill>
                <a:srgbClr val="000000"/>
              </a:solidFill>
              <a:latin typeface="Trebuchet MS"/>
              <a:ea typeface="Trebuchet MS"/>
              <a:cs typeface="Trebuchet MS"/>
              <a:sym typeface="Trebuchet MS"/>
            </a:endParaRPr>
          </a:p>
        </p:txBody>
      </p:sp>
      <p:pic>
        <p:nvPicPr>
          <p:cNvPr id="189" name="Google Shape;189;g23c14c93947_0_0"/>
          <p:cNvPicPr preferRelativeResize="0"/>
          <p:nvPr/>
        </p:nvPicPr>
        <p:blipFill rotWithShape="1">
          <a:blip r:embed="rId3">
            <a:alphaModFix/>
          </a:blip>
          <a:srcRect/>
          <a:stretch/>
        </p:blipFill>
        <p:spPr>
          <a:xfrm>
            <a:off x="9214575" y="-2"/>
            <a:ext cx="2804403" cy="106689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g23c14c93947_0_18"/>
          <p:cNvSpPr txBox="1"/>
          <p:nvPr/>
        </p:nvSpPr>
        <p:spPr>
          <a:xfrm>
            <a:off x="2306550" y="200500"/>
            <a:ext cx="8094600" cy="5694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500"/>
              <a:buFont typeface="Arial"/>
              <a:buNone/>
            </a:pPr>
            <a:r>
              <a:rPr lang="en-US" sz="2500" b="0" i="0" u="none" strike="noStrike" cap="none">
                <a:solidFill>
                  <a:srgbClr val="000000"/>
                </a:solidFill>
                <a:latin typeface="Trebuchet MS"/>
                <a:ea typeface="Trebuchet MS"/>
                <a:cs typeface="Trebuchet MS"/>
                <a:sym typeface="Trebuchet MS"/>
              </a:rPr>
              <a:t>Employee Pull Notice Program</a:t>
            </a:r>
            <a:endParaRPr sz="2500" b="0" i="0" u="none" strike="noStrike" cap="none">
              <a:solidFill>
                <a:srgbClr val="000000"/>
              </a:solidFill>
              <a:latin typeface="Trebuchet MS"/>
              <a:ea typeface="Trebuchet MS"/>
              <a:cs typeface="Trebuchet MS"/>
              <a:sym typeface="Trebuchet MS"/>
            </a:endParaRPr>
          </a:p>
        </p:txBody>
      </p:sp>
      <p:pic>
        <p:nvPicPr>
          <p:cNvPr id="195" name="Google Shape;195;g23c14c93947_0_18"/>
          <p:cNvPicPr preferRelativeResize="0"/>
          <p:nvPr/>
        </p:nvPicPr>
        <p:blipFill rotWithShape="1">
          <a:blip r:embed="rId3">
            <a:alphaModFix/>
          </a:blip>
          <a:srcRect/>
          <a:stretch/>
        </p:blipFill>
        <p:spPr>
          <a:xfrm>
            <a:off x="8746750" y="-48252"/>
            <a:ext cx="2804403" cy="1066892"/>
          </a:xfrm>
          <a:prstGeom prst="rect">
            <a:avLst/>
          </a:prstGeom>
          <a:noFill/>
          <a:ln>
            <a:noFill/>
          </a:ln>
        </p:spPr>
      </p:pic>
      <p:graphicFrame>
        <p:nvGraphicFramePr>
          <p:cNvPr id="196" name="Google Shape;196;g23c14c93947_0_18"/>
          <p:cNvGraphicFramePr/>
          <p:nvPr/>
        </p:nvGraphicFramePr>
        <p:xfrm>
          <a:off x="152400" y="152400"/>
          <a:ext cx="3000000" cy="3000000"/>
        </p:xfrm>
        <a:graphic>
          <a:graphicData uri="http://schemas.openxmlformats.org/drawingml/2006/table">
            <a:tbl>
              <a:tblPr>
                <a:noFill/>
                <a:tableStyleId>{72F842E8-2E06-49EF-85F9-72E4AA51FEFC}</a:tableStyleId>
              </a:tblPr>
              <a:tblGrid>
                <a:gridCol w="3457575">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4762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0"/>
                  </a:ext>
                </a:extLst>
              </a:tr>
              <a:tr h="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1"/>
                  </a:ext>
                </a:extLst>
              </a:tr>
            </a:tbl>
          </a:graphicData>
        </a:graphic>
      </p:graphicFrame>
      <p:graphicFrame>
        <p:nvGraphicFramePr>
          <p:cNvPr id="197" name="Google Shape;197;g23c14c93947_0_18"/>
          <p:cNvGraphicFramePr/>
          <p:nvPr/>
        </p:nvGraphicFramePr>
        <p:xfrm>
          <a:off x="304800" y="304800"/>
          <a:ext cx="3000000" cy="3000000"/>
        </p:xfrm>
        <a:graphic>
          <a:graphicData uri="http://schemas.openxmlformats.org/drawingml/2006/table">
            <a:tbl>
              <a:tblPr>
                <a:noFill/>
                <a:tableStyleId>{72F842E8-2E06-49EF-85F9-72E4AA51FEFC}</a:tableStyleId>
              </a:tblPr>
              <a:tblGrid>
                <a:gridCol w="895350">
                  <a:extLst>
                    <a:ext uri="{9D8B030D-6E8A-4147-A177-3AD203B41FA5}">
                      <a16:colId xmlns:a16="http://schemas.microsoft.com/office/drawing/2014/main" val="20000"/>
                    </a:ext>
                  </a:extLst>
                </a:gridCol>
                <a:gridCol w="3467100">
                  <a:extLst>
                    <a:ext uri="{9D8B030D-6E8A-4147-A177-3AD203B41FA5}">
                      <a16:colId xmlns:a16="http://schemas.microsoft.com/office/drawing/2014/main" val="20001"/>
                    </a:ext>
                  </a:extLst>
                </a:gridCol>
              </a:tblGrid>
              <a:tr h="4762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0"/>
                  </a:ext>
                </a:extLst>
              </a:tr>
              <a:tr h="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1"/>
                  </a:ext>
                </a:extLst>
              </a:tr>
            </a:tbl>
          </a:graphicData>
        </a:graphic>
      </p:graphicFrame>
      <p:sp>
        <p:nvSpPr>
          <p:cNvPr id="198" name="Google Shape;198;g23c14c93947_0_18"/>
          <p:cNvSpPr txBox="1"/>
          <p:nvPr/>
        </p:nvSpPr>
        <p:spPr>
          <a:xfrm>
            <a:off x="457200" y="457200"/>
            <a:ext cx="3000000" cy="3000000"/>
          </a:xfrm>
          <a:prstGeom prst="rect">
            <a:avLst/>
          </a:prstGeom>
          <a:noFill/>
          <a:ln>
            <a:noFill/>
          </a:ln>
        </p:spPr>
        <p:txBody>
          <a:bodyPr spcFirstLastPara="1" wrap="square" lIns="91425" tIns="91425" rIns="91425" bIns="91425" anchor="ctr" anchorCtr="0">
            <a:noAutofit/>
          </a:bodyPr>
          <a:lstStyle/>
          <a:p>
            <a:pPr marL="0" marR="0" lvl="0" indent="0" algn="l" rtl="0">
              <a:lnSpc>
                <a:spcPct val="115000"/>
              </a:lnSpc>
              <a:spcBef>
                <a:spcPts val="1200"/>
              </a:spcBef>
              <a:spcAft>
                <a:spcPts val="0"/>
              </a:spcAft>
              <a:buClr>
                <a:srgbClr val="000000"/>
              </a:buClr>
              <a:buSzPts val="1000"/>
              <a:buFont typeface="Arial"/>
              <a:buNone/>
            </a:pPr>
            <a:r>
              <a:rPr lang="en-US" sz="1000" b="0" i="0" u="none" strike="noStrike" cap="none">
                <a:solidFill>
                  <a:srgbClr val="000000"/>
                </a:solidFill>
                <a:latin typeface="Arial"/>
                <a:ea typeface="Arial"/>
                <a:cs typeface="Arial"/>
                <a:sym typeface="Arial"/>
              </a:rPr>
              <a:t> </a:t>
            </a:r>
            <a:endParaRPr sz="1000" b="0" i="0" u="none" strike="noStrike" cap="none">
              <a:solidFill>
                <a:srgbClr val="000000"/>
              </a:solidFill>
              <a:latin typeface="Arial"/>
              <a:ea typeface="Arial"/>
              <a:cs typeface="Arial"/>
              <a:sym typeface="Arial"/>
            </a:endParaRPr>
          </a:p>
          <a:p>
            <a:pPr marL="0" marR="0" lvl="0" indent="0" algn="l" rtl="0">
              <a:lnSpc>
                <a:spcPct val="115000"/>
              </a:lnSpc>
              <a:spcBef>
                <a:spcPts val="120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 </a:t>
            </a:r>
            <a:endParaRPr sz="1100" b="0" i="0" u="none" strike="noStrike" cap="none">
              <a:solidFill>
                <a:srgbClr val="000000"/>
              </a:solidFill>
              <a:latin typeface="Arial"/>
              <a:ea typeface="Arial"/>
              <a:cs typeface="Arial"/>
              <a:sym typeface="Arial"/>
            </a:endParaRPr>
          </a:p>
          <a:p>
            <a:pPr marL="0" marR="0" lvl="0" indent="0" algn="l" rtl="0">
              <a:lnSpc>
                <a:spcPct val="115000"/>
              </a:lnSpc>
              <a:spcBef>
                <a:spcPts val="1200"/>
              </a:spcBef>
              <a:spcAft>
                <a:spcPts val="0"/>
              </a:spcAft>
              <a:buClr>
                <a:srgbClr val="000000"/>
              </a:buClr>
              <a:buSzPts val="1000"/>
              <a:buFont typeface="Arial"/>
              <a:buNone/>
            </a:pPr>
            <a:r>
              <a:rPr lang="en-US" sz="1000" b="0" i="0" u="none" strike="noStrike" cap="none">
                <a:solidFill>
                  <a:srgbClr val="000000"/>
                </a:solidFill>
                <a:latin typeface="Arial"/>
                <a:ea typeface="Arial"/>
                <a:cs typeface="Arial"/>
                <a:sym typeface="Arial"/>
              </a:rPr>
              <a:t> </a:t>
            </a:r>
            <a:endParaRPr sz="1000" b="0" i="0" u="none" strike="noStrike" cap="none">
              <a:solidFill>
                <a:srgbClr val="000000"/>
              </a:solidFill>
              <a:latin typeface="Arial"/>
              <a:ea typeface="Arial"/>
              <a:cs typeface="Arial"/>
              <a:sym typeface="Arial"/>
            </a:endParaRPr>
          </a:p>
          <a:p>
            <a:pPr marL="0" marR="0" lvl="0" indent="0" algn="l" rtl="0">
              <a:lnSpc>
                <a:spcPct val="115000"/>
              </a:lnSpc>
              <a:spcBef>
                <a:spcPts val="1200"/>
              </a:spcBef>
              <a:spcAft>
                <a:spcPts val="0"/>
              </a:spcAft>
              <a:buClr>
                <a:srgbClr val="000000"/>
              </a:buClr>
              <a:buSzPts val="1000"/>
              <a:buFont typeface="Arial"/>
              <a:buNone/>
            </a:pPr>
            <a:r>
              <a:rPr lang="en-US" sz="1000" b="0" i="0" u="none" strike="noStrike" cap="none">
                <a:solidFill>
                  <a:srgbClr val="000000"/>
                </a:solidFill>
                <a:latin typeface="Arial"/>
                <a:ea typeface="Arial"/>
                <a:cs typeface="Arial"/>
                <a:sym typeface="Arial"/>
              </a:rPr>
              <a:t> </a:t>
            </a:r>
            <a:endParaRPr sz="1000" b="0" i="0" u="none" strike="noStrike" cap="none">
              <a:solidFill>
                <a:srgbClr val="000000"/>
              </a:solidFill>
              <a:latin typeface="Arial"/>
              <a:ea typeface="Arial"/>
              <a:cs typeface="Arial"/>
              <a:sym typeface="Arial"/>
            </a:endParaRPr>
          </a:p>
          <a:p>
            <a:pPr marL="0" marR="0" lvl="0" indent="0" algn="l" rtl="0">
              <a:lnSpc>
                <a:spcPct val="115000"/>
              </a:lnSpc>
              <a:spcBef>
                <a:spcPts val="1200"/>
              </a:spcBef>
              <a:spcAft>
                <a:spcPts val="0"/>
              </a:spcAft>
              <a:buClr>
                <a:srgbClr val="000000"/>
              </a:buClr>
              <a:buSzPts val="1150"/>
              <a:buFont typeface="Arial"/>
              <a:buNone/>
            </a:pPr>
            <a:r>
              <a:rPr lang="en-US" sz="1150" b="0" i="0" u="none" strike="noStrike" cap="none">
                <a:solidFill>
                  <a:srgbClr val="000000"/>
                </a:solidFill>
                <a:latin typeface="Arial"/>
                <a:ea typeface="Arial"/>
                <a:cs typeface="Arial"/>
                <a:sym typeface="Arial"/>
              </a:rPr>
              <a:t> </a:t>
            </a:r>
            <a:endParaRPr sz="1150" b="0" i="0" u="none" strike="noStrike" cap="none">
              <a:solidFill>
                <a:srgbClr val="000000"/>
              </a:solidFill>
              <a:latin typeface="Arial"/>
              <a:ea typeface="Arial"/>
              <a:cs typeface="Arial"/>
              <a:sym typeface="Arial"/>
            </a:endParaRPr>
          </a:p>
          <a:p>
            <a:pPr marL="0" marR="88900" lvl="0" indent="0" algn="r" rtl="0">
              <a:lnSpc>
                <a:spcPct val="115000"/>
              </a:lnSpc>
              <a:spcBef>
                <a:spcPts val="1200"/>
              </a:spcBef>
              <a:spcAft>
                <a:spcPts val="1200"/>
              </a:spcAft>
              <a:buClr>
                <a:srgbClr val="000000"/>
              </a:buClr>
              <a:buSzPts val="800"/>
              <a:buFont typeface="Arial"/>
              <a:buNone/>
            </a:pPr>
            <a:endParaRPr sz="800" b="1" i="1" u="none" strike="noStrike" cap="none">
              <a:solidFill>
                <a:srgbClr val="000000"/>
              </a:solidFill>
              <a:latin typeface="Arial"/>
              <a:ea typeface="Arial"/>
              <a:cs typeface="Arial"/>
              <a:sym typeface="Arial"/>
            </a:endParaRPr>
          </a:p>
        </p:txBody>
      </p:sp>
      <p:pic>
        <p:nvPicPr>
          <p:cNvPr id="199" name="Google Shape;199;g23c14c93947_0_18"/>
          <p:cNvPicPr preferRelativeResize="0"/>
          <p:nvPr/>
        </p:nvPicPr>
        <p:blipFill rotWithShape="1">
          <a:blip r:embed="rId4">
            <a:alphaModFix/>
          </a:blip>
          <a:srcRect/>
          <a:stretch/>
        </p:blipFill>
        <p:spPr>
          <a:xfrm>
            <a:off x="2887075" y="781050"/>
            <a:ext cx="4693288" cy="60769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g273c496712b_0_3"/>
          <p:cNvSpPr txBox="1"/>
          <p:nvPr/>
        </p:nvSpPr>
        <p:spPr>
          <a:xfrm>
            <a:off x="822750" y="200500"/>
            <a:ext cx="5589000" cy="708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500"/>
              <a:buFont typeface="Arial"/>
              <a:buNone/>
            </a:pPr>
            <a:r>
              <a:rPr lang="en-US" sz="3400">
                <a:latin typeface="Trebuchet MS"/>
                <a:ea typeface="Trebuchet MS"/>
                <a:cs typeface="Trebuchet MS"/>
                <a:sym typeface="Trebuchet MS"/>
              </a:rPr>
              <a:t>Site/Property Inspections</a:t>
            </a:r>
            <a:endParaRPr sz="3400" b="0" i="0" u="none" strike="noStrike" cap="none">
              <a:solidFill>
                <a:srgbClr val="000000"/>
              </a:solidFill>
              <a:latin typeface="Trebuchet MS"/>
              <a:ea typeface="Trebuchet MS"/>
              <a:cs typeface="Trebuchet MS"/>
              <a:sym typeface="Trebuchet MS"/>
            </a:endParaRPr>
          </a:p>
        </p:txBody>
      </p:sp>
      <p:pic>
        <p:nvPicPr>
          <p:cNvPr id="205" name="Google Shape;205;g273c496712b_0_3"/>
          <p:cNvPicPr preferRelativeResize="0"/>
          <p:nvPr/>
        </p:nvPicPr>
        <p:blipFill rotWithShape="1">
          <a:blip r:embed="rId3">
            <a:alphaModFix/>
          </a:blip>
          <a:srcRect/>
          <a:stretch/>
        </p:blipFill>
        <p:spPr>
          <a:xfrm>
            <a:off x="8728650" y="-2"/>
            <a:ext cx="2804403" cy="1066892"/>
          </a:xfrm>
          <a:prstGeom prst="rect">
            <a:avLst/>
          </a:prstGeom>
          <a:noFill/>
          <a:ln>
            <a:noFill/>
          </a:ln>
        </p:spPr>
      </p:pic>
      <p:sp>
        <p:nvSpPr>
          <p:cNvPr id="206" name="Google Shape;206;g273c496712b_0_3"/>
          <p:cNvSpPr txBox="1"/>
          <p:nvPr/>
        </p:nvSpPr>
        <p:spPr>
          <a:xfrm>
            <a:off x="822750" y="1043475"/>
            <a:ext cx="8339400" cy="4867500"/>
          </a:xfrm>
          <a:prstGeom prst="rect">
            <a:avLst/>
          </a:prstGeom>
          <a:noFill/>
          <a:ln>
            <a:noFill/>
          </a:ln>
        </p:spPr>
        <p:txBody>
          <a:bodyPr spcFirstLastPara="1" wrap="square" lIns="91425" tIns="91425" rIns="91425" bIns="91425" anchor="ctr" anchorCtr="0">
            <a:noAutofit/>
          </a:bodyPr>
          <a:lstStyle/>
          <a:p>
            <a:pPr marL="0" marR="0" lvl="0" indent="0" algn="l" rtl="0">
              <a:lnSpc>
                <a:spcPct val="115000"/>
              </a:lnSpc>
              <a:spcBef>
                <a:spcPts val="1200"/>
              </a:spcBef>
              <a:spcAft>
                <a:spcPts val="0"/>
              </a:spcAft>
              <a:buClr>
                <a:srgbClr val="000000"/>
              </a:buClr>
              <a:buSzPts val="1000"/>
              <a:buFont typeface="Arial"/>
              <a:buNone/>
            </a:pPr>
            <a:endParaRPr sz="1800"/>
          </a:p>
          <a:p>
            <a:pPr marL="0" marR="0" lvl="0" indent="0" algn="l" rtl="0">
              <a:lnSpc>
                <a:spcPct val="115000"/>
              </a:lnSpc>
              <a:spcBef>
                <a:spcPts val="1200"/>
              </a:spcBef>
              <a:spcAft>
                <a:spcPts val="0"/>
              </a:spcAft>
              <a:buClr>
                <a:srgbClr val="000000"/>
              </a:buClr>
              <a:buSzPts val="1000"/>
              <a:buFont typeface="Arial"/>
              <a:buNone/>
            </a:pPr>
            <a:r>
              <a:rPr lang="en-US" sz="1800" b="1"/>
              <a:t>IIPP</a:t>
            </a:r>
            <a:r>
              <a:rPr lang="en-US" sz="1800"/>
              <a:t> - safety inspection checklist covering floors/walkways, ladders/fall protection, fire safety, electrical safety, machine, chemical hazards, ergonomic and PPE</a:t>
            </a:r>
            <a:endParaRPr sz="1800"/>
          </a:p>
          <a:p>
            <a:pPr marL="0" marR="0" lvl="0" indent="0" algn="l" rtl="0">
              <a:lnSpc>
                <a:spcPct val="115000"/>
              </a:lnSpc>
              <a:spcBef>
                <a:spcPts val="1200"/>
              </a:spcBef>
              <a:spcAft>
                <a:spcPts val="0"/>
              </a:spcAft>
              <a:buClr>
                <a:srgbClr val="000000"/>
              </a:buClr>
              <a:buSzPts val="1000"/>
              <a:buFont typeface="Arial"/>
              <a:buNone/>
            </a:pPr>
            <a:r>
              <a:rPr lang="en-US" sz="1800" b="1"/>
              <a:t>Playground</a:t>
            </a:r>
            <a:r>
              <a:rPr lang="en-US" sz="1800"/>
              <a:t> - inspections frequency should be a daily visual, weekly to check fall material, monthly to check equipment and annually to fill fall material. </a:t>
            </a:r>
            <a:endParaRPr sz="1800"/>
          </a:p>
          <a:p>
            <a:pPr marL="0" marR="0" lvl="0" indent="0" algn="l" rtl="0">
              <a:lnSpc>
                <a:spcPct val="115000"/>
              </a:lnSpc>
              <a:spcBef>
                <a:spcPts val="1200"/>
              </a:spcBef>
              <a:spcAft>
                <a:spcPts val="0"/>
              </a:spcAft>
              <a:buClr>
                <a:srgbClr val="000000"/>
              </a:buClr>
              <a:buSzPts val="1000"/>
              <a:buFont typeface="Arial"/>
              <a:buNone/>
            </a:pPr>
            <a:r>
              <a:rPr lang="en-US" sz="1800" b="1"/>
              <a:t>Property</a:t>
            </a:r>
            <a:r>
              <a:rPr lang="en-US" sz="1800"/>
              <a:t> - monthly checklist covering fire/intrusion alarms, doors and fences, fire extinguishers, indoor air quality, elevators/lifts</a:t>
            </a:r>
            <a:endParaRPr sz="1800"/>
          </a:p>
          <a:p>
            <a:pPr marL="0" marR="0" lvl="0" indent="0" algn="l" rtl="0">
              <a:lnSpc>
                <a:spcPct val="115000"/>
              </a:lnSpc>
              <a:spcBef>
                <a:spcPts val="1200"/>
              </a:spcBef>
              <a:spcAft>
                <a:spcPts val="0"/>
              </a:spcAft>
              <a:buClr>
                <a:srgbClr val="000000"/>
              </a:buClr>
              <a:buSzPts val="1000"/>
              <a:buFont typeface="Arial"/>
              <a:buNone/>
            </a:pPr>
            <a:r>
              <a:rPr lang="en-US" sz="1800" b="1"/>
              <a:t>Bleachers</a:t>
            </a:r>
            <a:r>
              <a:rPr lang="en-US" sz="1800"/>
              <a:t> - covers general and specific structural areas, guardrails, openings. Other specific areas for operational use (trained staff), warning signs affixed and visible, clearly marked isles, regular documented inspections</a:t>
            </a:r>
            <a:endParaRPr sz="1800"/>
          </a:p>
          <a:p>
            <a:pPr marL="0" marR="0" lvl="0" indent="0" algn="l" rtl="0">
              <a:lnSpc>
                <a:spcPct val="115000"/>
              </a:lnSpc>
              <a:spcBef>
                <a:spcPts val="1200"/>
              </a:spcBef>
              <a:spcAft>
                <a:spcPts val="0"/>
              </a:spcAft>
              <a:buClr>
                <a:srgbClr val="000000"/>
              </a:buClr>
              <a:buSzPts val="1000"/>
              <a:buFont typeface="Arial"/>
              <a:buNone/>
            </a:pPr>
            <a:r>
              <a:rPr lang="en-US" sz="1800" b="1"/>
              <a:t>Document all Inspections. “If it isn’t written down, it didn’t happen”. Take credit for the work you are doing!</a:t>
            </a:r>
            <a:endParaRPr sz="1800" b="1"/>
          </a:p>
          <a:p>
            <a:pPr marL="0" marR="0" lvl="0" indent="0" algn="l" rtl="0">
              <a:lnSpc>
                <a:spcPct val="115000"/>
              </a:lnSpc>
              <a:spcBef>
                <a:spcPts val="1200"/>
              </a:spcBef>
              <a:spcAft>
                <a:spcPts val="0"/>
              </a:spcAft>
              <a:buClr>
                <a:srgbClr val="000000"/>
              </a:buClr>
              <a:buSzPts val="1150"/>
              <a:buFont typeface="Arial"/>
              <a:buNone/>
            </a:pPr>
            <a:r>
              <a:rPr lang="en-US" sz="1950" b="0" i="0" u="none" strike="noStrike" cap="none">
                <a:solidFill>
                  <a:srgbClr val="000000"/>
                </a:solidFill>
                <a:latin typeface="Arial"/>
                <a:ea typeface="Arial"/>
                <a:cs typeface="Arial"/>
                <a:sym typeface="Arial"/>
              </a:rPr>
              <a:t> </a:t>
            </a:r>
            <a:endParaRPr sz="1950" b="0" i="0" u="none" strike="noStrike" cap="none">
              <a:solidFill>
                <a:srgbClr val="000000"/>
              </a:solidFill>
              <a:latin typeface="Arial"/>
              <a:ea typeface="Arial"/>
              <a:cs typeface="Arial"/>
              <a:sym typeface="Arial"/>
            </a:endParaRPr>
          </a:p>
          <a:p>
            <a:pPr marL="0" marR="88900" lvl="0" indent="0" algn="r" rtl="0">
              <a:lnSpc>
                <a:spcPct val="115000"/>
              </a:lnSpc>
              <a:spcBef>
                <a:spcPts val="1200"/>
              </a:spcBef>
              <a:spcAft>
                <a:spcPts val="1200"/>
              </a:spcAft>
              <a:buClr>
                <a:srgbClr val="000000"/>
              </a:buClr>
              <a:buSzPts val="800"/>
              <a:buFont typeface="Arial"/>
              <a:buNone/>
            </a:pPr>
            <a:endParaRPr sz="800" b="1" i="1"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1742</Words>
  <Application>Microsoft Office PowerPoint</Application>
  <PresentationFormat>Widescreen</PresentationFormat>
  <Paragraphs>228</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Noto Sans Symbols</vt:lpstr>
      <vt:lpstr>Times New Roman</vt:lpstr>
      <vt:lpstr>Trebuchet MS</vt:lpstr>
      <vt:lpstr>Facet</vt:lpstr>
      <vt:lpstr>Maintenance &amp; Operations Mandated Training </vt:lpstr>
      <vt:lpstr>What We Will Cover Today</vt:lpstr>
      <vt:lpstr>Injury Reporting - What you need to do…… </vt:lpstr>
      <vt:lpstr>Injury Reporting - What you need to do…… </vt:lpstr>
      <vt:lpstr>PowerPoint Presentation</vt:lpstr>
      <vt:lpstr>EAP - Employee Assistance Program OPTUM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Maintenance &amp; Operations Mandated Training</dc:title>
  <dc:creator>Julie Yontrarak</dc:creator>
  <cp:lastModifiedBy>Martine Kruger</cp:lastModifiedBy>
  <cp:revision>3</cp:revision>
  <dcterms:created xsi:type="dcterms:W3CDTF">2018-08-14T17:45:18Z</dcterms:created>
  <dcterms:modified xsi:type="dcterms:W3CDTF">2024-07-17T17:02:37Z</dcterms:modified>
</cp:coreProperties>
</file>