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82" r:id="rId4"/>
    <p:sldId id="267" r:id="rId5"/>
    <p:sldId id="275" r:id="rId6"/>
    <p:sldId id="279" r:id="rId7"/>
    <p:sldId id="281" r:id="rId8"/>
    <p:sldId id="280" r:id="rId9"/>
    <p:sldId id="300" r:id="rId10"/>
    <p:sldId id="266" r:id="rId11"/>
    <p:sldId id="270" r:id="rId12"/>
    <p:sldId id="284" r:id="rId13"/>
    <p:sldId id="308" r:id="rId14"/>
    <p:sldId id="309" r:id="rId15"/>
    <p:sldId id="301" r:id="rId16"/>
    <p:sldId id="304" r:id="rId17"/>
    <p:sldId id="274" r:id="rId18"/>
    <p:sldId id="306" r:id="rId19"/>
    <p:sldId id="307" r:id="rId20"/>
    <p:sldId id="302" r:id="rId21"/>
    <p:sldId id="305" r:id="rId22"/>
    <p:sldId id="303" r:id="rId23"/>
    <p:sldId id="310" r:id="rId24"/>
    <p:sldId id="311" r:id="rId2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38" autoAdjust="0"/>
  </p:normalViewPr>
  <p:slideViewPr>
    <p:cSldViewPr>
      <p:cViewPr varScale="1">
        <p:scale>
          <a:sx n="52" d="100"/>
          <a:sy n="52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7647179-061B-4610-8F26-AB7B502BB577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5E6163C-5053-4558-BEC9-ADD76D14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B307F19-FC0C-4162-B7B5-2B694EC14935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2768E27-5E6C-484E-9CBB-7600CF09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93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Stop after 1:47</a:t>
            </a:r>
            <a:r>
              <a:rPr lang="en-US" baseline="0" dirty="0" smtClean="0"/>
              <a:t> after Einstein quote WOW!</a:t>
            </a:r>
          </a:p>
          <a:p>
            <a:r>
              <a:rPr lang="en-US" baseline="0" dirty="0" smtClean="0"/>
              <a:t>Feedback?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39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 just good teaching…  cannot be used</a:t>
            </a:r>
            <a:r>
              <a:rPr lang="en-US" baseline="0" dirty="0" smtClean="0"/>
              <a:t> interchangeably with the word MODIFICATION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3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support sheet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07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Break into groups of 3-4.  Discuss and report out.  </a:t>
            </a:r>
          </a:p>
          <a:p>
            <a:endParaRPr lang="en-US" dirty="0" smtClean="0"/>
          </a:p>
          <a:p>
            <a:r>
              <a:rPr lang="en-US" dirty="0" smtClean="0"/>
              <a:t>Academic conversation:  Think about prerequisite</a:t>
            </a:r>
            <a:r>
              <a:rPr lang="en-US" baseline="0" dirty="0" smtClean="0"/>
              <a:t> skills that a learner may need to access the particular standard. 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69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</a:t>
            </a:r>
            <a:r>
              <a:rPr lang="en-US" baseline="0" dirty="0" smtClean="0"/>
              <a:t> if time…….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61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</a:t>
            </a:r>
            <a:r>
              <a:rPr lang="en-US" baseline="0" dirty="0" smtClean="0"/>
              <a:t> 2-4 Modeling addition and subtraction of decimals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9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problem solving worksheet,</a:t>
            </a:r>
            <a:r>
              <a:rPr lang="en-US" baseline="0" dirty="0" smtClean="0"/>
              <a:t> process card and other supports per the IEP (or just needed).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03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 demo lesson: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“formulating a plan” #2:   </a:t>
            </a:r>
            <a:r>
              <a:rPr lang="en-US" dirty="0" smtClean="0"/>
              <a:t>Decrease writing demands</a:t>
            </a:r>
            <a:r>
              <a:rPr lang="en-US" baseline="0" dirty="0" smtClean="0"/>
              <a:t>: A student who struggles with writing may be able to verbalize their answer more effectively.  Teacher may want to scribe their response for them.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“Doing the task” #2:  Provide access to definitions, formulas, task cards,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for averages, mean and other vocab;  Some students may need a calculator to do the math so long as they understand the concept.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“</a:t>
            </a:r>
            <a:r>
              <a:rPr lang="en-US" baseline="0" dirty="0" smtClean="0"/>
              <a:t>Closure/Independent work”:  provide a template or sentence frames for students with language deficits.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Worksheet (all work on separate paper).  Some students may need to work on the actual worksheet for reference points.  Some students may need a template to organize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9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  Vocab support with</a:t>
            </a:r>
            <a:r>
              <a:rPr lang="en-US" baseline="0" dirty="0" smtClean="0"/>
              <a:t> d</a:t>
            </a:r>
            <a:r>
              <a:rPr lang="en-US" dirty="0" smtClean="0"/>
              <a:t>efinitions:  congruent, similar, ratio</a:t>
            </a:r>
          </a:p>
          <a:p>
            <a:endParaRPr lang="en-US" dirty="0" smtClean="0"/>
          </a:p>
          <a:p>
            <a:pPr marL="228600" indent="-228600">
              <a:buAutoNum type="arabicPeriod" startAt="7"/>
            </a:pPr>
            <a:r>
              <a:rPr lang="en-US" baseline="0" dirty="0" smtClean="0"/>
              <a:t>What can you conclude……  provide support for constructing argument:  group/partner work, templates, sentence frames, oral responses.</a:t>
            </a:r>
          </a:p>
          <a:p>
            <a:pPr marL="228600" indent="-228600">
              <a:buAutoNum type="arabicPeriod" startAt="7"/>
            </a:pPr>
            <a:endParaRPr lang="en-US" baseline="0" dirty="0" smtClean="0"/>
          </a:p>
          <a:p>
            <a:pPr marL="228600" indent="-228600">
              <a:buAutoNum type="arabicPeriod" startAt="7"/>
            </a:pPr>
            <a:r>
              <a:rPr lang="en-US" baseline="0" dirty="0" smtClean="0"/>
              <a:t>Fine motor support:  provide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2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yourself.  Discuss</a:t>
            </a:r>
            <a:r>
              <a:rPr lang="en-US" baseline="0" dirty="0" smtClean="0"/>
              <a:t> question, then ask for a few responses.  Share partner’s response.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E048-CF3B-41A7-94C9-77DB851CCB8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0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NEED</a:t>
            </a:r>
            <a:r>
              <a:rPr lang="en-US" baseline="0" dirty="0" smtClean="0"/>
              <a:t> TO LOOK AT THE LESSON BEFORE HAND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Need to know your students (</a:t>
            </a:r>
            <a:r>
              <a:rPr lang="en-US" baseline="0" dirty="0" err="1" smtClean="0"/>
              <a:t>accomm</a:t>
            </a:r>
            <a:r>
              <a:rPr lang="en-US" baseline="0" dirty="0" smtClean="0"/>
              <a:t> checklist or other tools)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Need to understand UDL and </a:t>
            </a:r>
            <a:r>
              <a:rPr lang="en-US" baseline="0" dirty="0" err="1" smtClean="0"/>
              <a:t>accomm</a:t>
            </a:r>
            <a:r>
              <a:rPr lang="en-US" baseline="0" dirty="0" smtClean="0"/>
              <a:t> on IEP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0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12-22% of students have some sort of cognitive,</a:t>
            </a:r>
            <a:r>
              <a:rPr lang="en-US" baseline="0" dirty="0" smtClean="0"/>
              <a:t> behavioral, or emotional difference.  These are students with AND without IEPs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B280-F14A-4383-94C9-5AD0EAB84F1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the WHEELS, UDL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81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Providing thoughtful choices based</a:t>
            </a:r>
            <a:r>
              <a:rPr lang="en-US" baseline="0" dirty="0" smtClean="0"/>
              <a:t> on student need and differences.  Set the parameters.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6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Todd Rose Learner</a:t>
            </a:r>
            <a:r>
              <a:rPr lang="en-US" baseline="0" dirty="0" smtClean="0"/>
              <a:t> Variability 10:13 minutes TED TALK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B280-F14A-4383-94C9-5AD0EAB84F1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8E27-5E6C-484E-9CBB-7600CF0974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4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8456D5-BD36-47A6-B9DB-A3CF0EED8150}" type="datetimeFigureOut">
              <a:rPr lang="en-US" smtClean="0">
                <a:solidFill>
                  <a:srgbClr val="438086"/>
                </a:solidFill>
              </a:rPr>
              <a:pPr/>
              <a:t>10/17/2014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6505812-F10D-4F99-A4DA-B4E80EA5C1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56D5-BD36-47A6-B9DB-A3CF0EED8150}" type="datetimeFigureOut">
              <a:rPr lang="en-US" smtClean="0">
                <a:solidFill>
                  <a:srgbClr val="438086"/>
                </a:solidFill>
              </a:rPr>
              <a:pPr/>
              <a:t>10/17/2014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812-F10D-4F99-A4DA-B4E80EA5C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56D5-BD36-47A6-B9DB-A3CF0EED8150}" type="datetimeFigureOut">
              <a:rPr lang="en-US" smtClean="0">
                <a:solidFill>
                  <a:srgbClr val="438086"/>
                </a:solidFill>
              </a:rPr>
              <a:pPr/>
              <a:t>10/17/2014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812-F10D-4F99-A4DA-B4E80EA5C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5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56D5-BD36-47A6-B9DB-A3CF0EED8150}" type="datetimeFigureOut">
              <a:rPr lang="en-US" smtClean="0">
                <a:solidFill>
                  <a:srgbClr val="438086"/>
                </a:solidFill>
              </a:rPr>
              <a:pPr/>
              <a:t>10/17/2014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812-F10D-4F99-A4DA-B4E80EA5C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56D5-BD36-47A6-B9DB-A3CF0EED8150}" type="datetimeFigureOut">
              <a:rPr lang="en-US" smtClean="0">
                <a:solidFill>
                  <a:srgbClr val="438086"/>
                </a:solidFill>
              </a:rPr>
              <a:pPr/>
              <a:t>10/17/2014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812-F10D-4F99-A4DA-B4E80EA5C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56D5-BD36-47A6-B9DB-A3CF0EED8150}" type="datetimeFigureOut">
              <a:rPr lang="en-US" smtClean="0">
                <a:solidFill>
                  <a:srgbClr val="438086"/>
                </a:solidFill>
              </a:rPr>
              <a:pPr/>
              <a:t>10/17/2014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812-F10D-4F99-A4DA-B4E80EA5C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8456D5-BD36-47A6-B9DB-A3CF0EED8150}" type="datetimeFigureOut">
              <a:rPr lang="en-US" smtClean="0">
                <a:solidFill>
                  <a:srgbClr val="438086"/>
                </a:solidFill>
              </a:rPr>
              <a:pPr/>
              <a:t>10/17/2014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505812-F10D-4F99-A4DA-B4E80EA5C1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48456D5-BD36-47A6-B9DB-A3CF0EED8150}" type="datetimeFigureOut">
              <a:rPr lang="en-US" smtClean="0">
                <a:solidFill>
                  <a:srgbClr val="438086"/>
                </a:solidFill>
              </a:rPr>
              <a:pPr/>
              <a:t>10/17/2014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6505812-F10D-4F99-A4DA-B4E80EA5C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56D5-BD36-47A6-B9DB-A3CF0EED8150}" type="datetimeFigureOut">
              <a:rPr lang="en-US" smtClean="0">
                <a:solidFill>
                  <a:srgbClr val="438086"/>
                </a:solidFill>
              </a:rPr>
              <a:pPr/>
              <a:t>10/17/2014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812-F10D-4F99-A4DA-B4E80EA5C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2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56D5-BD36-47A6-B9DB-A3CF0EED8150}" type="datetimeFigureOut">
              <a:rPr lang="en-US" smtClean="0">
                <a:solidFill>
                  <a:srgbClr val="438086"/>
                </a:solidFill>
              </a:rPr>
              <a:pPr/>
              <a:t>10/17/2014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812-F10D-4F99-A4DA-B4E80EA5C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56D5-BD36-47A6-B9DB-A3CF0EED8150}" type="datetimeFigureOut">
              <a:rPr lang="en-US" smtClean="0">
                <a:solidFill>
                  <a:srgbClr val="438086"/>
                </a:solidFill>
              </a:rPr>
              <a:pPr/>
              <a:t>10/17/2014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812-F10D-4F99-A4DA-B4E80EA5C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7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8456D5-BD36-47A6-B9DB-A3CF0EED8150}" type="datetimeFigureOut">
              <a:rPr lang="en-US" smtClean="0">
                <a:solidFill>
                  <a:srgbClr val="438086"/>
                </a:solidFill>
              </a:rPr>
              <a:pPr/>
              <a:t>10/17/2014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6505812-F10D-4F99-A4DA-B4E80EA5C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2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odhYT8yzU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math%20without%20words&amp;source=images&amp;cd=&amp;cad=rja&amp;uact=8&amp;docid=5dSlH0vQ3LPWqM&amp;tbnid=jUR64cvHLo8T7M:&amp;ved=0CAUQjRw&amp;url=http://www.empoweredmunicipality.com/teaching-math-without-words&amp;ei=-LlWU6OvKIWOyAThsYCoDA&amp;psig=AFQjCNHrF02jEtZc6SzhORSNEHwWLfh0Ww&amp;ust=139827902342339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arsonrealize.com/community/program/58e50286-d716-4390-a92f-a02ae1d49382/6/tier/986e2fc9-9328-48c2-adcb-800a85deebeb/5/lesson/0ac2b731-4401-4296-bdc1-81a74626f074/6/content/f5525465-2a31-33ed-b75d-91d3680e48a8/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arsonrealize.com/community/program/164bc745-2f2e-4050-95e3-a4d0fcb7bac4/10/tier/f8f5abe6-2874-49a2-b1d2-3f8c1a2087ea/11/lesson/94601ea1-143b-4589-bc6c-6bf1c4668855/11/content/678c7648-ee97-40f9-8af9-62b29ace0c2d/1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ld.org/students-disabilities/accommodations-education/accommodations-include-iep-504-students-ld" TargetMode="External"/><Relationship Id="rId3" Type="http://schemas.openxmlformats.org/officeDocument/2006/relationships/hyperlink" Target="http://cast.org/" TargetMode="External"/><Relationship Id="rId7" Type="http://schemas.openxmlformats.org/officeDocument/2006/relationships/hyperlink" Target="http://www.cehd.umn.edu/nceo/TopicAreas/Accommodations/Accomtopic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8WClnVjCEVM" TargetMode="External"/><Relationship Id="rId5" Type="http://schemas.openxmlformats.org/officeDocument/2006/relationships/hyperlink" Target="http://www.youtube.com/watch?v=7odhYT8yzUM" TargetMode="External"/><Relationship Id="rId4" Type="http://schemas.openxmlformats.org/officeDocument/2006/relationships/hyperlink" Target="http://www.udlcenter.org/" TargetMode="External"/><Relationship Id="rId9" Type="http://schemas.openxmlformats.org/officeDocument/2006/relationships/hyperlink" Target="https://www.teachervision.com/special-education/printable/5596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arsonrealize.com/community/program/a4e8187a-8b54-4334-96ed-2629f5b60dc7/8/tier/ec95c2de-a89d-4c78-a94e-099b94d3c3bb/7/lesson/08d89469-63b0-4556-8650-a729db654a85/8/content/f340b1d0-46ca-3feb-987c-7b4a0fee245b/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arsonrealize.com/community/program/59e7e4ef-b1d3-4f28-a687-6cdc92ecddf9/11/tier/f5d77e8f-7ac9-49c5-81b6-e50d24f40991/11/lesson/9fedcf7b-51a2-49d4-9a36-5fd9b23f3b6b/11/content/3a6b54ca-6db4-327d-a859-1ba82d762452/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rsonrealize.com/community/program/7e6d77d1-5da0-4f04-aa02-d158a091f7d6/9/tier/c9f863af-c430-4a97-a5bb-a8b6f4511fd0/9/lesson/81de8b4f-7b3c-4af4-a15c-d7c753d49f29/9/content/97768d80-cfd7-4aec-8b25-5b4a351644fe/1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rsonrealize.com/community/program/735325a4-cbec-4650-b7b9-20c408d0ed51/9/tier/4cf5f122-dc0f-4841-8bd2-b592a8753a83/8/lesson/a3847d72-f23f-4291-9da1-032d8da05ed4/8/content/a0754cd7-c29b-387e-a349-7bf9af3648a9/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arsonrealize.com/community/program/15c08662-5fba-4f76-bea7-c93586562573/12/tier/e89d617d-e6cd-4cc2-afcf-c95c8d727ebe/12/lesson/18257b3b-c8df-46d3-9b2d-f95210213fcd/13/content/4bce4ab5-d83c-4a77-bf3c-738a6aa2ca5c/1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docid=wHPBJy16f9dS-M&amp;tbnid=FfW3Ck4n6UkEkM:&amp;ved=0CAUQjRw&amp;url=https://www.oakland.k12.mi.us/Departments/LearningServices/UDL/tabid/3399/Default.aspx&amp;ei=McFWU7HQI46OyAS2l4KoDA&amp;psig=AFQjCNGFYICTlxSYzTmSRV3X7XLKn5SP0g&amp;ust=139828087944755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hyperlink" Target="https://www.google.com/url?sa=i&amp;rct=j&amp;q=&amp;esrc=s&amp;source=images&amp;cd=&amp;cad=rja&amp;uact=8&amp;docid=wHPBJy16f9dS-M&amp;tbnid=FfW3Ck4n6UkEkM:&amp;ved=0CAUQjRw&amp;url=https://www.oakland.k12.mi.us/Departments/LearningServices/UDL/tabid/3399/Default.aspx&amp;ei=esFWU_XIAYmdyATMsYCADg&amp;psig=AFQjCNGFYICTlxSYzTmSRV3X7XLKn5SP0g&amp;ust=139828087944755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8WClnVjCEV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st.org/index.html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udltechtoolkit.wikispac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924800" cy="3352800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 smtClean="0"/>
              <a:t>Tools for Success:</a:t>
            </a:r>
            <a:br>
              <a:rPr lang="en-US" sz="5300" b="1" dirty="0" smtClean="0"/>
            </a:br>
            <a:r>
              <a:rPr lang="en-US" b="1" dirty="0" smtClean="0"/>
              <a:t>Application of UDL and Accommodations to Support ALL Students in the CCSS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9861" y="5029200"/>
            <a:ext cx="7144139" cy="124719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Presented By:</a:t>
            </a:r>
          </a:p>
          <a:p>
            <a:pPr algn="ctr"/>
            <a:r>
              <a:rPr lang="en-US" dirty="0" smtClean="0"/>
              <a:t>Linda Mangum, Courtney Coffin, Melissa Ferrante</a:t>
            </a:r>
          </a:p>
          <a:p>
            <a:pPr algn="ctr"/>
            <a:r>
              <a:rPr lang="en-US" dirty="0" smtClean="0"/>
              <a:t>SCUSD </a:t>
            </a:r>
            <a:r>
              <a:rPr lang="en-US" dirty="0"/>
              <a:t>Inclusive Practices Coaches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" y="4831080"/>
            <a:ext cx="1789873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6356475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www.youtube.com/watch?v=7odhYT8yzUM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t2.gstatic.com/images?q=tbn:ANd9GcQGZJSsWeX3AKCwgd_8zZca5MaUQbOEws4PPv3-ENZ3YvypfM0kGA:www.empoweredmunicipality.com/library/media/TeachingMathWithoutWords.squar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22860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California’s Learning Population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52400" y="457200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Strategy </a:t>
            </a:r>
            <a:r>
              <a:rPr lang="en-US" dirty="0" smtClean="0"/>
              <a:t>#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But what about those students who need more???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Accommodations:</a:t>
            </a:r>
          </a:p>
          <a:p>
            <a:r>
              <a:rPr lang="en-US" dirty="0" smtClean="0"/>
              <a:t>A change in what or how something is being presented or represented</a:t>
            </a:r>
          </a:p>
          <a:p>
            <a:r>
              <a:rPr lang="en-US" dirty="0" smtClean="0"/>
              <a:t>Does not alter or change the outcome or expectation</a:t>
            </a:r>
          </a:p>
          <a:p>
            <a:r>
              <a:rPr lang="en-US" dirty="0" smtClean="0"/>
              <a:t>Does not require an IEP</a:t>
            </a:r>
          </a:p>
          <a:p>
            <a:r>
              <a:rPr lang="en-US" dirty="0" smtClean="0"/>
              <a:t>Grading is the same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6096000" y="4133165"/>
            <a:ext cx="2362200" cy="1981200"/>
          </a:xfrm>
          <a:prstGeom prst="cloudCallout">
            <a:avLst>
              <a:gd name="adj1" fmla="val -82354"/>
              <a:gd name="adj2" fmla="val 649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38900" y="470826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Looks a lot like UDL…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01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4038600" cy="914400"/>
          </a:xfrm>
        </p:spPr>
        <p:txBody>
          <a:bodyPr/>
          <a:lstStyle/>
          <a:p>
            <a:r>
              <a:rPr lang="en-US" dirty="0" smtClean="0"/>
              <a:t>Common Deficits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2860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</a:t>
            </a:r>
            <a:r>
              <a:rPr lang="en-US" sz="2800" dirty="0" smtClean="0"/>
              <a:t>ine motor/writing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Comprehension, reasoning, and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eading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</a:t>
            </a:r>
            <a:r>
              <a:rPr lang="en-US" sz="2800" dirty="0" smtClean="0"/>
              <a:t>asic math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</a:t>
            </a:r>
            <a:r>
              <a:rPr lang="en-US" sz="2800" dirty="0" smtClean="0"/>
              <a:t>rganization, executive functioning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Short </a:t>
            </a:r>
            <a:r>
              <a:rPr lang="en-US" sz="2800" dirty="0"/>
              <a:t>attention span (ADHD), sensory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155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Grade</a:t>
            </a:r>
            <a:br>
              <a:rPr lang="en-US" dirty="0"/>
            </a:br>
            <a:r>
              <a:rPr lang="en-US" dirty="0"/>
              <a:t>Common Core Math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9417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600" dirty="0" smtClean="0"/>
              <a:t>2.NBT.1-4</a:t>
            </a:r>
          </a:p>
          <a:p>
            <a:pPr marL="109728" indent="0" algn="ctr">
              <a:buNone/>
            </a:pPr>
            <a:r>
              <a:rPr lang="en-US" sz="3600" dirty="0" smtClean="0"/>
              <a:t>Understand place value</a:t>
            </a:r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1700" dirty="0">
                <a:hlinkClick r:id="rId2"/>
              </a:rPr>
              <a:t>https://</a:t>
            </a:r>
            <a:r>
              <a:rPr lang="en-US" sz="1700" dirty="0" smtClean="0">
                <a:hlinkClick r:id="rId2"/>
              </a:rPr>
              <a:t>www.pearsonrealize.com/community/program/58e50286-d716-4390-a92f-a02ae1d49382/6/tier/986e2fc9-9328-48c2-adcb-800a85deebeb/5/lesson/0ac2b731-4401-4296-bdc1-81a74626f074/6/content/f5525465-2a31-33ed-b75d-91d3680e48a8/5</a:t>
            </a:r>
            <a:endParaRPr lang="en-US" sz="1700" dirty="0" smtClean="0"/>
          </a:p>
          <a:p>
            <a:pPr marL="109728" indent="0" algn="ctr">
              <a:buNone/>
            </a:pPr>
            <a:endParaRPr lang="en-US" sz="1700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Grade</a:t>
            </a:r>
            <a:br>
              <a:rPr lang="en-US" dirty="0"/>
            </a:br>
            <a:r>
              <a:rPr lang="en-US" dirty="0"/>
              <a:t>Common Core Math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2888"/>
            <a:ext cx="8229600" cy="36393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dirty="0" smtClean="0"/>
              <a:t>3.NBT.1-2</a:t>
            </a:r>
          </a:p>
          <a:p>
            <a:pPr marL="109728" indent="0" algn="ctr">
              <a:buNone/>
            </a:pPr>
            <a:r>
              <a:rPr lang="en-US" dirty="0"/>
              <a:t>Use place value understanding and properties of operations to perform multi-digit </a:t>
            </a:r>
            <a:r>
              <a:rPr lang="en-US" dirty="0" smtClean="0"/>
              <a:t>arithmetic.</a:t>
            </a: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1700" dirty="0">
                <a:hlinkClick r:id="rId2"/>
              </a:rPr>
              <a:t>https://</a:t>
            </a:r>
            <a:r>
              <a:rPr lang="en-US" sz="1700" dirty="0" smtClean="0">
                <a:hlinkClick r:id="rId2"/>
              </a:rPr>
              <a:t>www.pearsonrealize.com/community/program/164bc745-2f2e-4050-95e3-a4d0fcb7bac4/10/tier/f8f5abe6-2874-49a2-b1d2-3f8c1a2087ea/11/lesson/94601ea1-143b-4589-bc6c-6bf1c4668855/11/content/678c7648-ee97-40f9-8af9-62b29ace0c2d/16</a:t>
            </a:r>
            <a:endParaRPr lang="en-US" sz="1700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2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Academic Conversation about</a:t>
            </a:r>
            <a:br>
              <a:rPr lang="en-US" sz="3200" dirty="0" smtClean="0"/>
            </a:br>
            <a:r>
              <a:rPr lang="en-US" sz="3200" dirty="0" smtClean="0"/>
              <a:t>Supports to Assist Struggling Learners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5181600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sz="3500" dirty="0"/>
              <a:t>A</a:t>
            </a:r>
            <a:r>
              <a:rPr lang="en-US" sz="3500" dirty="0" smtClean="0"/>
              <a:t>nswer the following questions citing supporting evidence from your own teaching and the information learned today.</a:t>
            </a:r>
          </a:p>
          <a:p>
            <a:pPr marL="109728" indent="0">
              <a:buNone/>
            </a:pPr>
            <a:endParaRPr lang="en-US" sz="3500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3500" dirty="0" smtClean="0"/>
              <a:t>What supports and strategies are embedded in the framework and </a:t>
            </a:r>
            <a:r>
              <a:rPr lang="en-US" sz="3500" smtClean="0"/>
              <a:t>Envision materials </a:t>
            </a:r>
            <a:r>
              <a:rPr lang="en-US" sz="3500" dirty="0" smtClean="0"/>
              <a:t>to support struggling learners? </a:t>
            </a:r>
          </a:p>
          <a:p>
            <a:pPr marL="624078" indent="-514350">
              <a:buFont typeface="+mj-lt"/>
              <a:buAutoNum type="arabicPeriod"/>
            </a:pPr>
            <a:endParaRPr lang="en-US" sz="3500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3500" dirty="0" smtClean="0"/>
              <a:t>What skill barriers or deficits do your students most often demonstrate that may inhibit their attainment of the standard?</a:t>
            </a:r>
          </a:p>
          <a:p>
            <a:pPr marL="624078" indent="-514350">
              <a:buFont typeface="+mj-lt"/>
              <a:buAutoNum type="arabicPeriod"/>
            </a:pPr>
            <a:endParaRPr lang="en-US" sz="3500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3500" dirty="0" smtClean="0"/>
              <a:t>What supports can you provide students to achieve access  to and mastery of the standard?</a:t>
            </a:r>
          </a:p>
          <a:p>
            <a:pPr marL="624078" indent="-514350">
              <a:buFont typeface="+mj-lt"/>
              <a:buAutoNum type="arabicPeriod"/>
            </a:pPr>
            <a:endParaRPr lang="en-US" sz="3500" dirty="0"/>
          </a:p>
          <a:p>
            <a:pPr marL="624078" indent="-514350">
              <a:buFont typeface="+mj-lt"/>
              <a:buAutoNum type="arabicPeriod"/>
            </a:pPr>
            <a:r>
              <a:rPr lang="en-US" sz="3500" dirty="0" smtClean="0"/>
              <a:t>At what point in a student’s academic career should we put more emphasis on providing access to and teaching use of tools rather than  direct remediation of skills (e.g. a student has not memorized their basic math facts)?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Academic Conversation about</a:t>
            </a:r>
            <a:br>
              <a:rPr lang="en-US" sz="3200" dirty="0"/>
            </a:br>
            <a:r>
              <a:rPr lang="en-US" sz="3200" dirty="0"/>
              <a:t>Supports to Assist Struggling </a:t>
            </a:r>
            <a:r>
              <a:rPr lang="en-US" sz="3200" dirty="0" smtClean="0"/>
              <a:t>Learners</a:t>
            </a:r>
            <a:br>
              <a:rPr lang="en-US" sz="3200" dirty="0" smtClean="0"/>
            </a:br>
            <a:r>
              <a:rPr lang="en-US" sz="3200" dirty="0" smtClean="0"/>
              <a:t>DEBRIEF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 all the participants involved in the conversation?  To what degree?</a:t>
            </a:r>
          </a:p>
          <a:p>
            <a:endParaRPr lang="en-US" dirty="0"/>
          </a:p>
          <a:p>
            <a:r>
              <a:rPr lang="en-US" dirty="0" smtClean="0"/>
              <a:t>Did participants ask for clarification or evidence?</a:t>
            </a:r>
          </a:p>
          <a:p>
            <a:endParaRPr lang="en-US" dirty="0"/>
          </a:p>
          <a:p>
            <a:r>
              <a:rPr lang="en-US" dirty="0" smtClean="0"/>
              <a:t>How did the prompt support sustained academic discourse?  Could it have done more?</a:t>
            </a:r>
          </a:p>
        </p:txBody>
      </p:sp>
    </p:spTree>
    <p:extLst>
      <p:ext uri="{BB962C8B-B14F-4D97-AF65-F5344CB8AC3E}">
        <p14:creationId xmlns:p14="http://schemas.microsoft.com/office/powerpoint/2010/main" val="390902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47186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UNIVERSAL DESIGN FOR LEARNING:</a:t>
            </a:r>
          </a:p>
          <a:p>
            <a:r>
              <a:rPr lang="en-US" sz="1400" u="sng" dirty="0">
                <a:hlinkClick r:id="rId3"/>
              </a:rPr>
              <a:t>http://cast.org</a:t>
            </a:r>
            <a:r>
              <a:rPr lang="en-US" sz="1400" u="sng" dirty="0" smtClean="0">
                <a:hlinkClick r:id="rId3"/>
              </a:rPr>
              <a:t>//</a:t>
            </a:r>
            <a:endParaRPr lang="en-US" sz="1400" u="sng" dirty="0" smtClean="0"/>
          </a:p>
          <a:p>
            <a:r>
              <a:rPr lang="en-US" sz="1400" u="sng" dirty="0">
                <a:hlinkClick r:id="rId4"/>
              </a:rPr>
              <a:t>http://www.udlcenter.org</a:t>
            </a:r>
            <a:r>
              <a:rPr lang="en-US" sz="1400" u="sng" dirty="0" smtClean="0">
                <a:hlinkClick r:id="rId4"/>
              </a:rPr>
              <a:t>/</a:t>
            </a:r>
            <a:endParaRPr lang="en-US" sz="1400" u="sng" dirty="0" smtClean="0"/>
          </a:p>
          <a:p>
            <a:r>
              <a:rPr lang="en-US" sz="1400" dirty="0" smtClean="0"/>
              <a:t>Hall, Tracey, Meyer, Ann, and Rose, David.  </a:t>
            </a:r>
            <a:r>
              <a:rPr lang="en-US" sz="1400" b="1" u="sng" dirty="0" smtClean="0"/>
              <a:t>Universal Design for Learning in the Classroom</a:t>
            </a:r>
            <a:r>
              <a:rPr lang="en-US" sz="1400" dirty="0" smtClean="0"/>
              <a:t>.  New York, New York:  </a:t>
            </a:r>
            <a:r>
              <a:rPr lang="en-US" sz="1400" dirty="0" err="1" smtClean="0"/>
              <a:t>Guillford</a:t>
            </a:r>
            <a:r>
              <a:rPr lang="en-US" sz="1400" dirty="0" smtClean="0"/>
              <a:t> Press, 2012</a:t>
            </a:r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www.youtube.com/watch?v=7odhYT8yzUM</a:t>
            </a:r>
            <a:endParaRPr lang="en-US" sz="1400" dirty="0" smtClean="0"/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www.youtube.com/watch?v=8WClnVjCEVM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b="1" u="sng" dirty="0" smtClean="0"/>
              <a:t>ACCOMMODATIONS</a:t>
            </a:r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www.cehd.umn.edu/nceo/TopicAreas/Accommodations/Accomtopic.htm</a:t>
            </a:r>
            <a:endParaRPr lang="en-US" sz="1400" dirty="0" smtClean="0"/>
          </a:p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www.ncld.org/students-disabilities/accommodations-education/accommodations-include-iep-504-students-ld</a:t>
            </a:r>
            <a:endParaRPr lang="en-US" sz="1400" dirty="0" smtClean="0"/>
          </a:p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www.teachervision.com/special-education/printable/5596.html</a:t>
            </a:r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8521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Kindergarten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Common Core Math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429000"/>
          </a:xfrm>
        </p:spPr>
        <p:txBody>
          <a:bodyPr/>
          <a:lstStyle/>
          <a:p>
            <a:pPr marL="109728" indent="0" algn="ctr">
              <a:buNone/>
            </a:pPr>
            <a:r>
              <a:rPr lang="en-US" sz="3600" dirty="0" smtClean="0"/>
              <a:t>K.CC.4-5</a:t>
            </a:r>
          </a:p>
          <a:p>
            <a:pPr marL="109728" indent="0" algn="ctr">
              <a:buNone/>
            </a:pPr>
            <a:r>
              <a:rPr lang="en-US" sz="3600" dirty="0" smtClean="0"/>
              <a:t>Count to tell the number of objects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www.pearsonrealize.com/community/program/a4e8187a-8b54-4334-96ed-2629f5b60dc7/8/tier/ec95c2de-a89d-4c78-a94e-099b94d3c3bb/7/lesson/08d89469-63b0-4556-8650-a729db654a85/8/content/f340b1d0-46ca-3feb-987c-7b4a0fee245b/8</a:t>
            </a:r>
            <a:endParaRPr lang="en-US" sz="1600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6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Grade</a:t>
            </a:r>
            <a:br>
              <a:rPr lang="en-US" dirty="0"/>
            </a:br>
            <a:r>
              <a:rPr lang="en-US" dirty="0"/>
              <a:t>Common Core Math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998976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US" sz="3200" dirty="0" smtClean="0"/>
              <a:t>1.OA.3-4</a:t>
            </a:r>
          </a:p>
          <a:p>
            <a:pPr marL="109728" indent="0" algn="ctr">
              <a:buNone/>
            </a:pPr>
            <a:r>
              <a:rPr lang="en-US" sz="3200" dirty="0" smtClean="0"/>
              <a:t>Understand and apply properties of operations and the relationship between addition and subtraction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www.pearsonrealize.com/community/program/59e7e4ef-b1d3-4f28-a687-6cdc92ecddf9/11/tier/f5d77e8f-7ac9-49c5-81b6-e50d24f40991/11/lesson/9fedcf7b-51a2-49d4-9a36-5fd9b23f3b6b/11/content/3a6b54ca-6db4-327d-a859-1ba82d762452/9</a:t>
            </a:r>
            <a:endParaRPr lang="en-US" sz="1600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1" y="4648200"/>
            <a:ext cx="701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Share one strategy you are using to reach ALL learners.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94" y="1143000"/>
            <a:ext cx="5195012" cy="31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1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br>
              <a:rPr lang="en-US" dirty="0" smtClean="0"/>
            </a:br>
            <a:r>
              <a:rPr lang="en-US" dirty="0" smtClean="0"/>
              <a:t>Common Core Math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1938"/>
            <a:ext cx="8229600" cy="339166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dirty="0" smtClean="0"/>
              <a:t>5.NBT.5-7</a:t>
            </a:r>
          </a:p>
          <a:p>
            <a:pPr marL="109728" indent="0" algn="ctr">
              <a:buNone/>
            </a:pPr>
            <a:r>
              <a:rPr lang="en-US" sz="3200" dirty="0" smtClean="0"/>
              <a:t>Perform operations with multi-digit whole numbers and with decimals to hundredths</a:t>
            </a:r>
          </a:p>
          <a:p>
            <a:pPr marL="109728" indent="0" algn="ctr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www.pearsonrealize.com/community/program/7e6d77d1-5da0-4f04-aa02-d158a091f7d6/9/tier/c9f863af-c430-4a97-a5bb-a8b6f4511fd0/9/lesson/81de8b4f-7b3c-4af4-a15c-d7c753d49f29/9/content/97768d80-cfd7-4aec-8b25-5b4a351644fe/14</a:t>
            </a:r>
            <a:endParaRPr lang="en-US" sz="1600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</a:t>
            </a:r>
            <a:br>
              <a:rPr lang="en-US" dirty="0"/>
            </a:br>
            <a:r>
              <a:rPr lang="en-US" dirty="0"/>
              <a:t>Common Core Math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590800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US" sz="3200" dirty="0" smtClean="0"/>
              <a:t>6.EE.5-8</a:t>
            </a:r>
          </a:p>
          <a:p>
            <a:pPr marL="109728" indent="0" algn="ctr">
              <a:buNone/>
            </a:pPr>
            <a:r>
              <a:rPr lang="en-US" sz="3200" dirty="0" smtClean="0"/>
              <a:t>Reason about and solve one-variable equations and inequalities</a:t>
            </a:r>
            <a:endParaRPr lang="en-US" sz="3200" dirty="0" smtClean="0">
              <a:hlinkClick r:id="rId3"/>
            </a:endParaRPr>
          </a:p>
          <a:p>
            <a:pPr marL="109728" indent="0">
              <a:buNone/>
            </a:pPr>
            <a:endParaRPr lang="en-US" sz="1600" dirty="0">
              <a:hlinkClick r:id="rId3"/>
            </a:endParaRPr>
          </a:p>
          <a:p>
            <a:pPr marL="109728" indent="0">
              <a:buNone/>
            </a:pP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www.pearsonrealize.com/community/program/735325a4-cbec-4650-b7b9-20c408d0ed51/9/tier/4cf5f122-dc0f-4841-8bd2-b592a8753a83/8/lesson/a3847d72-f23f-4291-9da1-032d8da05ed4/8/content/a0754cd7-c29b-387e-a349-7bf9af3648a9/8</a:t>
            </a: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1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</a:t>
            </a:r>
            <a:br>
              <a:rPr lang="en-US" dirty="0"/>
            </a:br>
            <a:r>
              <a:rPr lang="en-US" dirty="0"/>
              <a:t>Common Core Math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dirty="0" smtClean="0"/>
              <a:t>4.NBT.4-6</a:t>
            </a:r>
          </a:p>
          <a:p>
            <a:pPr marL="109728" indent="0" algn="ctr">
              <a:buNone/>
            </a:pPr>
            <a:r>
              <a:rPr lang="en-US" sz="3200" dirty="0" smtClean="0"/>
              <a:t>Use place value understanding and properties of operations to perform multi-digit arithmetic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www.pearsonrealize.com/community/program/15c08662-5fba-4f76-bea7-c93586562573/12/tier/e89d617d-e6cd-4cc2-afcf-c95c8d727ebe/12/lesson/18257b3b-c8df-46d3-9b2d-f95210213fcd/13/content/4bce4ab5-d83c-4a77-bf3c-738a6aa2ca5c/17</a:t>
            </a:r>
            <a:endParaRPr lang="en-US" sz="1600" dirty="0" smtClean="0"/>
          </a:p>
          <a:p>
            <a:pPr marL="109728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0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</a:t>
            </a:r>
            <a:br>
              <a:rPr lang="en-US" dirty="0"/>
            </a:br>
            <a:r>
              <a:rPr lang="en-US" dirty="0"/>
              <a:t>Common Core Math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7.NS.3</a:t>
            </a:r>
          </a:p>
          <a:p>
            <a:pPr marL="109728" indent="0">
              <a:buNone/>
            </a:pPr>
            <a:r>
              <a:rPr lang="en-US" dirty="0" smtClean="0"/>
              <a:t>Solve real-world and mathematical problems involving the four operations with rational numbers.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</a:t>
            </a:r>
            <a:br>
              <a:rPr lang="en-US" dirty="0"/>
            </a:br>
            <a:r>
              <a:rPr lang="en-US" dirty="0"/>
              <a:t>Common Core Math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dirty="0" smtClean="0"/>
              <a:t>8.EE.5-6</a:t>
            </a:r>
          </a:p>
          <a:p>
            <a:pPr marL="109728" indent="0">
              <a:buNone/>
            </a:pPr>
            <a:r>
              <a:rPr lang="en-US" dirty="0" smtClean="0"/>
              <a:t>5.  Graph proportional relationships, interpreting the unit rate as the slope of the graph. Compare two different proportional relationships represented in different ways.  </a:t>
            </a:r>
          </a:p>
          <a:p>
            <a:pPr marL="109728" indent="0">
              <a:buNone/>
            </a:pPr>
            <a:r>
              <a:rPr lang="en-US" dirty="0" smtClean="0"/>
              <a:t>6.  Use similar triangles to explain why the slope m is the same between any two distinct points on a non-vertical line in the coordinate plane.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learing a path for pople with special needs cleads the path for everyon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9" y="619077"/>
            <a:ext cx="4114800" cy="44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8382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Universal Design for Learning Benefits Everyone!</a:t>
            </a:r>
            <a:endParaRPr lang="en-US" sz="3600" dirty="0"/>
          </a:p>
        </p:txBody>
      </p:sp>
      <p:pic>
        <p:nvPicPr>
          <p:cNvPr id="2056" name="Picture 8" descr="Cartoon: A line of animals – a bird; a monkey; a penguin; an elephant; a goldfish (in a bowl, placed on a tree stump); a seal; and a dog – stand in front of a desk with an official-looking gentleman sitting behind. Behind the animals is a tree. The official-looking gentleman is saying “For a fair selection everybody has to take the same exam: please climb that tree”. Only the monkey is smiling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389433"/>
            <a:ext cx="5010150" cy="346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85800"/>
            <a:ext cx="3581400" cy="1066800"/>
          </a:xfrm>
        </p:spPr>
        <p:txBody>
          <a:bodyPr/>
          <a:lstStyle/>
          <a:p>
            <a:r>
              <a:rPr lang="en-US" dirty="0" smtClean="0"/>
              <a:t>What is UDL?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UDL </a:t>
            </a:r>
            <a:r>
              <a:rPr lang="en-US" sz="2400" dirty="0" smtClean="0"/>
              <a:t>gives </a:t>
            </a:r>
            <a:r>
              <a:rPr lang="en-US" sz="2400" b="1" u="sng" dirty="0" smtClean="0"/>
              <a:t>all individuals equal opportunities to learn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UDL provides a </a:t>
            </a:r>
            <a:r>
              <a:rPr lang="en-US" sz="2400" b="1" u="sng" dirty="0" smtClean="0"/>
              <a:t>blueprint for creating instructional goals, methods, materials, and assessments.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It’s not a single, one-size-fits-all solution, but rather </a:t>
            </a:r>
            <a:r>
              <a:rPr lang="en-US" sz="2400" b="1" u="sng" dirty="0" smtClean="0"/>
              <a:t>flexible approaches that can be customized and adjusted for individual needs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 descr="CAS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5913207"/>
            <a:ext cx="2438400" cy="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143000"/>
            <a:ext cx="4800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UDL Necessary?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666999"/>
            <a:ext cx="678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Individuals bring a huge variety of skills, needs, and interests to learning.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Neuroscience reveals that these </a:t>
            </a:r>
            <a:r>
              <a:rPr lang="en-US" sz="2800" b="1" dirty="0" smtClean="0"/>
              <a:t>differences are as varied and unique as our DNA or fingerprints.</a:t>
            </a:r>
            <a:endParaRPr lang="en-US" sz="2800" b="1" dirty="0"/>
          </a:p>
        </p:txBody>
      </p:sp>
      <p:pic>
        <p:nvPicPr>
          <p:cNvPr id="8" name="Picture 7" descr="CAS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5972257"/>
            <a:ext cx="2286000" cy="88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375" y="4343400"/>
            <a:ext cx="274841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we gather facts and categorize what we see, hear, and read. Identifying letters, words, or an author's style are </a:t>
            </a:r>
            <a:r>
              <a:rPr lang="en-US" sz="2000" b="1" u="sng" dirty="0" smtClean="0"/>
              <a:t>recognition tasks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4343400"/>
            <a:ext cx="28956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Planning and performing tasks. How we organize and express our ideas. Writing an essay or solving a math problem are </a:t>
            </a:r>
            <a:r>
              <a:rPr lang="en-US" sz="2000" b="1" u="sng" dirty="0" smtClean="0"/>
              <a:t>strategic tasks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91943" y="4343399"/>
            <a:ext cx="26670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learners get engaged and stay motivated. How they are challenged, excited, or interested. These are </a:t>
            </a:r>
            <a:r>
              <a:rPr lang="en-US" sz="2000" b="1" u="sng" dirty="0" smtClean="0"/>
              <a:t>affective dimensions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AutoShape 2" descr="data:image/jpeg;base64,/9j/4AAQSkZJRgABAQAAAQABAAD/2wCEAAkGBxQTEhQUEhMUFhMWFxoYGRYYGBcYGxcYGBwWGBcXHhodHCggGRolHBYcJDEhJykrLi4uFx8zODMsNygtLisBCgoKDg0OGhAQGywmICQsNDA3LDctNy8sNywvLyw0LCwsNCwsLCwsLDAsLS8sLCw0LCwsLCw0LC8sLywsLCwsK//AABEIAKMBNQMBIgACEQEDEQH/xAAbAAEAAgMBAQAAAAAAAAAAAAAABQYCAwQBB//EAD8QAAIBAgQDBQQJAgYCAwEAAAECEQADBBIhMQUiQQYTMlFhcYGR0RQVI0JTkqGxwQdSJDNiouHwcvFjgsIW/8QAGQEBAAMBAQAAAAAAAAAAAAAAAAECAwQF/8QAKREBAAICAAYCAQQDAQAAAAAAAAECAxESEyExQVEE8GEUUnGhMpHhIv/aAAwDAQACEQMRAD8A+40rRjrpVCV8WgHoWIUH4mtacOtgaorHqzAMx9STuaDrpXN9X2vwrf5V+VPq+1+Fb/KvyoOmlc31fa/Ct/lX5U+r7X4Vv8q/Kg6aVzfV9r8K3+VflT6vtfhW/wAq/Kg6aVzfV9r8K3+VflXqYK2CCLaAjYhQCP0oN5NaLWOttkytPeAsmh5gIk7abjet5FVw8Fvm2LeZF7uzctW2UtLFwoDHTkgL0nU0Fha6AQpmWmNCRpvJiB76zqB+o2zOM2W0zPADNKh7VtNPXOrN760Yjgl91UtcBcli4DFVzNlCspKtGUL5DcmR1Cy1qxWIW2jO5hVEk76CoTFcEcrcgy7XMwJcjlygAGVIIzCYj3g1oxPBL7lyWt8yMkgkBpUASuWdGHVj6RQTuM4hbtZc5MtMAKzExvooPnW7D31dQyMGU7EbGuLiGHuG5ae2EJQOCGYr4gBMhT5VGYjgN05Yubl2YKcgV3cNnWVbYadD66mgsNy6FiZ1IAgE6n2DQep0rOoC1wm6HY5gFN1X8RZjBcnXKNIYQpnbeIqN4bgLlyVWQAloM/2q52W6rOTmAIdlUyBMSJNBbMViFtozuYVQWJ3gASaytPmAMESJgiCPaOhqIvcHY4W9YkcxuZJJhQzEoPPSdq1vwe53uZSAuaQ+d8wQJk7nLtlnWZ67TrQTOJvrbUu5hRudf4rbUO3CWGD7lY7wooJJJBcZZJJk6xWnH8Nv3nR2IWNMq3PDDA5wTb1MabDbegnq8ZoBPl76rd3gt5ncllAYmcrEZh3qOpgKCDkDDUnU9BW+7wR+8Z0YD7QFeZtLXcC2Ujbx83wO9BOW3DAETBEiQRv6HUVlVet8EuAhi/OCnMGYkKLQRwB1ltfXStfZe23eMYIQWkUn7UBnlszEXACHIifKRJNBZaVqvYZGMsisfUA/vWv6vtfhW/yr8qDppXN9X2vwrf5V+VPq+1+Fb/KvyoOmlc31fa/Ct/lX5U+r7X4Vv8q/Kg6aVzfV9r8K3+VflT6vtfhW/wAq/Kg6aVzfV9r8K3+VflWOD5We3JIWCs6nK0wJ6wQfdFB10pSgEUpSgUpSgUpSgUpSgUpSgUpSgUpSgUpSgUpSgUpSgUpSgUpSgUpSgUpSgUpSgUpSgUpSgUpSgUpSgUpSgVox2LW1ba5cJCIJJAJMewan3Vvrh43gxesXLbMEDrBY6gD4j96mE11uNscJxqzcDQ+XKwRhcVrZDMAVEOAdQdPOuo4tJYZ0lRLDMJUeZHQe2qljexCvnW3eVULs2QoWKi6gR1LC4rNpBWdhI1ER1XeyRY3QLtvKxJWbIZwxa25DuWl0m2OQZZBEkwKvqnttNMXi39LC2OtAKxuWwreE5lhvYZ1rG9xG0oYl1OQSwBzMBMeEa76VTeMdkr0KtoI5cXBcbKqqhuXFuyiFptgEbgudNp1Epe7KKS8XVDv9IJ5NSL9xHE80nJlj1nptThr7ODHGv/SZs8YsuYW4D/mSRMDuSFuSdhBYb79K3nHWoU95bhvCcyw2oGhnXUj41XL3Y4tmHfKATiCoFrb6RctXgG5+cKbcdJUxpGvl7sZnRg11MzW8QsrahVfEG02dFznLl7vaZJYmRTVPZwYv3f0tlKClZsClKUCubiGOSzba5cMIsSYJMkhQABqSSQPfXTUb2itK+HdXuW7SmOa4FZNwcrKxAYGIiQddCDUxrfVE710MNx2w5AFwK0McrgowCHK0hgIg1tvcXsKrMb1vKoBJDAwDoDA11mqxguy6uhFvE2XVkuIcqZlVXYFVT7U5EUoRlJMy21bOIdkx3l241+2iOroqm2AqZzaYT9oFMG10AJB1Ola8OPfdlxZNdlp+mW+b7ROUS3MOUHUE66COta/rK1IGdfCz5p5cqkBjm2EFh1qq4vskx767buLcZwSigFRmL2nYEm4VK5rXhgeRbSaWezDmzmvXEstNwxlXKC9+1eXMA8ZZtgFQTObxaU4Met8Rx37cK04zitq0i3HcC27KoYaglzC6jp67V7Y4lafZ18boAeUlrbFXAB1MEHao5+BLcw9q07W2UOLjZbaqjgliQEBhQc28nz1NQuC7IpNkriluKlxpmWLlbzXsoYXPGCCGJzeEmBFRFceuspm1/ELXhOJ2bihrd1GUmAQRuSQB7yD8K2LjLZMC4hOXNGYTl/u329aquJ7D5ktqL+Q2wwDJbjmzFrLkZ9WTM3tzdK3t2SVHzC6iW5lQUGcObP0ZV7zNqkGckeKNaTXH+44r+k7Y4rZdmVbiEqQDqIkgtAOxMA7bRXTYvq4zIysvmpBHxFVn/wDjVD51uKPsu5K93KlO7KNpm0JaGnyBGszUr2b4QcLaNs3O8li0wRAIAy6szHbcsTrUWrTXSU1m++sJWtWKxC20Z3MIoLE+QGprbUX2jso9oLcvLZtl1zMSBmA5sgJIAJIBnXQHSsp3rovPboxvdo8OqoxuCLiG4uh8AEydNPKN50rtsY624kOvhDwSAQpEgkbgR51XsN2ct3EYJiEuIUuojZVcqLpR9WDcxBzHp4+nXzGdl0z3Ga+qC7IUERDME08eVl+zHLAMddKru3pnu/pO3OL2QY7xScucBeaVnLIjfX+a3tjLYEm4gETOYRAMEzO06TUDc7OHdrtpSysjZbIQFmud4MoD6ayDMkzM1hjuzKAXWN4IGuK6FhC2wGLlPECQ1x2OhG48tW7ek7v6T2L4hbtd3nYAXHCKdSCzAkCRtMb0s8RtMAQ665oBME5CQxg6wINR13s6j2MPZZpS0ddPGO7uJpzcsF5B1jKPbUXgOzCZrLjErdUCJie8KNdaQRcje4ZkNsdpNJm2+xu++yy4biNq4qulxCrAEGR1GYabgxrHpWwYu3rzpoMx5hou+Y66D1qr3OxWZbY7/KUtLblUyyVJAeM/i7tmU+eafSt2J7LCbg71EW4Lqp9mMwa8mSC2bnUAaLA2GulN29EWv6TljillywW4pymCZESFVzB2ICsJI2rptXVYBlYMp2IIIPvFV2/2SUvedXVe9QoVNuVCZLagABhBzW5kRIMdAaluCcPNi0LZfOczGYjxGY1JJjzJJqYmfKazbfWHfSlKsuUpSgVG9pMEb+FvWlEl1yxMTMTr00qSrRjsOLltlOaCPusyHTUQykEajoab11TWdTEwpF3s7jkFxbdwx3vKyuVdkW0tuyzHMJKleaSQYnK21dGJ4Bix3gsXHRrl58z96xHd3ArZ1XNyurIABGzHpWXD7WLsWrbWxddvo+Gz27hd895zcF3mZpQrIJjTbapPhqX8Th3XEM9pi4yvbz23ygIx8aKRzZl22HXetOZLb9Rb8I1OGY/NaZnbMcjNF4hLTG6z31KbXFNshF3iOm9YfUGLF6zdD3DBY3VN5iXU3QVRWLcihAGyiA2XKdzWzHYziDPctLbKoCVW6FnwHNn0bUMty2ANNbV70rDiXEcfzW0R/DdXOLTSYGI7u4pAKzKWtyvi2IOkcyTn29R9+/ZSnZTBYm0176QWZWYFC1xnMy+bdiAvhiAv/iIqw1DdzctWL1y01y7dZC6rckw0EgBNCNT4dNgNK5eCi+9+5cum5kFrJblWthpd5coTo8Ko1ExBEZoqtp3LK1uKeKVjpVJw3EsegCtaMLbticlxm8NgFycpBMtckAsRE5dDO7D43iDpnICGDydyxkrZD7kg81w5duh6nSFVwpVQxGPxltblwKAiZyFZD54ls5dn2GW3A0GvqImOzOPa9aZmbMBduIrZchKo2XVehkEdNthtQS9cvFMN3lm7bES6MonaSCBPxrqpQhVcZ2dv6tYu93c7q3bBD3AvKl5WJQcpOa4pBidJ6CpHhnCT3Hd4qLnOzAM5u5QdhmYAnrvtMTUzSgqD9ncSgi3cJU5mZPpF9JdjfIKsASijvE5RA5dtBOeD7PYrvf8AEYgXcP1QluYKMyEjae8uXJ12tWfI1bKUEFxrhd5+6GHbIiKVgXHt5DNvI8KPtAqqwyNoZrnvcAujCWLNlwly0G5yzmGa1dQEMQW8Vwa9BPlFWWlBS34Hj9Mt2ImJxF4lQxuSDyc+hUiRI1E6CuxOz15Gm3euRnXR8RfucinDmIcnX7O5r1z76mrRSgomO4TirSW0R79yQokX8QctyLAa4X1JEq5ytCnMdiYq90pQKje0vDziMJiLK5c9y06Lm8IZlKgnQkCT5VJUoKxxTgN8tdfD3O7Z36XLiqbfchIygZVc3FHOBIGs6RUhw/hM2UTE/aMjs6lmLldWyQ5AJIVonf1O9S9KCm2OzWLZgMRiC9tXVoW5dU8jBVOYQRNq2hInV7lzpFdHC+EXXd7eKLXbKIghyxV7pFsuQW8ar3akH+6646VaqUEHxrht+5cQ2nyoABpduW8hDgscqiLmZJWGIiNNzHLf4DeGFw9qy4R7NoIWzvvlVSA8FhMEZtxM1ZqU8aFKvcAxxEC/Ayus/SLwIDLfCjRdSpe3DaNybkgE9lzs/fUHurzyTd8d+8+hY9xGaYKqdY6+dWmlBS+IcOxFu7bS2190L2yp76+e7AaybpZtc8gPo5iNpkgXSlKBSlKBSlKBSlKBSlKBSlKBSlKBSlKDwivEQAAAAAbAaAVlSgUpSgUpSgUpSgUpSgUpSgUpSgUpSgUpSgUpSgUpSgUpSgUpSgUpSgUpSgUpSgVjduBQWYgKNSSYAHmTWGKxC20Z3MIgLMT0AEk18b4/2obH3wrEphVlsh0EL9+7AJPooncDfWr0pNm+HBOWfxC78R/qNhVzLZPeuBodVtn23IIA9YiqVxDt7jbphbiWlM6WcjEAanxakx5RNVW3a0NokS7LlZSCrHUQT5a+7qKwPItq4hhwzD2MhUg/7v8AbXVXFWHqU+Ljp43/AC714necsTiXuGZyXHcFh/pOaAfQEdImpDh2NezcTE27jBMxR7N66cw0BIUt41gghgJB0PmYDibIbha2MoYKxX+1mALAf6ZJj0ium7c/wQksWN85AToqogzx/wCRdfyVeY21tSJjXt9j4bxsXFz2boddjrMGASp8jrUva4jtmEj+4dPaK+XdlMeMLi72DOtu4+a23VSVDIT5hrZA9sV9BtExymPPXQ+VcV68MvFz4uXbUdu8J+3cDCQZFZVX7N5lbTlPXyPtFTWGvhxOx6jyNUYt1KUoFeMwAk6CvHcAEnYVBYjFm42uiDWP5NBIXeKIJy6n4D41w3OI3D1AH+mK4wvTzOh6V5tlI3/5oNgusfvE+hJrk4vw0X0jvHTWQysQyMOvqNa3XYnTQeXlW0+BZ/uPuGlTEzE7hExExqXzvGcbx/D73dtiWuJEhic4ZT1GeSGHlVp4X/UTLk+lIDbbbEWg2UHXlZSNG2kAmJGlc39QMCrYZyV57TBlbrBIDD2EQfaoqkYBnNpRYum2BMozaXbpjSPDqgAAbSUOskV6dK0zY+KY69p8PIvbJgyzWJnXePL71g8XbuoHtOrodmUgj9K318F4Bxq/hb024tMfFbaVt3I+6VPhbyOnur7R2f4ymKsi4kgzldDujjxKfZXJn+POLr4d3x/lVy9O0pKlKVzOopWLtAJOwqExeOa5IXRRqfX/AL5UEm+OWco1P6fGo7EcSuEaAKAY8zNeLagROoGgjUBt1JGxrXbvrzKyQDroTMjYa0Gm87zqxMidCetZWcS6qYJ10+dc1/FW7VvO7quZsgJPpJj1r3CYi3cUMjrc1iA23WI361G47I4o3p1WeJXF6z7dalsJxBWWWhSN5P7VEG4pY50yyIkToehitQs6wCCBqWEwPiKlKzg17ULw7E5SYB7uPbBHrUyjAgEbGg9pSlApSlApStd+6FVmJgKCSfIASTQfOf6j8ZNxrlhbhRLC53QZg91jkyCYgWwXXXqZjavnL4l7avbNtUzgAypDRKsNSZ6DTbWpXH4yES+Xm9etsAp1Ot66/enygZcs+37tcGKxDpatqjZrLcxJAOa598EGYKkkR1BzferupXUae7hpwViv3798MPp1zuUFuUt2mBYg73WzRc85yrl9MnrWxMbdvLdm4xcDvIhYIHj0jQhddOimsE4iEkixaHeJBBzlWgg5gubQyvs3rFcbdRQ6FUDZlhVUaADMDpqCGiKtppr8Nl3i965bAYW2W3oW7q3MNooY5dfDod996wS+1y3lKW2WzmbKAUbKxGduUiQCB7J8pjfjOLnMRhgLSMtsOEUL3jKoLEjyzFtNorLg+Ntm8gv2reWTmdSbZykNm25SY203injsdo3pus37D3ExOZrTJdQ3LfjAUQFa396IWCDJEjpX1LhnErGIUizdDddN/QFTqtfF7ncEcveqf9RVx7DlCke3X2V1YnNhbyGyxDIARdExcJ5iy+aEGI9NdZql8fE58/xoy669fD7WznMV1ImI8o0EVu4dfhwPMR8qg+y3GGxFhLpX7aSr6QMwPQdJBB99SqJEE8pB69fZXHManTx7VmtprPhYKUFYu0AnyFQhF8UvSSs6LuOpJiPdrUYWIBERPpW67cgAzzEfyTNa3YgCDy/z1mg8NwwI0C+R6mdfbXocsDqZ3+ded7H3RqPX4xQuwgzv0FB615iNdQOsCvA0jYHL02/asrt8ycvKPIaT60sXBPMBsdRp0PuoOXjOEW/ZuKDlLgqZEgE7EdYr59d4EQgsNbuI4fMp5WS+SQMucDkfL4QTG+xNfRzlPmP1rK6kHQaCI6gxqD8a3w55x9HPn+NXL1nu+V3se1y/esvmuWWuOYmSgTMc6E7EKu2xAg9CLD/S3jf+La2RHfWwN5zPaBg+0qTPsrg43hmwuJC4SyQ7hvtGh8+cENbUFQF0JECWM79K4+B2VsXsPdfNYu27ig23DE3QTDECJTTQ5tNdDuK9K0VvjnXmHlVm2PLG/E9f4fdqUrXiLwRSx2FeM91E8VxUtlAkKdfU1x24zcpAno3T316hmYchjuDoD75rEZmEaGNek/8Aqgw4hiksgm5eCqD5NvtEASTVP4/xd7zmxhgXXSWQElzvpGoX94rX2lxQxOIt27T5hEGAYznxEf3aAa7b69as/DgmDsNlAUZZd9SzHoZ9JgDasJmbzMR29uW1rZJmsTqI8q5hOz+JaybN0JaTMGBeS4gNooUmF5iYIGprjfsnfzHLkIB0JYKSPOOnxrbje110k92FUeZGY/rp+lMTxjGBLbd4hF0EgIELAaDUASprKeX+WE8n8yxtHG4QSVbu9iCRcT9CcvtEVceGcXt4hA1saKBmt6yreZ8x5H9q4ezmOe7ZDvo0kTtmjrH/AHaq12iy4fFThmZHCgtBjK7alR6REj1ir75cRMdmsTyqxaJ3E+H0JBnBJaSNkGnw0iKkuDXgVIiIOgn4/wDfWqz2atYjuB30522nRhb6F/L5RU5gLSi4uVixEyYgRB+NdETuNuqs7jabpSlSsUpSgVCdtp+gYkLubZA1iSdI98xHrU3UL2ztzgr2/KBc0/8AjZbn/wCatXvC+P8Azj+XwjFqphg8jIgAAJIIUAqeixB9tZW8UEtMtuGzkFw6KcuXwFZJ15mk6dK6WxGVIuZjhbzNliJQq8ZlG2YD7vUN76s3ZvsWATcxBzqQQqCQGU7M2xU9cu4867bWisdXt5Mtcdd2VAO2IabjBVtW9WCgQimFGUQCZYAe2sMTjVa2LaIAiMxDEktLBQZIgRygxGmtfYsJgbdpctu2iL5KAJ9vnW7ux5D4CsefHpx/r430r/b4thOH3bq5rdtmUaSokeyfODXveKGy3rUHrl5GHu8J9ke+vrHEuA4e+uW5bXSYK8pUnciOug38qoeJ4JilXuRhBcCuQt2GLPO0HPyrA2AjzrSuWLOjF8quT8I2/wAK7x4wkXEaAq5h3v8A9kMEGfIR61nwPHXbN9bfe3FTMUZUYkc0qYAOUmTuPKt2L4Rdtm2buHfCoDzXirtDSSGLakDYae3WrT2O7HYe8gvhnvc0bNbSRvE5Wceug9Km1oiOq2TLWtN26x/v/iR/pthj9FLZi4uXXYTJ0HKWI6nlqznDyRvq0a7x5xW3D8HyqFUBFAgAQAB00GlduEwAQyTLftXHa2528bLfjvNvbsFc/EP8tvZXRWjHLKN6a/Az/FVUV24BvPl/6oHgadd5A91Zzprqh/SD09a1kgTGvy+dB6JbVjoB/wAAV49yQBGg286xLGvKDNLTESBp7q9za8w+GhrBW+Fb0DNCqAf3+NBj3GY8kGdhOvvmli4QYkxBGlbbmHYRmXKB1AnWorivDMY5U4ZstrqYTOfOMxgD5VateKdb0re3DG9bQHG7T3MUBrKrAj7RkSM3eLan/MZnZQSNMs+tQnDOAq2Iwizq95s47xHcKpzLKqdJVTr5g+lWN/6a3bpZrt0B2++zNdb4BVA003arT2V7GWMFzLL3iINxugO4UbKP19a9Dn0x01Weunm/p75L7tXUb33WWufHgd20iRExXRXHxYHumj0+Fea9RBBx/YP93zqO7R4k28K72tHBAMgNysYJ1Hu99SJMQVPu6g0uoskNzA6MOhHUGotG40raJmJiFA7O4nuEv3wRnCZEBjxORzR1jf3VLYXg+KxGHV79xu4Km8zM0tCZgqAE9RLeWorJuxjNiUNqFsMwMFpZVWM2416x+tW3tPwwtZt21uutvNDrubg8i2426efoK5q47a1LjphtqYmOzjwvDcBgbKG/3TMwnM4DlmG4XfQelfOMFZS5iVVT3aPdABO6qW098VL4vs1fe9qVylvHOir05dxA6Crhh+ymCt2kFxM7lZNzM4kgTIhuXXak0tada1onHa86iuohDdssVicPiMtgMtt0UKcoeWHiKmDDVp7HYNHzsUm7mylrhkg6MTB0Uk9d9KvgvB8i6wASYbUCIEnzrh4HwSwM7hSWZjmJZtfLSYrXlzxbb8qePi3tgzQIZy/+kEx7zUnwvC5ZciCdhroPfXXbwyLsoFba1blKUoFKUoFCKUoPkFrhzYbipsXDFp8zppy3RqySIgsp0neV9au9WS9YVvEoMTBIEidDB6VC4rAsh0BI8x/NXtfia5svMmJn05aV6RXlVYlSPB7PMW6AR7zUcKseGthVAXb131oNhFeW0CiFAAHQCBWVKhJSlKBSlKCvYy2UZhrBGnqPX2Vx1a3QEEHY1BYvhrKeUFl9N6DhpWT2mG4I9oisaAKluB2N3PsH81F2xqNCddhVosoFUACABtQZ0pSgUpSgVjdOhnaDWVeETpQV2zpLKu5yqDqQTWVvCycm+vMR5+U12/QHXwsOWcumvNoda47tpk5Qect0PSAZ/wC+VBJuVtLsSTpI/QegriBBVg7Hx8szIiuTFs5ILGekg+Xs61gtwkydY1jz2mg9ITbm9un7f816cMT4SGA8tx7t68vtzlhsdR767eCWTmL9Bp76DVhsG7SoBUHxE9fSpnC4cIuUfHzNbqUClKUClKUClKUClKUClKUGu/ZDiDURj8GLYEEmam6xe2DuAfbQRPCLEsWOw29tTFYogAgCBWVApSlApSlApSlApSlBrv2Q4hhIqE4nhFt5cs6zv7qn68ZQdxQRPBMPu59g/k1L14BG1e0ClKUClKUClKUCo/iHDs5zAwY28/lUhSggVtXAAe78Pw9dOs1pF/OVDZQJ3AjT3VZK19wszlE+cCgr3EP8xgBAGgHpU3w23FtfUT8da5cbwwu5YEAHeZ9lSVtYAHkIoMqUpQKUpQKUpQKUpQKUpQKUpQKUpQKUpQKUpQKUpQK04xyqEjfT9xSlBjhbhIEn7s/qa6KUoMCeaPQ/xWdKUCsLrQPeP1IpSgzpSlApSlApSlApSlApSlApSlApSlApSlApSlApSlB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QUEhMUFhMWFxoYGRYYGBcYGxcYGBwWGBcXHhodHCggGRolHBYcJDEhJykrLi4uFx8zODMsNygtLisBCgoKDg0OGhAQGywmICQsNDA3LDctNy8sNywvLyw0LCwsNCwsLCwsLDAsLS8sLCw0LCwsLCw0LC8sLywsLCwsK//AABEIAKMBNQMBIgACEQEDEQH/xAAbAAEAAgMBAQAAAAAAAAAAAAAABQYCAwQBB//EAD8QAAIBAgQDBQQJAgYCAwEAAAECEQADBBIhMQUiQQYTMlFhcYGR0RQVI0JTkqGxwQdSJDNiouHwcvFjgsIW/8QAGQEBAAMBAQAAAAAAAAAAAAAAAAECAwQF/8QAKREBAAICAAYCAQQDAQAAAAAAAAECAxESEyExQVEE8GEUUnGhMpHhIv/aAAwDAQACEQMRAD8A+40rRjrpVCV8WgHoWIUH4mtacOtgaorHqzAMx9STuaDrpXN9X2vwrf5V+VPq+1+Fb/KvyoOmlc31fa/Ct/lX5U+r7X4Vv8q/Kg6aVzfV9r8K3+VflT6vtfhW/wAq/Kg6aVzfV9r8K3+VflXqYK2CCLaAjYhQCP0oN5NaLWOttkytPeAsmh5gIk7abjet5FVw8Fvm2LeZF7uzctW2UtLFwoDHTkgL0nU0Fha6AQpmWmNCRpvJiB76zqB+o2zOM2W0zPADNKh7VtNPXOrN760Yjgl91UtcBcli4DFVzNlCspKtGUL5DcmR1Cy1qxWIW2jO5hVEk76CoTFcEcrcgy7XMwJcjlygAGVIIzCYj3g1oxPBL7lyWt8yMkgkBpUASuWdGHVj6RQTuM4hbtZc5MtMAKzExvooPnW7D31dQyMGU7EbGuLiGHuG5ae2EJQOCGYr4gBMhT5VGYjgN05Yubl2YKcgV3cNnWVbYadD66mgsNy6FiZ1IAgE6n2DQep0rOoC1wm6HY5gFN1X8RZjBcnXKNIYQpnbeIqN4bgLlyVWQAloM/2q52W6rOTmAIdlUyBMSJNBbMViFtozuYVQWJ3gASaytPmAMESJgiCPaOhqIvcHY4W9YkcxuZJJhQzEoPPSdq1vwe53uZSAuaQ+d8wQJk7nLtlnWZ67TrQTOJvrbUu5hRudf4rbUO3CWGD7lY7wooJJJBcZZJJk6xWnH8Nv3nR2IWNMq3PDDA5wTb1MabDbegnq8ZoBPl76rd3gt5ncllAYmcrEZh3qOpgKCDkDDUnU9BW+7wR+8Z0YD7QFeZtLXcC2Ujbx83wO9BOW3DAETBEiQRv6HUVlVet8EuAhi/OCnMGYkKLQRwB1ltfXStfZe23eMYIQWkUn7UBnlszEXACHIifKRJNBZaVqvYZGMsisfUA/vWv6vtfhW/yr8qDppXN9X2vwrf5V+VPq+1+Fb/KvyoOmlc31fa/Ct/lX5U+r7X4Vv8q/Kg6aVzfV9r8K3+VflT6vtfhW/wAq/Kg6aVzfV9r8K3+VflWOD5We3JIWCs6nK0wJ6wQfdFB10pSgEUpSgUpSgUpSgUpSgUpSgUpSgUpSgUpSgUpSgUpSgUpSgUpSgUpSgUpSgUpSgUpSgUpSgUpSgUpSgUpSgVox2LW1ba5cJCIJJAJMewan3Vvrh43gxesXLbMEDrBY6gD4j96mE11uNscJxqzcDQ+XKwRhcVrZDMAVEOAdQdPOuo4tJYZ0lRLDMJUeZHQe2qljexCvnW3eVULs2QoWKi6gR1LC4rNpBWdhI1ER1XeyRY3QLtvKxJWbIZwxa25DuWl0m2OQZZBEkwKvqnttNMXi39LC2OtAKxuWwreE5lhvYZ1rG9xG0oYl1OQSwBzMBMeEa76VTeMdkr0KtoI5cXBcbKqqhuXFuyiFptgEbgudNp1Epe7KKS8XVDv9IJ5NSL9xHE80nJlj1nptThr7ODHGv/SZs8YsuYW4D/mSRMDuSFuSdhBYb79K3nHWoU95bhvCcyw2oGhnXUj41XL3Y4tmHfKATiCoFrb6RctXgG5+cKbcdJUxpGvl7sZnRg11MzW8QsrahVfEG02dFznLl7vaZJYmRTVPZwYv3f0tlKClZsClKUCubiGOSzba5cMIsSYJMkhQABqSSQPfXTUb2itK+HdXuW7SmOa4FZNwcrKxAYGIiQddCDUxrfVE710MNx2w5AFwK0McrgowCHK0hgIg1tvcXsKrMb1vKoBJDAwDoDA11mqxguy6uhFvE2XVkuIcqZlVXYFVT7U5EUoRlJMy21bOIdkx3l241+2iOroqm2AqZzaYT9oFMG10AJB1Ola8OPfdlxZNdlp+mW+b7ROUS3MOUHUE66COta/rK1IGdfCz5p5cqkBjm2EFh1qq4vskx767buLcZwSigFRmL2nYEm4VK5rXhgeRbSaWezDmzmvXEstNwxlXKC9+1eXMA8ZZtgFQTObxaU4Met8Rx37cK04zitq0i3HcC27KoYaglzC6jp67V7Y4lafZ18boAeUlrbFXAB1MEHao5+BLcw9q07W2UOLjZbaqjgliQEBhQc28nz1NQuC7IpNkriluKlxpmWLlbzXsoYXPGCCGJzeEmBFRFceuspm1/ELXhOJ2bihrd1GUmAQRuSQB7yD8K2LjLZMC4hOXNGYTl/u329aquJ7D5ktqL+Q2wwDJbjmzFrLkZ9WTM3tzdK3t2SVHzC6iW5lQUGcObP0ZV7zNqkGckeKNaTXH+44r+k7Y4rZdmVbiEqQDqIkgtAOxMA7bRXTYvq4zIysvmpBHxFVn/wDjVD51uKPsu5K93KlO7KNpm0JaGnyBGszUr2b4QcLaNs3O8li0wRAIAy6szHbcsTrUWrTXSU1m++sJWtWKxC20Z3MIoLE+QGprbUX2jso9oLcvLZtl1zMSBmA5sgJIAJIBnXQHSsp3rovPboxvdo8OqoxuCLiG4uh8AEydNPKN50rtsY624kOvhDwSAQpEgkbgR51XsN2ct3EYJiEuIUuojZVcqLpR9WDcxBzHp4+nXzGdl0z3Ga+qC7IUERDME08eVl+zHLAMddKru3pnu/pO3OL2QY7xScucBeaVnLIjfX+a3tjLYEm4gETOYRAMEzO06TUDc7OHdrtpSysjZbIQFmud4MoD6ayDMkzM1hjuzKAXWN4IGuK6FhC2wGLlPECQ1x2OhG48tW7ek7v6T2L4hbtd3nYAXHCKdSCzAkCRtMb0s8RtMAQ665oBME5CQxg6wINR13s6j2MPZZpS0ddPGO7uJpzcsF5B1jKPbUXgOzCZrLjErdUCJie8KNdaQRcje4ZkNsdpNJm2+xu++yy4biNq4qulxCrAEGR1GYabgxrHpWwYu3rzpoMx5hou+Y66D1qr3OxWZbY7/KUtLblUyyVJAeM/i7tmU+eafSt2J7LCbg71EW4Lqp9mMwa8mSC2bnUAaLA2GulN29EWv6TljillywW4pymCZESFVzB2ICsJI2rptXVYBlYMp2IIIPvFV2/2SUvedXVe9QoVNuVCZLagABhBzW5kRIMdAaluCcPNi0LZfOczGYjxGY1JJjzJJqYmfKazbfWHfSlKsuUpSgVG9pMEb+FvWlEl1yxMTMTr00qSrRjsOLltlOaCPusyHTUQykEajoab11TWdTEwpF3s7jkFxbdwx3vKyuVdkW0tuyzHMJKleaSQYnK21dGJ4Bix3gsXHRrl58z96xHd3ArZ1XNyurIABGzHpWXD7WLsWrbWxddvo+Gz27hd895zcF3mZpQrIJjTbapPhqX8Th3XEM9pi4yvbz23ygIx8aKRzZl22HXetOZLb9Rb8I1OGY/NaZnbMcjNF4hLTG6z31KbXFNshF3iOm9YfUGLF6zdD3DBY3VN5iXU3QVRWLcihAGyiA2XKdzWzHYziDPctLbKoCVW6FnwHNn0bUMty2ANNbV70rDiXEcfzW0R/DdXOLTSYGI7u4pAKzKWtyvi2IOkcyTn29R9+/ZSnZTBYm0176QWZWYFC1xnMy+bdiAvhiAv/iIqw1DdzctWL1y01y7dZC6rckw0EgBNCNT4dNgNK5eCi+9+5cum5kFrJblWthpd5coTo8Ko1ExBEZoqtp3LK1uKeKVjpVJw3EsegCtaMLbticlxm8NgFycpBMtckAsRE5dDO7D43iDpnICGDydyxkrZD7kg81w5duh6nSFVwpVQxGPxltblwKAiZyFZD54ls5dn2GW3A0GvqImOzOPa9aZmbMBduIrZchKo2XVehkEdNthtQS9cvFMN3lm7bES6MonaSCBPxrqpQhVcZ2dv6tYu93c7q3bBD3AvKl5WJQcpOa4pBidJ6CpHhnCT3Hd4qLnOzAM5u5QdhmYAnrvtMTUzSgqD9ncSgi3cJU5mZPpF9JdjfIKsASijvE5RA5dtBOeD7PYrvf8AEYgXcP1QluYKMyEjae8uXJ12tWfI1bKUEFxrhd5+6GHbIiKVgXHt5DNvI8KPtAqqwyNoZrnvcAujCWLNlwly0G5yzmGa1dQEMQW8Vwa9BPlFWWlBS34Hj9Mt2ImJxF4lQxuSDyc+hUiRI1E6CuxOz15Gm3euRnXR8RfucinDmIcnX7O5r1z76mrRSgomO4TirSW0R79yQokX8QctyLAa4X1JEq5ytCnMdiYq90pQKje0vDziMJiLK5c9y06Lm8IZlKgnQkCT5VJUoKxxTgN8tdfD3O7Z36XLiqbfchIygZVc3FHOBIGs6RUhw/hM2UTE/aMjs6lmLldWyQ5AJIVonf1O9S9KCm2OzWLZgMRiC9tXVoW5dU8jBVOYQRNq2hInV7lzpFdHC+EXXd7eKLXbKIghyxV7pFsuQW8ar3akH+6646VaqUEHxrht+5cQ2nyoABpduW8hDgscqiLmZJWGIiNNzHLf4DeGFw9qy4R7NoIWzvvlVSA8FhMEZtxM1ZqU8aFKvcAxxEC/Ayus/SLwIDLfCjRdSpe3DaNybkgE9lzs/fUHurzyTd8d+8+hY9xGaYKqdY6+dWmlBS+IcOxFu7bS2190L2yp76+e7AaybpZtc8gPo5iNpkgXSlKBSlKBSlKBSlKBSlKBSlKBSlKBSlKDwivEQAAAAAbAaAVlSgUpSgUpSgUpSgUpSgUpSgUpSgUpSgUpSgUpSgUpSgUpSgUpSgUpSgUpSgUpSgVjduBQWYgKNSSYAHmTWGKxC20Z3MIgLMT0AEk18b4/2obH3wrEphVlsh0EL9+7AJPooncDfWr0pNm+HBOWfxC78R/qNhVzLZPeuBodVtn23IIA9YiqVxDt7jbphbiWlM6WcjEAanxakx5RNVW3a0NokS7LlZSCrHUQT5a+7qKwPItq4hhwzD2MhUg/7v8AbXVXFWHqU+Ljp43/AC714necsTiXuGZyXHcFh/pOaAfQEdImpDh2NezcTE27jBMxR7N66cw0BIUt41gghgJB0PmYDibIbha2MoYKxX+1mALAf6ZJj0ium7c/wQksWN85AToqogzx/wCRdfyVeY21tSJjXt9j4bxsXFz2boddjrMGASp8jrUva4jtmEj+4dPaK+XdlMeMLi72DOtu4+a23VSVDIT5hrZA9sV9BtExymPPXQ+VcV68MvFz4uXbUdu8J+3cDCQZFZVX7N5lbTlPXyPtFTWGvhxOx6jyNUYt1KUoFeMwAk6CvHcAEnYVBYjFm42uiDWP5NBIXeKIJy6n4D41w3OI3D1AH+mK4wvTzOh6V5tlI3/5oNgusfvE+hJrk4vw0X0jvHTWQysQyMOvqNa3XYnTQeXlW0+BZ/uPuGlTEzE7hExExqXzvGcbx/D73dtiWuJEhic4ZT1GeSGHlVp4X/UTLk+lIDbbbEWg2UHXlZSNG2kAmJGlc39QMCrYZyV57TBlbrBIDD2EQfaoqkYBnNpRYum2BMozaXbpjSPDqgAAbSUOskV6dK0zY+KY69p8PIvbJgyzWJnXePL71g8XbuoHtOrodmUgj9K318F4Bxq/hb024tMfFbaVt3I+6VPhbyOnur7R2f4ymKsi4kgzldDujjxKfZXJn+POLr4d3x/lVy9O0pKlKVzOopWLtAJOwqExeOa5IXRRqfX/AL5UEm+OWco1P6fGo7EcSuEaAKAY8zNeLagROoGgjUBt1JGxrXbvrzKyQDroTMjYa0Gm87zqxMidCetZWcS6qYJ10+dc1/FW7VvO7quZsgJPpJj1r3CYi3cUMjrc1iA23WI361G47I4o3p1WeJXF6z7dalsJxBWWWhSN5P7VEG4pY50yyIkToehitQs6wCCBqWEwPiKlKzg17ULw7E5SYB7uPbBHrUyjAgEbGg9pSlApSlApStd+6FVmJgKCSfIASTQfOf6j8ZNxrlhbhRLC53QZg91jkyCYgWwXXXqZjavnL4l7avbNtUzgAypDRKsNSZ6DTbWpXH4yES+Xm9etsAp1Ot66/enygZcs+37tcGKxDpatqjZrLcxJAOa598EGYKkkR1BzferupXUae7hpwViv3798MPp1zuUFuUt2mBYg73WzRc85yrl9MnrWxMbdvLdm4xcDvIhYIHj0jQhddOimsE4iEkixaHeJBBzlWgg5gubQyvs3rFcbdRQ6FUDZlhVUaADMDpqCGiKtppr8Nl3i965bAYW2W3oW7q3MNooY5dfDod996wS+1y3lKW2WzmbKAUbKxGduUiQCB7J8pjfjOLnMRhgLSMtsOEUL3jKoLEjyzFtNorLg+Ntm8gv2reWTmdSbZykNm25SY203injsdo3pus37D3ExOZrTJdQ3LfjAUQFa396IWCDJEjpX1LhnErGIUizdDddN/QFTqtfF7ncEcveqf9RVx7DlCke3X2V1YnNhbyGyxDIARdExcJ5iy+aEGI9NdZql8fE58/xoy669fD7WznMV1ImI8o0EVu4dfhwPMR8qg+y3GGxFhLpX7aSr6QMwPQdJBB99SqJEE8pB69fZXHManTx7VmtprPhYKUFYu0AnyFQhF8UvSSs6LuOpJiPdrUYWIBERPpW67cgAzzEfyTNa3YgCDy/z1mg8NwwI0C+R6mdfbXocsDqZ3+ded7H3RqPX4xQuwgzv0FB615iNdQOsCvA0jYHL02/asrt8ycvKPIaT60sXBPMBsdRp0PuoOXjOEW/ZuKDlLgqZEgE7EdYr59d4EQgsNbuI4fMp5WS+SQMucDkfL4QTG+xNfRzlPmP1rK6kHQaCI6gxqD8a3w55x9HPn+NXL1nu+V3se1y/esvmuWWuOYmSgTMc6E7EKu2xAg9CLD/S3jf+La2RHfWwN5zPaBg+0qTPsrg43hmwuJC4SyQ7hvtGh8+cENbUFQF0JECWM79K4+B2VsXsPdfNYu27ig23DE3QTDECJTTQ5tNdDuK9K0VvjnXmHlVm2PLG/E9f4fdqUrXiLwRSx2FeM91E8VxUtlAkKdfU1x24zcpAno3T316hmYchjuDoD75rEZmEaGNek/8Aqgw4hiksgm5eCqD5NvtEASTVP4/xd7zmxhgXXSWQElzvpGoX94rX2lxQxOIt27T5hEGAYznxEf3aAa7b69as/DgmDsNlAUZZd9SzHoZ9JgDasJmbzMR29uW1rZJmsTqI8q5hOz+JaybN0JaTMGBeS4gNooUmF5iYIGprjfsnfzHLkIB0JYKSPOOnxrbje110k92FUeZGY/rp+lMTxjGBLbd4hF0EgIELAaDUASprKeX+WE8n8yxtHG4QSVbu9iCRcT9CcvtEVceGcXt4hA1saKBmt6yreZ8x5H9q4ezmOe7ZDvo0kTtmjrH/AHaq12iy4fFThmZHCgtBjK7alR6REj1ir75cRMdmsTyqxaJ3E+H0JBnBJaSNkGnw0iKkuDXgVIiIOgn4/wDfWqz2atYjuB30522nRhb6F/L5RU5gLSi4uVixEyYgRB+NdETuNuqs7jabpSlSsUpSgVCdtp+gYkLubZA1iSdI98xHrU3UL2ztzgr2/KBc0/8AjZbn/wCatXvC+P8Azj+XwjFqphg8jIgAAJIIUAqeixB9tZW8UEtMtuGzkFw6KcuXwFZJ15mk6dK6WxGVIuZjhbzNliJQq8ZlG2YD7vUN76s3ZvsWATcxBzqQQqCQGU7M2xU9cu4867bWisdXt5Mtcdd2VAO2IabjBVtW9WCgQimFGUQCZYAe2sMTjVa2LaIAiMxDEktLBQZIgRygxGmtfYsJgbdpctu2iL5KAJ9vnW7ux5D4CsefHpx/r430r/b4thOH3bq5rdtmUaSokeyfODXveKGy3rUHrl5GHu8J9ke+vrHEuA4e+uW5bXSYK8pUnciOug38qoeJ4JilXuRhBcCuQt2GLPO0HPyrA2AjzrSuWLOjF8quT8I2/wAK7x4wkXEaAq5h3v8A9kMEGfIR61nwPHXbN9bfe3FTMUZUYkc0qYAOUmTuPKt2L4Rdtm2buHfCoDzXirtDSSGLakDYae3WrT2O7HYe8gvhnvc0bNbSRvE5Wceug9Km1oiOq2TLWtN26x/v/iR/pthj9FLZi4uXXYTJ0HKWI6nlqznDyRvq0a7x5xW3D8HyqFUBFAgAQAB00GlduEwAQyTLftXHa2528bLfjvNvbsFc/EP8tvZXRWjHLKN6a/Az/FVUV24BvPl/6oHgadd5A91Zzprqh/SD09a1kgTGvy+dB6JbVjoB/wAAV49yQBGg286xLGvKDNLTESBp7q9za8w+GhrBW+Fb0DNCqAf3+NBj3GY8kGdhOvvmli4QYkxBGlbbmHYRmXKB1AnWorivDMY5U4ZstrqYTOfOMxgD5VateKdb0re3DG9bQHG7T3MUBrKrAj7RkSM3eLan/MZnZQSNMs+tQnDOAq2Iwizq95s47xHcKpzLKqdJVTr5g+lWN/6a3bpZrt0B2++zNdb4BVA003arT2V7GWMFzLL3iINxugO4UbKP19a9Dn0x01Weunm/p75L7tXUb33WWufHgd20iRExXRXHxYHumj0+Fea9RBBx/YP93zqO7R4k28K72tHBAMgNysYJ1Hu99SJMQVPu6g0uoskNzA6MOhHUGotG40raJmJiFA7O4nuEv3wRnCZEBjxORzR1jf3VLYXg+KxGHV79xu4Km8zM0tCZgqAE9RLeWorJuxjNiUNqFsMwMFpZVWM2416x+tW3tPwwtZt21uutvNDrubg8i2426efoK5q47a1LjphtqYmOzjwvDcBgbKG/3TMwnM4DlmG4XfQelfOMFZS5iVVT3aPdABO6qW098VL4vs1fe9qVylvHOir05dxA6Crhh+ymCt2kFxM7lZNzM4kgTIhuXXak0tada1onHa86iuohDdssVicPiMtgMtt0UKcoeWHiKmDDVp7HYNHzsUm7mylrhkg6MTB0Uk9d9KvgvB8i6wASYbUCIEnzrh4HwSwM7hSWZjmJZtfLSYrXlzxbb8qePi3tgzQIZy/+kEx7zUnwvC5ZciCdhroPfXXbwyLsoFba1blKUoFKUoFCKUoPkFrhzYbipsXDFp8zppy3RqySIgsp0neV9au9WS9YVvEoMTBIEidDB6VC4rAsh0BI8x/NXtfia5svMmJn05aV6RXlVYlSPB7PMW6AR7zUcKseGthVAXb131oNhFeW0CiFAAHQCBWVKhJSlKBSlKCvYy2UZhrBGnqPX2Vx1a3QEEHY1BYvhrKeUFl9N6DhpWT2mG4I9oisaAKluB2N3PsH81F2xqNCddhVosoFUACABtQZ0pSgUpSgVjdOhnaDWVeETpQV2zpLKu5yqDqQTWVvCycm+vMR5+U12/QHXwsOWcumvNoda47tpk5Qect0PSAZ/wC+VBJuVtLsSTpI/QegriBBVg7Hx8szIiuTFs5ILGekg+Xs61gtwkydY1jz2mg9ITbm9un7f816cMT4SGA8tx7t68vtzlhsdR767eCWTmL9Bp76DVhsG7SoBUHxE9fSpnC4cIuUfHzNbqUClKUClKUClKUClKUClKUGu/ZDiDURj8GLYEEmam6xe2DuAfbQRPCLEsWOw29tTFYogAgCBWVApSlApSlApSlApSlBrv2Q4hhIqE4nhFt5cs6zv7qn68ZQdxQRPBMPu59g/k1L14BG1e0ClKUClKUClKUCo/iHDs5zAwY28/lUhSggVtXAAe78Pw9dOs1pF/OVDZQJ3AjT3VZK19wszlE+cCgr3EP8xgBAGgHpU3w23FtfUT8da5cbwwu5YEAHeZ9lSVtYAHkIoMqUpQKUpQKUpQKUpQKUpQKUpQKUpQKUpQKUpQKUpQK04xyqEjfT9xSlBjhbhIEn7s/qa6KUoMCeaPQ/xWdKUCsLrQPeP1IpSgzpSlApSlApSlApSlApSlApSlApSlApSlApSlApSlB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0810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s://www.oakland.k12.mi.us/Portals/0/Learning/UDL/UDL_brain_graphic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86800" cy="380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28" y="762000"/>
            <a:ext cx="8077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a curriculum that is rooted in the 3 UDL principles: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739521"/>
              </p:ext>
            </p:extLst>
          </p:nvPr>
        </p:nvGraphicFramePr>
        <p:xfrm>
          <a:off x="1088571" y="2025831"/>
          <a:ext cx="6934200" cy="4725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549317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 Provide: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 Have: </a:t>
                      </a:r>
                      <a:endParaRPr lang="en-US" dirty="0"/>
                    </a:p>
                  </a:txBody>
                  <a:tcPr/>
                </a:tc>
              </a:tr>
              <a:tr h="1237619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Flexible ways of presenting</a:t>
                      </a:r>
                      <a:r>
                        <a:rPr lang="en-US" baseline="0" dirty="0" smtClean="0"/>
                        <a:t> lesson content.</a:t>
                      </a:r>
                    </a:p>
                    <a:p>
                      <a:pPr algn="ctr"/>
                      <a:r>
                        <a:rPr lang="en-US" baseline="0" dirty="0" smtClean="0"/>
                        <a:t>(WHAT)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Options for how they learn.</a:t>
                      </a:r>
                      <a:endParaRPr lang="en-US" dirty="0"/>
                    </a:p>
                  </a:txBody>
                  <a:tcPr/>
                </a:tc>
              </a:tr>
              <a:tr h="1475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Flexible methods</a:t>
                      </a:r>
                      <a:r>
                        <a:rPr lang="en-US" baseline="0" dirty="0" smtClean="0"/>
                        <a:t> of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expression and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assessment.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(HOW)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Choices for how</a:t>
                      </a:r>
                      <a:r>
                        <a:rPr lang="en-US" baseline="0" dirty="0" smtClean="0"/>
                        <a:t> they demonstrate their</a:t>
                      </a:r>
                    </a:p>
                    <a:p>
                      <a:pPr algn="ctr"/>
                      <a:r>
                        <a:rPr lang="en-US" baseline="0" dirty="0" smtClean="0"/>
                        <a:t>knowledge and learning. </a:t>
                      </a:r>
                      <a:endParaRPr lang="en-US" dirty="0"/>
                    </a:p>
                  </a:txBody>
                  <a:tcPr/>
                </a:tc>
              </a:tr>
              <a:tr h="1416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Flexible</a:t>
                      </a:r>
                      <a:r>
                        <a:rPr lang="en-US" baseline="0" dirty="0" smtClean="0"/>
                        <a:t> options for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student engagement.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(WHY)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Choices which will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engage student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interest.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951514" y="3499757"/>
            <a:ext cx="1208314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16828" y="6096000"/>
            <a:ext cx="114300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51514" y="4572000"/>
            <a:ext cx="1208314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1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UDL is for ALL Students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4384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UDL is a framework to </a:t>
            </a:r>
            <a:r>
              <a:rPr lang="en-US" sz="2400" b="1" dirty="0" smtClean="0"/>
              <a:t>support the variability </a:t>
            </a:r>
            <a:r>
              <a:rPr lang="en-US" sz="2400" dirty="0" smtClean="0"/>
              <a:t>of learners that exist in </a:t>
            </a:r>
            <a:r>
              <a:rPr lang="en-US" sz="2400" u="sng" dirty="0" smtClean="0"/>
              <a:t>all</a:t>
            </a:r>
            <a:r>
              <a:rPr lang="en-US" sz="2400" dirty="0" smtClean="0"/>
              <a:t> classrooms.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This includes gifted students, disengaged students, students with disabilities, students who are English learners, and even the </a:t>
            </a:r>
            <a:r>
              <a:rPr lang="en-US" sz="2400" b="1" i="1" dirty="0" smtClean="0"/>
              <a:t>mythical average student</a:t>
            </a:r>
            <a:r>
              <a:rPr lang="en-US" sz="2400" i="1" dirty="0" smtClean="0"/>
              <a:t>. </a:t>
            </a:r>
            <a:endParaRPr lang="en-US" sz="2400" i="1" dirty="0"/>
          </a:p>
        </p:txBody>
      </p:sp>
      <p:pic>
        <p:nvPicPr>
          <p:cNvPr id="8" name="Picture 7" descr="CAS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0153" y="6096000"/>
            <a:ext cx="1966633" cy="762000"/>
          </a:xfrm>
          <a:prstGeom prst="rect">
            <a:avLst/>
          </a:prstGeom>
        </p:spPr>
      </p:pic>
      <p:pic>
        <p:nvPicPr>
          <p:cNvPr id="6" name="Picture 5" descr="film.bmp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874392"/>
            <a:ext cx="1042838" cy="8351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60960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Strategy </a:t>
            </a:r>
            <a:r>
              <a:rPr lang="en-US" dirty="0" smtClean="0"/>
              <a:t>#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nda-mangum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1" y="838200"/>
            <a:ext cx="6502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6142214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http://udltechtoolkit.wikispaces.com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  <p:pic>
        <p:nvPicPr>
          <p:cNvPr id="1026" name="Picture 2" descr="C:\Users\linda-mangum\Desktop\cast.org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8"/>
          <a:stretch/>
        </p:blipFill>
        <p:spPr bwMode="auto">
          <a:xfrm>
            <a:off x="304800" y="673816"/>
            <a:ext cx="5867400" cy="51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5201" y="631495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cast.org/index.html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16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6272</TotalTime>
  <Words>1182</Words>
  <Application>Microsoft Office PowerPoint</Application>
  <PresentationFormat>On-screen Show (4:3)</PresentationFormat>
  <Paragraphs>217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Urban</vt:lpstr>
      <vt:lpstr>Tools for Success: Application of UDL and Accommodations to Support ALL Students in the CCSS</vt:lpstr>
      <vt:lpstr>PowerPoint Presentation</vt:lpstr>
      <vt:lpstr>PowerPoint Presentation</vt:lpstr>
      <vt:lpstr>What is UDL?</vt:lpstr>
      <vt:lpstr>Why is UDL Necessary? </vt:lpstr>
      <vt:lpstr>PowerPoint Presentation</vt:lpstr>
      <vt:lpstr>Using a curriculum that is rooted in the 3 UDL principles:</vt:lpstr>
      <vt:lpstr>UDL is for ALL Students</vt:lpstr>
      <vt:lpstr>PowerPoint Presentation</vt:lpstr>
      <vt:lpstr>PowerPoint Presentation</vt:lpstr>
      <vt:lpstr>But what about those students who need more???</vt:lpstr>
      <vt:lpstr>Common Deficits</vt:lpstr>
      <vt:lpstr>2nd Grade Common Core Math Standard</vt:lpstr>
      <vt:lpstr>3rd Grade Common Core Math Standard</vt:lpstr>
      <vt:lpstr>Academic Conversation about Supports to Assist Struggling Learners</vt:lpstr>
      <vt:lpstr>Academic Conversation about Supports to Assist Struggling Learners DEBRIEF</vt:lpstr>
      <vt:lpstr>References:</vt:lpstr>
      <vt:lpstr>Kindergarten Common Core Math Standard</vt:lpstr>
      <vt:lpstr>1st Grade Common Core Math Standard</vt:lpstr>
      <vt:lpstr>5th Grade Common Core Math Standard</vt:lpstr>
      <vt:lpstr>6th Grade Common Core Math Standard</vt:lpstr>
      <vt:lpstr>4th Grade Common Core Math Standard</vt:lpstr>
      <vt:lpstr>7th Grade Common Core Math Standard</vt:lpstr>
      <vt:lpstr>8th Grade Common Core Math Standard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Success: Creating a Positive Mindset for the Application of Universal Design for Learning and Accommodation Implementation</dc:title>
  <dc:creator>Linda Mangum</dc:creator>
  <cp:lastModifiedBy>Linda Mangum</cp:lastModifiedBy>
  <cp:revision>106</cp:revision>
  <cp:lastPrinted>2014-10-13T21:23:24Z</cp:lastPrinted>
  <dcterms:created xsi:type="dcterms:W3CDTF">2014-04-22T15:52:56Z</dcterms:created>
  <dcterms:modified xsi:type="dcterms:W3CDTF">2014-10-17T21:29:43Z</dcterms:modified>
</cp:coreProperties>
</file>