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8" r:id="rId2"/>
  </p:sldMasterIdLst>
  <p:notesMasterIdLst>
    <p:notesMasterId r:id="rId21"/>
  </p:notesMasterIdLst>
  <p:handoutMasterIdLst>
    <p:handoutMasterId r:id="rId22"/>
  </p:handoutMasterIdLst>
  <p:sldIdLst>
    <p:sldId id="637" r:id="rId3"/>
    <p:sldId id="639" r:id="rId4"/>
    <p:sldId id="675" r:id="rId5"/>
    <p:sldId id="683" r:id="rId6"/>
    <p:sldId id="684" r:id="rId7"/>
    <p:sldId id="685" r:id="rId8"/>
    <p:sldId id="686" r:id="rId9"/>
    <p:sldId id="695" r:id="rId10"/>
    <p:sldId id="680" r:id="rId11"/>
    <p:sldId id="681" r:id="rId12"/>
    <p:sldId id="691" r:id="rId13"/>
    <p:sldId id="693" r:id="rId14"/>
    <p:sldId id="692" r:id="rId15"/>
    <p:sldId id="694" r:id="rId16"/>
    <p:sldId id="687" r:id="rId17"/>
    <p:sldId id="641" r:id="rId18"/>
    <p:sldId id="643" r:id="rId19"/>
    <p:sldId id="689" r:id="rId20"/>
  </p:sldIdLst>
  <p:sldSz cx="9829800" cy="7315200"/>
  <p:notesSz cx="7077075" cy="9363075"/>
  <p:defaultTextStyle>
    <a:defPPr>
      <a:defRPr lang="en-US"/>
    </a:defPPr>
    <a:lvl1pPr marL="0" algn="l" defTabSz="979600" rtl="0" eaLnBrk="1" latinLnBrk="0" hangingPunct="1">
      <a:defRPr sz="1929" kern="1200">
        <a:solidFill>
          <a:schemeClr val="tx1"/>
        </a:solidFill>
        <a:latin typeface="+mn-lt"/>
        <a:ea typeface="+mn-ea"/>
        <a:cs typeface="+mn-cs"/>
      </a:defRPr>
    </a:lvl1pPr>
    <a:lvl2pPr marL="489800" algn="l" defTabSz="979600" rtl="0" eaLnBrk="1" latinLnBrk="0" hangingPunct="1">
      <a:defRPr sz="1929" kern="1200">
        <a:solidFill>
          <a:schemeClr val="tx1"/>
        </a:solidFill>
        <a:latin typeface="+mn-lt"/>
        <a:ea typeface="+mn-ea"/>
        <a:cs typeface="+mn-cs"/>
      </a:defRPr>
    </a:lvl2pPr>
    <a:lvl3pPr marL="979600" algn="l" defTabSz="979600" rtl="0" eaLnBrk="1" latinLnBrk="0" hangingPunct="1">
      <a:defRPr sz="1929" kern="1200">
        <a:solidFill>
          <a:schemeClr val="tx1"/>
        </a:solidFill>
        <a:latin typeface="+mn-lt"/>
        <a:ea typeface="+mn-ea"/>
        <a:cs typeface="+mn-cs"/>
      </a:defRPr>
    </a:lvl3pPr>
    <a:lvl4pPr marL="1469400" algn="l" defTabSz="979600" rtl="0" eaLnBrk="1" latinLnBrk="0" hangingPunct="1">
      <a:defRPr sz="1929" kern="1200">
        <a:solidFill>
          <a:schemeClr val="tx1"/>
        </a:solidFill>
        <a:latin typeface="+mn-lt"/>
        <a:ea typeface="+mn-ea"/>
        <a:cs typeface="+mn-cs"/>
      </a:defRPr>
    </a:lvl4pPr>
    <a:lvl5pPr marL="1959202" algn="l" defTabSz="979600" rtl="0" eaLnBrk="1" latinLnBrk="0" hangingPunct="1">
      <a:defRPr sz="1929" kern="1200">
        <a:solidFill>
          <a:schemeClr val="tx1"/>
        </a:solidFill>
        <a:latin typeface="+mn-lt"/>
        <a:ea typeface="+mn-ea"/>
        <a:cs typeface="+mn-cs"/>
      </a:defRPr>
    </a:lvl5pPr>
    <a:lvl6pPr marL="2449003" algn="l" defTabSz="979600" rtl="0" eaLnBrk="1" latinLnBrk="0" hangingPunct="1">
      <a:defRPr sz="1929" kern="1200">
        <a:solidFill>
          <a:schemeClr val="tx1"/>
        </a:solidFill>
        <a:latin typeface="+mn-lt"/>
        <a:ea typeface="+mn-ea"/>
        <a:cs typeface="+mn-cs"/>
      </a:defRPr>
    </a:lvl6pPr>
    <a:lvl7pPr marL="2938803" algn="l" defTabSz="979600" rtl="0" eaLnBrk="1" latinLnBrk="0" hangingPunct="1">
      <a:defRPr sz="1929" kern="1200">
        <a:solidFill>
          <a:schemeClr val="tx1"/>
        </a:solidFill>
        <a:latin typeface="+mn-lt"/>
        <a:ea typeface="+mn-ea"/>
        <a:cs typeface="+mn-cs"/>
      </a:defRPr>
    </a:lvl7pPr>
    <a:lvl8pPr marL="3428603" algn="l" defTabSz="979600" rtl="0" eaLnBrk="1" latinLnBrk="0" hangingPunct="1">
      <a:defRPr sz="1929" kern="1200">
        <a:solidFill>
          <a:schemeClr val="tx1"/>
        </a:solidFill>
        <a:latin typeface="+mn-lt"/>
        <a:ea typeface="+mn-ea"/>
        <a:cs typeface="+mn-cs"/>
      </a:defRPr>
    </a:lvl8pPr>
    <a:lvl9pPr marL="3918403" algn="l" defTabSz="979600" rtl="0" eaLnBrk="1" latinLnBrk="0" hangingPunct="1">
      <a:defRPr sz="1929"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04">
          <p15:clr>
            <a:srgbClr val="A4A3A4"/>
          </p15:clr>
        </p15:guide>
        <p15:guide id="2" pos="3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FF00"/>
    <a:srgbClr val="000000"/>
    <a:srgbClr val="008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059" autoAdjust="0"/>
    <p:restoredTop sz="92359" autoAdjust="0"/>
  </p:normalViewPr>
  <p:slideViewPr>
    <p:cSldViewPr snapToGrid="0">
      <p:cViewPr>
        <p:scale>
          <a:sx n="80" d="100"/>
          <a:sy n="80" d="100"/>
        </p:scale>
        <p:origin x="-896" y="-448"/>
      </p:cViewPr>
      <p:guideLst>
        <p:guide orient="horz" pos="2304"/>
        <p:guide pos="3096"/>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52" d="100"/>
          <a:sy n="52" d="100"/>
        </p:scale>
        <p:origin x="-1806" y="-96"/>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26F81B-C59F-4D5B-9A73-D1463873730D}" type="doc">
      <dgm:prSet loTypeId="urn:microsoft.com/office/officeart/2005/8/layout/arrow2" loCatId="process" qsTypeId="urn:microsoft.com/office/officeart/2005/8/quickstyle/simple1" qsCatId="simple" csTypeId="urn:microsoft.com/office/officeart/2005/8/colors/accent1_2" csCatId="accent1" phldr="1"/>
      <dgm:spPr/>
    </dgm:pt>
    <dgm:pt modelId="{557B2CCA-99DA-433A-984D-30BF05A86CE8}">
      <dgm:prSet phldrT="[Text]" custT="1"/>
      <dgm:spPr/>
      <dgm:t>
        <a:bodyPr/>
        <a:lstStyle/>
        <a:p>
          <a:r>
            <a:rPr lang="en-US" sz="1600" dirty="0" smtClean="0"/>
            <a:t>Establishing expectations for all classroom talk</a:t>
          </a:r>
          <a:endParaRPr lang="en-US" sz="1600" dirty="0"/>
        </a:p>
      </dgm:t>
    </dgm:pt>
    <dgm:pt modelId="{C1B733D9-F55A-4B68-AB76-CDF283E57281}" type="parTrans" cxnId="{A25A0787-7F08-4F7C-BB3A-BC7F9B960A4B}">
      <dgm:prSet/>
      <dgm:spPr/>
      <dgm:t>
        <a:bodyPr/>
        <a:lstStyle/>
        <a:p>
          <a:endParaRPr lang="en-US"/>
        </a:p>
      </dgm:t>
    </dgm:pt>
    <dgm:pt modelId="{9C66C841-2546-48AF-BF6A-68A0AD9E2CD6}" type="sibTrans" cxnId="{A25A0787-7F08-4F7C-BB3A-BC7F9B960A4B}">
      <dgm:prSet/>
      <dgm:spPr/>
      <dgm:t>
        <a:bodyPr/>
        <a:lstStyle/>
        <a:p>
          <a:endParaRPr lang="en-US"/>
        </a:p>
      </dgm:t>
    </dgm:pt>
    <dgm:pt modelId="{D37AC0BA-1014-4E3A-A59B-994713A73E85}">
      <dgm:prSet phldrT="[Text]" custT="1"/>
      <dgm:spPr/>
      <dgm:t>
        <a:bodyPr/>
        <a:lstStyle/>
        <a:p>
          <a:r>
            <a:rPr lang="en-US" sz="1600" dirty="0" smtClean="0"/>
            <a:t>Implementing discussion protocols</a:t>
          </a:r>
          <a:endParaRPr lang="en-US" sz="1600" dirty="0"/>
        </a:p>
      </dgm:t>
    </dgm:pt>
    <dgm:pt modelId="{7DFFD62B-B789-4194-B10C-34B5A82A1FCA}" type="parTrans" cxnId="{C1AE11EE-F855-464D-99B4-DD03FDB983A2}">
      <dgm:prSet/>
      <dgm:spPr/>
      <dgm:t>
        <a:bodyPr/>
        <a:lstStyle/>
        <a:p>
          <a:endParaRPr lang="en-US"/>
        </a:p>
      </dgm:t>
    </dgm:pt>
    <dgm:pt modelId="{F7CC32D5-C57F-41A5-974D-59CB77D0A7B6}" type="sibTrans" cxnId="{C1AE11EE-F855-464D-99B4-DD03FDB983A2}">
      <dgm:prSet/>
      <dgm:spPr/>
      <dgm:t>
        <a:bodyPr/>
        <a:lstStyle/>
        <a:p>
          <a:endParaRPr lang="en-US"/>
        </a:p>
      </dgm:t>
    </dgm:pt>
    <dgm:pt modelId="{BA2AA7CF-B6CF-4EC4-8003-85E746DA63AE}">
      <dgm:prSet phldrT="[Text]" custT="1"/>
      <dgm:spPr/>
      <dgm:t>
        <a:bodyPr/>
        <a:lstStyle/>
        <a:p>
          <a:r>
            <a:rPr lang="en-US" sz="1600" dirty="0" smtClean="0"/>
            <a:t>Increasing depth of conversations</a:t>
          </a:r>
          <a:endParaRPr lang="en-US" sz="1600" dirty="0"/>
        </a:p>
      </dgm:t>
    </dgm:pt>
    <dgm:pt modelId="{49E0D8ED-C170-4850-9970-8E4E6C8141A2}" type="parTrans" cxnId="{41C5C148-C5FE-42CD-8387-16F26C29D969}">
      <dgm:prSet/>
      <dgm:spPr/>
      <dgm:t>
        <a:bodyPr/>
        <a:lstStyle/>
        <a:p>
          <a:endParaRPr lang="en-US"/>
        </a:p>
      </dgm:t>
    </dgm:pt>
    <dgm:pt modelId="{C4A09850-FA98-45D6-AED3-947BE338439B}" type="sibTrans" cxnId="{41C5C148-C5FE-42CD-8387-16F26C29D969}">
      <dgm:prSet/>
      <dgm:spPr/>
      <dgm:t>
        <a:bodyPr/>
        <a:lstStyle/>
        <a:p>
          <a:endParaRPr lang="en-US"/>
        </a:p>
      </dgm:t>
    </dgm:pt>
    <dgm:pt modelId="{33066457-AC2F-4BB1-BB17-7970D290EF79}">
      <dgm:prSet custT="1"/>
      <dgm:spPr/>
      <dgm:t>
        <a:bodyPr/>
        <a:lstStyle/>
        <a:p>
          <a:r>
            <a:rPr lang="en-US" sz="1600" dirty="0" smtClean="0"/>
            <a:t>Setting up physical environment that promotes conversation</a:t>
          </a:r>
          <a:endParaRPr lang="en-US" sz="1600" dirty="0"/>
        </a:p>
      </dgm:t>
    </dgm:pt>
    <dgm:pt modelId="{54723BDD-C155-430A-A580-0B905480F309}" type="parTrans" cxnId="{B81E857F-722B-49EF-A54A-50F1EE610DD4}">
      <dgm:prSet/>
      <dgm:spPr/>
      <dgm:t>
        <a:bodyPr/>
        <a:lstStyle/>
        <a:p>
          <a:endParaRPr lang="en-US"/>
        </a:p>
      </dgm:t>
    </dgm:pt>
    <dgm:pt modelId="{FFA6C414-CE42-4279-B361-38BC3B89373C}" type="sibTrans" cxnId="{B81E857F-722B-49EF-A54A-50F1EE610DD4}">
      <dgm:prSet/>
      <dgm:spPr/>
      <dgm:t>
        <a:bodyPr/>
        <a:lstStyle/>
        <a:p>
          <a:endParaRPr lang="en-US"/>
        </a:p>
      </dgm:t>
    </dgm:pt>
    <dgm:pt modelId="{03DFF705-C8FA-4AC2-B0E3-E17F390EED08}" type="pres">
      <dgm:prSet presAssocID="{4C26F81B-C59F-4D5B-9A73-D1463873730D}" presName="arrowDiagram" presStyleCnt="0">
        <dgm:presLayoutVars>
          <dgm:chMax val="5"/>
          <dgm:dir/>
          <dgm:resizeHandles val="exact"/>
        </dgm:presLayoutVars>
      </dgm:prSet>
      <dgm:spPr/>
    </dgm:pt>
    <dgm:pt modelId="{F6B9B0E2-D0E1-4529-AF53-5EB99496D8D4}" type="pres">
      <dgm:prSet presAssocID="{4C26F81B-C59F-4D5B-9A73-D1463873730D}" presName="arrow" presStyleLbl="bgShp" presStyleIdx="0" presStyleCnt="1"/>
      <dgm:spPr/>
    </dgm:pt>
    <dgm:pt modelId="{136DFB3E-56FB-46B2-881E-6BE6033DC1B9}" type="pres">
      <dgm:prSet presAssocID="{4C26F81B-C59F-4D5B-9A73-D1463873730D}" presName="arrowDiagram4" presStyleCnt="0"/>
      <dgm:spPr/>
    </dgm:pt>
    <dgm:pt modelId="{AD785B67-BBE1-48CB-AB94-183AA5943932}" type="pres">
      <dgm:prSet presAssocID="{33066457-AC2F-4BB1-BB17-7970D290EF79}" presName="bullet4a" presStyleLbl="node1" presStyleIdx="0" presStyleCnt="4"/>
      <dgm:spPr/>
    </dgm:pt>
    <dgm:pt modelId="{1C8F981D-8A5F-4B32-BA75-9031DFDEA6EC}" type="pres">
      <dgm:prSet presAssocID="{33066457-AC2F-4BB1-BB17-7970D290EF79}" presName="textBox4a" presStyleLbl="revTx" presStyleIdx="0" presStyleCnt="4" custScaleX="121145" custLinFactNeighborX="12717" custLinFactNeighborY="5641">
        <dgm:presLayoutVars>
          <dgm:bulletEnabled val="1"/>
        </dgm:presLayoutVars>
      </dgm:prSet>
      <dgm:spPr/>
      <dgm:t>
        <a:bodyPr/>
        <a:lstStyle/>
        <a:p>
          <a:endParaRPr lang="en-US"/>
        </a:p>
      </dgm:t>
    </dgm:pt>
    <dgm:pt modelId="{80C8F436-81EF-4BD4-B09E-3B761E05071D}" type="pres">
      <dgm:prSet presAssocID="{557B2CCA-99DA-433A-984D-30BF05A86CE8}" presName="bullet4b" presStyleLbl="node1" presStyleIdx="1" presStyleCnt="4"/>
      <dgm:spPr/>
    </dgm:pt>
    <dgm:pt modelId="{AA8C509D-CF79-455A-974B-C2E70D411027}" type="pres">
      <dgm:prSet presAssocID="{557B2CCA-99DA-433A-984D-30BF05A86CE8}" presName="textBox4b" presStyleLbl="revTx" presStyleIdx="1" presStyleCnt="4">
        <dgm:presLayoutVars>
          <dgm:bulletEnabled val="1"/>
        </dgm:presLayoutVars>
      </dgm:prSet>
      <dgm:spPr/>
      <dgm:t>
        <a:bodyPr/>
        <a:lstStyle/>
        <a:p>
          <a:endParaRPr lang="en-US"/>
        </a:p>
      </dgm:t>
    </dgm:pt>
    <dgm:pt modelId="{BEEF83EA-75E1-425F-930A-F759ADC0FF88}" type="pres">
      <dgm:prSet presAssocID="{D37AC0BA-1014-4E3A-A59B-994713A73E85}" presName="bullet4c" presStyleLbl="node1" presStyleIdx="2" presStyleCnt="4"/>
      <dgm:spPr/>
    </dgm:pt>
    <dgm:pt modelId="{3C42FB70-6FE0-457D-8BF0-990B12323FDA}" type="pres">
      <dgm:prSet presAssocID="{D37AC0BA-1014-4E3A-A59B-994713A73E85}" presName="textBox4c" presStyleLbl="revTx" presStyleIdx="2" presStyleCnt="4">
        <dgm:presLayoutVars>
          <dgm:bulletEnabled val="1"/>
        </dgm:presLayoutVars>
      </dgm:prSet>
      <dgm:spPr/>
      <dgm:t>
        <a:bodyPr/>
        <a:lstStyle/>
        <a:p>
          <a:endParaRPr lang="en-US"/>
        </a:p>
      </dgm:t>
    </dgm:pt>
    <dgm:pt modelId="{512C96CF-1673-4A3D-B77B-7B659676C5B0}" type="pres">
      <dgm:prSet presAssocID="{BA2AA7CF-B6CF-4EC4-8003-85E746DA63AE}" presName="bullet4d" presStyleLbl="node1" presStyleIdx="3" presStyleCnt="4"/>
      <dgm:spPr/>
    </dgm:pt>
    <dgm:pt modelId="{F02D5179-DE72-47A9-A779-A387B68BC7F0}" type="pres">
      <dgm:prSet presAssocID="{BA2AA7CF-B6CF-4EC4-8003-85E746DA63AE}" presName="textBox4d" presStyleLbl="revTx" presStyleIdx="3" presStyleCnt="4" custScaleX="128306" custScaleY="100127" custLinFactNeighborX="12243" custLinFactNeighborY="4808">
        <dgm:presLayoutVars>
          <dgm:bulletEnabled val="1"/>
        </dgm:presLayoutVars>
      </dgm:prSet>
      <dgm:spPr/>
      <dgm:t>
        <a:bodyPr/>
        <a:lstStyle/>
        <a:p>
          <a:endParaRPr lang="en-US"/>
        </a:p>
      </dgm:t>
    </dgm:pt>
  </dgm:ptLst>
  <dgm:cxnLst>
    <dgm:cxn modelId="{C1AE11EE-F855-464D-99B4-DD03FDB983A2}" srcId="{4C26F81B-C59F-4D5B-9A73-D1463873730D}" destId="{D37AC0BA-1014-4E3A-A59B-994713A73E85}" srcOrd="2" destOrd="0" parTransId="{7DFFD62B-B789-4194-B10C-34B5A82A1FCA}" sibTransId="{F7CC32D5-C57F-41A5-974D-59CB77D0A7B6}"/>
    <dgm:cxn modelId="{A25A0787-7F08-4F7C-BB3A-BC7F9B960A4B}" srcId="{4C26F81B-C59F-4D5B-9A73-D1463873730D}" destId="{557B2CCA-99DA-433A-984D-30BF05A86CE8}" srcOrd="1" destOrd="0" parTransId="{C1B733D9-F55A-4B68-AB76-CDF283E57281}" sibTransId="{9C66C841-2546-48AF-BF6A-68A0AD9E2CD6}"/>
    <dgm:cxn modelId="{84E2AD1B-A4C1-0D47-861F-4900D8B094A1}" type="presOf" srcId="{557B2CCA-99DA-433A-984D-30BF05A86CE8}" destId="{AA8C509D-CF79-455A-974B-C2E70D411027}" srcOrd="0" destOrd="0" presId="urn:microsoft.com/office/officeart/2005/8/layout/arrow2"/>
    <dgm:cxn modelId="{ED65C803-1810-2B43-A5FF-F5D50941DA63}" type="presOf" srcId="{D37AC0BA-1014-4E3A-A59B-994713A73E85}" destId="{3C42FB70-6FE0-457D-8BF0-990B12323FDA}" srcOrd="0" destOrd="0" presId="urn:microsoft.com/office/officeart/2005/8/layout/arrow2"/>
    <dgm:cxn modelId="{B81E857F-722B-49EF-A54A-50F1EE610DD4}" srcId="{4C26F81B-C59F-4D5B-9A73-D1463873730D}" destId="{33066457-AC2F-4BB1-BB17-7970D290EF79}" srcOrd="0" destOrd="0" parTransId="{54723BDD-C155-430A-A580-0B905480F309}" sibTransId="{FFA6C414-CE42-4279-B361-38BC3B89373C}"/>
    <dgm:cxn modelId="{338DAC4E-8F1B-9747-83E3-D058B3BDAC03}" type="presOf" srcId="{4C26F81B-C59F-4D5B-9A73-D1463873730D}" destId="{03DFF705-C8FA-4AC2-B0E3-E17F390EED08}" srcOrd="0" destOrd="0" presId="urn:microsoft.com/office/officeart/2005/8/layout/arrow2"/>
    <dgm:cxn modelId="{14059B57-9057-6643-A7E5-4C42EFBEA3B9}" type="presOf" srcId="{BA2AA7CF-B6CF-4EC4-8003-85E746DA63AE}" destId="{F02D5179-DE72-47A9-A779-A387B68BC7F0}" srcOrd="0" destOrd="0" presId="urn:microsoft.com/office/officeart/2005/8/layout/arrow2"/>
    <dgm:cxn modelId="{5CF7CC0D-3062-1A4B-AA65-651B3E4EFFF9}" type="presOf" srcId="{33066457-AC2F-4BB1-BB17-7970D290EF79}" destId="{1C8F981D-8A5F-4B32-BA75-9031DFDEA6EC}" srcOrd="0" destOrd="0" presId="urn:microsoft.com/office/officeart/2005/8/layout/arrow2"/>
    <dgm:cxn modelId="{41C5C148-C5FE-42CD-8387-16F26C29D969}" srcId="{4C26F81B-C59F-4D5B-9A73-D1463873730D}" destId="{BA2AA7CF-B6CF-4EC4-8003-85E746DA63AE}" srcOrd="3" destOrd="0" parTransId="{49E0D8ED-C170-4850-9970-8E4E6C8141A2}" sibTransId="{C4A09850-FA98-45D6-AED3-947BE338439B}"/>
    <dgm:cxn modelId="{7C3BFCB5-840B-BF4F-A0E6-F16C25B74B35}" type="presParOf" srcId="{03DFF705-C8FA-4AC2-B0E3-E17F390EED08}" destId="{F6B9B0E2-D0E1-4529-AF53-5EB99496D8D4}" srcOrd="0" destOrd="0" presId="urn:microsoft.com/office/officeart/2005/8/layout/arrow2"/>
    <dgm:cxn modelId="{126BBA22-C243-FD4B-899A-CF28317DE172}" type="presParOf" srcId="{03DFF705-C8FA-4AC2-B0E3-E17F390EED08}" destId="{136DFB3E-56FB-46B2-881E-6BE6033DC1B9}" srcOrd="1" destOrd="0" presId="urn:microsoft.com/office/officeart/2005/8/layout/arrow2"/>
    <dgm:cxn modelId="{8AFCA1BE-FE65-CF47-ABA0-96A2A7D1E98D}" type="presParOf" srcId="{136DFB3E-56FB-46B2-881E-6BE6033DC1B9}" destId="{AD785B67-BBE1-48CB-AB94-183AA5943932}" srcOrd="0" destOrd="0" presId="urn:microsoft.com/office/officeart/2005/8/layout/arrow2"/>
    <dgm:cxn modelId="{E1052F97-8FD5-3541-B3D8-777153B26147}" type="presParOf" srcId="{136DFB3E-56FB-46B2-881E-6BE6033DC1B9}" destId="{1C8F981D-8A5F-4B32-BA75-9031DFDEA6EC}" srcOrd="1" destOrd="0" presId="urn:microsoft.com/office/officeart/2005/8/layout/arrow2"/>
    <dgm:cxn modelId="{A5CCB9BE-1C73-4548-9E33-494F5A7A9FE7}" type="presParOf" srcId="{136DFB3E-56FB-46B2-881E-6BE6033DC1B9}" destId="{80C8F436-81EF-4BD4-B09E-3B761E05071D}" srcOrd="2" destOrd="0" presId="urn:microsoft.com/office/officeart/2005/8/layout/arrow2"/>
    <dgm:cxn modelId="{9F05828F-4289-EE46-9009-38787DCC2034}" type="presParOf" srcId="{136DFB3E-56FB-46B2-881E-6BE6033DC1B9}" destId="{AA8C509D-CF79-455A-974B-C2E70D411027}" srcOrd="3" destOrd="0" presId="urn:microsoft.com/office/officeart/2005/8/layout/arrow2"/>
    <dgm:cxn modelId="{D782F702-22CF-7F43-B145-FD323480BCC9}" type="presParOf" srcId="{136DFB3E-56FB-46B2-881E-6BE6033DC1B9}" destId="{BEEF83EA-75E1-425F-930A-F759ADC0FF88}" srcOrd="4" destOrd="0" presId="urn:microsoft.com/office/officeart/2005/8/layout/arrow2"/>
    <dgm:cxn modelId="{A041EA65-822A-8044-81CE-DD478179C597}" type="presParOf" srcId="{136DFB3E-56FB-46B2-881E-6BE6033DC1B9}" destId="{3C42FB70-6FE0-457D-8BF0-990B12323FDA}" srcOrd="5" destOrd="0" presId="urn:microsoft.com/office/officeart/2005/8/layout/arrow2"/>
    <dgm:cxn modelId="{C28D64BE-2A30-AC49-81A8-BDEC98202169}" type="presParOf" srcId="{136DFB3E-56FB-46B2-881E-6BE6033DC1B9}" destId="{512C96CF-1673-4A3D-B77B-7B659676C5B0}" srcOrd="6" destOrd="0" presId="urn:microsoft.com/office/officeart/2005/8/layout/arrow2"/>
    <dgm:cxn modelId="{FBA3E2AB-F623-924E-B1F5-74092194B86D}" type="presParOf" srcId="{136DFB3E-56FB-46B2-881E-6BE6033DC1B9}" destId="{F02D5179-DE72-47A9-A779-A387B68BC7F0}"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9B0E2-D0E1-4529-AF53-5EB99496D8D4}">
      <dsp:nvSpPr>
        <dsp:cNvPr id="0" name=""/>
        <dsp:cNvSpPr/>
      </dsp:nvSpPr>
      <dsp:spPr>
        <a:xfrm>
          <a:off x="0" y="135592"/>
          <a:ext cx="6553200" cy="409575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785B67-BBE1-48CB-AB94-183AA5943932}">
      <dsp:nvSpPr>
        <dsp:cNvPr id="0" name=""/>
        <dsp:cNvSpPr/>
      </dsp:nvSpPr>
      <dsp:spPr>
        <a:xfrm>
          <a:off x="645490" y="3181192"/>
          <a:ext cx="150723" cy="1507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8F981D-8A5F-4B32-BA75-9031DFDEA6EC}">
      <dsp:nvSpPr>
        <dsp:cNvPr id="0" name=""/>
        <dsp:cNvSpPr/>
      </dsp:nvSpPr>
      <dsp:spPr>
        <a:xfrm>
          <a:off x="744883" y="3311541"/>
          <a:ext cx="1357547" cy="974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865" tIns="0" rIns="0" bIns="0" numCol="1" spcCol="1270" anchor="t" anchorCtr="0">
          <a:noAutofit/>
        </a:bodyPr>
        <a:lstStyle/>
        <a:p>
          <a:pPr lvl="0" algn="l" defTabSz="711200">
            <a:lnSpc>
              <a:spcPct val="90000"/>
            </a:lnSpc>
            <a:spcBef>
              <a:spcPct val="0"/>
            </a:spcBef>
            <a:spcAft>
              <a:spcPct val="35000"/>
            </a:spcAft>
          </a:pPr>
          <a:r>
            <a:rPr lang="en-US" sz="1600" kern="1200" dirty="0" smtClean="0"/>
            <a:t>Setting up physical environment that promotes conversation</a:t>
          </a:r>
          <a:endParaRPr lang="en-US" sz="1600" kern="1200" dirty="0"/>
        </a:p>
      </dsp:txBody>
      <dsp:txXfrm>
        <a:off x="744883" y="3311541"/>
        <a:ext cx="1357547" cy="974788"/>
      </dsp:txXfrm>
    </dsp:sp>
    <dsp:sp modelId="{80C8F436-81EF-4BD4-B09E-3B761E05071D}">
      <dsp:nvSpPr>
        <dsp:cNvPr id="0" name=""/>
        <dsp:cNvSpPr/>
      </dsp:nvSpPr>
      <dsp:spPr>
        <a:xfrm>
          <a:off x="1710385" y="2228520"/>
          <a:ext cx="262128" cy="2621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8C509D-CF79-455A-974B-C2E70D411027}">
      <dsp:nvSpPr>
        <dsp:cNvPr id="0" name=""/>
        <dsp:cNvSpPr/>
      </dsp:nvSpPr>
      <dsp:spPr>
        <a:xfrm>
          <a:off x="1841449" y="2359584"/>
          <a:ext cx="1376172" cy="1871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896" tIns="0" rIns="0" bIns="0" numCol="1" spcCol="1270" anchor="t" anchorCtr="0">
          <a:noAutofit/>
        </a:bodyPr>
        <a:lstStyle/>
        <a:p>
          <a:pPr lvl="0" algn="l" defTabSz="711200">
            <a:lnSpc>
              <a:spcPct val="90000"/>
            </a:lnSpc>
            <a:spcBef>
              <a:spcPct val="0"/>
            </a:spcBef>
            <a:spcAft>
              <a:spcPct val="35000"/>
            </a:spcAft>
          </a:pPr>
          <a:r>
            <a:rPr lang="en-US" sz="1600" kern="1200" dirty="0" smtClean="0"/>
            <a:t>Establishing expectations for all classroom talk</a:t>
          </a:r>
          <a:endParaRPr lang="en-US" sz="1600" kern="1200" dirty="0"/>
        </a:p>
      </dsp:txBody>
      <dsp:txXfrm>
        <a:off x="1841449" y="2359584"/>
        <a:ext cx="1376172" cy="1871757"/>
      </dsp:txXfrm>
    </dsp:sp>
    <dsp:sp modelId="{BEEF83EA-75E1-425F-930A-F759ADC0FF88}">
      <dsp:nvSpPr>
        <dsp:cNvPr id="0" name=""/>
        <dsp:cNvSpPr/>
      </dsp:nvSpPr>
      <dsp:spPr>
        <a:xfrm>
          <a:off x="3070174" y="1526509"/>
          <a:ext cx="347319" cy="3473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42FB70-6FE0-457D-8BF0-990B12323FDA}">
      <dsp:nvSpPr>
        <dsp:cNvPr id="0" name=""/>
        <dsp:cNvSpPr/>
      </dsp:nvSpPr>
      <dsp:spPr>
        <a:xfrm>
          <a:off x="3243834" y="1700169"/>
          <a:ext cx="1376172" cy="2531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037" tIns="0" rIns="0" bIns="0" numCol="1" spcCol="1270" anchor="t" anchorCtr="0">
          <a:noAutofit/>
        </a:bodyPr>
        <a:lstStyle/>
        <a:p>
          <a:pPr lvl="0" algn="l" defTabSz="711200">
            <a:lnSpc>
              <a:spcPct val="90000"/>
            </a:lnSpc>
            <a:spcBef>
              <a:spcPct val="0"/>
            </a:spcBef>
            <a:spcAft>
              <a:spcPct val="35000"/>
            </a:spcAft>
          </a:pPr>
          <a:r>
            <a:rPr lang="en-US" sz="1600" kern="1200" dirty="0" smtClean="0"/>
            <a:t>Implementing discussion protocols</a:t>
          </a:r>
          <a:endParaRPr lang="en-US" sz="1600" kern="1200" dirty="0"/>
        </a:p>
      </dsp:txBody>
      <dsp:txXfrm>
        <a:off x="3243834" y="1700169"/>
        <a:ext cx="1376172" cy="2531173"/>
      </dsp:txXfrm>
    </dsp:sp>
    <dsp:sp modelId="{512C96CF-1673-4A3D-B77B-7B659676C5B0}">
      <dsp:nvSpPr>
        <dsp:cNvPr id="0" name=""/>
        <dsp:cNvSpPr/>
      </dsp:nvSpPr>
      <dsp:spPr>
        <a:xfrm>
          <a:off x="4551197" y="1062051"/>
          <a:ext cx="465277" cy="4652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2D5179-DE72-47A9-A779-A387B68BC7F0}">
      <dsp:nvSpPr>
        <dsp:cNvPr id="0" name=""/>
        <dsp:cNvSpPr/>
      </dsp:nvSpPr>
      <dsp:spPr>
        <a:xfrm>
          <a:off x="4757551" y="1428417"/>
          <a:ext cx="1765711" cy="2940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541" tIns="0" rIns="0" bIns="0" numCol="1" spcCol="1270" anchor="t" anchorCtr="0">
          <a:noAutofit/>
        </a:bodyPr>
        <a:lstStyle/>
        <a:p>
          <a:pPr lvl="0" algn="l" defTabSz="711200">
            <a:lnSpc>
              <a:spcPct val="90000"/>
            </a:lnSpc>
            <a:spcBef>
              <a:spcPct val="0"/>
            </a:spcBef>
            <a:spcAft>
              <a:spcPct val="35000"/>
            </a:spcAft>
          </a:pPr>
          <a:r>
            <a:rPr lang="en-US" sz="1600" kern="1200" dirty="0" smtClean="0"/>
            <a:t>Increasing depth of conversations</a:t>
          </a:r>
          <a:endParaRPr lang="en-US" sz="1600" kern="1200" dirty="0"/>
        </a:p>
      </dsp:txBody>
      <dsp:txXfrm>
        <a:off x="4757551" y="1428417"/>
        <a:ext cx="1765711" cy="2940382"/>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2" cy="468474"/>
          </a:xfrm>
          <a:prstGeom prst="rect">
            <a:avLst/>
          </a:prstGeom>
        </p:spPr>
        <p:txBody>
          <a:bodyPr vert="horz" lIns="92866" tIns="46433" rIns="92866" bIns="46433" rtlCol="0"/>
          <a:lstStyle>
            <a:lvl1pPr algn="l">
              <a:defRPr sz="1200"/>
            </a:lvl1pPr>
          </a:lstStyle>
          <a:p>
            <a:endParaRPr lang="en-US" dirty="0"/>
          </a:p>
        </p:txBody>
      </p:sp>
      <p:sp>
        <p:nvSpPr>
          <p:cNvPr id="3" name="Date Placeholder 2"/>
          <p:cNvSpPr>
            <a:spLocks noGrp="1"/>
          </p:cNvSpPr>
          <p:nvPr>
            <p:ph type="dt" sz="quarter" idx="1"/>
          </p:nvPr>
        </p:nvSpPr>
        <p:spPr>
          <a:xfrm>
            <a:off x="4008706" y="0"/>
            <a:ext cx="3066732" cy="468474"/>
          </a:xfrm>
          <a:prstGeom prst="rect">
            <a:avLst/>
          </a:prstGeom>
        </p:spPr>
        <p:txBody>
          <a:bodyPr vert="horz" lIns="92866" tIns="46433" rIns="92866" bIns="46433" rtlCol="0"/>
          <a:lstStyle>
            <a:lvl1pPr algn="r">
              <a:defRPr sz="1200"/>
            </a:lvl1pPr>
          </a:lstStyle>
          <a:p>
            <a:fld id="{BDC7E070-0954-4E6B-A953-1F74F70B0E8C}" type="datetimeFigureOut">
              <a:rPr lang="en-US" smtClean="0"/>
              <a:t>11/7/2014</a:t>
            </a:fld>
            <a:endParaRPr lang="en-US" dirty="0"/>
          </a:p>
        </p:txBody>
      </p:sp>
      <p:sp>
        <p:nvSpPr>
          <p:cNvPr id="4" name="Footer Placeholder 3"/>
          <p:cNvSpPr>
            <a:spLocks noGrp="1"/>
          </p:cNvSpPr>
          <p:nvPr>
            <p:ph type="ftr" sz="quarter" idx="2"/>
          </p:nvPr>
        </p:nvSpPr>
        <p:spPr>
          <a:xfrm>
            <a:off x="1" y="8893002"/>
            <a:ext cx="3066732" cy="468474"/>
          </a:xfrm>
          <a:prstGeom prst="rect">
            <a:avLst/>
          </a:prstGeom>
        </p:spPr>
        <p:txBody>
          <a:bodyPr vert="horz" lIns="92866" tIns="46433" rIns="92866" bIns="46433"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6" y="8893002"/>
            <a:ext cx="3066732" cy="468474"/>
          </a:xfrm>
          <a:prstGeom prst="rect">
            <a:avLst/>
          </a:prstGeom>
        </p:spPr>
        <p:txBody>
          <a:bodyPr vert="horz" lIns="92866" tIns="46433" rIns="92866" bIns="46433" rtlCol="0" anchor="b"/>
          <a:lstStyle>
            <a:lvl1pPr algn="r">
              <a:defRPr sz="1200"/>
            </a:lvl1pPr>
          </a:lstStyle>
          <a:p>
            <a:fld id="{3A0CFFCC-51EF-4D03-9720-4C976BF68B5B}" type="slidenum">
              <a:rPr lang="en-US" smtClean="0"/>
              <a:t>‹#›</a:t>
            </a:fld>
            <a:endParaRPr lang="en-US" dirty="0"/>
          </a:p>
        </p:txBody>
      </p:sp>
    </p:spTree>
    <p:extLst>
      <p:ext uri="{BB962C8B-B14F-4D97-AF65-F5344CB8AC3E}">
        <p14:creationId xmlns:p14="http://schemas.microsoft.com/office/powerpoint/2010/main" val="3927050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5"/>
            <a:ext cx="3066732" cy="469779"/>
          </a:xfrm>
          <a:prstGeom prst="rect">
            <a:avLst/>
          </a:prstGeom>
        </p:spPr>
        <p:txBody>
          <a:bodyPr vert="horz" lIns="93915" tIns="46956" rIns="93915" bIns="46956" rtlCol="0"/>
          <a:lstStyle>
            <a:lvl1pPr algn="l">
              <a:defRPr sz="1200"/>
            </a:lvl1pPr>
          </a:lstStyle>
          <a:p>
            <a:endParaRPr lang="en-US" dirty="0"/>
          </a:p>
        </p:txBody>
      </p:sp>
      <p:sp>
        <p:nvSpPr>
          <p:cNvPr id="3" name="Date Placeholder 2"/>
          <p:cNvSpPr>
            <a:spLocks noGrp="1"/>
          </p:cNvSpPr>
          <p:nvPr>
            <p:ph type="dt" idx="1"/>
          </p:nvPr>
        </p:nvSpPr>
        <p:spPr>
          <a:xfrm>
            <a:off x="4008706" y="5"/>
            <a:ext cx="3066732" cy="469779"/>
          </a:xfrm>
          <a:prstGeom prst="rect">
            <a:avLst/>
          </a:prstGeom>
        </p:spPr>
        <p:txBody>
          <a:bodyPr vert="horz" lIns="93915" tIns="46956" rIns="93915" bIns="46956" rtlCol="0"/>
          <a:lstStyle>
            <a:lvl1pPr algn="r">
              <a:defRPr sz="1200"/>
            </a:lvl1pPr>
          </a:lstStyle>
          <a:p>
            <a:fld id="{3B00B56A-1FF1-4473-BD78-3B9FB34FA2F8}" type="datetimeFigureOut">
              <a:rPr lang="en-US" smtClean="0"/>
              <a:t>11/7/2014</a:t>
            </a:fld>
            <a:endParaRPr lang="en-US" dirty="0"/>
          </a:p>
        </p:txBody>
      </p:sp>
      <p:sp>
        <p:nvSpPr>
          <p:cNvPr id="4" name="Slide Image Placeholder 3"/>
          <p:cNvSpPr>
            <a:spLocks noGrp="1" noRot="1" noChangeAspect="1"/>
          </p:cNvSpPr>
          <p:nvPr>
            <p:ph type="sldImg" idx="2"/>
          </p:nvPr>
        </p:nvSpPr>
        <p:spPr>
          <a:xfrm>
            <a:off x="1414463" y="1169988"/>
            <a:ext cx="4248150" cy="3160712"/>
          </a:xfrm>
          <a:prstGeom prst="rect">
            <a:avLst/>
          </a:prstGeom>
          <a:noFill/>
          <a:ln w="12700">
            <a:solidFill>
              <a:prstClr val="black"/>
            </a:solidFill>
          </a:ln>
        </p:spPr>
        <p:txBody>
          <a:bodyPr vert="horz" lIns="93915" tIns="46956" rIns="93915" bIns="46956" rtlCol="0" anchor="ctr"/>
          <a:lstStyle/>
          <a:p>
            <a:endParaRPr lang="en-US" dirty="0"/>
          </a:p>
        </p:txBody>
      </p:sp>
      <p:sp>
        <p:nvSpPr>
          <p:cNvPr id="5" name="Notes Placeholder 4"/>
          <p:cNvSpPr>
            <a:spLocks noGrp="1"/>
          </p:cNvSpPr>
          <p:nvPr>
            <p:ph type="body" sz="quarter" idx="3"/>
          </p:nvPr>
        </p:nvSpPr>
        <p:spPr>
          <a:xfrm>
            <a:off x="707708" y="4505984"/>
            <a:ext cx="5661660" cy="3686711"/>
          </a:xfrm>
          <a:prstGeom prst="rect">
            <a:avLst/>
          </a:prstGeom>
        </p:spPr>
        <p:txBody>
          <a:bodyPr vert="horz" lIns="93915" tIns="46956" rIns="93915" bIns="4695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93297"/>
            <a:ext cx="3066732" cy="469778"/>
          </a:xfrm>
          <a:prstGeom prst="rect">
            <a:avLst/>
          </a:prstGeom>
        </p:spPr>
        <p:txBody>
          <a:bodyPr vert="horz" lIns="93915" tIns="46956" rIns="93915" bIns="4695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6" y="8893297"/>
            <a:ext cx="3066732" cy="469778"/>
          </a:xfrm>
          <a:prstGeom prst="rect">
            <a:avLst/>
          </a:prstGeom>
        </p:spPr>
        <p:txBody>
          <a:bodyPr vert="horz" lIns="93915" tIns="46956" rIns="93915" bIns="46956" rtlCol="0" anchor="b"/>
          <a:lstStyle>
            <a:lvl1pPr algn="r">
              <a:defRPr sz="1200"/>
            </a:lvl1pPr>
          </a:lstStyle>
          <a:p>
            <a:fld id="{6F81C11A-4A62-4E2C-9802-7B45E53D192F}" type="slidenum">
              <a:rPr lang="en-US" smtClean="0"/>
              <a:t>‹#›</a:t>
            </a:fld>
            <a:endParaRPr lang="en-US" dirty="0"/>
          </a:p>
        </p:txBody>
      </p:sp>
    </p:spTree>
    <p:extLst>
      <p:ext uri="{BB962C8B-B14F-4D97-AF65-F5344CB8AC3E}">
        <p14:creationId xmlns:p14="http://schemas.microsoft.com/office/powerpoint/2010/main" val="3851187382"/>
      </p:ext>
    </p:extLst>
  </p:cSld>
  <p:clrMap bg1="lt1" tx1="dk1" bg2="lt2" tx2="dk2" accent1="accent1" accent2="accent2" accent3="accent3" accent4="accent4" accent5="accent5" accent6="accent6" hlink="hlink" folHlink="folHlink"/>
  <p:notesStyle>
    <a:lvl1pPr marL="0" algn="l" defTabSz="979600" rtl="0" eaLnBrk="1" latinLnBrk="0" hangingPunct="1">
      <a:defRPr sz="1286" kern="1200">
        <a:solidFill>
          <a:schemeClr val="tx1"/>
        </a:solidFill>
        <a:latin typeface="+mn-lt"/>
        <a:ea typeface="+mn-ea"/>
        <a:cs typeface="+mn-cs"/>
      </a:defRPr>
    </a:lvl1pPr>
    <a:lvl2pPr marL="489800" algn="l" defTabSz="979600" rtl="0" eaLnBrk="1" latinLnBrk="0" hangingPunct="1">
      <a:defRPr sz="1286" kern="1200">
        <a:solidFill>
          <a:schemeClr val="tx1"/>
        </a:solidFill>
        <a:latin typeface="+mn-lt"/>
        <a:ea typeface="+mn-ea"/>
        <a:cs typeface="+mn-cs"/>
      </a:defRPr>
    </a:lvl2pPr>
    <a:lvl3pPr marL="979600" algn="l" defTabSz="979600" rtl="0" eaLnBrk="1" latinLnBrk="0" hangingPunct="1">
      <a:defRPr sz="1286" kern="1200">
        <a:solidFill>
          <a:schemeClr val="tx1"/>
        </a:solidFill>
        <a:latin typeface="+mn-lt"/>
        <a:ea typeface="+mn-ea"/>
        <a:cs typeface="+mn-cs"/>
      </a:defRPr>
    </a:lvl3pPr>
    <a:lvl4pPr marL="1469400" algn="l" defTabSz="979600" rtl="0" eaLnBrk="1" latinLnBrk="0" hangingPunct="1">
      <a:defRPr sz="1286" kern="1200">
        <a:solidFill>
          <a:schemeClr val="tx1"/>
        </a:solidFill>
        <a:latin typeface="+mn-lt"/>
        <a:ea typeface="+mn-ea"/>
        <a:cs typeface="+mn-cs"/>
      </a:defRPr>
    </a:lvl4pPr>
    <a:lvl5pPr marL="1959202" algn="l" defTabSz="979600" rtl="0" eaLnBrk="1" latinLnBrk="0" hangingPunct="1">
      <a:defRPr sz="1286" kern="1200">
        <a:solidFill>
          <a:schemeClr val="tx1"/>
        </a:solidFill>
        <a:latin typeface="+mn-lt"/>
        <a:ea typeface="+mn-ea"/>
        <a:cs typeface="+mn-cs"/>
      </a:defRPr>
    </a:lvl5pPr>
    <a:lvl6pPr marL="2449003" algn="l" defTabSz="979600" rtl="0" eaLnBrk="1" latinLnBrk="0" hangingPunct="1">
      <a:defRPr sz="1286" kern="1200">
        <a:solidFill>
          <a:schemeClr val="tx1"/>
        </a:solidFill>
        <a:latin typeface="+mn-lt"/>
        <a:ea typeface="+mn-ea"/>
        <a:cs typeface="+mn-cs"/>
      </a:defRPr>
    </a:lvl6pPr>
    <a:lvl7pPr marL="2938803" algn="l" defTabSz="979600" rtl="0" eaLnBrk="1" latinLnBrk="0" hangingPunct="1">
      <a:defRPr sz="1286" kern="1200">
        <a:solidFill>
          <a:schemeClr val="tx1"/>
        </a:solidFill>
        <a:latin typeface="+mn-lt"/>
        <a:ea typeface="+mn-ea"/>
        <a:cs typeface="+mn-cs"/>
      </a:defRPr>
    </a:lvl7pPr>
    <a:lvl8pPr marL="3428603" algn="l" defTabSz="979600" rtl="0" eaLnBrk="1" latinLnBrk="0" hangingPunct="1">
      <a:defRPr sz="1286" kern="1200">
        <a:solidFill>
          <a:schemeClr val="tx1"/>
        </a:solidFill>
        <a:latin typeface="+mn-lt"/>
        <a:ea typeface="+mn-ea"/>
        <a:cs typeface="+mn-cs"/>
      </a:defRPr>
    </a:lvl8pPr>
    <a:lvl9pPr marL="3918403" algn="l" defTabSz="979600" rtl="0" eaLnBrk="1" latinLnBrk="0" hangingPunct="1">
      <a:defRPr sz="128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81C11A-4A62-4E2C-9802-7B45E53D192F}" type="slidenum">
              <a:rPr lang="en-US" smtClean="0"/>
              <a:t>1</a:t>
            </a:fld>
            <a:endParaRPr lang="en-US" dirty="0"/>
          </a:p>
        </p:txBody>
      </p:sp>
    </p:spTree>
    <p:extLst>
      <p:ext uri="{BB962C8B-B14F-4D97-AF65-F5344CB8AC3E}">
        <p14:creationId xmlns:p14="http://schemas.microsoft.com/office/powerpoint/2010/main" val="3543802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6F81C11A-4A62-4E2C-9802-7B45E53D192F}" type="slidenum">
              <a:rPr lang="en-US" smtClean="0"/>
              <a:t>15</a:t>
            </a:fld>
            <a:endParaRPr lang="en-US" dirty="0"/>
          </a:p>
        </p:txBody>
      </p:sp>
    </p:spTree>
    <p:extLst>
      <p:ext uri="{BB962C8B-B14F-4D97-AF65-F5344CB8AC3E}">
        <p14:creationId xmlns:p14="http://schemas.microsoft.com/office/powerpoint/2010/main" val="677960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81C11A-4A62-4E2C-9802-7B45E53D192F}" type="slidenum">
              <a:rPr lang="en-US" smtClean="0"/>
              <a:t>16</a:t>
            </a:fld>
            <a:endParaRPr lang="en-US" dirty="0"/>
          </a:p>
        </p:txBody>
      </p:sp>
    </p:spTree>
    <p:extLst>
      <p:ext uri="{BB962C8B-B14F-4D97-AF65-F5344CB8AC3E}">
        <p14:creationId xmlns:p14="http://schemas.microsoft.com/office/powerpoint/2010/main" val="677960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4882">
              <a:defRPr/>
            </a:pPr>
            <a:r>
              <a:rPr lang="en-US" dirty="0" smtClean="0"/>
              <a:t>Talking</a:t>
            </a:r>
            <a:r>
              <a:rPr lang="en-US" baseline="0" dirty="0" smtClean="0"/>
              <a:t> points: </a:t>
            </a:r>
            <a:r>
              <a:rPr lang="en-US" sz="1400" dirty="0">
                <a:solidFill>
                  <a:srgbClr val="FF0000"/>
                </a:solidFill>
              </a:rPr>
              <a:t>In </a:t>
            </a:r>
            <a:r>
              <a:rPr lang="en-US" sz="1400" i="1" dirty="0">
                <a:solidFill>
                  <a:srgbClr val="FF0000"/>
                </a:solidFill>
              </a:rPr>
              <a:t>Core Ready </a:t>
            </a:r>
            <a:r>
              <a:rPr lang="en-US" sz="1400" dirty="0">
                <a:solidFill>
                  <a:srgbClr val="FF0000"/>
                </a:solidFill>
              </a:rPr>
              <a:t>materials partner work is often referred to as turn and talk.  Many of you are probably familiar with Think, Pair, Share.  I recommend calling it Think, Pair, Share or Think, Turn, and Talk because it is easy to forget the think time that is so critical to the success of the discussion.  When introducing a new discussion protocol, it is important to address each of these areas in order to set your students up for success.  For (Think) Turn and Talk, these areas might be addressed like this.</a:t>
            </a:r>
            <a:endParaRPr lang="en-US" sz="1400" dirty="0"/>
          </a:p>
          <a:p>
            <a:r>
              <a:rPr lang="en-US" sz="1400" i="1" dirty="0">
                <a:solidFill>
                  <a:srgbClr val="FF0000"/>
                </a:solidFill>
              </a:rPr>
              <a:t>What it is, why we use it </a:t>
            </a:r>
            <a:r>
              <a:rPr lang="en-US" sz="1400" dirty="0">
                <a:solidFill>
                  <a:srgbClr val="FF0000"/>
                </a:solidFill>
              </a:rPr>
              <a:t>– partner discussion will be our most commonly used form of discussion because talking with partners means EVERYBODY gets a chance to talk and process their ideas, we also can get nervous when sharing our ideas with larger groups and we get comfortable working with our partner regularly</a:t>
            </a:r>
          </a:p>
          <a:p>
            <a:r>
              <a:rPr lang="en-US" sz="1400" i="1" dirty="0">
                <a:solidFill>
                  <a:srgbClr val="FF0000"/>
                </a:solidFill>
              </a:rPr>
              <a:t>Establish partnerships </a:t>
            </a:r>
            <a:r>
              <a:rPr lang="en-US" sz="1400" dirty="0">
                <a:solidFill>
                  <a:srgbClr val="FF0000"/>
                </a:solidFill>
              </a:rPr>
              <a:t>– We can increase the success of this protocol through strategic partnering.  This can mean heterogeneous or homogeneous pairs based on ability in content area,  pairs of students with the same primary language, pairs based on interest, etc.  Having assigned partners allows you to scaffold in the moment depending on tasks.  For example, I could have eyeball partners and elbow partners (or A/B partners) predetermined.  One is a heterogeneous pairing and one is homogeneous by ability.  If I think my struggling students will need additional scaffolding for a task I ask them to work with their elbow partner (higher achieving peer), If I want each pairing to struggle through something at their level, they can work with they eyeball partner.  I would seat students accordingly when planning my physical environment.  Some teachers, especially at older grades prefer to have students choose their own partners in order to promote agency.  I personally have concerns about this strategy because I have seen many classrooms in which the same student never gets chosen and must be assigned a partner by the teacher.  It also removes the ability of the teacher to take advantage of strategic partnering.  If you choose to use this strategy, just be sure you have addressed those two issues in some other way.  You also want to be sure you have a procedure in place for what to do if your partner is absent.  You know it’s going to happen so you might as well have a plan in place so it doesn’t take away from the student work-time.</a:t>
            </a:r>
          </a:p>
          <a:p>
            <a:r>
              <a:rPr lang="en-US" i="1" dirty="0" smtClean="0"/>
              <a:t>Model</a:t>
            </a:r>
            <a:r>
              <a:rPr lang="en-US" dirty="0" smtClean="0"/>
              <a:t> – Modeling</a:t>
            </a:r>
            <a:r>
              <a:rPr lang="en-US" baseline="0" dirty="0" smtClean="0"/>
              <a:t> of this protocol can take many forms.  The t</a:t>
            </a:r>
            <a:r>
              <a:rPr lang="en-US" dirty="0" smtClean="0"/>
              <a:t>eacher can model</a:t>
            </a:r>
            <a:r>
              <a:rPr lang="en-US" baseline="0" dirty="0" smtClean="0"/>
              <a:t> with a student; two students can model for the rest of the class in a fish bowl; you can take the class to visit an older class using the protocol.  </a:t>
            </a:r>
          </a:p>
          <a:p>
            <a:r>
              <a:rPr lang="en-US" i="1" baseline="0" dirty="0" smtClean="0"/>
              <a:t>Practice with student-friendly topics </a:t>
            </a:r>
            <a:r>
              <a:rPr lang="en-US" baseline="0" dirty="0" smtClean="0"/>
              <a:t>– In order to provide students a chance to be meta-cognitive about the structure of the protocol, they can practice with a topic that is comfortable and engaging.  Even though the topic is student-friendly, the task should require the same type of conversation you expect students to engage in.  For example, “With a partner, design a robot that can do your three least-favorite household chores.” will elicit more complex conversation than “Tell your partner your three least-favorite household chores.”</a:t>
            </a:r>
          </a:p>
          <a:p>
            <a:r>
              <a:rPr lang="en-US" i="1" baseline="0" dirty="0" smtClean="0"/>
              <a:t>Debrief</a:t>
            </a:r>
            <a:r>
              <a:rPr lang="en-US" baseline="0" dirty="0" smtClean="0"/>
              <a:t> – SUPER IMPORTANT!!!  The debrief can be general, such as “what worked/didn’t work” or focused on a particular area, such as “how did we do with staying on topic?”.  Younger children especially will need to debrief their product before process.  This may mean sharing the content of your conversation with another partnership, having additional think time around the process, and then sharing that as a large group. </a:t>
            </a:r>
          </a:p>
          <a:p>
            <a:r>
              <a:rPr lang="en-US" i="1" baseline="0" dirty="0" smtClean="0"/>
              <a:t>Chart</a:t>
            </a:r>
            <a:r>
              <a:rPr lang="en-US" baseline="0" dirty="0" smtClean="0"/>
              <a:t> – You may not need a chart for this protocol since it is relatively simple and you will use it so often, but more complex protocols (jigsaw, or numbered heads together) or those that are less frequently used will benefit from an anchor chart for students to refer to during the protocol.</a:t>
            </a:r>
          </a:p>
          <a:p>
            <a:r>
              <a:rPr lang="en-US" i="1" baseline="0" dirty="0" smtClean="0"/>
              <a:t>Multiple opportunities</a:t>
            </a:r>
            <a:r>
              <a:rPr lang="en-US" baseline="0" dirty="0" smtClean="0"/>
              <a:t> – Once your students seem to have a protocol mastered, it is easy to forget that they’ll need opportunities to practice and debrief over time.  But don’t worry, they have ways of letting you know when they need them.</a:t>
            </a:r>
          </a:p>
          <a:p>
            <a:r>
              <a:rPr lang="en-US" baseline="0" dirty="0" smtClean="0"/>
              <a:t>This process for introducing discussion protocols can be used for any new protocol for partner talk, small group or whole class. And is included in your handouts.</a:t>
            </a:r>
            <a:endParaRPr lang="en-US" dirty="0"/>
          </a:p>
        </p:txBody>
      </p:sp>
      <p:sp>
        <p:nvSpPr>
          <p:cNvPr id="4" name="Slide Number Placeholder 3"/>
          <p:cNvSpPr>
            <a:spLocks noGrp="1"/>
          </p:cNvSpPr>
          <p:nvPr>
            <p:ph type="sldNum" sz="quarter" idx="10"/>
          </p:nvPr>
        </p:nvSpPr>
        <p:spPr/>
        <p:txBody>
          <a:bodyPr/>
          <a:lstStyle/>
          <a:p>
            <a:fld id="{6F81C11A-4A62-4E2C-9802-7B45E53D192F}" type="slidenum">
              <a:rPr lang="en-US" smtClean="0"/>
              <a:t>17</a:t>
            </a:fld>
            <a:endParaRPr lang="en-US" dirty="0"/>
          </a:p>
        </p:txBody>
      </p:sp>
    </p:spTree>
    <p:extLst>
      <p:ext uri="{BB962C8B-B14F-4D97-AF65-F5344CB8AC3E}">
        <p14:creationId xmlns:p14="http://schemas.microsoft.com/office/powerpoint/2010/main" val="677960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a:t>
            </a:r>
            <a:r>
              <a:rPr lang="en-US" baseline="0" dirty="0" smtClean="0"/>
              <a:t> points: Co-creating anchor charts, AS A CLASS, is an effective way of setting classroom expectations.  Here you see pictures of some classroom anchor charts around the basics of academic conversations.  These are expectations that apply to all classroom talk regardless of size of group or specific discussion protocol.  Some of the b</a:t>
            </a:r>
            <a:r>
              <a:rPr lang="en-US" sz="1400" dirty="0">
                <a:solidFill>
                  <a:srgbClr val="FF0000"/>
                </a:solidFill>
              </a:rPr>
              <a:t>asics include: eye contact, face your partner, speak audibly.  You may also use this opportunity to introduce stems or frames for basic conversation skills, such as sharing ideas, agreeing, disagreeing, requesting clarification, inviting participation of others, etc. How many skills you introduce will be grade-level dependent.  For example, in the beginning of kindergarten we are excited if students exhibit turn taking and clearly state their own idea.  In sixth grade, we would expect students to request clarification and stick with one idea for an extended time elaborating and clarifying throughout the conversation.  </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6F81C11A-4A62-4E2C-9802-7B45E53D192F}" type="slidenum">
              <a:rPr lang="en-US" smtClean="0"/>
              <a:t>18</a:t>
            </a:fld>
            <a:endParaRPr lang="en-US" dirty="0"/>
          </a:p>
        </p:txBody>
      </p:sp>
    </p:spTree>
    <p:extLst>
      <p:ext uri="{BB962C8B-B14F-4D97-AF65-F5344CB8AC3E}">
        <p14:creationId xmlns:p14="http://schemas.microsoft.com/office/powerpoint/2010/main" val="677960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81C11A-4A62-4E2C-9802-7B45E53D192F}" type="slidenum">
              <a:rPr lang="en-US" smtClean="0"/>
              <a:t>2</a:t>
            </a:fld>
            <a:endParaRPr lang="en-US" dirty="0"/>
          </a:p>
        </p:txBody>
      </p:sp>
    </p:spTree>
    <p:extLst>
      <p:ext uri="{BB962C8B-B14F-4D97-AF65-F5344CB8AC3E}">
        <p14:creationId xmlns:p14="http://schemas.microsoft.com/office/powerpoint/2010/main" val="1688116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F81C11A-4A62-4E2C-9802-7B45E53D192F}" type="slidenum">
              <a:rPr lang="en-US" smtClean="0"/>
              <a:t>3</a:t>
            </a:fld>
            <a:endParaRPr lang="en-US" dirty="0"/>
          </a:p>
        </p:txBody>
      </p:sp>
    </p:spTree>
    <p:extLst>
      <p:ext uri="{BB962C8B-B14F-4D97-AF65-F5344CB8AC3E}">
        <p14:creationId xmlns:p14="http://schemas.microsoft.com/office/powerpoint/2010/main" val="677960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4882">
              <a:defRPr/>
            </a:pPr>
            <a:endParaRPr lang="en-US" dirty="0"/>
          </a:p>
        </p:txBody>
      </p:sp>
      <p:sp>
        <p:nvSpPr>
          <p:cNvPr id="4" name="Slide Number Placeholder 3"/>
          <p:cNvSpPr>
            <a:spLocks noGrp="1"/>
          </p:cNvSpPr>
          <p:nvPr>
            <p:ph type="sldNum" sz="quarter" idx="10"/>
          </p:nvPr>
        </p:nvSpPr>
        <p:spPr/>
        <p:txBody>
          <a:bodyPr/>
          <a:lstStyle/>
          <a:p>
            <a:fld id="{6F81C11A-4A62-4E2C-9802-7B45E53D192F}" type="slidenum">
              <a:rPr lang="en-US" smtClean="0"/>
              <a:t>4</a:t>
            </a:fld>
            <a:endParaRPr lang="en-US" dirty="0"/>
          </a:p>
        </p:txBody>
      </p:sp>
    </p:spTree>
    <p:extLst>
      <p:ext uri="{BB962C8B-B14F-4D97-AF65-F5344CB8AC3E}">
        <p14:creationId xmlns:p14="http://schemas.microsoft.com/office/powerpoint/2010/main" val="677960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4882">
              <a:defRPr/>
            </a:pPr>
            <a:endParaRPr lang="en-US" dirty="0"/>
          </a:p>
        </p:txBody>
      </p:sp>
      <p:sp>
        <p:nvSpPr>
          <p:cNvPr id="4" name="Slide Number Placeholder 3"/>
          <p:cNvSpPr>
            <a:spLocks noGrp="1"/>
          </p:cNvSpPr>
          <p:nvPr>
            <p:ph type="sldNum" sz="quarter" idx="10"/>
          </p:nvPr>
        </p:nvSpPr>
        <p:spPr/>
        <p:txBody>
          <a:bodyPr/>
          <a:lstStyle/>
          <a:p>
            <a:fld id="{6F81C11A-4A62-4E2C-9802-7B45E53D192F}" type="slidenum">
              <a:rPr lang="en-US" smtClean="0"/>
              <a:t>5</a:t>
            </a:fld>
            <a:endParaRPr lang="en-US" dirty="0"/>
          </a:p>
        </p:txBody>
      </p:sp>
    </p:spTree>
    <p:extLst>
      <p:ext uri="{BB962C8B-B14F-4D97-AF65-F5344CB8AC3E}">
        <p14:creationId xmlns:p14="http://schemas.microsoft.com/office/powerpoint/2010/main" val="677960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4882">
              <a:defRPr/>
            </a:pPr>
            <a:endParaRPr lang="en-US" dirty="0"/>
          </a:p>
        </p:txBody>
      </p:sp>
      <p:sp>
        <p:nvSpPr>
          <p:cNvPr id="4" name="Slide Number Placeholder 3"/>
          <p:cNvSpPr>
            <a:spLocks noGrp="1"/>
          </p:cNvSpPr>
          <p:nvPr>
            <p:ph type="sldNum" sz="quarter" idx="10"/>
          </p:nvPr>
        </p:nvSpPr>
        <p:spPr/>
        <p:txBody>
          <a:bodyPr/>
          <a:lstStyle/>
          <a:p>
            <a:fld id="{6F81C11A-4A62-4E2C-9802-7B45E53D192F}" type="slidenum">
              <a:rPr lang="en-US" smtClean="0"/>
              <a:t>6</a:t>
            </a:fld>
            <a:endParaRPr lang="en-US" dirty="0"/>
          </a:p>
        </p:txBody>
      </p:sp>
    </p:spTree>
    <p:extLst>
      <p:ext uri="{BB962C8B-B14F-4D97-AF65-F5344CB8AC3E}">
        <p14:creationId xmlns:p14="http://schemas.microsoft.com/office/powerpoint/2010/main" val="677960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4882">
              <a:defRPr/>
            </a:pPr>
            <a:endParaRPr lang="en-US" dirty="0"/>
          </a:p>
        </p:txBody>
      </p:sp>
      <p:sp>
        <p:nvSpPr>
          <p:cNvPr id="4" name="Slide Number Placeholder 3"/>
          <p:cNvSpPr>
            <a:spLocks noGrp="1"/>
          </p:cNvSpPr>
          <p:nvPr>
            <p:ph type="sldNum" sz="quarter" idx="10"/>
          </p:nvPr>
        </p:nvSpPr>
        <p:spPr/>
        <p:txBody>
          <a:bodyPr/>
          <a:lstStyle/>
          <a:p>
            <a:fld id="{6F81C11A-4A62-4E2C-9802-7B45E53D192F}" type="slidenum">
              <a:rPr lang="en-US" smtClean="0"/>
              <a:t>7</a:t>
            </a:fld>
            <a:endParaRPr lang="en-US" dirty="0"/>
          </a:p>
        </p:txBody>
      </p:sp>
    </p:spTree>
    <p:extLst>
      <p:ext uri="{BB962C8B-B14F-4D97-AF65-F5344CB8AC3E}">
        <p14:creationId xmlns:p14="http://schemas.microsoft.com/office/powerpoint/2010/main" val="677960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4882">
              <a:defRPr/>
            </a:pPr>
            <a:endParaRPr lang="en-US" dirty="0"/>
          </a:p>
        </p:txBody>
      </p:sp>
      <p:sp>
        <p:nvSpPr>
          <p:cNvPr id="4" name="Slide Number Placeholder 3"/>
          <p:cNvSpPr>
            <a:spLocks noGrp="1"/>
          </p:cNvSpPr>
          <p:nvPr>
            <p:ph type="sldNum" sz="quarter" idx="10"/>
          </p:nvPr>
        </p:nvSpPr>
        <p:spPr/>
        <p:txBody>
          <a:bodyPr/>
          <a:lstStyle/>
          <a:p>
            <a:fld id="{6F81C11A-4A62-4E2C-9802-7B45E53D192F}" type="slidenum">
              <a:rPr lang="en-US" smtClean="0"/>
              <a:t>9</a:t>
            </a:fld>
            <a:endParaRPr lang="en-US" dirty="0"/>
          </a:p>
        </p:txBody>
      </p:sp>
    </p:spTree>
    <p:extLst>
      <p:ext uri="{BB962C8B-B14F-4D97-AF65-F5344CB8AC3E}">
        <p14:creationId xmlns:p14="http://schemas.microsoft.com/office/powerpoint/2010/main" val="677960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4882">
              <a:defRPr/>
            </a:pPr>
            <a:endParaRPr lang="en-US" dirty="0"/>
          </a:p>
        </p:txBody>
      </p:sp>
      <p:sp>
        <p:nvSpPr>
          <p:cNvPr id="4" name="Slide Number Placeholder 3"/>
          <p:cNvSpPr>
            <a:spLocks noGrp="1"/>
          </p:cNvSpPr>
          <p:nvPr>
            <p:ph type="sldNum" sz="quarter" idx="10"/>
          </p:nvPr>
        </p:nvSpPr>
        <p:spPr/>
        <p:txBody>
          <a:bodyPr/>
          <a:lstStyle/>
          <a:p>
            <a:fld id="{6F81C11A-4A62-4E2C-9802-7B45E53D192F}" type="slidenum">
              <a:rPr lang="en-US" smtClean="0"/>
              <a:t>10</a:t>
            </a:fld>
            <a:endParaRPr lang="en-US" dirty="0"/>
          </a:p>
        </p:txBody>
      </p:sp>
    </p:spTree>
    <p:extLst>
      <p:ext uri="{BB962C8B-B14F-4D97-AF65-F5344CB8AC3E}">
        <p14:creationId xmlns:p14="http://schemas.microsoft.com/office/powerpoint/2010/main" val="677960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7235" y="1197187"/>
            <a:ext cx="8355330" cy="2546773"/>
          </a:xfrm>
        </p:spPr>
        <p:txBody>
          <a:bodyPr anchor="b"/>
          <a:lstStyle>
            <a:lvl1pPr algn="ctr">
              <a:defRPr sz="6720"/>
            </a:lvl1pPr>
          </a:lstStyle>
          <a:p>
            <a:r>
              <a:rPr lang="en-US" smtClean="0"/>
              <a:t>Click to edit Master title style</a:t>
            </a:r>
            <a:endParaRPr lang="en-US" dirty="0"/>
          </a:p>
        </p:txBody>
      </p:sp>
      <p:sp>
        <p:nvSpPr>
          <p:cNvPr id="3" name="Subtitle 2"/>
          <p:cNvSpPr>
            <a:spLocks noGrp="1"/>
          </p:cNvSpPr>
          <p:nvPr>
            <p:ph type="subTitle" idx="1"/>
          </p:nvPr>
        </p:nvSpPr>
        <p:spPr>
          <a:xfrm>
            <a:off x="1228725" y="3842174"/>
            <a:ext cx="7372350" cy="1766146"/>
          </a:xfrm>
        </p:spPr>
        <p:txBody>
          <a:bodyPr/>
          <a:lstStyle>
            <a:lvl1pPr marL="0" indent="0" algn="ctr">
              <a:buNone/>
              <a:defRPr sz="2688"/>
            </a:lvl1pPr>
            <a:lvl2pPr marL="512067" indent="0" algn="ctr">
              <a:buNone/>
              <a:defRPr sz="2240"/>
            </a:lvl2pPr>
            <a:lvl3pPr marL="1024134" indent="0" algn="ctr">
              <a:buNone/>
              <a:defRPr sz="2017"/>
            </a:lvl3pPr>
            <a:lvl4pPr marL="1536202" indent="0" algn="ctr">
              <a:buNone/>
              <a:defRPr sz="1792"/>
            </a:lvl4pPr>
            <a:lvl5pPr marL="2048269" indent="0" algn="ctr">
              <a:buNone/>
              <a:defRPr sz="1792"/>
            </a:lvl5pPr>
            <a:lvl6pPr marL="2560336" indent="0" algn="ctr">
              <a:buNone/>
              <a:defRPr sz="1792"/>
            </a:lvl6pPr>
            <a:lvl7pPr marL="3072403" indent="0" algn="ctr">
              <a:buNone/>
              <a:defRPr sz="1792"/>
            </a:lvl7pPr>
            <a:lvl8pPr marL="3584470" indent="0" algn="ctr">
              <a:buNone/>
              <a:defRPr sz="1792"/>
            </a:lvl8pPr>
            <a:lvl9pPr marL="4096538" indent="0" algn="ctr">
              <a:buNone/>
              <a:defRPr sz="1792"/>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1637936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1787593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4452" y="389467"/>
            <a:ext cx="2119551" cy="619929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5802" y="389467"/>
            <a:ext cx="6235779" cy="61992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228852887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7235" y="1197187"/>
            <a:ext cx="8355330" cy="2546773"/>
          </a:xfrm>
        </p:spPr>
        <p:txBody>
          <a:bodyPr anchor="b"/>
          <a:lstStyle>
            <a:lvl1pPr algn="ctr">
              <a:defRPr sz="6400"/>
            </a:lvl1pPr>
          </a:lstStyle>
          <a:p>
            <a:r>
              <a:rPr lang="en-US" smtClean="0"/>
              <a:t>Click to edit Master title style</a:t>
            </a:r>
            <a:endParaRPr lang="en-US" dirty="0"/>
          </a:p>
        </p:txBody>
      </p:sp>
      <p:sp>
        <p:nvSpPr>
          <p:cNvPr id="3" name="Subtitle 2"/>
          <p:cNvSpPr>
            <a:spLocks noGrp="1"/>
          </p:cNvSpPr>
          <p:nvPr>
            <p:ph type="subTitle" idx="1"/>
          </p:nvPr>
        </p:nvSpPr>
        <p:spPr>
          <a:xfrm>
            <a:off x="1228725" y="3842174"/>
            <a:ext cx="7372350" cy="1766146"/>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15616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616498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0679" y="1823722"/>
            <a:ext cx="8478203" cy="3042919"/>
          </a:xfrm>
        </p:spPr>
        <p:txBody>
          <a:bodyPr anchor="b"/>
          <a:lstStyle>
            <a:lvl1pPr>
              <a:defRPr sz="6400"/>
            </a:lvl1pPr>
          </a:lstStyle>
          <a:p>
            <a:r>
              <a:rPr lang="en-US" smtClean="0"/>
              <a:t>Click to edit Master title style</a:t>
            </a:r>
            <a:endParaRPr lang="en-US" dirty="0"/>
          </a:p>
        </p:txBody>
      </p:sp>
      <p:sp>
        <p:nvSpPr>
          <p:cNvPr id="3" name="Text Placeholder 2"/>
          <p:cNvSpPr>
            <a:spLocks noGrp="1"/>
          </p:cNvSpPr>
          <p:nvPr>
            <p:ph type="body" idx="1"/>
          </p:nvPr>
        </p:nvSpPr>
        <p:spPr>
          <a:xfrm>
            <a:off x="670679" y="4895429"/>
            <a:ext cx="8478203" cy="1600199"/>
          </a:xfrm>
        </p:spPr>
        <p:txBody>
          <a:bodyPr/>
          <a:lstStyle>
            <a:lvl1pPr marL="0" indent="0">
              <a:buNone/>
              <a:defRPr sz="2560">
                <a:solidFill>
                  <a:schemeClr val="tx1"/>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1014647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5799" y="1947333"/>
            <a:ext cx="4177665" cy="46414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76336" y="1947333"/>
            <a:ext cx="4177665" cy="46414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773248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7079" y="389468"/>
            <a:ext cx="8478203" cy="141393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7080" y="1793241"/>
            <a:ext cx="4158466" cy="878839"/>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Click to edit Master text styles</a:t>
            </a:r>
          </a:p>
        </p:txBody>
      </p:sp>
      <p:sp>
        <p:nvSpPr>
          <p:cNvPr id="4" name="Content Placeholder 3"/>
          <p:cNvSpPr>
            <a:spLocks noGrp="1"/>
          </p:cNvSpPr>
          <p:nvPr>
            <p:ph sz="half" idx="2"/>
          </p:nvPr>
        </p:nvSpPr>
        <p:spPr>
          <a:xfrm>
            <a:off x="677080" y="2672080"/>
            <a:ext cx="4158466" cy="39302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76337" y="1793241"/>
            <a:ext cx="4178945" cy="878839"/>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Click to edit Master text styles</a:t>
            </a:r>
          </a:p>
        </p:txBody>
      </p:sp>
      <p:sp>
        <p:nvSpPr>
          <p:cNvPr id="6" name="Content Placeholder 5"/>
          <p:cNvSpPr>
            <a:spLocks noGrp="1"/>
          </p:cNvSpPr>
          <p:nvPr>
            <p:ph sz="quarter" idx="4"/>
          </p:nvPr>
        </p:nvSpPr>
        <p:spPr>
          <a:xfrm>
            <a:off x="4976337" y="2672080"/>
            <a:ext cx="4178945" cy="39302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3489965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2393566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r="54167" b="85556"/>
          <a:stretch/>
        </p:blipFill>
        <p:spPr>
          <a:xfrm>
            <a:off x="152400" y="176176"/>
            <a:ext cx="3520441" cy="832105"/>
          </a:xfrm>
          <a:prstGeom prst="rect">
            <a:avLst/>
          </a:prstGeom>
        </p:spPr>
      </p:pic>
      <p:cxnSp>
        <p:nvCxnSpPr>
          <p:cNvPr id="6" name="Straight Connector 5"/>
          <p:cNvCxnSpPr/>
          <p:nvPr userDrawn="1"/>
        </p:nvCxnSpPr>
        <p:spPr>
          <a:xfrm>
            <a:off x="30281" y="1008281"/>
            <a:ext cx="9799519" cy="9526"/>
          </a:xfrm>
          <a:prstGeom prst="line">
            <a:avLst/>
          </a:prstGeom>
          <a:ln w="63500">
            <a:solidFill>
              <a:srgbClr val="3399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56005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079" y="487680"/>
            <a:ext cx="3170366" cy="1706880"/>
          </a:xfrm>
        </p:spPr>
        <p:txBody>
          <a:bodyPr anchor="b"/>
          <a:lstStyle>
            <a:lvl1pPr>
              <a:defRPr sz="3413"/>
            </a:lvl1pPr>
          </a:lstStyle>
          <a:p>
            <a:r>
              <a:rPr lang="en-US" smtClean="0"/>
              <a:t>Click to edit Master title style</a:t>
            </a:r>
            <a:endParaRPr lang="en-US" dirty="0"/>
          </a:p>
        </p:txBody>
      </p:sp>
      <p:sp>
        <p:nvSpPr>
          <p:cNvPr id="3" name="Content Placeholder 2"/>
          <p:cNvSpPr>
            <a:spLocks noGrp="1"/>
          </p:cNvSpPr>
          <p:nvPr>
            <p:ph idx="1"/>
          </p:nvPr>
        </p:nvSpPr>
        <p:spPr>
          <a:xfrm>
            <a:off x="4178945" y="1053255"/>
            <a:ext cx="4976336" cy="5198533"/>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079" y="2194560"/>
            <a:ext cx="3170366" cy="4065694"/>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1365668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14684692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079" y="487680"/>
            <a:ext cx="3170366" cy="1706880"/>
          </a:xfrm>
        </p:spPr>
        <p:txBody>
          <a:bodyPr anchor="b"/>
          <a:lstStyle>
            <a:lvl1pPr>
              <a:defRPr sz="3413"/>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78945" y="1053255"/>
            <a:ext cx="4976336" cy="5198533"/>
          </a:xfrm>
        </p:spPr>
        <p:txBody>
          <a:bodyPr anchor="t"/>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r>
              <a:rPr lang="en-US" dirty="0" smtClean="0"/>
              <a:t>Click icon to add picture</a:t>
            </a:r>
            <a:endParaRPr lang="en-US" dirty="0"/>
          </a:p>
        </p:txBody>
      </p:sp>
      <p:sp>
        <p:nvSpPr>
          <p:cNvPr id="4" name="Text Placeholder 3"/>
          <p:cNvSpPr>
            <a:spLocks noGrp="1"/>
          </p:cNvSpPr>
          <p:nvPr>
            <p:ph type="body" sz="half" idx="2"/>
          </p:nvPr>
        </p:nvSpPr>
        <p:spPr>
          <a:xfrm>
            <a:off x="677079" y="2194560"/>
            <a:ext cx="3170366" cy="4065694"/>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2695471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3393511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4451" y="389467"/>
            <a:ext cx="2119551" cy="619929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5799" y="389467"/>
            <a:ext cx="6235779" cy="61992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2886590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0679" y="1823732"/>
            <a:ext cx="8478203" cy="3042919"/>
          </a:xfrm>
        </p:spPr>
        <p:txBody>
          <a:bodyPr anchor="b"/>
          <a:lstStyle>
            <a:lvl1pPr>
              <a:defRPr sz="6720"/>
            </a:lvl1pPr>
          </a:lstStyle>
          <a:p>
            <a:r>
              <a:rPr lang="en-US" smtClean="0"/>
              <a:t>Click to edit Master title style</a:t>
            </a:r>
            <a:endParaRPr lang="en-US" dirty="0"/>
          </a:p>
        </p:txBody>
      </p:sp>
      <p:sp>
        <p:nvSpPr>
          <p:cNvPr id="3" name="Text Placeholder 2"/>
          <p:cNvSpPr>
            <a:spLocks noGrp="1"/>
          </p:cNvSpPr>
          <p:nvPr>
            <p:ph type="body" idx="1"/>
          </p:nvPr>
        </p:nvSpPr>
        <p:spPr>
          <a:xfrm>
            <a:off x="670679" y="4895439"/>
            <a:ext cx="8478203" cy="1600199"/>
          </a:xfrm>
        </p:spPr>
        <p:txBody>
          <a:bodyPr/>
          <a:lstStyle>
            <a:lvl1pPr marL="0" indent="0">
              <a:buNone/>
              <a:defRPr sz="2688">
                <a:solidFill>
                  <a:schemeClr val="tx1"/>
                </a:solidFill>
              </a:defRPr>
            </a:lvl1pPr>
            <a:lvl2pPr marL="512067" indent="0">
              <a:buNone/>
              <a:defRPr sz="2240">
                <a:solidFill>
                  <a:schemeClr val="tx1">
                    <a:tint val="75000"/>
                  </a:schemeClr>
                </a:solidFill>
              </a:defRPr>
            </a:lvl2pPr>
            <a:lvl3pPr marL="1024134" indent="0">
              <a:buNone/>
              <a:defRPr sz="2017">
                <a:solidFill>
                  <a:schemeClr val="tx1">
                    <a:tint val="75000"/>
                  </a:schemeClr>
                </a:solidFill>
              </a:defRPr>
            </a:lvl3pPr>
            <a:lvl4pPr marL="1536202" indent="0">
              <a:buNone/>
              <a:defRPr sz="1792">
                <a:solidFill>
                  <a:schemeClr val="tx1">
                    <a:tint val="75000"/>
                  </a:schemeClr>
                </a:solidFill>
              </a:defRPr>
            </a:lvl4pPr>
            <a:lvl5pPr marL="2048269" indent="0">
              <a:buNone/>
              <a:defRPr sz="1792">
                <a:solidFill>
                  <a:schemeClr val="tx1">
                    <a:tint val="75000"/>
                  </a:schemeClr>
                </a:solidFill>
              </a:defRPr>
            </a:lvl5pPr>
            <a:lvl6pPr marL="2560336" indent="0">
              <a:buNone/>
              <a:defRPr sz="1792">
                <a:solidFill>
                  <a:schemeClr val="tx1">
                    <a:tint val="75000"/>
                  </a:schemeClr>
                </a:solidFill>
              </a:defRPr>
            </a:lvl6pPr>
            <a:lvl7pPr marL="3072403" indent="0">
              <a:buNone/>
              <a:defRPr sz="1792">
                <a:solidFill>
                  <a:schemeClr val="tx1">
                    <a:tint val="75000"/>
                  </a:schemeClr>
                </a:solidFill>
              </a:defRPr>
            </a:lvl7pPr>
            <a:lvl8pPr marL="3584470" indent="0">
              <a:buNone/>
              <a:defRPr sz="1792">
                <a:solidFill>
                  <a:schemeClr val="tx1">
                    <a:tint val="75000"/>
                  </a:schemeClr>
                </a:solidFill>
              </a:defRPr>
            </a:lvl8pPr>
            <a:lvl9pPr marL="4096538" indent="0">
              <a:buNone/>
              <a:defRPr sz="1792">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3831907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5799" y="1947333"/>
            <a:ext cx="4177665" cy="46414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76336" y="1947333"/>
            <a:ext cx="4177665" cy="46414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94934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7079" y="389471"/>
            <a:ext cx="8478203" cy="141393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7080" y="1793242"/>
            <a:ext cx="4158466" cy="878839"/>
          </a:xfrm>
        </p:spPr>
        <p:txBody>
          <a:bodyPr anchor="b"/>
          <a:lstStyle>
            <a:lvl1pPr marL="0" indent="0">
              <a:buNone/>
              <a:defRPr sz="2688" b="1"/>
            </a:lvl1pPr>
            <a:lvl2pPr marL="512067" indent="0">
              <a:buNone/>
              <a:defRPr sz="2240" b="1"/>
            </a:lvl2pPr>
            <a:lvl3pPr marL="1024134" indent="0">
              <a:buNone/>
              <a:defRPr sz="2017" b="1"/>
            </a:lvl3pPr>
            <a:lvl4pPr marL="1536202" indent="0">
              <a:buNone/>
              <a:defRPr sz="1792" b="1"/>
            </a:lvl4pPr>
            <a:lvl5pPr marL="2048269" indent="0">
              <a:buNone/>
              <a:defRPr sz="1792" b="1"/>
            </a:lvl5pPr>
            <a:lvl6pPr marL="2560336" indent="0">
              <a:buNone/>
              <a:defRPr sz="1792" b="1"/>
            </a:lvl6pPr>
            <a:lvl7pPr marL="3072403" indent="0">
              <a:buNone/>
              <a:defRPr sz="1792" b="1"/>
            </a:lvl7pPr>
            <a:lvl8pPr marL="3584470" indent="0">
              <a:buNone/>
              <a:defRPr sz="1792" b="1"/>
            </a:lvl8pPr>
            <a:lvl9pPr marL="4096538" indent="0">
              <a:buNone/>
              <a:defRPr sz="1792" b="1"/>
            </a:lvl9pPr>
          </a:lstStyle>
          <a:p>
            <a:pPr lvl="0"/>
            <a:r>
              <a:rPr lang="en-US" smtClean="0"/>
              <a:t>Click to edit Master text styles</a:t>
            </a:r>
          </a:p>
        </p:txBody>
      </p:sp>
      <p:sp>
        <p:nvSpPr>
          <p:cNvPr id="4" name="Content Placeholder 3"/>
          <p:cNvSpPr>
            <a:spLocks noGrp="1"/>
          </p:cNvSpPr>
          <p:nvPr>
            <p:ph sz="half" idx="2"/>
          </p:nvPr>
        </p:nvSpPr>
        <p:spPr>
          <a:xfrm>
            <a:off x="677080" y="2672080"/>
            <a:ext cx="4158466" cy="39302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76339" y="1793242"/>
            <a:ext cx="4178945" cy="878839"/>
          </a:xfrm>
        </p:spPr>
        <p:txBody>
          <a:bodyPr anchor="b"/>
          <a:lstStyle>
            <a:lvl1pPr marL="0" indent="0">
              <a:buNone/>
              <a:defRPr sz="2688" b="1"/>
            </a:lvl1pPr>
            <a:lvl2pPr marL="512067" indent="0">
              <a:buNone/>
              <a:defRPr sz="2240" b="1"/>
            </a:lvl2pPr>
            <a:lvl3pPr marL="1024134" indent="0">
              <a:buNone/>
              <a:defRPr sz="2017" b="1"/>
            </a:lvl3pPr>
            <a:lvl4pPr marL="1536202" indent="0">
              <a:buNone/>
              <a:defRPr sz="1792" b="1"/>
            </a:lvl4pPr>
            <a:lvl5pPr marL="2048269" indent="0">
              <a:buNone/>
              <a:defRPr sz="1792" b="1"/>
            </a:lvl5pPr>
            <a:lvl6pPr marL="2560336" indent="0">
              <a:buNone/>
              <a:defRPr sz="1792" b="1"/>
            </a:lvl6pPr>
            <a:lvl7pPr marL="3072403" indent="0">
              <a:buNone/>
              <a:defRPr sz="1792" b="1"/>
            </a:lvl7pPr>
            <a:lvl8pPr marL="3584470" indent="0">
              <a:buNone/>
              <a:defRPr sz="1792" b="1"/>
            </a:lvl8pPr>
            <a:lvl9pPr marL="4096538" indent="0">
              <a:buNone/>
              <a:defRPr sz="1792" b="1"/>
            </a:lvl9pPr>
          </a:lstStyle>
          <a:p>
            <a:pPr lvl="0"/>
            <a:r>
              <a:rPr lang="en-US" smtClean="0"/>
              <a:t>Click to edit Master text styles</a:t>
            </a:r>
          </a:p>
        </p:txBody>
      </p:sp>
      <p:sp>
        <p:nvSpPr>
          <p:cNvPr id="6" name="Content Placeholder 5"/>
          <p:cNvSpPr>
            <a:spLocks noGrp="1"/>
          </p:cNvSpPr>
          <p:nvPr>
            <p:ph sz="quarter" idx="4"/>
          </p:nvPr>
        </p:nvSpPr>
        <p:spPr>
          <a:xfrm>
            <a:off x="4976339" y="2672080"/>
            <a:ext cx="4178945" cy="39302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128435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4045612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4811471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079" y="487680"/>
            <a:ext cx="3170366" cy="1706880"/>
          </a:xfrm>
        </p:spPr>
        <p:txBody>
          <a:bodyPr anchor="b"/>
          <a:lstStyle>
            <a:lvl1pPr>
              <a:defRPr sz="3584"/>
            </a:lvl1pPr>
          </a:lstStyle>
          <a:p>
            <a:r>
              <a:rPr lang="en-US" smtClean="0"/>
              <a:t>Click to edit Master title style</a:t>
            </a:r>
            <a:endParaRPr lang="en-US" dirty="0"/>
          </a:p>
        </p:txBody>
      </p:sp>
      <p:sp>
        <p:nvSpPr>
          <p:cNvPr id="3" name="Content Placeholder 2"/>
          <p:cNvSpPr>
            <a:spLocks noGrp="1"/>
          </p:cNvSpPr>
          <p:nvPr>
            <p:ph idx="1"/>
          </p:nvPr>
        </p:nvSpPr>
        <p:spPr>
          <a:xfrm>
            <a:off x="4178945" y="1053265"/>
            <a:ext cx="4976336" cy="5198533"/>
          </a:xfrm>
        </p:spPr>
        <p:txBody>
          <a:bodyPr/>
          <a:lstStyle>
            <a:lvl1pPr>
              <a:defRPr sz="3584"/>
            </a:lvl1pPr>
            <a:lvl2pPr>
              <a:defRPr sz="3136"/>
            </a:lvl2pPr>
            <a:lvl3pPr>
              <a:defRPr sz="2688"/>
            </a:lvl3pPr>
            <a:lvl4pPr>
              <a:defRPr sz="2240"/>
            </a:lvl4pPr>
            <a:lvl5pPr>
              <a:defRPr sz="2240"/>
            </a:lvl5pPr>
            <a:lvl6pPr>
              <a:defRPr sz="2240"/>
            </a:lvl6pPr>
            <a:lvl7pPr>
              <a:defRPr sz="2240"/>
            </a:lvl7pPr>
            <a:lvl8pPr>
              <a:defRPr sz="2240"/>
            </a:lvl8pPr>
            <a:lvl9pPr>
              <a:defRPr sz="22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079" y="2194560"/>
            <a:ext cx="3170366" cy="4065694"/>
          </a:xfrm>
        </p:spPr>
        <p:txBody>
          <a:bodyPr/>
          <a:lstStyle>
            <a:lvl1pPr marL="0" indent="0">
              <a:buNone/>
              <a:defRPr sz="1792"/>
            </a:lvl1pPr>
            <a:lvl2pPr marL="512067" indent="0">
              <a:buNone/>
              <a:defRPr sz="1569"/>
            </a:lvl2pPr>
            <a:lvl3pPr marL="1024134" indent="0">
              <a:buNone/>
              <a:defRPr sz="1344"/>
            </a:lvl3pPr>
            <a:lvl4pPr marL="1536202" indent="0">
              <a:buNone/>
              <a:defRPr sz="1121"/>
            </a:lvl4pPr>
            <a:lvl5pPr marL="2048269" indent="0">
              <a:buNone/>
              <a:defRPr sz="1121"/>
            </a:lvl5pPr>
            <a:lvl6pPr marL="2560336" indent="0">
              <a:buNone/>
              <a:defRPr sz="1121"/>
            </a:lvl6pPr>
            <a:lvl7pPr marL="3072403" indent="0">
              <a:buNone/>
              <a:defRPr sz="1121"/>
            </a:lvl7pPr>
            <a:lvl8pPr marL="3584470" indent="0">
              <a:buNone/>
              <a:defRPr sz="1121"/>
            </a:lvl8pPr>
            <a:lvl9pPr marL="4096538" indent="0">
              <a:buNone/>
              <a:defRPr sz="1121"/>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438743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079" y="487680"/>
            <a:ext cx="3170366" cy="1706880"/>
          </a:xfrm>
        </p:spPr>
        <p:txBody>
          <a:bodyPr anchor="b"/>
          <a:lstStyle>
            <a:lvl1pPr>
              <a:defRPr sz="3584"/>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78945" y="1053265"/>
            <a:ext cx="4976336" cy="5198533"/>
          </a:xfrm>
        </p:spPr>
        <p:txBody>
          <a:bodyPr anchor="t"/>
          <a:lstStyle>
            <a:lvl1pPr marL="0" indent="0">
              <a:buNone/>
              <a:defRPr sz="3584"/>
            </a:lvl1pPr>
            <a:lvl2pPr marL="512067" indent="0">
              <a:buNone/>
              <a:defRPr sz="3136"/>
            </a:lvl2pPr>
            <a:lvl3pPr marL="1024134" indent="0">
              <a:buNone/>
              <a:defRPr sz="2688"/>
            </a:lvl3pPr>
            <a:lvl4pPr marL="1536202" indent="0">
              <a:buNone/>
              <a:defRPr sz="2240"/>
            </a:lvl4pPr>
            <a:lvl5pPr marL="2048269" indent="0">
              <a:buNone/>
              <a:defRPr sz="2240"/>
            </a:lvl5pPr>
            <a:lvl6pPr marL="2560336" indent="0">
              <a:buNone/>
              <a:defRPr sz="2240"/>
            </a:lvl6pPr>
            <a:lvl7pPr marL="3072403" indent="0">
              <a:buNone/>
              <a:defRPr sz="2240"/>
            </a:lvl7pPr>
            <a:lvl8pPr marL="3584470" indent="0">
              <a:buNone/>
              <a:defRPr sz="2240"/>
            </a:lvl8pPr>
            <a:lvl9pPr marL="4096538" indent="0">
              <a:buNone/>
              <a:defRPr sz="224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079" y="2194560"/>
            <a:ext cx="3170366" cy="4065694"/>
          </a:xfrm>
        </p:spPr>
        <p:txBody>
          <a:bodyPr/>
          <a:lstStyle>
            <a:lvl1pPr marL="0" indent="0">
              <a:buNone/>
              <a:defRPr sz="1792"/>
            </a:lvl1pPr>
            <a:lvl2pPr marL="512067" indent="0">
              <a:buNone/>
              <a:defRPr sz="1569"/>
            </a:lvl2pPr>
            <a:lvl3pPr marL="1024134" indent="0">
              <a:buNone/>
              <a:defRPr sz="1344"/>
            </a:lvl3pPr>
            <a:lvl4pPr marL="1536202" indent="0">
              <a:buNone/>
              <a:defRPr sz="1121"/>
            </a:lvl4pPr>
            <a:lvl5pPr marL="2048269" indent="0">
              <a:buNone/>
              <a:defRPr sz="1121"/>
            </a:lvl5pPr>
            <a:lvl6pPr marL="2560336" indent="0">
              <a:buNone/>
              <a:defRPr sz="1121"/>
            </a:lvl6pPr>
            <a:lvl7pPr marL="3072403" indent="0">
              <a:buNone/>
              <a:defRPr sz="1121"/>
            </a:lvl7pPr>
            <a:lvl8pPr marL="3584470" indent="0">
              <a:buNone/>
              <a:defRPr sz="1121"/>
            </a:lvl8pPr>
            <a:lvl9pPr marL="4096538" indent="0">
              <a:buNone/>
              <a:defRPr sz="1121"/>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1098185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5800" y="389471"/>
            <a:ext cx="8478203" cy="141393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5800" y="1947333"/>
            <a:ext cx="8478203" cy="46414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75799" y="6780118"/>
            <a:ext cx="2211705" cy="389467"/>
          </a:xfrm>
          <a:prstGeom prst="rect">
            <a:avLst/>
          </a:prstGeom>
        </p:spPr>
        <p:txBody>
          <a:bodyPr vert="horz" lIns="91440" tIns="45720" rIns="91440" bIns="45720" rtlCol="0" anchor="ctr"/>
          <a:lstStyle>
            <a:lvl1pPr algn="l">
              <a:defRPr sz="1344">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256122" y="6780118"/>
            <a:ext cx="3317558" cy="389467"/>
          </a:xfrm>
          <a:prstGeom prst="rect">
            <a:avLst/>
          </a:prstGeom>
        </p:spPr>
        <p:txBody>
          <a:bodyPr vert="horz" lIns="91440" tIns="45720" rIns="91440" bIns="45720" rtlCol="0" anchor="ctr"/>
          <a:lstStyle>
            <a:lvl1pPr algn="ctr">
              <a:defRPr sz="1344">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42296" y="6780118"/>
            <a:ext cx="2211705" cy="389467"/>
          </a:xfrm>
          <a:prstGeom prst="rect">
            <a:avLst/>
          </a:prstGeom>
        </p:spPr>
        <p:txBody>
          <a:bodyPr vert="horz" lIns="91440" tIns="45720" rIns="91440" bIns="45720" rtlCol="0" anchor="ctr"/>
          <a:lstStyle>
            <a:lvl1pPr algn="r">
              <a:defRPr sz="1344">
                <a:solidFill>
                  <a:schemeClr val="tx1">
                    <a:tint val="75000"/>
                  </a:schemeClr>
                </a:solidFill>
              </a:defRPr>
            </a:lvl1pPr>
          </a:lstStyle>
          <a:p>
            <a:fld id="{7A059683-00B4-4106-94BE-DCBE475237DC}" type="slidenum">
              <a:rPr lang="en-US" smtClean="0"/>
              <a:t>‹#›</a:t>
            </a:fld>
            <a:endParaRPr lang="en-US" dirty="0"/>
          </a:p>
        </p:txBody>
      </p:sp>
    </p:spTree>
    <p:extLst>
      <p:ext uri="{BB962C8B-B14F-4D97-AF65-F5344CB8AC3E}">
        <p14:creationId xmlns:p14="http://schemas.microsoft.com/office/powerpoint/2010/main" val="32963038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l" defTabSz="1024134" rtl="0" eaLnBrk="1" latinLnBrk="0" hangingPunct="1">
        <a:lnSpc>
          <a:spcPct val="90000"/>
        </a:lnSpc>
        <a:spcBef>
          <a:spcPct val="0"/>
        </a:spcBef>
        <a:buNone/>
        <a:defRPr sz="4928" kern="1200">
          <a:solidFill>
            <a:schemeClr val="tx1"/>
          </a:solidFill>
          <a:latin typeface="+mj-lt"/>
          <a:ea typeface="+mj-ea"/>
          <a:cs typeface="+mj-cs"/>
        </a:defRPr>
      </a:lvl1pPr>
    </p:titleStyle>
    <p:bodyStyle>
      <a:lvl1pPr marL="256035" indent="-256035" algn="l" defTabSz="1024134" rtl="0" eaLnBrk="1" latinLnBrk="0" hangingPunct="1">
        <a:lnSpc>
          <a:spcPct val="90000"/>
        </a:lnSpc>
        <a:spcBef>
          <a:spcPts val="1121"/>
        </a:spcBef>
        <a:buFont typeface="Arial" panose="020B0604020202020204" pitchFamily="34" charset="0"/>
        <a:buChar char="•"/>
        <a:defRPr sz="3136" kern="1200">
          <a:solidFill>
            <a:schemeClr val="tx1"/>
          </a:solidFill>
          <a:latin typeface="+mn-lt"/>
          <a:ea typeface="+mn-ea"/>
          <a:cs typeface="+mn-cs"/>
        </a:defRPr>
      </a:lvl1pPr>
      <a:lvl2pPr marL="768102" indent="-256035" algn="l" defTabSz="1024134" rtl="0" eaLnBrk="1" latinLnBrk="0" hangingPunct="1">
        <a:lnSpc>
          <a:spcPct val="90000"/>
        </a:lnSpc>
        <a:spcBef>
          <a:spcPts val="560"/>
        </a:spcBef>
        <a:buFont typeface="Arial" panose="020B0604020202020204" pitchFamily="34" charset="0"/>
        <a:buChar char="•"/>
        <a:defRPr sz="2688" kern="1200">
          <a:solidFill>
            <a:schemeClr val="tx1"/>
          </a:solidFill>
          <a:latin typeface="+mn-lt"/>
          <a:ea typeface="+mn-ea"/>
          <a:cs typeface="+mn-cs"/>
        </a:defRPr>
      </a:lvl2pPr>
      <a:lvl3pPr marL="1280169" indent="-256035" algn="l" defTabSz="1024134" rtl="0" eaLnBrk="1" latinLnBrk="0" hangingPunct="1">
        <a:lnSpc>
          <a:spcPct val="90000"/>
        </a:lnSpc>
        <a:spcBef>
          <a:spcPts val="560"/>
        </a:spcBef>
        <a:buFont typeface="Arial" panose="020B0604020202020204" pitchFamily="34" charset="0"/>
        <a:buChar char="•"/>
        <a:defRPr sz="2240" kern="1200">
          <a:solidFill>
            <a:schemeClr val="tx1"/>
          </a:solidFill>
          <a:latin typeface="+mn-lt"/>
          <a:ea typeface="+mn-ea"/>
          <a:cs typeface="+mn-cs"/>
        </a:defRPr>
      </a:lvl3pPr>
      <a:lvl4pPr marL="1792236" indent="-256035" algn="l" defTabSz="1024134" rtl="0" eaLnBrk="1" latinLnBrk="0" hangingPunct="1">
        <a:lnSpc>
          <a:spcPct val="90000"/>
        </a:lnSpc>
        <a:spcBef>
          <a:spcPts val="560"/>
        </a:spcBef>
        <a:buFont typeface="Arial" panose="020B0604020202020204" pitchFamily="34" charset="0"/>
        <a:buChar char="•"/>
        <a:defRPr sz="2017" kern="1200">
          <a:solidFill>
            <a:schemeClr val="tx1"/>
          </a:solidFill>
          <a:latin typeface="+mn-lt"/>
          <a:ea typeface="+mn-ea"/>
          <a:cs typeface="+mn-cs"/>
        </a:defRPr>
      </a:lvl4pPr>
      <a:lvl5pPr marL="2304303" indent="-256035" algn="l" defTabSz="1024134" rtl="0" eaLnBrk="1" latinLnBrk="0" hangingPunct="1">
        <a:lnSpc>
          <a:spcPct val="90000"/>
        </a:lnSpc>
        <a:spcBef>
          <a:spcPts val="560"/>
        </a:spcBef>
        <a:buFont typeface="Arial" panose="020B0604020202020204" pitchFamily="34" charset="0"/>
        <a:buChar char="•"/>
        <a:defRPr sz="2017" kern="1200">
          <a:solidFill>
            <a:schemeClr val="tx1"/>
          </a:solidFill>
          <a:latin typeface="+mn-lt"/>
          <a:ea typeface="+mn-ea"/>
          <a:cs typeface="+mn-cs"/>
        </a:defRPr>
      </a:lvl5pPr>
      <a:lvl6pPr marL="2816371" indent="-256035" algn="l" defTabSz="1024134" rtl="0" eaLnBrk="1" latinLnBrk="0" hangingPunct="1">
        <a:lnSpc>
          <a:spcPct val="90000"/>
        </a:lnSpc>
        <a:spcBef>
          <a:spcPts val="560"/>
        </a:spcBef>
        <a:buFont typeface="Arial" panose="020B0604020202020204" pitchFamily="34" charset="0"/>
        <a:buChar char="•"/>
        <a:defRPr sz="2017" kern="1200">
          <a:solidFill>
            <a:schemeClr val="tx1"/>
          </a:solidFill>
          <a:latin typeface="+mn-lt"/>
          <a:ea typeface="+mn-ea"/>
          <a:cs typeface="+mn-cs"/>
        </a:defRPr>
      </a:lvl6pPr>
      <a:lvl7pPr marL="3328438" indent="-256035" algn="l" defTabSz="1024134" rtl="0" eaLnBrk="1" latinLnBrk="0" hangingPunct="1">
        <a:lnSpc>
          <a:spcPct val="90000"/>
        </a:lnSpc>
        <a:spcBef>
          <a:spcPts val="560"/>
        </a:spcBef>
        <a:buFont typeface="Arial" panose="020B0604020202020204" pitchFamily="34" charset="0"/>
        <a:buChar char="•"/>
        <a:defRPr sz="2017" kern="1200">
          <a:solidFill>
            <a:schemeClr val="tx1"/>
          </a:solidFill>
          <a:latin typeface="+mn-lt"/>
          <a:ea typeface="+mn-ea"/>
          <a:cs typeface="+mn-cs"/>
        </a:defRPr>
      </a:lvl7pPr>
      <a:lvl8pPr marL="3840505" indent="-256035" algn="l" defTabSz="1024134" rtl="0" eaLnBrk="1" latinLnBrk="0" hangingPunct="1">
        <a:lnSpc>
          <a:spcPct val="90000"/>
        </a:lnSpc>
        <a:spcBef>
          <a:spcPts val="560"/>
        </a:spcBef>
        <a:buFont typeface="Arial" panose="020B0604020202020204" pitchFamily="34" charset="0"/>
        <a:buChar char="•"/>
        <a:defRPr sz="2017" kern="1200">
          <a:solidFill>
            <a:schemeClr val="tx1"/>
          </a:solidFill>
          <a:latin typeface="+mn-lt"/>
          <a:ea typeface="+mn-ea"/>
          <a:cs typeface="+mn-cs"/>
        </a:defRPr>
      </a:lvl8pPr>
      <a:lvl9pPr marL="4352572" indent="-256035" algn="l" defTabSz="1024134" rtl="0" eaLnBrk="1" latinLnBrk="0" hangingPunct="1">
        <a:lnSpc>
          <a:spcPct val="90000"/>
        </a:lnSpc>
        <a:spcBef>
          <a:spcPts val="560"/>
        </a:spcBef>
        <a:buFont typeface="Arial" panose="020B0604020202020204" pitchFamily="34" charset="0"/>
        <a:buChar char="•"/>
        <a:defRPr sz="2017" kern="1200">
          <a:solidFill>
            <a:schemeClr val="tx1"/>
          </a:solidFill>
          <a:latin typeface="+mn-lt"/>
          <a:ea typeface="+mn-ea"/>
          <a:cs typeface="+mn-cs"/>
        </a:defRPr>
      </a:lvl9pPr>
    </p:bodyStyle>
    <p:otherStyle>
      <a:defPPr>
        <a:defRPr lang="en-US"/>
      </a:defPPr>
      <a:lvl1pPr marL="0" algn="l" defTabSz="1024134" rtl="0" eaLnBrk="1" latinLnBrk="0" hangingPunct="1">
        <a:defRPr sz="2017" kern="1200">
          <a:solidFill>
            <a:schemeClr val="tx1"/>
          </a:solidFill>
          <a:latin typeface="+mn-lt"/>
          <a:ea typeface="+mn-ea"/>
          <a:cs typeface="+mn-cs"/>
        </a:defRPr>
      </a:lvl1pPr>
      <a:lvl2pPr marL="512067" algn="l" defTabSz="1024134" rtl="0" eaLnBrk="1" latinLnBrk="0" hangingPunct="1">
        <a:defRPr sz="2017" kern="1200">
          <a:solidFill>
            <a:schemeClr val="tx1"/>
          </a:solidFill>
          <a:latin typeface="+mn-lt"/>
          <a:ea typeface="+mn-ea"/>
          <a:cs typeface="+mn-cs"/>
        </a:defRPr>
      </a:lvl2pPr>
      <a:lvl3pPr marL="1024134" algn="l" defTabSz="1024134" rtl="0" eaLnBrk="1" latinLnBrk="0" hangingPunct="1">
        <a:defRPr sz="2017" kern="1200">
          <a:solidFill>
            <a:schemeClr val="tx1"/>
          </a:solidFill>
          <a:latin typeface="+mn-lt"/>
          <a:ea typeface="+mn-ea"/>
          <a:cs typeface="+mn-cs"/>
        </a:defRPr>
      </a:lvl3pPr>
      <a:lvl4pPr marL="1536202" algn="l" defTabSz="1024134" rtl="0" eaLnBrk="1" latinLnBrk="0" hangingPunct="1">
        <a:defRPr sz="2017" kern="1200">
          <a:solidFill>
            <a:schemeClr val="tx1"/>
          </a:solidFill>
          <a:latin typeface="+mn-lt"/>
          <a:ea typeface="+mn-ea"/>
          <a:cs typeface="+mn-cs"/>
        </a:defRPr>
      </a:lvl4pPr>
      <a:lvl5pPr marL="2048269" algn="l" defTabSz="1024134" rtl="0" eaLnBrk="1" latinLnBrk="0" hangingPunct="1">
        <a:defRPr sz="2017" kern="1200">
          <a:solidFill>
            <a:schemeClr val="tx1"/>
          </a:solidFill>
          <a:latin typeface="+mn-lt"/>
          <a:ea typeface="+mn-ea"/>
          <a:cs typeface="+mn-cs"/>
        </a:defRPr>
      </a:lvl5pPr>
      <a:lvl6pPr marL="2560336" algn="l" defTabSz="1024134" rtl="0" eaLnBrk="1" latinLnBrk="0" hangingPunct="1">
        <a:defRPr sz="2017" kern="1200">
          <a:solidFill>
            <a:schemeClr val="tx1"/>
          </a:solidFill>
          <a:latin typeface="+mn-lt"/>
          <a:ea typeface="+mn-ea"/>
          <a:cs typeface="+mn-cs"/>
        </a:defRPr>
      </a:lvl6pPr>
      <a:lvl7pPr marL="3072403" algn="l" defTabSz="1024134" rtl="0" eaLnBrk="1" latinLnBrk="0" hangingPunct="1">
        <a:defRPr sz="2017" kern="1200">
          <a:solidFill>
            <a:schemeClr val="tx1"/>
          </a:solidFill>
          <a:latin typeface="+mn-lt"/>
          <a:ea typeface="+mn-ea"/>
          <a:cs typeface="+mn-cs"/>
        </a:defRPr>
      </a:lvl7pPr>
      <a:lvl8pPr marL="3584470" algn="l" defTabSz="1024134" rtl="0" eaLnBrk="1" latinLnBrk="0" hangingPunct="1">
        <a:defRPr sz="2017" kern="1200">
          <a:solidFill>
            <a:schemeClr val="tx1"/>
          </a:solidFill>
          <a:latin typeface="+mn-lt"/>
          <a:ea typeface="+mn-ea"/>
          <a:cs typeface="+mn-cs"/>
        </a:defRPr>
      </a:lvl8pPr>
      <a:lvl9pPr marL="4096538" algn="l" defTabSz="1024134" rtl="0" eaLnBrk="1" latinLnBrk="0" hangingPunct="1">
        <a:defRPr sz="201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5799" y="389468"/>
            <a:ext cx="8478203" cy="141393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5799" y="1947333"/>
            <a:ext cx="8478203" cy="46414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75799" y="6780108"/>
            <a:ext cx="2211705" cy="389467"/>
          </a:xfrm>
          <a:prstGeom prst="rect">
            <a:avLst/>
          </a:prstGeom>
        </p:spPr>
        <p:txBody>
          <a:bodyPr vert="horz" lIns="91440" tIns="45720" rIns="91440" bIns="45720" rtlCol="0" anchor="ctr"/>
          <a:lstStyle>
            <a:lvl1pPr algn="l">
              <a:defRPr sz="128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256121" y="6780108"/>
            <a:ext cx="3317558" cy="389467"/>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42296" y="6780108"/>
            <a:ext cx="2211705"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7A059683-00B4-4106-94BE-DCBE475237DC}" type="slidenum">
              <a:rPr lang="en-US" smtClean="0"/>
              <a:t>‹#›</a:t>
            </a:fld>
            <a:endParaRPr lang="en-US" dirty="0"/>
          </a:p>
        </p:txBody>
      </p:sp>
    </p:spTree>
    <p:extLst>
      <p:ext uri="{BB962C8B-B14F-4D97-AF65-F5344CB8AC3E}">
        <p14:creationId xmlns:p14="http://schemas.microsoft.com/office/powerpoint/2010/main" val="222147776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75390"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7235" y="1197188"/>
            <a:ext cx="8355330" cy="548486"/>
          </a:xfrm>
        </p:spPr>
        <p:txBody>
          <a:bodyPr>
            <a:normAutofit fontScale="90000"/>
          </a:bodyPr>
          <a:lstStyle/>
          <a:p>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a:t/>
            </a:r>
            <a:br>
              <a:rPr lang="en-US" sz="4400" dirty="0"/>
            </a:br>
            <a:r>
              <a:rPr lang="en-US" sz="4400" dirty="0"/>
              <a:t>M</a:t>
            </a:r>
            <a:r>
              <a:rPr lang="en-US" sz="4400" dirty="0" smtClean="0"/>
              <a:t>ath CCSS Sessions</a:t>
            </a:r>
            <a:br>
              <a:rPr lang="en-US" sz="4400" dirty="0" smtClean="0"/>
            </a:br>
            <a:r>
              <a:rPr lang="en-US" sz="4400" dirty="0" smtClean="0"/>
              <a:t>October 2014 </a:t>
            </a:r>
            <a:endParaRPr lang="en-US" sz="4400" dirty="0"/>
          </a:p>
        </p:txBody>
      </p:sp>
      <p:sp>
        <p:nvSpPr>
          <p:cNvPr id="3" name="Subtitle 2"/>
          <p:cNvSpPr>
            <a:spLocks noGrp="1"/>
          </p:cNvSpPr>
          <p:nvPr>
            <p:ph type="subTitle" idx="1"/>
          </p:nvPr>
        </p:nvSpPr>
        <p:spPr>
          <a:xfrm>
            <a:off x="0" y="1947553"/>
            <a:ext cx="9829800" cy="4536374"/>
          </a:xfrm>
        </p:spPr>
        <p:txBody>
          <a:bodyPr>
            <a:noAutofit/>
          </a:bodyPr>
          <a:lstStyle/>
          <a:p>
            <a:endParaRPr lang="en-US" sz="5400" dirty="0" smtClean="0"/>
          </a:p>
          <a:p>
            <a:endParaRPr lang="en-US" sz="5400" dirty="0" smtClean="0"/>
          </a:p>
          <a:p>
            <a:r>
              <a:rPr lang="en-US" sz="4800" dirty="0"/>
              <a:t>Using </a:t>
            </a:r>
            <a:r>
              <a:rPr lang="en-US" sz="4800" dirty="0" smtClean="0"/>
              <a:t>the </a:t>
            </a:r>
            <a:r>
              <a:rPr lang="en-US" sz="4800" b="1" dirty="0" smtClean="0"/>
              <a:t>Math Word </a:t>
            </a:r>
            <a:r>
              <a:rPr lang="en-US" sz="4800" b="1" dirty="0"/>
              <a:t>P</a:t>
            </a:r>
            <a:r>
              <a:rPr lang="en-US" sz="4800" b="1" dirty="0" smtClean="0"/>
              <a:t>roblem Genre </a:t>
            </a:r>
            <a:r>
              <a:rPr lang="en-US" sz="4800" dirty="0" smtClean="0"/>
              <a:t>and </a:t>
            </a:r>
            <a:r>
              <a:rPr lang="en-US" sz="4800" b="1" dirty="0" smtClean="0"/>
              <a:t>Academic Conversations </a:t>
            </a:r>
            <a:r>
              <a:rPr lang="en-US" sz="4800" dirty="0" smtClean="0"/>
              <a:t>to Help Students Solve Word Problems</a:t>
            </a:r>
            <a:endParaRPr lang="en-US" sz="4800" dirty="0"/>
          </a:p>
        </p:txBody>
      </p:sp>
      <p:pic>
        <p:nvPicPr>
          <p:cNvPr id="1026" name="Picture 1" descr="New Green Logo 3 t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7616" y="2322030"/>
            <a:ext cx="973776" cy="1050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50282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990" y="1052470"/>
            <a:ext cx="9587725" cy="943181"/>
          </a:xfrm>
          <a:prstGeom prst="rect">
            <a:avLst/>
          </a:prstGeom>
          <a:noFill/>
        </p:spPr>
        <p:txBody>
          <a:bodyPr wrap="square" rtlCol="0">
            <a:spAutoFit/>
          </a:bodyPr>
          <a:lstStyle/>
          <a:p>
            <a:pPr algn="ctr"/>
            <a:r>
              <a:rPr lang="en-US" sz="3600" b="1" dirty="0" smtClean="0"/>
              <a:t>Word Problems as a genre- inquiry approach</a:t>
            </a:r>
          </a:p>
          <a:p>
            <a:endParaRPr lang="en-US" dirty="0"/>
          </a:p>
        </p:txBody>
      </p:sp>
      <p:sp>
        <p:nvSpPr>
          <p:cNvPr id="3" name="TextBox 2"/>
          <p:cNvSpPr txBox="1"/>
          <p:nvPr/>
        </p:nvSpPr>
        <p:spPr>
          <a:xfrm>
            <a:off x="641268" y="1664355"/>
            <a:ext cx="8098971" cy="2031325"/>
          </a:xfrm>
          <a:prstGeom prst="rect">
            <a:avLst/>
          </a:prstGeom>
          <a:noFill/>
        </p:spPr>
        <p:txBody>
          <a:bodyPr wrap="square" rtlCol="0">
            <a:spAutoFit/>
          </a:bodyPr>
          <a:lstStyle/>
          <a:p>
            <a:pPr>
              <a:spcAft>
                <a:spcPts val="1800"/>
              </a:spcAft>
            </a:pPr>
            <a:r>
              <a:rPr lang="en-US" sz="2400" dirty="0" smtClean="0"/>
              <a:t>Word problems are their own genre</a:t>
            </a:r>
          </a:p>
          <a:p>
            <a:pPr>
              <a:spcAft>
                <a:spcPts val="1800"/>
              </a:spcAft>
            </a:pPr>
            <a:r>
              <a:rPr lang="en-US" sz="2400" dirty="0" smtClean="0"/>
              <a:t>Review the samples of word problems provided</a:t>
            </a:r>
          </a:p>
          <a:p>
            <a:pPr>
              <a:spcAft>
                <a:spcPts val="1800"/>
              </a:spcAft>
            </a:pPr>
            <a:r>
              <a:rPr lang="en-US" sz="2400" dirty="0" smtClean="0"/>
              <a:t>What do you notice about the structure, context, and language features that they share or mostly share?</a:t>
            </a:r>
          </a:p>
        </p:txBody>
      </p:sp>
      <p:graphicFrame>
        <p:nvGraphicFramePr>
          <p:cNvPr id="7" name="Table 6"/>
          <p:cNvGraphicFramePr>
            <a:graphicFrameLocks noGrp="1"/>
          </p:cNvGraphicFramePr>
          <p:nvPr>
            <p:extLst>
              <p:ext uri="{D42A27DB-BD31-4B8C-83A1-F6EECF244321}">
                <p14:modId xmlns:p14="http://schemas.microsoft.com/office/powerpoint/2010/main" val="1245390834"/>
              </p:ext>
            </p:extLst>
          </p:nvPr>
        </p:nvGraphicFramePr>
        <p:xfrm>
          <a:off x="1035095" y="3965845"/>
          <a:ext cx="8108165" cy="3194304"/>
        </p:xfrm>
        <a:graphic>
          <a:graphicData uri="http://schemas.openxmlformats.org/drawingml/2006/table">
            <a:tbl>
              <a:tblPr firstRow="1" bandRow="1">
                <a:tableStyleId>{5940675A-B579-460E-94D1-54222C63F5DA}</a:tableStyleId>
              </a:tblPr>
              <a:tblGrid>
                <a:gridCol w="1621633"/>
                <a:gridCol w="1621633"/>
                <a:gridCol w="1621633"/>
                <a:gridCol w="1465411"/>
                <a:gridCol w="1777855"/>
              </a:tblGrid>
              <a:tr h="400254">
                <a:tc>
                  <a:txBody>
                    <a:bodyPr/>
                    <a:lstStyle/>
                    <a:p>
                      <a:endParaRPr lang="en-US" dirty="0"/>
                    </a:p>
                  </a:txBody>
                  <a:tcPr/>
                </a:tc>
                <a:tc gridSpan="3">
                  <a:txBody>
                    <a:bodyPr/>
                    <a:lstStyle/>
                    <a:p>
                      <a:r>
                        <a:rPr lang="en-US" dirty="0" smtClean="0"/>
                        <a:t>STRUCTURE</a:t>
                      </a:r>
                      <a:endParaRPr lang="en-US" dirty="0"/>
                    </a:p>
                  </a:txBody>
                  <a:tcPr/>
                </a:tc>
                <a:tc hMerge="1">
                  <a:txBody>
                    <a:bodyPr/>
                    <a:lstStyle/>
                    <a:p>
                      <a:endParaRPr lang="en-US" dirty="0"/>
                    </a:p>
                  </a:txBody>
                  <a:tcPr/>
                </a:tc>
                <a:tc hMerge="1">
                  <a:txBody>
                    <a:bodyPr/>
                    <a:lstStyle/>
                    <a:p>
                      <a:endParaRPr lang="en-US" dirty="0"/>
                    </a:p>
                  </a:txBody>
                  <a:tcPr/>
                </a:tc>
                <a:tc rowSpan="2">
                  <a:txBody>
                    <a:bodyPr/>
                    <a:lstStyle/>
                    <a:p>
                      <a:r>
                        <a:rPr lang="en-US" dirty="0" smtClean="0"/>
                        <a:t>Language Features </a:t>
                      </a:r>
                      <a:r>
                        <a:rPr lang="en-US" sz="1600" dirty="0" smtClean="0"/>
                        <a:t>(vocab, verb tenses, POV, etc.)</a:t>
                      </a:r>
                      <a:endParaRPr lang="en-US" sz="1600" dirty="0"/>
                    </a:p>
                  </a:txBody>
                  <a:tcPr/>
                </a:tc>
              </a:tr>
              <a:tr h="396918">
                <a:tc>
                  <a:txBody>
                    <a:bodyPr/>
                    <a:lstStyle/>
                    <a:p>
                      <a:endParaRPr lang="en-US" dirty="0"/>
                    </a:p>
                  </a:txBody>
                  <a:tcPr/>
                </a:tc>
                <a:tc>
                  <a:txBody>
                    <a:bodyPr/>
                    <a:lstStyle/>
                    <a:p>
                      <a:r>
                        <a:rPr lang="en-US" dirty="0" smtClean="0"/>
                        <a:t>Beginning </a:t>
                      </a:r>
                      <a:endParaRPr lang="en-US" dirty="0"/>
                    </a:p>
                  </a:txBody>
                  <a:tcPr/>
                </a:tc>
                <a:tc>
                  <a:txBody>
                    <a:bodyPr/>
                    <a:lstStyle/>
                    <a:p>
                      <a:pPr marL="0" marR="0" indent="0" algn="l" defTabSz="975390" rtl="0" eaLnBrk="1" fontAlgn="auto" latinLnBrk="0" hangingPunct="1">
                        <a:lnSpc>
                          <a:spcPct val="100000"/>
                        </a:lnSpc>
                        <a:spcBef>
                          <a:spcPts val="0"/>
                        </a:spcBef>
                        <a:spcAft>
                          <a:spcPts val="0"/>
                        </a:spcAft>
                        <a:buClrTx/>
                        <a:buSzTx/>
                        <a:buFontTx/>
                        <a:buNone/>
                        <a:tabLst/>
                        <a:defRPr/>
                      </a:pPr>
                      <a:r>
                        <a:rPr lang="en-US" dirty="0" smtClean="0"/>
                        <a:t>Middle </a:t>
                      </a:r>
                    </a:p>
                    <a:p>
                      <a:endParaRPr lang="en-US" dirty="0"/>
                    </a:p>
                  </a:txBody>
                  <a:tcPr/>
                </a:tc>
                <a:tc>
                  <a:txBody>
                    <a:bodyPr/>
                    <a:lstStyle/>
                    <a:p>
                      <a:pPr marL="0" marR="0" indent="0" algn="l" defTabSz="975390" rtl="0" eaLnBrk="1" fontAlgn="auto" latinLnBrk="0" hangingPunct="1">
                        <a:lnSpc>
                          <a:spcPct val="100000"/>
                        </a:lnSpc>
                        <a:spcBef>
                          <a:spcPts val="0"/>
                        </a:spcBef>
                        <a:spcAft>
                          <a:spcPts val="0"/>
                        </a:spcAft>
                        <a:buClrTx/>
                        <a:buSzTx/>
                        <a:buFontTx/>
                        <a:buNone/>
                        <a:tabLst/>
                        <a:defRPr/>
                      </a:pPr>
                      <a:r>
                        <a:rPr lang="en-US" dirty="0" smtClean="0"/>
                        <a:t>End </a:t>
                      </a:r>
                    </a:p>
                    <a:p>
                      <a:endParaRPr lang="en-US" dirty="0"/>
                    </a:p>
                  </a:txBody>
                  <a:tcPr/>
                </a:tc>
                <a:tc vMerge="1">
                  <a:txBody>
                    <a:bodyPr/>
                    <a:lstStyle/>
                    <a:p>
                      <a:endParaRPr lang="en-US" dirty="0"/>
                    </a:p>
                  </a:txBody>
                  <a:tcPr/>
                </a:tc>
              </a:tr>
              <a:tr h="583337">
                <a:tc>
                  <a:txBody>
                    <a:bodyPr/>
                    <a:lstStyle/>
                    <a:p>
                      <a:r>
                        <a:rPr lang="en-US" dirty="0" smtClean="0"/>
                        <a:t>Sample 1</a:t>
                      </a:r>
                      <a:endParaRPr lang="en-US" dirty="0"/>
                    </a:p>
                  </a:txBody>
                  <a:tcPr/>
                </a:tc>
                <a:tc>
                  <a:txBody>
                    <a:bodyPr/>
                    <a:lstStyle/>
                    <a:p>
                      <a:r>
                        <a:rPr lang="en-US" dirty="0" smtClean="0"/>
                        <a:t>Scenario</a:t>
                      </a:r>
                      <a:endParaRPr lang="en-US" dirty="0"/>
                    </a:p>
                  </a:txBody>
                  <a:tcPr/>
                </a:tc>
                <a:tc>
                  <a:txBody>
                    <a:bodyPr/>
                    <a:lstStyle/>
                    <a:p>
                      <a:r>
                        <a:rPr lang="en-US" dirty="0" smtClean="0"/>
                        <a:t>Vital math info</a:t>
                      </a:r>
                      <a:endParaRPr lang="en-US" dirty="0"/>
                    </a:p>
                  </a:txBody>
                  <a:tcPr/>
                </a:tc>
                <a:tc>
                  <a:txBody>
                    <a:bodyPr/>
                    <a:lstStyle/>
                    <a:p>
                      <a:r>
                        <a:rPr lang="en-US" dirty="0" smtClean="0"/>
                        <a:t>Question to be solved</a:t>
                      </a:r>
                      <a:endParaRPr lang="en-US" dirty="0"/>
                    </a:p>
                  </a:txBody>
                  <a:tcPr/>
                </a:tc>
                <a:tc>
                  <a:txBody>
                    <a:bodyPr/>
                    <a:lstStyle/>
                    <a:p>
                      <a:endParaRPr lang="en-US" dirty="0"/>
                    </a:p>
                  </a:txBody>
                  <a:tcPr/>
                </a:tc>
              </a:tr>
              <a:tr h="583337">
                <a:tc>
                  <a:txBody>
                    <a:bodyPr/>
                    <a:lstStyle/>
                    <a:p>
                      <a:pPr marL="0" marR="0" indent="0" algn="l" defTabSz="975390" rtl="0" eaLnBrk="1" fontAlgn="auto" latinLnBrk="0" hangingPunct="1">
                        <a:lnSpc>
                          <a:spcPct val="100000"/>
                        </a:lnSpc>
                        <a:spcBef>
                          <a:spcPts val="0"/>
                        </a:spcBef>
                        <a:spcAft>
                          <a:spcPts val="0"/>
                        </a:spcAft>
                        <a:buClrTx/>
                        <a:buSzTx/>
                        <a:buFontTx/>
                        <a:buNone/>
                        <a:tabLst/>
                        <a:defRPr/>
                      </a:pPr>
                      <a:r>
                        <a:rPr lang="en-US" dirty="0" smtClean="0"/>
                        <a:t>Sample 2</a:t>
                      </a:r>
                    </a:p>
                  </a:txBody>
                  <a:tcPr/>
                </a:tc>
                <a:tc>
                  <a:txBody>
                    <a:bodyPr/>
                    <a:lstStyle/>
                    <a:p>
                      <a:pPr marL="0" marR="0" indent="0" algn="l" defTabSz="975390" rtl="0" eaLnBrk="1" fontAlgn="auto" latinLnBrk="0" hangingPunct="1">
                        <a:lnSpc>
                          <a:spcPct val="100000"/>
                        </a:lnSpc>
                        <a:spcBef>
                          <a:spcPts val="0"/>
                        </a:spcBef>
                        <a:spcAft>
                          <a:spcPts val="0"/>
                        </a:spcAft>
                        <a:buClrTx/>
                        <a:buSzTx/>
                        <a:buFontTx/>
                        <a:buNone/>
                        <a:tabLst/>
                        <a:defRPr/>
                      </a:pPr>
                      <a:r>
                        <a:rPr lang="en-US" dirty="0" smtClean="0"/>
                        <a:t>Scenario</a:t>
                      </a:r>
                    </a:p>
                    <a:p>
                      <a:endParaRPr lang="en-US" dirty="0"/>
                    </a:p>
                  </a:txBody>
                  <a:tcPr/>
                </a:tc>
                <a:tc>
                  <a:txBody>
                    <a:bodyPr/>
                    <a:lstStyle/>
                    <a:p>
                      <a:pPr marL="0" marR="0" indent="0" algn="l" defTabSz="975390" rtl="0" eaLnBrk="1" fontAlgn="auto" latinLnBrk="0" hangingPunct="1">
                        <a:lnSpc>
                          <a:spcPct val="100000"/>
                        </a:lnSpc>
                        <a:spcBef>
                          <a:spcPts val="0"/>
                        </a:spcBef>
                        <a:spcAft>
                          <a:spcPts val="0"/>
                        </a:spcAft>
                        <a:buClrTx/>
                        <a:buSzTx/>
                        <a:buFontTx/>
                        <a:buNone/>
                        <a:tabLst/>
                        <a:defRPr/>
                      </a:pPr>
                      <a:r>
                        <a:rPr lang="en-US" dirty="0" smtClean="0"/>
                        <a:t>Vital math info</a:t>
                      </a:r>
                    </a:p>
                  </a:txBody>
                  <a:tcPr/>
                </a:tc>
                <a:tc>
                  <a:txBody>
                    <a:bodyPr/>
                    <a:lstStyle/>
                    <a:p>
                      <a:pPr marL="0" marR="0" indent="0" algn="l" defTabSz="975390" rtl="0" eaLnBrk="1" fontAlgn="auto" latinLnBrk="0" hangingPunct="1">
                        <a:lnSpc>
                          <a:spcPct val="100000"/>
                        </a:lnSpc>
                        <a:spcBef>
                          <a:spcPts val="0"/>
                        </a:spcBef>
                        <a:spcAft>
                          <a:spcPts val="0"/>
                        </a:spcAft>
                        <a:buClrTx/>
                        <a:buSzTx/>
                        <a:buFontTx/>
                        <a:buNone/>
                        <a:tabLst/>
                        <a:defRPr/>
                      </a:pPr>
                      <a:r>
                        <a:rPr lang="en-US" dirty="0" smtClean="0"/>
                        <a:t>Question to be solved</a:t>
                      </a:r>
                    </a:p>
                  </a:txBody>
                  <a:tcPr/>
                </a:tc>
                <a:tc>
                  <a:txBody>
                    <a:bodyPr/>
                    <a:lstStyle/>
                    <a:p>
                      <a:endParaRPr lang="en-US" dirty="0"/>
                    </a:p>
                  </a:txBody>
                  <a:tcPr/>
                </a:tc>
              </a:tr>
              <a:tr h="583337">
                <a:tc>
                  <a:txBody>
                    <a:bodyPr/>
                    <a:lstStyle/>
                    <a:p>
                      <a:pPr marL="0" marR="0" indent="0" algn="l" defTabSz="975390" rtl="0" eaLnBrk="1" fontAlgn="auto" latinLnBrk="0" hangingPunct="1">
                        <a:lnSpc>
                          <a:spcPct val="100000"/>
                        </a:lnSpc>
                        <a:spcBef>
                          <a:spcPts val="0"/>
                        </a:spcBef>
                        <a:spcAft>
                          <a:spcPts val="0"/>
                        </a:spcAft>
                        <a:buClrTx/>
                        <a:buSzTx/>
                        <a:buFontTx/>
                        <a:buNone/>
                        <a:tabLst/>
                        <a:defRPr/>
                      </a:pPr>
                      <a:r>
                        <a:rPr lang="en-US" dirty="0" smtClean="0"/>
                        <a:t>Sample 3</a:t>
                      </a:r>
                    </a:p>
                  </a:txBody>
                  <a:tcPr/>
                </a:tc>
                <a:tc>
                  <a:txBody>
                    <a:bodyPr/>
                    <a:lstStyle/>
                    <a:p>
                      <a:pPr marL="0" marR="0" indent="0" algn="l" defTabSz="975390" rtl="0" eaLnBrk="1" fontAlgn="auto" latinLnBrk="0" hangingPunct="1">
                        <a:lnSpc>
                          <a:spcPct val="100000"/>
                        </a:lnSpc>
                        <a:spcBef>
                          <a:spcPts val="0"/>
                        </a:spcBef>
                        <a:spcAft>
                          <a:spcPts val="0"/>
                        </a:spcAft>
                        <a:buClrTx/>
                        <a:buSzTx/>
                        <a:buFontTx/>
                        <a:buNone/>
                        <a:tabLst/>
                        <a:defRPr/>
                      </a:pPr>
                      <a:r>
                        <a:rPr lang="en-US" dirty="0" smtClean="0"/>
                        <a:t>Scenario</a:t>
                      </a:r>
                    </a:p>
                    <a:p>
                      <a:endParaRPr lang="en-US" dirty="0"/>
                    </a:p>
                  </a:txBody>
                  <a:tcPr/>
                </a:tc>
                <a:tc>
                  <a:txBody>
                    <a:bodyPr/>
                    <a:lstStyle/>
                    <a:p>
                      <a:pPr marL="0" marR="0" indent="0" algn="l" defTabSz="975390" rtl="0" eaLnBrk="1" fontAlgn="auto" latinLnBrk="0" hangingPunct="1">
                        <a:lnSpc>
                          <a:spcPct val="100000"/>
                        </a:lnSpc>
                        <a:spcBef>
                          <a:spcPts val="0"/>
                        </a:spcBef>
                        <a:spcAft>
                          <a:spcPts val="0"/>
                        </a:spcAft>
                        <a:buClrTx/>
                        <a:buSzTx/>
                        <a:buFontTx/>
                        <a:buNone/>
                        <a:tabLst/>
                        <a:defRPr/>
                      </a:pPr>
                      <a:r>
                        <a:rPr lang="en-US" dirty="0" smtClean="0"/>
                        <a:t>Vital math info</a:t>
                      </a:r>
                    </a:p>
                  </a:txBody>
                  <a:tcPr/>
                </a:tc>
                <a:tc>
                  <a:txBody>
                    <a:bodyPr/>
                    <a:lstStyle/>
                    <a:p>
                      <a:pPr marL="0" marR="0" indent="0" algn="l" defTabSz="975390" rtl="0" eaLnBrk="1" fontAlgn="auto" latinLnBrk="0" hangingPunct="1">
                        <a:lnSpc>
                          <a:spcPct val="100000"/>
                        </a:lnSpc>
                        <a:spcBef>
                          <a:spcPts val="0"/>
                        </a:spcBef>
                        <a:spcAft>
                          <a:spcPts val="0"/>
                        </a:spcAft>
                        <a:buClrTx/>
                        <a:buSzTx/>
                        <a:buFontTx/>
                        <a:buNone/>
                        <a:tabLst/>
                        <a:defRPr/>
                      </a:pPr>
                      <a:r>
                        <a:rPr lang="en-US" dirty="0" smtClean="0"/>
                        <a:t>Question to be solved</a:t>
                      </a:r>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814706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3132" y="1109004"/>
            <a:ext cx="9286502" cy="1200329"/>
          </a:xfrm>
          <a:prstGeom prst="rect">
            <a:avLst/>
          </a:prstGeom>
          <a:noFill/>
        </p:spPr>
        <p:txBody>
          <a:bodyPr wrap="square" rtlCol="0">
            <a:spAutoFit/>
          </a:bodyPr>
          <a:lstStyle/>
          <a:p>
            <a:r>
              <a:rPr lang="en-US" sz="3600" dirty="0" smtClean="0"/>
              <a:t>Scaffolding Word Problems in Math for              the Early Primary Grades </a:t>
            </a:r>
            <a:endParaRPr lang="en-US" sz="3600" dirty="0"/>
          </a:p>
        </p:txBody>
      </p:sp>
      <p:sp>
        <p:nvSpPr>
          <p:cNvPr id="3" name="TextBox 2"/>
          <p:cNvSpPr txBox="1"/>
          <p:nvPr/>
        </p:nvSpPr>
        <p:spPr>
          <a:xfrm>
            <a:off x="273132" y="2458192"/>
            <a:ext cx="8953995" cy="4328749"/>
          </a:xfrm>
          <a:prstGeom prst="rect">
            <a:avLst/>
          </a:prstGeom>
          <a:noFill/>
        </p:spPr>
        <p:txBody>
          <a:bodyPr wrap="square" rtlCol="0">
            <a:spAutoFit/>
          </a:bodyPr>
          <a:lstStyle/>
          <a:p>
            <a:pPr marL="342900" indent="-342900">
              <a:buFont typeface="Arial" pitchFamily="34" charset="0"/>
              <a:buChar char="•"/>
            </a:pPr>
            <a:r>
              <a:rPr lang="en-US" sz="3200" dirty="0" smtClean="0"/>
              <a:t>Teacher models telling the “story” and manipulating objects</a:t>
            </a:r>
          </a:p>
          <a:p>
            <a:pPr marL="342900" indent="-342900">
              <a:buFont typeface="Arial" pitchFamily="34" charset="0"/>
              <a:buChar char="•"/>
            </a:pPr>
            <a:r>
              <a:rPr lang="en-US" sz="3200" dirty="0" smtClean="0"/>
              <a:t>Teacher tells the story while students manipulate objects </a:t>
            </a:r>
          </a:p>
          <a:p>
            <a:pPr marL="342900" indent="-342900">
              <a:buFont typeface="Arial" pitchFamily="34" charset="0"/>
              <a:buChar char="•"/>
            </a:pPr>
            <a:r>
              <a:rPr lang="en-US" sz="3200" dirty="0" smtClean="0"/>
              <a:t>Students tell the story and manipulate objects, along with the teacher</a:t>
            </a:r>
          </a:p>
          <a:p>
            <a:pPr marL="342900" indent="-342900">
              <a:buFont typeface="Arial" pitchFamily="34" charset="0"/>
              <a:buChar char="•"/>
            </a:pPr>
            <a:r>
              <a:rPr lang="en-US" sz="3200" dirty="0"/>
              <a:t>Students work with partners to </a:t>
            </a:r>
            <a:r>
              <a:rPr lang="en-US" sz="3200" dirty="0" smtClean="0"/>
              <a:t>tell the story and </a:t>
            </a:r>
            <a:r>
              <a:rPr lang="en-US" sz="3200" dirty="0"/>
              <a:t>manipulate </a:t>
            </a:r>
            <a:r>
              <a:rPr lang="en-US" sz="3200" dirty="0" smtClean="0"/>
              <a:t>objects, </a:t>
            </a:r>
            <a:r>
              <a:rPr lang="en-US" sz="3200" dirty="0"/>
              <a:t>along with the teacher</a:t>
            </a:r>
          </a:p>
          <a:p>
            <a:r>
              <a:rPr lang="en-US" dirty="0" smtClean="0"/>
              <a:t> </a:t>
            </a:r>
          </a:p>
        </p:txBody>
      </p:sp>
    </p:spTree>
    <p:extLst>
      <p:ext uri="{BB962C8B-B14F-4D97-AF65-F5344CB8AC3E}">
        <p14:creationId xmlns:p14="http://schemas.microsoft.com/office/powerpoint/2010/main" val="34147048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3132" y="1109004"/>
            <a:ext cx="9286502" cy="1200329"/>
          </a:xfrm>
          <a:prstGeom prst="rect">
            <a:avLst/>
          </a:prstGeom>
          <a:noFill/>
        </p:spPr>
        <p:txBody>
          <a:bodyPr wrap="square" rtlCol="0">
            <a:spAutoFit/>
          </a:bodyPr>
          <a:lstStyle/>
          <a:p>
            <a:r>
              <a:rPr lang="en-US" sz="3600" dirty="0" smtClean="0"/>
              <a:t>Scaffolding Word Problems in Math for              the Early Primary Grades (continued) </a:t>
            </a:r>
            <a:endParaRPr lang="en-US" sz="3600" dirty="0"/>
          </a:p>
        </p:txBody>
      </p:sp>
      <p:sp>
        <p:nvSpPr>
          <p:cNvPr id="3" name="TextBox 2"/>
          <p:cNvSpPr txBox="1"/>
          <p:nvPr/>
        </p:nvSpPr>
        <p:spPr>
          <a:xfrm>
            <a:off x="273132" y="2458192"/>
            <a:ext cx="8953995" cy="5313634"/>
          </a:xfrm>
          <a:prstGeom prst="rect">
            <a:avLst/>
          </a:prstGeom>
          <a:noFill/>
        </p:spPr>
        <p:txBody>
          <a:bodyPr wrap="square" rtlCol="0">
            <a:spAutoFit/>
          </a:bodyPr>
          <a:lstStyle/>
          <a:p>
            <a:pPr marL="342900" indent="-342900">
              <a:buFont typeface="Arial" pitchFamily="34" charset="0"/>
              <a:buChar char="•"/>
            </a:pPr>
            <a:r>
              <a:rPr lang="en-US" sz="3200" dirty="0" smtClean="0"/>
              <a:t>Students </a:t>
            </a:r>
            <a:r>
              <a:rPr lang="en-US" sz="3200" dirty="0"/>
              <a:t>and teachers work to create a word problem </a:t>
            </a:r>
            <a:r>
              <a:rPr lang="en-US" sz="3200" dirty="0" smtClean="0"/>
              <a:t>chart with sentence frame, objects </a:t>
            </a:r>
            <a:r>
              <a:rPr lang="en-US" sz="3200" dirty="0"/>
              <a:t>and settings</a:t>
            </a:r>
          </a:p>
          <a:p>
            <a:pPr marL="342900" indent="-342900">
              <a:buFont typeface="Arial" pitchFamily="34" charset="0"/>
              <a:buChar char="•"/>
            </a:pPr>
            <a:r>
              <a:rPr lang="en-US" sz="3200" dirty="0" smtClean="0"/>
              <a:t>Students work with partners to use the frames and manipulate objects</a:t>
            </a:r>
          </a:p>
          <a:p>
            <a:pPr marL="342900" indent="-342900">
              <a:buFont typeface="Arial" pitchFamily="34" charset="0"/>
              <a:buChar char="•"/>
            </a:pPr>
            <a:r>
              <a:rPr lang="en-US" sz="3200" dirty="0" smtClean="0"/>
              <a:t>Students work with partners to create their own stories </a:t>
            </a:r>
          </a:p>
          <a:p>
            <a:pPr marL="342900" indent="-342900">
              <a:buFont typeface="Arial" pitchFamily="34" charset="0"/>
              <a:buChar char="•"/>
            </a:pPr>
            <a:r>
              <a:rPr lang="en-US" sz="3200" dirty="0" smtClean="0"/>
              <a:t>Students are able to independently create stories and manipulate objects</a:t>
            </a:r>
          </a:p>
          <a:p>
            <a:endParaRPr lang="en-US" sz="3200" dirty="0" smtClean="0"/>
          </a:p>
          <a:p>
            <a:r>
              <a:rPr lang="en-US" dirty="0" smtClean="0"/>
              <a:t> </a:t>
            </a:r>
          </a:p>
        </p:txBody>
      </p:sp>
    </p:spTree>
    <p:extLst>
      <p:ext uri="{BB962C8B-B14F-4D97-AF65-F5344CB8AC3E}">
        <p14:creationId xmlns:p14="http://schemas.microsoft.com/office/powerpoint/2010/main" val="3069001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3132" y="1109004"/>
            <a:ext cx="9286502" cy="1200329"/>
          </a:xfrm>
          <a:prstGeom prst="rect">
            <a:avLst/>
          </a:prstGeom>
          <a:noFill/>
        </p:spPr>
        <p:txBody>
          <a:bodyPr wrap="square" rtlCol="0">
            <a:spAutoFit/>
          </a:bodyPr>
          <a:lstStyle/>
          <a:p>
            <a:r>
              <a:rPr lang="en-US" sz="3600" dirty="0" smtClean="0"/>
              <a:t>Scaffolding Word Problems in Math for              the Early Primary Grades</a:t>
            </a:r>
            <a:endParaRPr lang="en-US" sz="3600" dirty="0"/>
          </a:p>
        </p:txBody>
      </p:sp>
      <p:sp>
        <p:nvSpPr>
          <p:cNvPr id="3" name="TextBox 2"/>
          <p:cNvSpPr txBox="1"/>
          <p:nvPr/>
        </p:nvSpPr>
        <p:spPr>
          <a:xfrm>
            <a:off x="273132" y="2458192"/>
            <a:ext cx="8953995" cy="2851422"/>
          </a:xfrm>
          <a:prstGeom prst="rect">
            <a:avLst/>
          </a:prstGeom>
          <a:noFill/>
        </p:spPr>
        <p:txBody>
          <a:bodyPr wrap="square" rtlCol="0">
            <a:spAutoFit/>
          </a:bodyPr>
          <a:lstStyle/>
          <a:p>
            <a:pPr marL="457200" indent="-457200">
              <a:buFont typeface="Arial" pitchFamily="34" charset="0"/>
              <a:buChar char="•"/>
            </a:pPr>
            <a:r>
              <a:rPr lang="en-US" sz="4000" dirty="0" smtClean="0"/>
              <a:t>Stick to one operation and one type of problem in the beginning.  </a:t>
            </a:r>
          </a:p>
          <a:p>
            <a:pPr marL="457200" indent="-457200">
              <a:buFont typeface="Arial" pitchFamily="34" charset="0"/>
              <a:buChar char="•"/>
            </a:pPr>
            <a:r>
              <a:rPr lang="en-US" sz="4000" dirty="0" smtClean="0"/>
              <a:t>Change the operation first</a:t>
            </a:r>
          </a:p>
          <a:p>
            <a:pPr marL="457200" indent="-457200">
              <a:buFont typeface="Arial" pitchFamily="34" charset="0"/>
              <a:buChar char="•"/>
            </a:pPr>
            <a:r>
              <a:rPr lang="en-US" sz="4000" dirty="0" smtClean="0"/>
              <a:t>Change the type of problem next.</a:t>
            </a:r>
          </a:p>
          <a:p>
            <a:r>
              <a:rPr lang="en-US" dirty="0" smtClean="0"/>
              <a:t> </a:t>
            </a:r>
          </a:p>
        </p:txBody>
      </p:sp>
    </p:spTree>
    <p:extLst>
      <p:ext uri="{BB962C8B-B14F-4D97-AF65-F5344CB8AC3E}">
        <p14:creationId xmlns:p14="http://schemas.microsoft.com/office/powerpoint/2010/main" val="42407938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8" name="Picture 16" descr="http://www.wallpaperplant.com/wallpaper/original/beatiful-brown-horse-in-the-meado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6136" y="870537"/>
            <a:ext cx="3576638" cy="2009775"/>
          </a:xfrm>
          <a:prstGeom prst="rect">
            <a:avLst/>
          </a:prstGeom>
          <a:noFill/>
          <a:ln w="57150">
            <a:solidFill>
              <a:srgbClr val="00B0F0"/>
            </a:solidFill>
          </a:ln>
          <a:extLst>
            <a:ext uri="{909E8E84-426E-40DD-AFC4-6F175D3DCCD1}">
              <a14:hiddenFill xmlns:a14="http://schemas.microsoft.com/office/drawing/2010/main">
                <a:solidFill>
                  <a:srgbClr val="FFFFFF"/>
                </a:solidFill>
              </a14:hiddenFill>
            </a:ext>
          </a:extLst>
        </p:spPr>
      </p:pic>
      <p:pic>
        <p:nvPicPr>
          <p:cNvPr id="3084" name="Picture 12" descr="http://s3.amazonaws.com/rapgenius/filepicker%2FjDPepkMLTcGWT2K88rAg_pla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4546" y="3964848"/>
            <a:ext cx="3465102" cy="2163959"/>
          </a:xfrm>
          <a:prstGeom prst="rect">
            <a:avLst/>
          </a:prstGeom>
          <a:noFill/>
          <a:ln w="57150">
            <a:solidFill>
              <a:srgbClr val="00FF00"/>
            </a:solidFill>
          </a:ln>
          <a:extLst>
            <a:ext uri="{909E8E84-426E-40DD-AFC4-6F175D3DCCD1}">
              <a14:hiddenFill xmlns:a14="http://schemas.microsoft.com/office/drawing/2010/main">
                <a:solidFill>
                  <a:srgbClr val="FFFFFF"/>
                </a:solidFill>
              </a14:hiddenFill>
            </a:ext>
          </a:extLst>
        </p:spPr>
      </p:pic>
      <p:pic>
        <p:nvPicPr>
          <p:cNvPr id="3086" name="Picture 14" descr="http://cdn.wonderfulengineering.com/wp-content/uploads/2014/05/train-pictures-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0761" y="5537866"/>
            <a:ext cx="2641847" cy="1649835"/>
          </a:xfrm>
          <a:prstGeom prst="rect">
            <a:avLst/>
          </a:prstGeom>
          <a:noFill/>
          <a:ln w="57150">
            <a:solidFill>
              <a:srgbClr val="00FF00"/>
            </a:solidFill>
          </a:ln>
          <a:extLst>
            <a:ext uri="{909E8E84-426E-40DD-AFC4-6F175D3DCCD1}">
              <a14:hiddenFill xmlns:a14="http://schemas.microsoft.com/office/drawing/2010/main">
                <a:solidFill>
                  <a:srgbClr val="FFFFFF"/>
                </a:solidFill>
              </a14:hiddenFill>
            </a:ext>
          </a:extLst>
        </p:spPr>
      </p:pic>
      <p:pic>
        <p:nvPicPr>
          <p:cNvPr id="3078" name="Picture 6" descr="http://upload.wikimedia.org/wikipedia/commons/0/0a/Eastern_Grey_Squirre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7580" y="2393828"/>
            <a:ext cx="2276307" cy="1885699"/>
          </a:xfrm>
          <a:prstGeom prst="rect">
            <a:avLst/>
          </a:prstGeom>
          <a:noFill/>
          <a:ln w="57150">
            <a:solidFill>
              <a:srgbClr val="00B0F0"/>
            </a:solidFill>
          </a:ln>
          <a:extLst>
            <a:ext uri="{909E8E84-426E-40DD-AFC4-6F175D3DCCD1}">
              <a14:hiddenFill xmlns:a14="http://schemas.microsoft.com/office/drawing/2010/main">
                <a:solidFill>
                  <a:srgbClr val="FFFFFF"/>
                </a:solidFill>
              </a14:hiddenFill>
            </a:ext>
          </a:extLst>
        </p:spPr>
      </p:pic>
      <p:pic>
        <p:nvPicPr>
          <p:cNvPr id="3074" name="Picture 2" descr="http://upload.wikimedia.org/wikipedia/commons/a/a5/European_Rabbit,_Lake_District,_UK_-_August_20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3132" y="1266423"/>
            <a:ext cx="2891228" cy="1847922"/>
          </a:xfrm>
          <a:prstGeom prst="rect">
            <a:avLst/>
          </a:prstGeom>
          <a:noFill/>
          <a:ln w="57150">
            <a:solidFill>
              <a:srgbClr val="00B0F0"/>
            </a:solidFill>
          </a:ln>
          <a:extLst>
            <a:ext uri="{909E8E84-426E-40DD-AFC4-6F175D3DCCD1}">
              <a14:hiddenFill xmlns:a14="http://schemas.microsoft.com/office/drawing/2010/main">
                <a:solidFill>
                  <a:srgbClr val="FFFFFF"/>
                </a:solidFill>
              </a14:hiddenFill>
            </a:ext>
          </a:extLst>
        </p:spPr>
      </p:pic>
      <p:pic>
        <p:nvPicPr>
          <p:cNvPr id="3076" name="Picture 4" descr="http://static.comicvine.com/uploads/ignore_jpg_scale_super/11116/111162392/3813617-8570440673-whit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24633" y="1156038"/>
            <a:ext cx="2580906" cy="1935680"/>
          </a:xfrm>
          <a:prstGeom prst="rect">
            <a:avLst/>
          </a:prstGeom>
          <a:noFill/>
          <a:ln w="57150">
            <a:solidFill>
              <a:srgbClr val="00B0F0"/>
            </a:solidFill>
          </a:ln>
          <a:extLst>
            <a:ext uri="{909E8E84-426E-40DD-AFC4-6F175D3DCCD1}">
              <a14:hiddenFill xmlns:a14="http://schemas.microsoft.com/office/drawing/2010/main">
                <a:solidFill>
                  <a:srgbClr val="FFFFFF"/>
                </a:solidFill>
              </a14:hiddenFill>
            </a:ext>
          </a:extLst>
        </p:spPr>
      </p:pic>
      <p:pic>
        <p:nvPicPr>
          <p:cNvPr id="3080" name="Picture 8" descr="http://www.blogcdn.com/www.autoblog.com/media/2012/11/2012-tesla-model-s-f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6983" y="5521176"/>
            <a:ext cx="2509778" cy="1666525"/>
          </a:xfrm>
          <a:prstGeom prst="rect">
            <a:avLst/>
          </a:prstGeom>
          <a:noFill/>
          <a:ln w="57150">
            <a:solidFill>
              <a:srgbClr val="00FF00"/>
            </a:solidFill>
          </a:ln>
          <a:extLst>
            <a:ext uri="{909E8E84-426E-40DD-AFC4-6F175D3DCCD1}">
              <a14:hiddenFill xmlns:a14="http://schemas.microsoft.com/office/drawing/2010/main">
                <a:solidFill>
                  <a:srgbClr val="FFFFFF"/>
                </a:solidFill>
              </a14:hiddenFill>
            </a:ext>
          </a:extLst>
        </p:spPr>
      </p:pic>
      <p:pic>
        <p:nvPicPr>
          <p:cNvPr id="3082" name="Picture 10" descr="http://upload.wikimedia.org/wikipedia/commons/b/b8/Brynn_Foss_tugboat.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67579" y="4805480"/>
            <a:ext cx="2579997" cy="1934135"/>
          </a:xfrm>
          <a:prstGeom prst="rect">
            <a:avLst/>
          </a:prstGeom>
          <a:noFill/>
          <a:ln w="57150">
            <a:solidFill>
              <a:srgbClr val="00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483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8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8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8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8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3148" y="1136900"/>
            <a:ext cx="8986652" cy="1004762"/>
          </a:xfrm>
          <a:prstGeom prst="rect">
            <a:avLst/>
          </a:prstGeom>
          <a:noFill/>
        </p:spPr>
        <p:txBody>
          <a:bodyPr wrap="square" rtlCol="0">
            <a:spAutoFit/>
          </a:bodyPr>
          <a:lstStyle/>
          <a:p>
            <a:r>
              <a:rPr lang="en-US" sz="4000" b="1" dirty="0" smtClean="0"/>
              <a:t> </a:t>
            </a:r>
            <a:r>
              <a:rPr lang="en-US" sz="4000" dirty="0" smtClean="0"/>
              <a:t>Expectations for Academic Conversations </a:t>
            </a:r>
          </a:p>
          <a:p>
            <a:endParaRPr lang="en-US" dirty="0"/>
          </a:p>
        </p:txBody>
      </p:sp>
      <p:pic>
        <p:nvPicPr>
          <p:cNvPr id="1026" name="Picture 2" descr="https://encrypted-tbn2.gstatic.com/images?q=tbn:ANd9GcRS9U__aLLBSt9Kjd4-6UjuNyXlhH19jjVjCHIKjCWgRwGABTqqp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100" y="2226624"/>
            <a:ext cx="2143125" cy="28575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http://theclassroomtourist.files.wordpress.com/2013/12/aipri004.jpg?w=6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0230" y="4726456"/>
            <a:ext cx="3351812" cy="251385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http://media-cache-ec0.pinimg.com/736x/22/bd/dc/22bddca5743744210f34a3ca9653f0a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3874" y="2226624"/>
            <a:ext cx="3505200" cy="261461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http://www.scholastic.com/teachers/sites/default/files/posts/u133/images/anchor_chart_listeners.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17526" y="2722186"/>
            <a:ext cx="2551100" cy="32612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9618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5528" y="1140243"/>
            <a:ext cx="8122722" cy="943207"/>
          </a:xfrm>
          <a:prstGeom prst="rect">
            <a:avLst/>
          </a:prstGeom>
          <a:noFill/>
        </p:spPr>
        <p:txBody>
          <a:bodyPr wrap="square" rtlCol="0">
            <a:spAutoFit/>
          </a:bodyPr>
          <a:lstStyle/>
          <a:p>
            <a:pPr algn="ctr"/>
            <a:r>
              <a:rPr lang="en-US" sz="3600" b="1" dirty="0" smtClean="0"/>
              <a:t>Structuring Academic Conversations </a:t>
            </a:r>
          </a:p>
          <a:p>
            <a:endParaRPr lang="en-US" dirty="0"/>
          </a:p>
        </p:txBody>
      </p:sp>
      <p:pic>
        <p:nvPicPr>
          <p:cNvPr id="9" name="Picture 8"/>
          <p:cNvPicPr>
            <a:picLocks noChangeAspect="1"/>
          </p:cNvPicPr>
          <p:nvPr/>
        </p:nvPicPr>
        <p:blipFill>
          <a:blip r:embed="rId3"/>
          <a:stretch>
            <a:fillRect/>
          </a:stretch>
        </p:blipFill>
        <p:spPr>
          <a:xfrm>
            <a:off x="171500" y="1936960"/>
            <a:ext cx="3826291" cy="28697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6428855" y="1905207"/>
            <a:ext cx="3095375" cy="6001642"/>
          </a:xfrm>
          <a:prstGeom prst="rect">
            <a:avLst/>
          </a:prstGeom>
          <a:noFill/>
        </p:spPr>
        <p:txBody>
          <a:bodyPr wrap="square" rtlCol="0">
            <a:spAutoFit/>
          </a:bodyPr>
          <a:lstStyle/>
          <a:p>
            <a:pPr marL="342900" indent="-342900">
              <a:buFont typeface="Arial"/>
              <a:buChar char="•"/>
            </a:pPr>
            <a:r>
              <a:rPr lang="en-US" sz="2400" dirty="0" smtClean="0"/>
              <a:t>Create a physical environment that supports student interaction</a:t>
            </a:r>
          </a:p>
          <a:p>
            <a:pPr marL="342900" indent="-342900">
              <a:buFont typeface="Arial"/>
              <a:buChar char="•"/>
            </a:pPr>
            <a:r>
              <a:rPr lang="en-US" sz="2400" dirty="0" smtClean="0"/>
              <a:t>Establish partners and small groups </a:t>
            </a:r>
          </a:p>
          <a:p>
            <a:pPr marL="342900" indent="-342900">
              <a:buFont typeface="Arial"/>
              <a:buChar char="•"/>
            </a:pPr>
            <a:r>
              <a:rPr lang="en-US" sz="2400" dirty="0" smtClean="0"/>
              <a:t>Provide role or jobs</a:t>
            </a:r>
          </a:p>
          <a:p>
            <a:pPr marL="342900" indent="-342900">
              <a:buFont typeface="Arial"/>
              <a:buChar char="•"/>
            </a:pPr>
            <a:r>
              <a:rPr lang="en-US" sz="2400" dirty="0" smtClean="0"/>
              <a:t>Require preparedness </a:t>
            </a:r>
          </a:p>
          <a:p>
            <a:pPr marL="342900" indent="-342900">
              <a:buFont typeface="Arial"/>
              <a:buChar char="•"/>
            </a:pPr>
            <a:r>
              <a:rPr lang="en-US" sz="2400" dirty="0" smtClean="0"/>
              <a:t>Chunk the activity so that you’re touching bases with the students during the conversation</a:t>
            </a:r>
          </a:p>
          <a:p>
            <a:pPr marL="342900" indent="-342900">
              <a:buFont typeface="Arial"/>
              <a:buChar char="•"/>
            </a:pPr>
            <a:endParaRPr lang="en-US" sz="2400" dirty="0" smtClean="0"/>
          </a:p>
          <a:p>
            <a:pPr marL="342900" indent="-342900">
              <a:buFont typeface="Arial"/>
              <a:buChar char="•"/>
            </a:pPr>
            <a:endParaRPr lang="en-US" sz="2400" dirty="0"/>
          </a:p>
        </p:txBody>
      </p:sp>
      <p:pic>
        <p:nvPicPr>
          <p:cNvPr id="10" name="Picture 9"/>
          <p:cNvPicPr>
            <a:picLocks noChangeAspect="1"/>
          </p:cNvPicPr>
          <p:nvPr/>
        </p:nvPicPr>
        <p:blipFill>
          <a:blip r:embed="rId4"/>
          <a:stretch>
            <a:fillRect/>
          </a:stretch>
        </p:blipFill>
        <p:spPr>
          <a:xfrm>
            <a:off x="2703819" y="5230142"/>
            <a:ext cx="2587944" cy="1940958"/>
          </a:xfrm>
          <a:prstGeom prst="rect">
            <a:avLst/>
          </a:prstGeom>
          <a:ln w="38100">
            <a:solidFill>
              <a:schemeClr val="tx1"/>
            </a:solidFill>
          </a:ln>
        </p:spPr>
      </p:pic>
      <p:pic>
        <p:nvPicPr>
          <p:cNvPr id="11" name="Picture 10"/>
          <p:cNvPicPr>
            <a:picLocks noChangeAspect="1"/>
          </p:cNvPicPr>
          <p:nvPr/>
        </p:nvPicPr>
        <p:blipFill>
          <a:blip r:embed="rId5"/>
          <a:stretch>
            <a:fillRect/>
          </a:stretch>
        </p:blipFill>
        <p:spPr>
          <a:xfrm>
            <a:off x="286739" y="4572497"/>
            <a:ext cx="2514035" cy="18855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0" name="Picture 2" descr="http://4.bp.blogspot.com/-LefOc08ptis/UEqLPzjGSVI/AAAAAAAADAM/N6DYU6mPXsY/s320/DSCN151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575" y="2228818"/>
            <a:ext cx="3048000" cy="228600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3792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348" y="1174928"/>
            <a:ext cx="8632523" cy="646331"/>
          </a:xfrm>
          <a:prstGeom prst="rect">
            <a:avLst/>
          </a:prstGeom>
          <a:noFill/>
        </p:spPr>
        <p:txBody>
          <a:bodyPr wrap="square" rtlCol="0">
            <a:spAutoFit/>
          </a:bodyPr>
          <a:lstStyle/>
          <a:p>
            <a:r>
              <a:rPr lang="en-US" sz="3600" dirty="0" smtClean="0"/>
              <a:t>Partners Solve </a:t>
            </a:r>
            <a:r>
              <a:rPr lang="en-US" sz="3600" dirty="0"/>
              <a:t>W</a:t>
            </a:r>
            <a:r>
              <a:rPr lang="en-US" sz="3600" dirty="0" smtClean="0"/>
              <a:t>ord Problems– An Example</a:t>
            </a:r>
            <a:endParaRPr lang="en-US" sz="3600" dirty="0"/>
          </a:p>
        </p:txBody>
      </p:sp>
      <p:sp>
        <p:nvSpPr>
          <p:cNvPr id="4" name="TextBox 3"/>
          <p:cNvSpPr txBox="1"/>
          <p:nvPr/>
        </p:nvSpPr>
        <p:spPr>
          <a:xfrm>
            <a:off x="650822" y="2222741"/>
            <a:ext cx="8460692" cy="4154984"/>
          </a:xfrm>
          <a:prstGeom prst="rect">
            <a:avLst/>
          </a:prstGeom>
          <a:noFill/>
        </p:spPr>
        <p:txBody>
          <a:bodyPr wrap="square" rtlCol="0">
            <a:spAutoFit/>
          </a:bodyPr>
          <a:lstStyle/>
          <a:p>
            <a:r>
              <a:rPr lang="en-US" sz="2400" dirty="0" smtClean="0"/>
              <a:t>                                                            </a:t>
            </a:r>
          </a:p>
          <a:p>
            <a:endParaRPr lang="en-US" sz="2400" dirty="0" smtClean="0"/>
          </a:p>
          <a:p>
            <a:endParaRPr lang="en-US" sz="2400" dirty="0"/>
          </a:p>
          <a:p>
            <a:pPr marL="342900" indent="-342900">
              <a:buFont typeface="Arial"/>
              <a:buChar char="•"/>
            </a:pPr>
            <a:r>
              <a:rPr lang="en-US" sz="3200" dirty="0" smtClean="0"/>
              <a:t>Partner A: Picks an animal and chooses the setting. </a:t>
            </a:r>
          </a:p>
          <a:p>
            <a:pPr marL="342900" indent="-342900">
              <a:buFont typeface="Arial"/>
              <a:buChar char="•"/>
            </a:pPr>
            <a:r>
              <a:rPr lang="en-US" sz="3200" dirty="0" smtClean="0"/>
              <a:t>Partner B: Chooses how many more animals come and uses the appropriate verb.</a:t>
            </a:r>
          </a:p>
          <a:p>
            <a:pPr marL="342900" indent="-342900">
              <a:buFont typeface="Arial"/>
              <a:buChar char="•"/>
            </a:pPr>
            <a:r>
              <a:rPr lang="en-US" sz="3200" dirty="0" smtClean="0"/>
              <a:t>Together decide how many animals there are in all.  Be ready to share.</a:t>
            </a:r>
            <a:endParaRPr lang="en-US" sz="3200" dirty="0"/>
          </a:p>
        </p:txBody>
      </p:sp>
      <p:sp>
        <p:nvSpPr>
          <p:cNvPr id="6" name="Explosion 2 5"/>
          <p:cNvSpPr/>
          <p:nvPr/>
        </p:nvSpPr>
        <p:spPr>
          <a:xfrm>
            <a:off x="178124" y="1595627"/>
            <a:ext cx="4096987" cy="1626920"/>
          </a:xfrm>
          <a:prstGeom prst="irregularSeal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Academic Conversation </a:t>
            </a:r>
            <a:endParaRPr lang="en-US" sz="2200" b="1" dirty="0"/>
          </a:p>
        </p:txBody>
      </p:sp>
    </p:spTree>
    <p:extLst>
      <p:ext uri="{BB962C8B-B14F-4D97-AF65-F5344CB8AC3E}">
        <p14:creationId xmlns:p14="http://schemas.microsoft.com/office/powerpoint/2010/main" val="42062276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358" y="1299010"/>
            <a:ext cx="9206757" cy="1200329"/>
          </a:xfrm>
          <a:prstGeom prst="rect">
            <a:avLst/>
          </a:prstGeom>
          <a:noFill/>
        </p:spPr>
        <p:txBody>
          <a:bodyPr wrap="square" rtlCol="0">
            <a:spAutoFit/>
          </a:bodyPr>
          <a:lstStyle/>
          <a:p>
            <a:r>
              <a:rPr lang="en-US" sz="3600" b="1" dirty="0" smtClean="0"/>
              <a:t>We discussed </a:t>
            </a:r>
            <a:r>
              <a:rPr lang="en-US" sz="3600" b="1" u="sng" dirty="0" smtClean="0"/>
              <a:t>two ways</a:t>
            </a:r>
            <a:r>
              <a:rPr lang="en-US" sz="3600" b="1" dirty="0" smtClean="0"/>
              <a:t> to help                              students solve math word problems:</a:t>
            </a:r>
          </a:p>
        </p:txBody>
      </p:sp>
      <p:sp>
        <p:nvSpPr>
          <p:cNvPr id="3" name="TextBox 2"/>
          <p:cNvSpPr txBox="1"/>
          <p:nvPr/>
        </p:nvSpPr>
        <p:spPr>
          <a:xfrm>
            <a:off x="368134" y="2499339"/>
            <a:ext cx="9215252" cy="4662815"/>
          </a:xfrm>
          <a:prstGeom prst="rect">
            <a:avLst/>
          </a:prstGeom>
          <a:noFill/>
        </p:spPr>
        <p:txBody>
          <a:bodyPr wrap="square" rtlCol="0">
            <a:spAutoFit/>
          </a:bodyPr>
          <a:lstStyle/>
          <a:p>
            <a:pPr marL="457200" indent="-457200">
              <a:spcAft>
                <a:spcPts val="600"/>
              </a:spcAft>
              <a:buFont typeface="+mj-lt"/>
              <a:buAutoNum type="arabicPeriod"/>
            </a:pPr>
            <a:r>
              <a:rPr lang="en-US" sz="2800" dirty="0" smtClean="0"/>
              <a:t>Have them explore and name the features of </a:t>
            </a:r>
            <a:r>
              <a:rPr lang="en-US" sz="2800" dirty="0"/>
              <a:t>the </a:t>
            </a:r>
            <a:r>
              <a:rPr lang="en-US" sz="2800" b="1" dirty="0"/>
              <a:t>math word problem genre </a:t>
            </a:r>
            <a:r>
              <a:rPr lang="en-US" sz="2800" dirty="0" smtClean="0"/>
              <a:t>and </a:t>
            </a:r>
            <a:r>
              <a:rPr lang="en-US" sz="2800" b="1" dirty="0" smtClean="0"/>
              <a:t>practice creating problems of their own.  </a:t>
            </a:r>
            <a:endParaRPr lang="en-US" sz="2800" dirty="0" smtClean="0"/>
          </a:p>
          <a:p>
            <a:pPr lvl="1">
              <a:spcAft>
                <a:spcPts val="600"/>
              </a:spcAft>
            </a:pPr>
            <a:endParaRPr lang="en-US" sz="2800" dirty="0" smtClean="0"/>
          </a:p>
          <a:p>
            <a:pPr marL="457200" indent="-457200">
              <a:spcAft>
                <a:spcPts val="600"/>
              </a:spcAft>
              <a:buFont typeface="+mj-lt"/>
              <a:buAutoNum type="arabicPeriod"/>
            </a:pPr>
            <a:r>
              <a:rPr lang="en-US" sz="2800" dirty="0" smtClean="0"/>
              <a:t>Have them engage in </a:t>
            </a:r>
            <a:r>
              <a:rPr lang="en-US" sz="2800" b="1" dirty="0" smtClean="0"/>
              <a:t>academic conversations </a:t>
            </a:r>
            <a:r>
              <a:rPr lang="en-US" sz="2800" dirty="0" smtClean="0"/>
              <a:t>in order to work out problems in an active way and use the ideas of others’ to help build and consolidate their understanding </a:t>
            </a:r>
          </a:p>
          <a:p>
            <a:pPr marL="947000" lvl="1" indent="-457200">
              <a:spcAft>
                <a:spcPts val="600"/>
              </a:spcAft>
              <a:buFont typeface="+mj-lt"/>
              <a:buAutoNum type="alphaLcParenR"/>
            </a:pPr>
            <a:endParaRPr lang="en-US" sz="2800" dirty="0" smtClean="0"/>
          </a:p>
          <a:p>
            <a:pPr>
              <a:spcAft>
                <a:spcPts val="600"/>
              </a:spcAft>
            </a:pPr>
            <a:endParaRPr lang="en-US" sz="2400" dirty="0" smtClean="0"/>
          </a:p>
          <a:p>
            <a:pPr>
              <a:spcAft>
                <a:spcPts val="600"/>
              </a:spcAft>
            </a:pPr>
            <a:endParaRPr lang="en-US" sz="2400" dirty="0"/>
          </a:p>
        </p:txBody>
      </p:sp>
      <p:pic>
        <p:nvPicPr>
          <p:cNvPr id="1028" name="Picture 4" descr="http://images.clipartpanda.com/two-finger-clipart-7caRepag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1817" y="147131"/>
            <a:ext cx="1781298" cy="230375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933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a:xfrm>
            <a:off x="0" y="2763315"/>
            <a:ext cx="4549250" cy="3548416"/>
          </a:xfrm>
          <a:prstGeom prst="rect">
            <a:avLst/>
          </a:prstGeom>
          <a:noFill/>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l="4741" t="13873" r="4472" b="43930"/>
          <a:stretch/>
        </p:blipFill>
        <p:spPr>
          <a:xfrm>
            <a:off x="5189323" y="2887877"/>
            <a:ext cx="4640477" cy="1668743"/>
          </a:xfrm>
          <a:prstGeom prst="rect">
            <a:avLst/>
          </a:prstGeom>
          <a:solidFill>
            <a:srgbClr val="FFFFFF"/>
          </a:solidFill>
        </p:spPr>
      </p:pic>
      <p:sp>
        <p:nvSpPr>
          <p:cNvPr id="2" name="TextBox 1"/>
          <p:cNvSpPr txBox="1"/>
          <p:nvPr/>
        </p:nvSpPr>
        <p:spPr>
          <a:xfrm>
            <a:off x="2356257" y="1155389"/>
            <a:ext cx="4547714" cy="523220"/>
          </a:xfrm>
          <a:prstGeom prst="rect">
            <a:avLst/>
          </a:prstGeom>
          <a:noFill/>
        </p:spPr>
        <p:txBody>
          <a:bodyPr wrap="none" rtlCol="0">
            <a:spAutoFit/>
          </a:bodyPr>
          <a:lstStyle/>
          <a:p>
            <a:r>
              <a:rPr lang="en-US" sz="2800" b="1" dirty="0" smtClean="0"/>
              <a:t>The California ELD Standards</a:t>
            </a:r>
            <a:endParaRPr lang="en-US" sz="2800" b="1" dirty="0"/>
          </a:p>
        </p:txBody>
      </p:sp>
      <p:sp>
        <p:nvSpPr>
          <p:cNvPr id="5" name="TextBox 4"/>
          <p:cNvSpPr txBox="1"/>
          <p:nvPr/>
        </p:nvSpPr>
        <p:spPr>
          <a:xfrm>
            <a:off x="259543" y="1956402"/>
            <a:ext cx="4232719" cy="954107"/>
          </a:xfrm>
          <a:prstGeom prst="rect">
            <a:avLst/>
          </a:prstGeom>
          <a:noFill/>
        </p:spPr>
        <p:txBody>
          <a:bodyPr wrap="square" rtlCol="0">
            <a:spAutoFit/>
          </a:bodyPr>
          <a:lstStyle/>
          <a:p>
            <a:r>
              <a:rPr lang="en-US" sz="2800" b="1" dirty="0" smtClean="0"/>
              <a:t>Part I: Interacting in Meaningful Ways</a:t>
            </a:r>
            <a:endParaRPr lang="en-US" sz="2800" b="1" dirty="0"/>
          </a:p>
        </p:txBody>
      </p:sp>
      <p:sp>
        <p:nvSpPr>
          <p:cNvPr id="6" name="TextBox 5"/>
          <p:cNvSpPr txBox="1"/>
          <p:nvPr/>
        </p:nvSpPr>
        <p:spPr>
          <a:xfrm>
            <a:off x="5106267" y="1955207"/>
            <a:ext cx="4257523" cy="954107"/>
          </a:xfrm>
          <a:prstGeom prst="rect">
            <a:avLst/>
          </a:prstGeom>
          <a:noFill/>
        </p:spPr>
        <p:txBody>
          <a:bodyPr wrap="square" rtlCol="0">
            <a:spAutoFit/>
          </a:bodyPr>
          <a:lstStyle/>
          <a:p>
            <a:r>
              <a:rPr lang="en-US" sz="2800" b="1" dirty="0" smtClean="0"/>
              <a:t>Part II: Learning About How English Works</a:t>
            </a:r>
            <a:endParaRPr lang="en-US" sz="2800" b="1" dirty="0"/>
          </a:p>
        </p:txBody>
      </p:sp>
      <p:sp>
        <p:nvSpPr>
          <p:cNvPr id="7" name="TextBox 6"/>
          <p:cNvSpPr txBox="1"/>
          <p:nvPr/>
        </p:nvSpPr>
        <p:spPr>
          <a:xfrm>
            <a:off x="1682614" y="5001168"/>
            <a:ext cx="3460471" cy="1873435"/>
          </a:xfrm>
          <a:prstGeom prst="rect">
            <a:avLst/>
          </a:prstGeom>
          <a:solidFill>
            <a:schemeClr val="bg1"/>
          </a:solidFill>
          <a:ln>
            <a:solidFill>
              <a:schemeClr val="tx1"/>
            </a:solidFill>
          </a:ln>
        </p:spPr>
        <p:txBody>
          <a:bodyPr wrap="square" rtlCol="0">
            <a:spAutoFit/>
          </a:bodyPr>
          <a:lstStyle/>
          <a:p>
            <a:r>
              <a:rPr lang="en-US" b="1" dirty="0" smtClean="0"/>
              <a:t>I A. 1 Collaborative: </a:t>
            </a:r>
            <a:r>
              <a:rPr lang="en-US" dirty="0" smtClean="0"/>
              <a:t>Exchanging information and ideas with others through oral collaborative conversations on a range of social and academic topics.  </a:t>
            </a:r>
            <a:endParaRPr lang="en-US" dirty="0"/>
          </a:p>
        </p:txBody>
      </p:sp>
      <p:sp>
        <p:nvSpPr>
          <p:cNvPr id="8" name="TextBox 7"/>
          <p:cNvSpPr txBox="1"/>
          <p:nvPr/>
        </p:nvSpPr>
        <p:spPr>
          <a:xfrm>
            <a:off x="5818910" y="4042197"/>
            <a:ext cx="3778354" cy="1576585"/>
          </a:xfrm>
          <a:prstGeom prst="rect">
            <a:avLst/>
          </a:prstGeom>
          <a:solidFill>
            <a:schemeClr val="bg1"/>
          </a:solidFill>
          <a:ln>
            <a:solidFill>
              <a:schemeClr val="tx1"/>
            </a:solidFill>
          </a:ln>
        </p:spPr>
        <p:txBody>
          <a:bodyPr wrap="square" rtlCol="0">
            <a:spAutoFit/>
          </a:bodyPr>
          <a:lstStyle/>
          <a:p>
            <a:r>
              <a:rPr lang="en-US" b="1" dirty="0" smtClean="0"/>
              <a:t>II A. 1 Structuring Cohesive </a:t>
            </a:r>
            <a:r>
              <a:rPr lang="en-US" b="1" dirty="0"/>
              <a:t>T</a:t>
            </a:r>
            <a:r>
              <a:rPr lang="en-US" b="1" dirty="0" smtClean="0"/>
              <a:t>exts: </a:t>
            </a:r>
            <a:r>
              <a:rPr lang="en-US" dirty="0" smtClean="0"/>
              <a:t>Apply understanding of how text types are organized to comprehending and composing texts.  </a:t>
            </a:r>
            <a:endParaRPr lang="en-US" dirty="0"/>
          </a:p>
        </p:txBody>
      </p:sp>
    </p:spTree>
    <p:extLst>
      <p:ext uri="{BB962C8B-B14F-4D97-AF65-F5344CB8AC3E}">
        <p14:creationId xmlns:p14="http://schemas.microsoft.com/office/powerpoint/2010/main" val="1726291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23240825"/>
              </p:ext>
            </p:extLst>
          </p:nvPr>
        </p:nvGraphicFramePr>
        <p:xfrm>
          <a:off x="1638300" y="1473200"/>
          <a:ext cx="6553200" cy="436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831273" y="1299010"/>
            <a:ext cx="8158347" cy="523220"/>
          </a:xfrm>
          <a:prstGeom prst="rect">
            <a:avLst/>
          </a:prstGeom>
          <a:noFill/>
        </p:spPr>
        <p:txBody>
          <a:bodyPr wrap="square" rtlCol="0">
            <a:spAutoFit/>
          </a:bodyPr>
          <a:lstStyle/>
          <a:p>
            <a:pPr algn="ctr"/>
            <a:r>
              <a:rPr lang="en-US" sz="2800" b="1" dirty="0" smtClean="0"/>
              <a:t>Building Academic Conversations</a:t>
            </a:r>
            <a:endParaRPr lang="en-US" sz="2800" dirty="0" smtClean="0"/>
          </a:p>
        </p:txBody>
      </p:sp>
      <p:sp>
        <p:nvSpPr>
          <p:cNvPr id="4" name="Right Arrow 3"/>
          <p:cNvSpPr/>
          <p:nvPr/>
        </p:nvSpPr>
        <p:spPr>
          <a:xfrm>
            <a:off x="4049486" y="5349833"/>
            <a:ext cx="4548249" cy="7006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364182" y="5628901"/>
            <a:ext cx="130628" cy="13062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Oval 7"/>
          <p:cNvSpPr/>
          <p:nvPr/>
        </p:nvSpPr>
        <p:spPr>
          <a:xfrm>
            <a:off x="7686301" y="5540824"/>
            <a:ext cx="306779" cy="3067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Oval 9"/>
          <p:cNvSpPr/>
          <p:nvPr/>
        </p:nvSpPr>
        <p:spPr>
          <a:xfrm>
            <a:off x="5921327" y="5581892"/>
            <a:ext cx="224643" cy="22464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4132613" y="6050477"/>
            <a:ext cx="4108862" cy="338554"/>
          </a:xfrm>
          <a:prstGeom prst="rect">
            <a:avLst/>
          </a:prstGeom>
          <a:noFill/>
        </p:spPr>
        <p:txBody>
          <a:bodyPr wrap="square" rtlCol="0">
            <a:spAutoFit/>
          </a:bodyPr>
          <a:lstStyle/>
          <a:p>
            <a:r>
              <a:rPr lang="en-US" sz="1600" dirty="0" smtClean="0"/>
              <a:t>Rare                      Occasional                   Frequent</a:t>
            </a:r>
            <a:endParaRPr lang="en-US" sz="1600" dirty="0"/>
          </a:p>
        </p:txBody>
      </p:sp>
    </p:spTree>
    <p:extLst>
      <p:ext uri="{BB962C8B-B14F-4D97-AF65-F5344CB8AC3E}">
        <p14:creationId xmlns:p14="http://schemas.microsoft.com/office/powerpoint/2010/main" val="306674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2715" y="4943474"/>
            <a:ext cx="5584324" cy="523932"/>
          </a:xfrm>
          <a:prstGeom prst="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779654" y="1076736"/>
            <a:ext cx="8122722" cy="1066292"/>
          </a:xfrm>
          <a:prstGeom prst="rect">
            <a:avLst/>
          </a:prstGeom>
          <a:noFill/>
        </p:spPr>
        <p:txBody>
          <a:bodyPr wrap="square" rtlCol="0">
            <a:spAutoFit/>
          </a:bodyPr>
          <a:lstStyle/>
          <a:p>
            <a:r>
              <a:rPr lang="en-US" sz="4400" b="1" dirty="0" smtClean="0"/>
              <a:t>Math Word Problems as a Genre</a:t>
            </a:r>
          </a:p>
          <a:p>
            <a:endParaRPr lang="en-US" dirty="0"/>
          </a:p>
        </p:txBody>
      </p:sp>
      <p:sp>
        <p:nvSpPr>
          <p:cNvPr id="3" name="TextBox 2"/>
          <p:cNvSpPr txBox="1"/>
          <p:nvPr/>
        </p:nvSpPr>
        <p:spPr>
          <a:xfrm>
            <a:off x="337054" y="3375359"/>
            <a:ext cx="8841661" cy="2876389"/>
          </a:xfrm>
          <a:prstGeom prst="rect">
            <a:avLst/>
          </a:prstGeom>
          <a:noFill/>
        </p:spPr>
        <p:txBody>
          <a:bodyPr wrap="square" rtlCol="0">
            <a:spAutoFit/>
          </a:bodyPr>
          <a:lstStyle/>
          <a:p>
            <a:pPr>
              <a:spcAft>
                <a:spcPts val="1800"/>
              </a:spcAft>
            </a:pPr>
            <a:r>
              <a:rPr lang="en-US" sz="4000" dirty="0" smtClean="0"/>
              <a:t>Math word problems are their own genre.</a:t>
            </a:r>
          </a:p>
          <a:p>
            <a:pPr>
              <a:spcAft>
                <a:spcPts val="1800"/>
              </a:spcAft>
            </a:pPr>
            <a:r>
              <a:rPr lang="en-US" sz="4000" dirty="0" smtClean="0"/>
              <a:t>A genre is a category </a:t>
            </a:r>
            <a:r>
              <a:rPr lang="en-US" sz="4000" dirty="0"/>
              <a:t>of </a:t>
            </a:r>
            <a:r>
              <a:rPr lang="en-US" sz="4000" dirty="0" smtClean="0"/>
              <a:t>texts that shares a particular social purpose, structure, and set of language features.</a:t>
            </a:r>
          </a:p>
        </p:txBody>
      </p:sp>
      <p:sp>
        <p:nvSpPr>
          <p:cNvPr id="4" name="TextBox 3"/>
          <p:cNvSpPr txBox="1"/>
          <p:nvPr/>
        </p:nvSpPr>
        <p:spPr>
          <a:xfrm>
            <a:off x="5555802" y="1936960"/>
            <a:ext cx="3873188" cy="954107"/>
          </a:xfrm>
          <a:prstGeom prst="rect">
            <a:avLst/>
          </a:prstGeom>
          <a:solidFill>
            <a:schemeClr val="accent2">
              <a:lumMod val="60000"/>
              <a:lumOff val="40000"/>
            </a:schemeClr>
          </a:solidFill>
          <a:ln>
            <a:solidFill>
              <a:srgbClr val="843C0C"/>
            </a:solidFill>
          </a:ln>
        </p:spPr>
        <p:txBody>
          <a:bodyPr wrap="square" rtlCol="0">
            <a:spAutoFit/>
          </a:bodyPr>
          <a:lstStyle/>
          <a:p>
            <a:r>
              <a:rPr lang="en-US" sz="2800" dirty="0"/>
              <a:t>4</a:t>
            </a:r>
            <a:r>
              <a:rPr lang="en-US" sz="2800" dirty="0" smtClean="0"/>
              <a:t>. Cara and her father are at the grocery store…</a:t>
            </a:r>
            <a:endParaRPr lang="en-US" sz="2800" dirty="0"/>
          </a:p>
        </p:txBody>
      </p:sp>
    </p:spTree>
    <p:extLst>
      <p:ext uri="{BB962C8B-B14F-4D97-AF65-F5344CB8AC3E}">
        <p14:creationId xmlns:p14="http://schemas.microsoft.com/office/powerpoint/2010/main" val="339668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9654" y="1076736"/>
            <a:ext cx="8122722" cy="1066292"/>
          </a:xfrm>
          <a:prstGeom prst="rect">
            <a:avLst/>
          </a:prstGeom>
          <a:noFill/>
        </p:spPr>
        <p:txBody>
          <a:bodyPr wrap="square" rtlCol="0">
            <a:spAutoFit/>
          </a:bodyPr>
          <a:lstStyle/>
          <a:p>
            <a:r>
              <a:rPr lang="en-US" sz="4400" b="1" dirty="0" smtClean="0"/>
              <a:t>Math Word Problems as a Genre</a:t>
            </a:r>
          </a:p>
          <a:p>
            <a:endParaRPr lang="en-US" dirty="0"/>
          </a:p>
        </p:txBody>
      </p:sp>
      <p:sp>
        <p:nvSpPr>
          <p:cNvPr id="3" name="TextBox 2"/>
          <p:cNvSpPr txBox="1"/>
          <p:nvPr/>
        </p:nvSpPr>
        <p:spPr>
          <a:xfrm>
            <a:off x="546026" y="2743972"/>
            <a:ext cx="8644857" cy="4139595"/>
          </a:xfrm>
          <a:prstGeom prst="rect">
            <a:avLst/>
          </a:prstGeom>
          <a:noFill/>
        </p:spPr>
        <p:txBody>
          <a:bodyPr wrap="square" rtlCol="0">
            <a:spAutoFit/>
          </a:bodyPr>
          <a:lstStyle/>
          <a:p>
            <a:pPr>
              <a:spcAft>
                <a:spcPts val="1800"/>
              </a:spcAft>
            </a:pPr>
            <a:r>
              <a:rPr lang="en-US" sz="4400" dirty="0" smtClean="0"/>
              <a:t>What is the purpose of math word problems?  In other words, why do textbook publishers and others include math word problems in their curricula?</a:t>
            </a:r>
            <a:r>
              <a:rPr lang="en-US" sz="4400" dirty="0"/>
              <a:t>	</a:t>
            </a:r>
            <a:endParaRPr lang="en-US" sz="4400" dirty="0" smtClean="0"/>
          </a:p>
          <a:p>
            <a:pPr>
              <a:spcAft>
                <a:spcPts val="1800"/>
              </a:spcAft>
            </a:pPr>
            <a:r>
              <a:rPr lang="en-US" sz="2800" dirty="0" smtClean="0"/>
              <a:t>Jot down your ideas. </a:t>
            </a:r>
          </a:p>
        </p:txBody>
      </p:sp>
      <p:sp>
        <p:nvSpPr>
          <p:cNvPr id="4" name="TextBox 3"/>
          <p:cNvSpPr txBox="1"/>
          <p:nvPr/>
        </p:nvSpPr>
        <p:spPr>
          <a:xfrm>
            <a:off x="5555802" y="1825824"/>
            <a:ext cx="3873188" cy="954107"/>
          </a:xfrm>
          <a:prstGeom prst="rect">
            <a:avLst/>
          </a:prstGeom>
          <a:solidFill>
            <a:schemeClr val="accent2">
              <a:lumMod val="60000"/>
              <a:lumOff val="40000"/>
            </a:schemeClr>
          </a:solidFill>
          <a:ln>
            <a:solidFill>
              <a:schemeClr val="accent2">
                <a:lumMod val="50000"/>
              </a:schemeClr>
            </a:solidFill>
          </a:ln>
        </p:spPr>
        <p:txBody>
          <a:bodyPr wrap="square" rtlCol="0">
            <a:spAutoFit/>
          </a:bodyPr>
          <a:lstStyle/>
          <a:p>
            <a:r>
              <a:rPr lang="en-US" sz="2800" dirty="0"/>
              <a:t>4</a:t>
            </a:r>
            <a:r>
              <a:rPr lang="en-US" sz="2800" dirty="0" smtClean="0"/>
              <a:t>. Cara and her father are at the grocery store…</a:t>
            </a:r>
            <a:endParaRPr lang="en-US" sz="2800" dirty="0"/>
          </a:p>
        </p:txBody>
      </p:sp>
    </p:spTree>
    <p:extLst>
      <p:ext uri="{BB962C8B-B14F-4D97-AF65-F5344CB8AC3E}">
        <p14:creationId xmlns:p14="http://schemas.microsoft.com/office/powerpoint/2010/main" val="3394344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9654" y="1076736"/>
            <a:ext cx="8122722" cy="1066292"/>
          </a:xfrm>
          <a:prstGeom prst="rect">
            <a:avLst/>
          </a:prstGeom>
          <a:noFill/>
        </p:spPr>
        <p:txBody>
          <a:bodyPr wrap="square" rtlCol="0">
            <a:spAutoFit/>
          </a:bodyPr>
          <a:lstStyle/>
          <a:p>
            <a:r>
              <a:rPr lang="en-US" sz="4400" b="1" dirty="0" smtClean="0"/>
              <a:t>Math Word Problems as a Genre</a:t>
            </a:r>
          </a:p>
          <a:p>
            <a:endParaRPr lang="en-US" dirty="0"/>
          </a:p>
        </p:txBody>
      </p:sp>
      <p:sp>
        <p:nvSpPr>
          <p:cNvPr id="3" name="TextBox 2"/>
          <p:cNvSpPr txBox="1"/>
          <p:nvPr/>
        </p:nvSpPr>
        <p:spPr>
          <a:xfrm>
            <a:off x="482531" y="3125014"/>
            <a:ext cx="8644857" cy="3016210"/>
          </a:xfrm>
          <a:prstGeom prst="rect">
            <a:avLst/>
          </a:prstGeom>
          <a:noFill/>
        </p:spPr>
        <p:txBody>
          <a:bodyPr wrap="square" rtlCol="0">
            <a:spAutoFit/>
          </a:bodyPr>
          <a:lstStyle/>
          <a:p>
            <a:pPr marL="571500" indent="-571500">
              <a:spcAft>
                <a:spcPts val="1800"/>
              </a:spcAft>
              <a:buFont typeface="Arial"/>
              <a:buChar char="•"/>
            </a:pPr>
            <a:r>
              <a:rPr lang="en-US" sz="3200" dirty="0" smtClean="0"/>
              <a:t>Share your ideas with your partner.  </a:t>
            </a:r>
          </a:p>
          <a:p>
            <a:pPr marL="571500" indent="-571500">
              <a:spcAft>
                <a:spcPts val="1800"/>
              </a:spcAft>
              <a:buFont typeface="Arial"/>
              <a:buChar char="•"/>
            </a:pPr>
            <a:r>
              <a:rPr lang="en-US" sz="3200" dirty="0" smtClean="0"/>
              <a:t>Create a new statement of purpose based on both your ideas.</a:t>
            </a:r>
          </a:p>
          <a:p>
            <a:pPr marL="571500" indent="-571500">
              <a:spcAft>
                <a:spcPts val="1800"/>
              </a:spcAft>
              <a:buFont typeface="Arial"/>
              <a:buChar char="•"/>
            </a:pPr>
            <a:r>
              <a:rPr lang="en-US" sz="3200" dirty="0" smtClean="0"/>
              <a:t>Be prepared to share your purpose in the event that you are called upon.  </a:t>
            </a:r>
          </a:p>
        </p:txBody>
      </p:sp>
      <p:sp>
        <p:nvSpPr>
          <p:cNvPr id="6" name="TextBox 5"/>
          <p:cNvSpPr txBox="1"/>
          <p:nvPr/>
        </p:nvSpPr>
        <p:spPr>
          <a:xfrm>
            <a:off x="482531" y="6306498"/>
            <a:ext cx="9243120" cy="830997"/>
          </a:xfrm>
          <a:prstGeom prst="rect">
            <a:avLst/>
          </a:prstGeom>
          <a:noFill/>
        </p:spPr>
        <p:txBody>
          <a:bodyPr wrap="square" rtlCol="0">
            <a:spAutoFit/>
          </a:bodyPr>
          <a:lstStyle/>
          <a:p>
            <a:r>
              <a:rPr lang="en-US" sz="2400" dirty="0" smtClean="0"/>
              <a:t>The purpose for having students solve math word problems is …</a:t>
            </a:r>
          </a:p>
          <a:p>
            <a:r>
              <a:rPr lang="en-US" sz="2400" dirty="0" smtClean="0"/>
              <a:t>Having students solve math word problem serves to … </a:t>
            </a:r>
            <a:endParaRPr lang="en-US" sz="2400" dirty="0"/>
          </a:p>
        </p:txBody>
      </p:sp>
      <p:sp>
        <p:nvSpPr>
          <p:cNvPr id="7" name="Explosion 2 6"/>
          <p:cNvSpPr/>
          <p:nvPr/>
        </p:nvSpPr>
        <p:spPr>
          <a:xfrm>
            <a:off x="178124" y="1595627"/>
            <a:ext cx="4096987" cy="1626920"/>
          </a:xfrm>
          <a:prstGeom prst="irregularSeal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Academic Conversation </a:t>
            </a:r>
            <a:endParaRPr lang="en-US" sz="2200" b="1" dirty="0"/>
          </a:p>
        </p:txBody>
      </p:sp>
    </p:spTree>
    <p:extLst>
      <p:ext uri="{BB962C8B-B14F-4D97-AF65-F5344CB8AC3E}">
        <p14:creationId xmlns:p14="http://schemas.microsoft.com/office/powerpoint/2010/main" val="698810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832021" y="4974955"/>
            <a:ext cx="2017570" cy="523932"/>
          </a:xfrm>
          <a:prstGeom prst="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20184" y="5502121"/>
            <a:ext cx="5254200" cy="523932"/>
          </a:xfrm>
          <a:prstGeom prst="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779654" y="1076736"/>
            <a:ext cx="8122722" cy="1066292"/>
          </a:xfrm>
          <a:prstGeom prst="rect">
            <a:avLst/>
          </a:prstGeom>
          <a:noFill/>
        </p:spPr>
        <p:txBody>
          <a:bodyPr wrap="square" rtlCol="0">
            <a:spAutoFit/>
          </a:bodyPr>
          <a:lstStyle/>
          <a:p>
            <a:r>
              <a:rPr lang="en-US" sz="4400" b="1" dirty="0" smtClean="0"/>
              <a:t>Math Word Problems as a Genre</a:t>
            </a:r>
          </a:p>
          <a:p>
            <a:endParaRPr lang="en-US" dirty="0"/>
          </a:p>
        </p:txBody>
      </p:sp>
      <p:sp>
        <p:nvSpPr>
          <p:cNvPr id="3" name="TextBox 2"/>
          <p:cNvSpPr txBox="1"/>
          <p:nvPr/>
        </p:nvSpPr>
        <p:spPr>
          <a:xfrm>
            <a:off x="420184" y="3336774"/>
            <a:ext cx="8841661" cy="2876389"/>
          </a:xfrm>
          <a:prstGeom prst="rect">
            <a:avLst/>
          </a:prstGeom>
          <a:noFill/>
        </p:spPr>
        <p:txBody>
          <a:bodyPr wrap="square" rtlCol="0">
            <a:spAutoFit/>
          </a:bodyPr>
          <a:lstStyle/>
          <a:p>
            <a:pPr>
              <a:spcAft>
                <a:spcPts val="1800"/>
              </a:spcAft>
            </a:pPr>
            <a:r>
              <a:rPr lang="en-US" sz="4000" dirty="0" smtClean="0"/>
              <a:t>Word problems are their own genre.</a:t>
            </a:r>
          </a:p>
          <a:p>
            <a:pPr>
              <a:spcAft>
                <a:spcPts val="1800"/>
              </a:spcAft>
            </a:pPr>
            <a:r>
              <a:rPr lang="en-US" sz="4000" dirty="0" smtClean="0"/>
              <a:t>A genre is a category </a:t>
            </a:r>
            <a:r>
              <a:rPr lang="en-US" sz="4000" dirty="0"/>
              <a:t>of </a:t>
            </a:r>
            <a:r>
              <a:rPr lang="en-US" sz="4000" dirty="0" smtClean="0"/>
              <a:t>texts that shares particular social purpose, structure, and set of language features.</a:t>
            </a:r>
          </a:p>
        </p:txBody>
      </p:sp>
      <p:sp>
        <p:nvSpPr>
          <p:cNvPr id="4" name="TextBox 3"/>
          <p:cNvSpPr txBox="1"/>
          <p:nvPr/>
        </p:nvSpPr>
        <p:spPr>
          <a:xfrm>
            <a:off x="5555802" y="1936960"/>
            <a:ext cx="3873188" cy="954107"/>
          </a:xfrm>
          <a:prstGeom prst="rect">
            <a:avLst/>
          </a:prstGeom>
          <a:solidFill>
            <a:schemeClr val="accent2">
              <a:lumMod val="60000"/>
              <a:lumOff val="40000"/>
            </a:schemeClr>
          </a:solidFill>
          <a:ln>
            <a:solidFill>
              <a:srgbClr val="843C0C"/>
            </a:solidFill>
          </a:ln>
        </p:spPr>
        <p:txBody>
          <a:bodyPr wrap="square" rtlCol="0">
            <a:spAutoFit/>
          </a:bodyPr>
          <a:lstStyle/>
          <a:p>
            <a:r>
              <a:rPr lang="en-US" sz="2800" dirty="0"/>
              <a:t>4</a:t>
            </a:r>
            <a:r>
              <a:rPr lang="en-US" sz="2800" dirty="0" smtClean="0"/>
              <a:t>. Cara and her father are at the grocery store…</a:t>
            </a:r>
            <a:endParaRPr lang="en-US" sz="2800" dirty="0"/>
          </a:p>
        </p:txBody>
      </p:sp>
    </p:spTree>
    <p:extLst>
      <p:ext uri="{BB962C8B-B14F-4D97-AF65-F5344CB8AC3E}">
        <p14:creationId xmlns:p14="http://schemas.microsoft.com/office/powerpoint/2010/main" val="79891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3449" y="1341912"/>
            <a:ext cx="4441372" cy="1107996"/>
          </a:xfrm>
          <a:prstGeom prst="rect">
            <a:avLst/>
          </a:prstGeom>
          <a:noFill/>
          <a:ln>
            <a:solidFill>
              <a:srgbClr val="00B0F0"/>
            </a:solidFill>
          </a:ln>
        </p:spPr>
        <p:txBody>
          <a:bodyPr wrap="square" rtlCol="0">
            <a:spAutoFit/>
          </a:bodyPr>
          <a:lstStyle/>
          <a:p>
            <a:r>
              <a:rPr lang="en-US" sz="2200" dirty="0" smtClean="0"/>
              <a:t>There are three carrots in the pot.  The cook adds one.  How many carrots are in the pot?  </a:t>
            </a:r>
            <a:endParaRPr lang="en-US" sz="2200" dirty="0"/>
          </a:p>
        </p:txBody>
      </p:sp>
      <p:sp>
        <p:nvSpPr>
          <p:cNvPr id="3" name="TextBox 2"/>
          <p:cNvSpPr txBox="1"/>
          <p:nvPr/>
        </p:nvSpPr>
        <p:spPr>
          <a:xfrm>
            <a:off x="5343895" y="1080654"/>
            <a:ext cx="3895106" cy="1938992"/>
          </a:xfrm>
          <a:prstGeom prst="rect">
            <a:avLst/>
          </a:prstGeom>
          <a:noFill/>
          <a:ln>
            <a:solidFill>
              <a:srgbClr val="00B0F0"/>
            </a:solidFill>
          </a:ln>
        </p:spPr>
        <p:txBody>
          <a:bodyPr wrap="square" rtlCol="0">
            <a:spAutoFit/>
          </a:bodyPr>
          <a:lstStyle/>
          <a:p>
            <a:r>
              <a:rPr lang="en-US" sz="2400" dirty="0" smtClean="0"/>
              <a:t>Jan and Fran are twins.  They have the same number of toys.  If they each have two toys, how many do they have in all?    </a:t>
            </a:r>
            <a:endParaRPr lang="en-US" sz="2400" dirty="0"/>
          </a:p>
        </p:txBody>
      </p:sp>
      <p:sp>
        <p:nvSpPr>
          <p:cNvPr id="4" name="TextBox 3"/>
          <p:cNvSpPr txBox="1"/>
          <p:nvPr/>
        </p:nvSpPr>
        <p:spPr>
          <a:xfrm>
            <a:off x="920337" y="2669256"/>
            <a:ext cx="3467595" cy="2308324"/>
          </a:xfrm>
          <a:prstGeom prst="rect">
            <a:avLst/>
          </a:prstGeom>
          <a:noFill/>
          <a:ln>
            <a:solidFill>
              <a:srgbClr val="00B0F0"/>
            </a:solidFill>
          </a:ln>
        </p:spPr>
        <p:txBody>
          <a:bodyPr wrap="square" rtlCol="0">
            <a:spAutoFit/>
          </a:bodyPr>
          <a:lstStyle/>
          <a:p>
            <a:r>
              <a:rPr lang="en-US" sz="2400" dirty="0" smtClean="0"/>
              <a:t>There are three rabbits resting under a bush. There are two other rabbits eating grass.  How many rabbits are there in all?</a:t>
            </a:r>
            <a:endParaRPr lang="en-US" sz="2400" dirty="0"/>
          </a:p>
        </p:txBody>
      </p:sp>
      <p:sp>
        <p:nvSpPr>
          <p:cNvPr id="5" name="TextBox 4"/>
          <p:cNvSpPr txBox="1"/>
          <p:nvPr/>
        </p:nvSpPr>
        <p:spPr>
          <a:xfrm>
            <a:off x="5474525" y="3169976"/>
            <a:ext cx="3681350" cy="1938992"/>
          </a:xfrm>
          <a:prstGeom prst="rect">
            <a:avLst/>
          </a:prstGeom>
          <a:noFill/>
          <a:ln>
            <a:solidFill>
              <a:srgbClr val="00B0F0"/>
            </a:solidFill>
          </a:ln>
        </p:spPr>
        <p:txBody>
          <a:bodyPr wrap="square" rtlCol="0">
            <a:spAutoFit/>
          </a:bodyPr>
          <a:lstStyle/>
          <a:p>
            <a:r>
              <a:rPr lang="en-US" sz="2400" dirty="0" smtClean="0"/>
              <a:t>Danny sees three fish in one bowl and one fish in another bowl.  How many fish does Danny see altogether?</a:t>
            </a:r>
            <a:endParaRPr lang="en-US" sz="2400" dirty="0"/>
          </a:p>
        </p:txBody>
      </p:sp>
      <p:sp>
        <p:nvSpPr>
          <p:cNvPr id="6" name="TextBox 5"/>
          <p:cNvSpPr txBox="1"/>
          <p:nvPr/>
        </p:nvSpPr>
        <p:spPr>
          <a:xfrm>
            <a:off x="570016" y="5244848"/>
            <a:ext cx="4168239" cy="1569660"/>
          </a:xfrm>
          <a:prstGeom prst="rect">
            <a:avLst/>
          </a:prstGeom>
          <a:noFill/>
          <a:ln>
            <a:solidFill>
              <a:srgbClr val="00B0F0"/>
            </a:solidFill>
          </a:ln>
        </p:spPr>
        <p:txBody>
          <a:bodyPr wrap="square" rtlCol="0">
            <a:spAutoFit/>
          </a:bodyPr>
          <a:lstStyle/>
          <a:p>
            <a:r>
              <a:rPr lang="en-US" sz="2400" dirty="0" smtClean="0"/>
              <a:t>Danny is sitting on a bench.  Three friend join him.  How many children are sitting on the bench in all?  </a:t>
            </a:r>
            <a:endParaRPr lang="en-US" sz="2400" dirty="0"/>
          </a:p>
        </p:txBody>
      </p:sp>
      <p:sp>
        <p:nvSpPr>
          <p:cNvPr id="7" name="TextBox 6"/>
          <p:cNvSpPr txBox="1"/>
          <p:nvPr/>
        </p:nvSpPr>
        <p:spPr>
          <a:xfrm>
            <a:off x="5278582" y="5244848"/>
            <a:ext cx="4073236" cy="1938992"/>
          </a:xfrm>
          <a:prstGeom prst="rect">
            <a:avLst/>
          </a:prstGeom>
          <a:noFill/>
          <a:ln>
            <a:solidFill>
              <a:srgbClr val="00B0F0"/>
            </a:solidFill>
          </a:ln>
        </p:spPr>
        <p:txBody>
          <a:bodyPr wrap="square" rtlCol="0">
            <a:spAutoFit/>
          </a:bodyPr>
          <a:lstStyle/>
          <a:p>
            <a:r>
              <a:rPr lang="en-US" sz="2400" dirty="0" smtClean="0"/>
              <a:t>Molly is at her school carnival.  She sees four game booths .  She sees one prize booth.  How many booths does Molly see in all?</a:t>
            </a:r>
            <a:endParaRPr lang="en-US" sz="2400" dirty="0"/>
          </a:p>
        </p:txBody>
      </p:sp>
    </p:spTree>
    <p:extLst>
      <p:ext uri="{BB962C8B-B14F-4D97-AF65-F5344CB8AC3E}">
        <p14:creationId xmlns:p14="http://schemas.microsoft.com/office/powerpoint/2010/main" val="2786583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990" y="997351"/>
            <a:ext cx="9587725" cy="758515"/>
          </a:xfrm>
          <a:prstGeom prst="rect">
            <a:avLst/>
          </a:prstGeom>
          <a:noFill/>
        </p:spPr>
        <p:txBody>
          <a:bodyPr wrap="square" rtlCol="0">
            <a:spAutoFit/>
          </a:bodyPr>
          <a:lstStyle/>
          <a:p>
            <a:r>
              <a:rPr lang="en-US" sz="2400" b="1" dirty="0" smtClean="0"/>
              <a:t>Word Problems as a genre- inquiry approach</a:t>
            </a:r>
          </a:p>
          <a:p>
            <a:endParaRPr lang="en-US" dirty="0"/>
          </a:p>
        </p:txBody>
      </p:sp>
      <p:sp>
        <p:nvSpPr>
          <p:cNvPr id="3" name="TextBox 2"/>
          <p:cNvSpPr txBox="1"/>
          <p:nvPr/>
        </p:nvSpPr>
        <p:spPr>
          <a:xfrm>
            <a:off x="196804" y="1569095"/>
            <a:ext cx="8098971" cy="1015663"/>
          </a:xfrm>
          <a:prstGeom prst="rect">
            <a:avLst/>
          </a:prstGeom>
          <a:noFill/>
        </p:spPr>
        <p:txBody>
          <a:bodyPr wrap="square" rtlCol="0">
            <a:spAutoFit/>
          </a:bodyPr>
          <a:lstStyle/>
          <a:p>
            <a:r>
              <a:rPr lang="en-US" sz="1400" dirty="0" smtClean="0"/>
              <a:t>Word problems are their own genre.  </a:t>
            </a:r>
          </a:p>
          <a:p>
            <a:r>
              <a:rPr lang="en-US" sz="1400" dirty="0" smtClean="0"/>
              <a:t>Review the samples of word problems provided.</a:t>
            </a:r>
          </a:p>
          <a:p>
            <a:r>
              <a:rPr lang="en-US" sz="1400" dirty="0" smtClean="0"/>
              <a:t>What do you notice </a:t>
            </a:r>
            <a:r>
              <a:rPr lang="en-US" sz="1600" dirty="0" smtClean="0"/>
              <a:t>about the structure, context, and language features that they share or mostly share?</a:t>
            </a:r>
          </a:p>
        </p:txBody>
      </p:sp>
      <p:graphicFrame>
        <p:nvGraphicFramePr>
          <p:cNvPr id="7" name="Table 6"/>
          <p:cNvGraphicFramePr>
            <a:graphicFrameLocks noGrp="1"/>
          </p:cNvGraphicFramePr>
          <p:nvPr>
            <p:extLst>
              <p:ext uri="{D42A27DB-BD31-4B8C-83A1-F6EECF244321}">
                <p14:modId xmlns:p14="http://schemas.microsoft.com/office/powerpoint/2010/main" val="3405880595"/>
              </p:ext>
            </p:extLst>
          </p:nvPr>
        </p:nvGraphicFramePr>
        <p:xfrm>
          <a:off x="196804" y="2727263"/>
          <a:ext cx="9326349" cy="4197324"/>
        </p:xfrm>
        <a:graphic>
          <a:graphicData uri="http://schemas.openxmlformats.org/drawingml/2006/table">
            <a:tbl>
              <a:tblPr firstRow="1" bandRow="1">
                <a:tableStyleId>{5940675A-B579-460E-94D1-54222C63F5DA}</a:tableStyleId>
              </a:tblPr>
              <a:tblGrid>
                <a:gridCol w="1389413"/>
                <a:gridCol w="2037153"/>
                <a:gridCol w="2037153"/>
                <a:gridCol w="2037153"/>
                <a:gridCol w="1825477"/>
              </a:tblGrid>
              <a:tr h="198720">
                <a:tc rowSpan="2">
                  <a:txBody>
                    <a:bodyPr/>
                    <a:lstStyle/>
                    <a:p>
                      <a:endParaRPr lang="en-US" dirty="0"/>
                    </a:p>
                  </a:txBody>
                  <a:tcPr/>
                </a:tc>
                <a:tc gridSpan="3">
                  <a:txBody>
                    <a:bodyPr/>
                    <a:lstStyle/>
                    <a:p>
                      <a:r>
                        <a:rPr lang="en-US" dirty="0" smtClean="0"/>
                        <a:t>STRUCTURE</a:t>
                      </a:r>
                      <a:endParaRPr lang="en-US" dirty="0"/>
                    </a:p>
                  </a:txBody>
                  <a:tcPr/>
                </a:tc>
                <a:tc hMerge="1">
                  <a:txBody>
                    <a:bodyPr/>
                    <a:lstStyle/>
                    <a:p>
                      <a:endParaRPr lang="en-US" dirty="0"/>
                    </a:p>
                  </a:txBody>
                  <a:tcPr/>
                </a:tc>
                <a:tc hMerge="1">
                  <a:txBody>
                    <a:bodyPr/>
                    <a:lstStyle/>
                    <a:p>
                      <a:endParaRPr lang="en-US" dirty="0"/>
                    </a:p>
                  </a:txBody>
                  <a:tcPr/>
                </a:tc>
                <a:tc rowSpan="2">
                  <a:txBody>
                    <a:bodyPr/>
                    <a:lstStyle/>
                    <a:p>
                      <a:r>
                        <a:rPr lang="en-US" dirty="0" smtClean="0"/>
                        <a:t>Language Features</a:t>
                      </a:r>
                      <a:endParaRPr lang="en-US" dirty="0"/>
                    </a:p>
                  </a:txBody>
                  <a:tcPr/>
                </a:tc>
              </a:tr>
              <a:tr h="221222">
                <a:tc vMerge="1">
                  <a:txBody>
                    <a:bodyPr/>
                    <a:lstStyle/>
                    <a:p>
                      <a:endParaRPr lang="en-US" dirty="0"/>
                    </a:p>
                  </a:txBody>
                  <a:tcPr/>
                </a:tc>
                <a:tc>
                  <a:txBody>
                    <a:bodyPr/>
                    <a:lstStyle/>
                    <a:p>
                      <a:r>
                        <a:rPr lang="en-US" dirty="0" smtClean="0"/>
                        <a:t>Beginning </a:t>
                      </a:r>
                      <a:endParaRPr lang="en-US" dirty="0"/>
                    </a:p>
                  </a:txBody>
                  <a:tcPr/>
                </a:tc>
                <a:tc>
                  <a:txBody>
                    <a:bodyPr/>
                    <a:lstStyle/>
                    <a:p>
                      <a:pPr marL="0" marR="0" indent="0" algn="l" defTabSz="975390" rtl="0" eaLnBrk="1" fontAlgn="auto" latinLnBrk="0" hangingPunct="1">
                        <a:lnSpc>
                          <a:spcPct val="100000"/>
                        </a:lnSpc>
                        <a:spcBef>
                          <a:spcPts val="0"/>
                        </a:spcBef>
                        <a:spcAft>
                          <a:spcPts val="0"/>
                        </a:spcAft>
                        <a:buClrTx/>
                        <a:buSzTx/>
                        <a:buFontTx/>
                        <a:buNone/>
                        <a:tabLst/>
                        <a:defRPr/>
                      </a:pPr>
                      <a:r>
                        <a:rPr lang="en-US" dirty="0" smtClean="0"/>
                        <a:t>Middle </a:t>
                      </a:r>
                      <a:endParaRPr lang="en-US" dirty="0"/>
                    </a:p>
                  </a:txBody>
                  <a:tcPr/>
                </a:tc>
                <a:tc>
                  <a:txBody>
                    <a:bodyPr/>
                    <a:lstStyle/>
                    <a:p>
                      <a:pPr marL="0" marR="0" indent="0" algn="l" defTabSz="975390" rtl="0" eaLnBrk="1" fontAlgn="auto" latinLnBrk="0" hangingPunct="1">
                        <a:lnSpc>
                          <a:spcPct val="100000"/>
                        </a:lnSpc>
                        <a:spcBef>
                          <a:spcPts val="0"/>
                        </a:spcBef>
                        <a:spcAft>
                          <a:spcPts val="0"/>
                        </a:spcAft>
                        <a:buClrTx/>
                        <a:buSzTx/>
                        <a:buFontTx/>
                        <a:buNone/>
                        <a:tabLst/>
                        <a:defRPr/>
                      </a:pPr>
                      <a:r>
                        <a:rPr lang="en-US" dirty="0" smtClean="0"/>
                        <a:t>End </a:t>
                      </a:r>
                      <a:endParaRPr lang="en-US" dirty="0"/>
                    </a:p>
                  </a:txBody>
                  <a:tcPr/>
                </a:tc>
                <a:tc vMerge="1">
                  <a:txBody>
                    <a:bodyPr/>
                    <a:lstStyle/>
                    <a:p>
                      <a:endParaRPr lang="en-US" dirty="0"/>
                    </a:p>
                  </a:txBody>
                  <a:tcPr/>
                </a:tc>
              </a:tr>
              <a:tr h="215065">
                <a:tc>
                  <a:txBody>
                    <a:bodyPr/>
                    <a:lstStyle/>
                    <a:p>
                      <a:r>
                        <a:rPr lang="en-US" dirty="0" smtClean="0"/>
                        <a:t>Sample 1</a:t>
                      </a:r>
                      <a:endParaRPr lang="en-US" dirty="0"/>
                    </a:p>
                  </a:txBody>
                  <a:tcPr/>
                </a:tc>
                <a:tc rowSpan="6">
                  <a:txBody>
                    <a:bodyPr/>
                    <a:lstStyle/>
                    <a:p>
                      <a:endParaRPr lang="en-US" dirty="0" smtClean="0"/>
                    </a:p>
                    <a:p>
                      <a:endParaRPr lang="en-US" dirty="0" smtClean="0"/>
                    </a:p>
                    <a:p>
                      <a:endParaRPr lang="en-US" dirty="0"/>
                    </a:p>
                  </a:txBody>
                  <a:tcPr/>
                </a:tc>
                <a:tc rowSpan="6">
                  <a:txBody>
                    <a:bodyPr/>
                    <a:lstStyle/>
                    <a:p>
                      <a:endParaRPr lang="en-US" dirty="0"/>
                    </a:p>
                  </a:txBody>
                  <a:tcPr/>
                </a:tc>
                <a:tc rowSpan="6">
                  <a:txBody>
                    <a:bodyPr/>
                    <a:lstStyle/>
                    <a:p>
                      <a:endParaRPr lang="en-US" dirty="0"/>
                    </a:p>
                  </a:txBody>
                  <a:tcPr/>
                </a:tc>
                <a:tc rowSpan="6">
                  <a:txBody>
                    <a:bodyPr/>
                    <a:lstStyle/>
                    <a:p>
                      <a:endParaRPr lang="en-US" dirty="0"/>
                    </a:p>
                  </a:txBody>
                  <a:tcPr/>
                </a:tc>
              </a:tr>
              <a:tr h="198720">
                <a:tc>
                  <a:txBody>
                    <a:bodyPr/>
                    <a:lstStyle/>
                    <a:p>
                      <a:pPr marL="0" marR="0" indent="0" algn="l" defTabSz="975390" rtl="0" eaLnBrk="1" fontAlgn="auto" latinLnBrk="0" hangingPunct="1">
                        <a:lnSpc>
                          <a:spcPct val="100000"/>
                        </a:lnSpc>
                        <a:spcBef>
                          <a:spcPts val="0"/>
                        </a:spcBef>
                        <a:spcAft>
                          <a:spcPts val="0"/>
                        </a:spcAft>
                        <a:buClrTx/>
                        <a:buSzTx/>
                        <a:buFontTx/>
                        <a:buNone/>
                        <a:tabLst/>
                        <a:defRPr/>
                      </a:pPr>
                      <a:r>
                        <a:rPr lang="en-US" dirty="0" smtClean="0"/>
                        <a:t>Sample 2</a:t>
                      </a:r>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r>
              <a:tr h="546052">
                <a:tc>
                  <a:txBody>
                    <a:bodyPr/>
                    <a:lstStyle/>
                    <a:p>
                      <a:pPr marL="0" marR="0" indent="0" algn="l" defTabSz="975390" rtl="0" eaLnBrk="1" fontAlgn="auto" latinLnBrk="0" hangingPunct="1">
                        <a:lnSpc>
                          <a:spcPct val="100000"/>
                        </a:lnSpc>
                        <a:spcBef>
                          <a:spcPts val="0"/>
                        </a:spcBef>
                        <a:spcAft>
                          <a:spcPts val="0"/>
                        </a:spcAft>
                        <a:buClrTx/>
                        <a:buSzTx/>
                        <a:buFontTx/>
                        <a:buNone/>
                        <a:tabLst/>
                        <a:defRPr/>
                      </a:pPr>
                      <a:r>
                        <a:rPr lang="en-US" dirty="0" smtClean="0"/>
                        <a:t>Sample 3</a:t>
                      </a:r>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tr>
              <a:tr h="494177">
                <a:tc>
                  <a:txBody>
                    <a:bodyPr/>
                    <a:lstStyle/>
                    <a:p>
                      <a:pPr marL="0" marR="0" indent="0" algn="l" defTabSz="975390" rtl="0" eaLnBrk="1" fontAlgn="auto" latinLnBrk="0" hangingPunct="1">
                        <a:lnSpc>
                          <a:spcPct val="100000"/>
                        </a:lnSpc>
                        <a:spcBef>
                          <a:spcPts val="0"/>
                        </a:spcBef>
                        <a:spcAft>
                          <a:spcPts val="0"/>
                        </a:spcAft>
                        <a:buClrTx/>
                        <a:buSzTx/>
                        <a:buFontTx/>
                        <a:buNone/>
                        <a:tabLst/>
                        <a:defRPr/>
                      </a:pPr>
                      <a:r>
                        <a:rPr lang="en-US" dirty="0" smtClean="0"/>
                        <a:t>Sample 4</a:t>
                      </a:r>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r>
              <a:tr h="455849">
                <a:tc>
                  <a:txBody>
                    <a:bodyPr/>
                    <a:lstStyle/>
                    <a:p>
                      <a:pPr marL="0" marR="0" indent="0" algn="l" defTabSz="975390" rtl="0" eaLnBrk="1" fontAlgn="auto" latinLnBrk="0" hangingPunct="1">
                        <a:lnSpc>
                          <a:spcPct val="100000"/>
                        </a:lnSpc>
                        <a:spcBef>
                          <a:spcPts val="0"/>
                        </a:spcBef>
                        <a:spcAft>
                          <a:spcPts val="0"/>
                        </a:spcAft>
                        <a:buClrTx/>
                        <a:buSzTx/>
                        <a:buFontTx/>
                        <a:buNone/>
                        <a:tabLst/>
                        <a:defRPr/>
                      </a:pPr>
                      <a:r>
                        <a:rPr lang="en-US" dirty="0" smtClean="0"/>
                        <a:t>Sample 5</a:t>
                      </a:r>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r>
              <a:tr h="1165054">
                <a:tc>
                  <a:txBody>
                    <a:bodyPr/>
                    <a:lstStyle/>
                    <a:p>
                      <a:pPr marL="0" marR="0" indent="0" algn="l" defTabSz="975390" rtl="0" eaLnBrk="1" fontAlgn="auto" latinLnBrk="0" hangingPunct="1">
                        <a:lnSpc>
                          <a:spcPct val="100000"/>
                        </a:lnSpc>
                        <a:spcBef>
                          <a:spcPts val="0"/>
                        </a:spcBef>
                        <a:spcAft>
                          <a:spcPts val="0"/>
                        </a:spcAft>
                        <a:buClrTx/>
                        <a:buSzTx/>
                        <a:buFontTx/>
                        <a:buNone/>
                        <a:tabLst/>
                        <a:defRPr/>
                      </a:pPr>
                      <a:r>
                        <a:rPr lang="en-US" dirty="0" smtClean="0"/>
                        <a:t>Sample 6</a:t>
                      </a:r>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r>
            </a:tbl>
          </a:graphicData>
        </a:graphic>
      </p:graphicFrame>
    </p:spTree>
    <p:extLst>
      <p:ext uri="{BB962C8B-B14F-4D97-AF65-F5344CB8AC3E}">
        <p14:creationId xmlns:p14="http://schemas.microsoft.com/office/powerpoint/2010/main" val="1118184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20323</TotalTime>
  <Words>1894</Words>
  <Application>Microsoft Office PowerPoint</Application>
  <PresentationFormat>Custom</PresentationFormat>
  <Paragraphs>139</Paragraphs>
  <Slides>18</Slides>
  <Notes>13</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1_Office Theme</vt:lpstr>
      <vt:lpstr>Office Theme</vt:lpstr>
      <vt:lpstr>         Math CCSS Sessions October 2014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A. Forrest</dc:creator>
  <cp:lastModifiedBy>SCUSD</cp:lastModifiedBy>
  <cp:revision>853</cp:revision>
  <cp:lastPrinted>2014-10-16T18:41:37Z</cp:lastPrinted>
  <dcterms:created xsi:type="dcterms:W3CDTF">2013-05-24T21:33:12Z</dcterms:created>
  <dcterms:modified xsi:type="dcterms:W3CDTF">2014-11-07T16:53:28Z</dcterms:modified>
</cp:coreProperties>
</file>