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257" r:id="rId3"/>
    <p:sldId id="287" r:id="rId4"/>
    <p:sldId id="258" r:id="rId5"/>
    <p:sldId id="261" r:id="rId6"/>
    <p:sldId id="279" r:id="rId7"/>
    <p:sldId id="270" r:id="rId8"/>
    <p:sldId id="305" r:id="rId9"/>
    <p:sldId id="328" r:id="rId10"/>
    <p:sldId id="306" r:id="rId11"/>
    <p:sldId id="329" r:id="rId12"/>
    <p:sldId id="307" r:id="rId13"/>
    <p:sldId id="330" r:id="rId14"/>
    <p:sldId id="308" r:id="rId15"/>
    <p:sldId id="309" r:id="rId16"/>
    <p:sldId id="331" r:id="rId17"/>
    <p:sldId id="310" r:id="rId18"/>
    <p:sldId id="332" r:id="rId19"/>
    <p:sldId id="311" r:id="rId20"/>
    <p:sldId id="333" r:id="rId21"/>
    <p:sldId id="312" r:id="rId22"/>
    <p:sldId id="314" r:id="rId23"/>
    <p:sldId id="334" r:id="rId24"/>
    <p:sldId id="313" r:id="rId25"/>
    <p:sldId id="335" r:id="rId26"/>
    <p:sldId id="280" r:id="rId27"/>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301" autoAdjust="0"/>
  </p:normalViewPr>
  <p:slideViewPr>
    <p:cSldViewPr snapToGrid="0" snapToObjects="1">
      <p:cViewPr>
        <p:scale>
          <a:sx n="67" d="100"/>
          <a:sy n="67" d="100"/>
        </p:scale>
        <p:origin x="-1254" y="-7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F5B6D2-B6D6-D140-A278-5027A8C1BDF4}" type="doc">
      <dgm:prSet loTypeId="urn:microsoft.com/office/officeart/2005/8/layout/radial4" loCatId="" qsTypeId="urn:microsoft.com/office/officeart/2005/8/quickstyle/simple4" qsCatId="simple" csTypeId="urn:microsoft.com/office/officeart/2005/8/colors/colorful1" csCatId="colorful" phldr="1"/>
      <dgm:spPr/>
      <dgm:t>
        <a:bodyPr/>
        <a:lstStyle/>
        <a:p>
          <a:endParaRPr lang="en-US"/>
        </a:p>
      </dgm:t>
    </dgm:pt>
    <dgm:pt modelId="{69CB34CC-4DE5-3C49-AC6D-C26293737EFD}">
      <dgm:prSet/>
      <dgm:spPr>
        <a:solidFill>
          <a:schemeClr val="tx2">
            <a:lumMod val="60000"/>
            <a:lumOff val="40000"/>
          </a:schemeClr>
        </a:solidFill>
      </dgm:spPr>
      <dgm:t>
        <a:bodyPr/>
        <a:lstStyle/>
        <a:p>
          <a:pPr rtl="0"/>
          <a:r>
            <a:rPr lang="en-US" dirty="0" smtClean="0"/>
            <a:t>Broad and Diverse Stakeholder Engagement</a:t>
          </a:r>
          <a:endParaRPr lang="en-US" dirty="0"/>
        </a:p>
      </dgm:t>
    </dgm:pt>
    <dgm:pt modelId="{110945F8-A5C1-474B-AFA6-66BCD2864249}" type="parTrans" cxnId="{E3CEF76B-C554-7144-AEBF-4840C9778975}">
      <dgm:prSet/>
      <dgm:spPr/>
      <dgm:t>
        <a:bodyPr/>
        <a:lstStyle/>
        <a:p>
          <a:endParaRPr lang="en-US"/>
        </a:p>
      </dgm:t>
    </dgm:pt>
    <dgm:pt modelId="{4CCDAC5D-84A1-3144-AA5B-3437BA654D25}" type="sibTrans" cxnId="{E3CEF76B-C554-7144-AEBF-4840C9778975}">
      <dgm:prSet/>
      <dgm:spPr/>
      <dgm:t>
        <a:bodyPr/>
        <a:lstStyle/>
        <a:p>
          <a:endParaRPr lang="en-US"/>
        </a:p>
      </dgm:t>
    </dgm:pt>
    <dgm:pt modelId="{F13187D1-0B04-8C46-B0CD-EEF6FF4C7407}">
      <dgm:prSet/>
      <dgm:spPr>
        <a:solidFill>
          <a:schemeClr val="accent2"/>
        </a:solidFill>
      </dgm:spPr>
      <dgm:t>
        <a:bodyPr/>
        <a:lstStyle/>
        <a:p>
          <a:pPr rtl="0"/>
          <a:r>
            <a:rPr lang="en-US" dirty="0" smtClean="0"/>
            <a:t>LCAP Advisory Committee Meetings</a:t>
          </a:r>
          <a:endParaRPr lang="en-US" dirty="0"/>
        </a:p>
      </dgm:t>
    </dgm:pt>
    <dgm:pt modelId="{C56B6E28-F1DB-1D45-8F20-6D8B3A119339}" type="parTrans" cxnId="{3AD0CA26-AD70-C548-86BF-51FE4605912C}">
      <dgm:prSet/>
      <dgm:spPr/>
      <dgm:t>
        <a:bodyPr/>
        <a:lstStyle/>
        <a:p>
          <a:endParaRPr lang="en-US"/>
        </a:p>
      </dgm:t>
    </dgm:pt>
    <dgm:pt modelId="{45D1F952-919D-9D49-9553-11D7943DAFBD}" type="sibTrans" cxnId="{3AD0CA26-AD70-C548-86BF-51FE4605912C}">
      <dgm:prSet/>
      <dgm:spPr/>
      <dgm:t>
        <a:bodyPr/>
        <a:lstStyle/>
        <a:p>
          <a:endParaRPr lang="en-US"/>
        </a:p>
      </dgm:t>
    </dgm:pt>
    <dgm:pt modelId="{80D0239A-4382-9541-8857-38C3116E5037}">
      <dgm:prSet/>
      <dgm:spPr>
        <a:solidFill>
          <a:srgbClr val="008000"/>
        </a:solidFill>
      </dgm:spPr>
      <dgm:t>
        <a:bodyPr/>
        <a:lstStyle/>
        <a:p>
          <a:pPr rtl="0"/>
          <a:r>
            <a:rPr lang="en-US" dirty="0" smtClean="0"/>
            <a:t>School Site Engagement </a:t>
          </a:r>
          <a:endParaRPr lang="en-US" dirty="0"/>
        </a:p>
      </dgm:t>
    </dgm:pt>
    <dgm:pt modelId="{8F19EB83-E30E-884F-9D4B-8363A961C55F}" type="parTrans" cxnId="{B64A7E1B-C80B-5543-8CD0-18E38C98D00E}">
      <dgm:prSet/>
      <dgm:spPr>
        <a:gradFill rotWithShape="0">
          <a:gsLst>
            <a:gs pos="0">
              <a:srgbClr val="008000"/>
            </a:gs>
            <a:gs pos="100000">
              <a:schemeClr val="accent3">
                <a:hueOff val="0"/>
                <a:satOff val="0"/>
                <a:lumOff val="0"/>
                <a:alphaOff val="0"/>
                <a:tint val="50000"/>
                <a:shade val="100000"/>
                <a:satMod val="350000"/>
              </a:schemeClr>
            </a:gs>
          </a:gsLst>
        </a:gradFill>
      </dgm:spPr>
      <dgm:t>
        <a:bodyPr/>
        <a:lstStyle/>
        <a:p>
          <a:endParaRPr lang="en-US"/>
        </a:p>
      </dgm:t>
    </dgm:pt>
    <dgm:pt modelId="{1B11492B-9C79-DC45-A473-58AC7244F587}" type="sibTrans" cxnId="{B64A7E1B-C80B-5543-8CD0-18E38C98D00E}">
      <dgm:prSet/>
      <dgm:spPr/>
      <dgm:t>
        <a:bodyPr/>
        <a:lstStyle/>
        <a:p>
          <a:endParaRPr lang="en-US"/>
        </a:p>
      </dgm:t>
    </dgm:pt>
    <dgm:pt modelId="{B575B07A-5C04-DE4A-B871-A9E8DFB16578}">
      <dgm:prSet/>
      <dgm:spPr>
        <a:solidFill>
          <a:schemeClr val="accent6"/>
        </a:solidFill>
      </dgm:spPr>
      <dgm:t>
        <a:bodyPr/>
        <a:lstStyle/>
        <a:p>
          <a:pPr rtl="0"/>
          <a:r>
            <a:rPr lang="en-US" dirty="0" smtClean="0"/>
            <a:t>Community Planning Process (PEVs)</a:t>
          </a:r>
          <a:endParaRPr lang="en-US" dirty="0"/>
        </a:p>
      </dgm:t>
    </dgm:pt>
    <dgm:pt modelId="{F81436F8-9791-7142-B85E-04A100313C2B}" type="parTrans" cxnId="{92C5E7E9-9237-FD45-AC0E-4E60C60C7021}">
      <dgm:prSet/>
      <dgm:spPr>
        <a:gradFill rotWithShape="0">
          <a:gsLst>
            <a:gs pos="0">
              <a:schemeClr val="accent6"/>
            </a:gs>
            <a:gs pos="100000">
              <a:schemeClr val="accent6">
                <a:lumMod val="40000"/>
                <a:lumOff val="60000"/>
              </a:schemeClr>
            </a:gs>
          </a:gsLst>
        </a:gradFill>
      </dgm:spPr>
      <dgm:t>
        <a:bodyPr/>
        <a:lstStyle/>
        <a:p>
          <a:endParaRPr lang="en-US"/>
        </a:p>
      </dgm:t>
    </dgm:pt>
    <dgm:pt modelId="{6F0BE16E-4A4E-5048-948C-70EDE5C0D512}" type="sibTrans" cxnId="{92C5E7E9-9237-FD45-AC0E-4E60C60C7021}">
      <dgm:prSet/>
      <dgm:spPr/>
      <dgm:t>
        <a:bodyPr/>
        <a:lstStyle/>
        <a:p>
          <a:endParaRPr lang="en-US"/>
        </a:p>
      </dgm:t>
    </dgm:pt>
    <dgm:pt modelId="{92412C64-0BAA-D149-BF2C-F5632C9AC834}" type="pres">
      <dgm:prSet presAssocID="{20F5B6D2-B6D6-D140-A278-5027A8C1BDF4}" presName="cycle" presStyleCnt="0">
        <dgm:presLayoutVars>
          <dgm:chMax val="1"/>
          <dgm:dir/>
          <dgm:animLvl val="ctr"/>
          <dgm:resizeHandles val="exact"/>
        </dgm:presLayoutVars>
      </dgm:prSet>
      <dgm:spPr/>
      <dgm:t>
        <a:bodyPr/>
        <a:lstStyle/>
        <a:p>
          <a:endParaRPr lang="en-US"/>
        </a:p>
      </dgm:t>
    </dgm:pt>
    <dgm:pt modelId="{F7E2E7EE-95C8-4243-BAA0-8F83EC5814A0}" type="pres">
      <dgm:prSet presAssocID="{69CB34CC-4DE5-3C49-AC6D-C26293737EFD}" presName="centerShape" presStyleLbl="node0" presStyleIdx="0" presStyleCnt="1"/>
      <dgm:spPr/>
      <dgm:t>
        <a:bodyPr/>
        <a:lstStyle/>
        <a:p>
          <a:endParaRPr lang="en-US"/>
        </a:p>
      </dgm:t>
    </dgm:pt>
    <dgm:pt modelId="{3DDEE192-A88F-F945-93CB-EF602E261061}" type="pres">
      <dgm:prSet presAssocID="{C56B6E28-F1DB-1D45-8F20-6D8B3A119339}" presName="parTrans" presStyleLbl="bgSibTrans2D1" presStyleIdx="0" presStyleCnt="3"/>
      <dgm:spPr/>
      <dgm:t>
        <a:bodyPr/>
        <a:lstStyle/>
        <a:p>
          <a:endParaRPr lang="en-US"/>
        </a:p>
      </dgm:t>
    </dgm:pt>
    <dgm:pt modelId="{D8588385-A5B3-1447-A385-EF638620190C}" type="pres">
      <dgm:prSet presAssocID="{F13187D1-0B04-8C46-B0CD-EEF6FF4C7407}" presName="node" presStyleLbl="node1" presStyleIdx="0" presStyleCnt="3">
        <dgm:presLayoutVars>
          <dgm:bulletEnabled val="1"/>
        </dgm:presLayoutVars>
      </dgm:prSet>
      <dgm:spPr/>
      <dgm:t>
        <a:bodyPr/>
        <a:lstStyle/>
        <a:p>
          <a:endParaRPr lang="en-US"/>
        </a:p>
      </dgm:t>
    </dgm:pt>
    <dgm:pt modelId="{7A3611CC-BE74-8B40-A75C-E8DB3946D441}" type="pres">
      <dgm:prSet presAssocID="{8F19EB83-E30E-884F-9D4B-8363A961C55F}" presName="parTrans" presStyleLbl="bgSibTrans2D1" presStyleIdx="1" presStyleCnt="3"/>
      <dgm:spPr/>
      <dgm:t>
        <a:bodyPr/>
        <a:lstStyle/>
        <a:p>
          <a:endParaRPr lang="en-US"/>
        </a:p>
      </dgm:t>
    </dgm:pt>
    <dgm:pt modelId="{10A1B6B9-B000-4C4C-8C53-4C4D76B5D79A}" type="pres">
      <dgm:prSet presAssocID="{80D0239A-4382-9541-8857-38C3116E5037}" presName="node" presStyleLbl="node1" presStyleIdx="1" presStyleCnt="3">
        <dgm:presLayoutVars>
          <dgm:bulletEnabled val="1"/>
        </dgm:presLayoutVars>
      </dgm:prSet>
      <dgm:spPr/>
      <dgm:t>
        <a:bodyPr/>
        <a:lstStyle/>
        <a:p>
          <a:endParaRPr lang="en-US"/>
        </a:p>
      </dgm:t>
    </dgm:pt>
    <dgm:pt modelId="{DB56C787-715E-9A49-8145-93CFFF964956}" type="pres">
      <dgm:prSet presAssocID="{F81436F8-9791-7142-B85E-04A100313C2B}" presName="parTrans" presStyleLbl="bgSibTrans2D1" presStyleIdx="2" presStyleCnt="3"/>
      <dgm:spPr/>
      <dgm:t>
        <a:bodyPr/>
        <a:lstStyle/>
        <a:p>
          <a:endParaRPr lang="en-US"/>
        </a:p>
      </dgm:t>
    </dgm:pt>
    <dgm:pt modelId="{C468E9E3-695F-244F-94BA-1F31934AB0BD}" type="pres">
      <dgm:prSet presAssocID="{B575B07A-5C04-DE4A-B871-A9E8DFB16578}" presName="node" presStyleLbl="node1" presStyleIdx="2" presStyleCnt="3">
        <dgm:presLayoutVars>
          <dgm:bulletEnabled val="1"/>
        </dgm:presLayoutVars>
      </dgm:prSet>
      <dgm:spPr/>
      <dgm:t>
        <a:bodyPr/>
        <a:lstStyle/>
        <a:p>
          <a:endParaRPr lang="en-US"/>
        </a:p>
      </dgm:t>
    </dgm:pt>
  </dgm:ptLst>
  <dgm:cxnLst>
    <dgm:cxn modelId="{3AD0CA26-AD70-C548-86BF-51FE4605912C}" srcId="{69CB34CC-4DE5-3C49-AC6D-C26293737EFD}" destId="{F13187D1-0B04-8C46-B0CD-EEF6FF4C7407}" srcOrd="0" destOrd="0" parTransId="{C56B6E28-F1DB-1D45-8F20-6D8B3A119339}" sibTransId="{45D1F952-919D-9D49-9553-11D7943DAFBD}"/>
    <dgm:cxn modelId="{F180AC81-2A0B-F644-9C4B-FE9E6EC59B49}" type="presOf" srcId="{C56B6E28-F1DB-1D45-8F20-6D8B3A119339}" destId="{3DDEE192-A88F-F945-93CB-EF602E261061}" srcOrd="0" destOrd="0" presId="urn:microsoft.com/office/officeart/2005/8/layout/radial4"/>
    <dgm:cxn modelId="{7A909538-5377-9546-952A-DF3C2D5BA5D6}" type="presOf" srcId="{F13187D1-0B04-8C46-B0CD-EEF6FF4C7407}" destId="{D8588385-A5B3-1447-A385-EF638620190C}" srcOrd="0" destOrd="0" presId="urn:microsoft.com/office/officeart/2005/8/layout/radial4"/>
    <dgm:cxn modelId="{9AEB4917-13CF-F843-9212-A1A523BFED1C}" type="presOf" srcId="{80D0239A-4382-9541-8857-38C3116E5037}" destId="{10A1B6B9-B000-4C4C-8C53-4C4D76B5D79A}" srcOrd="0" destOrd="0" presId="urn:microsoft.com/office/officeart/2005/8/layout/radial4"/>
    <dgm:cxn modelId="{993EABAC-31B2-D440-A565-75318CB58B09}" type="presOf" srcId="{B575B07A-5C04-DE4A-B871-A9E8DFB16578}" destId="{C468E9E3-695F-244F-94BA-1F31934AB0BD}" srcOrd="0" destOrd="0" presId="urn:microsoft.com/office/officeart/2005/8/layout/radial4"/>
    <dgm:cxn modelId="{C5733F0B-956C-7449-A7C0-ADC24010040E}" type="presOf" srcId="{69CB34CC-4DE5-3C49-AC6D-C26293737EFD}" destId="{F7E2E7EE-95C8-4243-BAA0-8F83EC5814A0}" srcOrd="0" destOrd="0" presId="urn:microsoft.com/office/officeart/2005/8/layout/radial4"/>
    <dgm:cxn modelId="{B6915A55-E874-514D-AF24-6C83BD09C364}" type="presOf" srcId="{20F5B6D2-B6D6-D140-A278-5027A8C1BDF4}" destId="{92412C64-0BAA-D149-BF2C-F5632C9AC834}" srcOrd="0" destOrd="0" presId="urn:microsoft.com/office/officeart/2005/8/layout/radial4"/>
    <dgm:cxn modelId="{CD2E9187-FA8D-364C-A4E4-9D69BC48D55D}" type="presOf" srcId="{F81436F8-9791-7142-B85E-04A100313C2B}" destId="{DB56C787-715E-9A49-8145-93CFFF964956}" srcOrd="0" destOrd="0" presId="urn:microsoft.com/office/officeart/2005/8/layout/radial4"/>
    <dgm:cxn modelId="{D1086EAB-BCB3-DE44-89FD-7868232A3957}" type="presOf" srcId="{8F19EB83-E30E-884F-9D4B-8363A961C55F}" destId="{7A3611CC-BE74-8B40-A75C-E8DB3946D441}" srcOrd="0" destOrd="0" presId="urn:microsoft.com/office/officeart/2005/8/layout/radial4"/>
    <dgm:cxn modelId="{B64A7E1B-C80B-5543-8CD0-18E38C98D00E}" srcId="{69CB34CC-4DE5-3C49-AC6D-C26293737EFD}" destId="{80D0239A-4382-9541-8857-38C3116E5037}" srcOrd="1" destOrd="0" parTransId="{8F19EB83-E30E-884F-9D4B-8363A961C55F}" sibTransId="{1B11492B-9C79-DC45-A473-58AC7244F587}"/>
    <dgm:cxn modelId="{92C5E7E9-9237-FD45-AC0E-4E60C60C7021}" srcId="{69CB34CC-4DE5-3C49-AC6D-C26293737EFD}" destId="{B575B07A-5C04-DE4A-B871-A9E8DFB16578}" srcOrd="2" destOrd="0" parTransId="{F81436F8-9791-7142-B85E-04A100313C2B}" sibTransId="{6F0BE16E-4A4E-5048-948C-70EDE5C0D512}"/>
    <dgm:cxn modelId="{E3CEF76B-C554-7144-AEBF-4840C9778975}" srcId="{20F5B6D2-B6D6-D140-A278-5027A8C1BDF4}" destId="{69CB34CC-4DE5-3C49-AC6D-C26293737EFD}" srcOrd="0" destOrd="0" parTransId="{110945F8-A5C1-474B-AFA6-66BCD2864249}" sibTransId="{4CCDAC5D-84A1-3144-AA5B-3437BA654D25}"/>
    <dgm:cxn modelId="{B52B705A-11D5-AC43-B460-833D4BA54A21}" type="presParOf" srcId="{92412C64-0BAA-D149-BF2C-F5632C9AC834}" destId="{F7E2E7EE-95C8-4243-BAA0-8F83EC5814A0}" srcOrd="0" destOrd="0" presId="urn:microsoft.com/office/officeart/2005/8/layout/radial4"/>
    <dgm:cxn modelId="{8D189802-CC11-8E4E-A20D-2989904CCBA2}" type="presParOf" srcId="{92412C64-0BAA-D149-BF2C-F5632C9AC834}" destId="{3DDEE192-A88F-F945-93CB-EF602E261061}" srcOrd="1" destOrd="0" presId="urn:microsoft.com/office/officeart/2005/8/layout/radial4"/>
    <dgm:cxn modelId="{03086EC8-7DB7-414F-94B6-7C0B2E80F884}" type="presParOf" srcId="{92412C64-0BAA-D149-BF2C-F5632C9AC834}" destId="{D8588385-A5B3-1447-A385-EF638620190C}" srcOrd="2" destOrd="0" presId="urn:microsoft.com/office/officeart/2005/8/layout/radial4"/>
    <dgm:cxn modelId="{60A6999B-FBA7-594A-A3AE-4CBEE476FA48}" type="presParOf" srcId="{92412C64-0BAA-D149-BF2C-F5632C9AC834}" destId="{7A3611CC-BE74-8B40-A75C-E8DB3946D441}" srcOrd="3" destOrd="0" presId="urn:microsoft.com/office/officeart/2005/8/layout/radial4"/>
    <dgm:cxn modelId="{B1AB45C8-BA1D-CA42-8413-0E7785F97B43}" type="presParOf" srcId="{92412C64-0BAA-D149-BF2C-F5632C9AC834}" destId="{10A1B6B9-B000-4C4C-8C53-4C4D76B5D79A}" srcOrd="4" destOrd="0" presId="urn:microsoft.com/office/officeart/2005/8/layout/radial4"/>
    <dgm:cxn modelId="{155AA06F-22EB-4048-AAD0-A1E3344BE641}" type="presParOf" srcId="{92412C64-0BAA-D149-BF2C-F5632C9AC834}" destId="{DB56C787-715E-9A49-8145-93CFFF964956}" srcOrd="5" destOrd="0" presId="urn:microsoft.com/office/officeart/2005/8/layout/radial4"/>
    <dgm:cxn modelId="{A38AB36B-BA13-5F4C-883E-5CB5EB385AD4}" type="presParOf" srcId="{92412C64-0BAA-D149-BF2C-F5632C9AC834}" destId="{C468E9E3-695F-244F-94BA-1F31934AB0BD}"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E2E7EE-95C8-4243-BAA0-8F83EC5814A0}">
      <dsp:nvSpPr>
        <dsp:cNvPr id="0" name=""/>
        <dsp:cNvSpPr/>
      </dsp:nvSpPr>
      <dsp:spPr>
        <a:xfrm>
          <a:off x="3088774" y="2569428"/>
          <a:ext cx="2155424" cy="2155424"/>
        </a:xfrm>
        <a:prstGeom prst="ellipse">
          <a:avLst/>
        </a:prstGeom>
        <a:solidFill>
          <a:schemeClr val="tx2">
            <a:lumMod val="60000"/>
            <a:lumOff val="4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0">
            <a:lnSpc>
              <a:spcPct val="90000"/>
            </a:lnSpc>
            <a:spcBef>
              <a:spcPct val="0"/>
            </a:spcBef>
            <a:spcAft>
              <a:spcPct val="35000"/>
            </a:spcAft>
          </a:pPr>
          <a:r>
            <a:rPr lang="en-US" sz="2300" kern="1200" dirty="0" smtClean="0"/>
            <a:t>Broad and Diverse Stakeholder Engagement</a:t>
          </a:r>
          <a:endParaRPr lang="en-US" sz="2300" kern="1200" dirty="0"/>
        </a:p>
      </dsp:txBody>
      <dsp:txXfrm>
        <a:off x="3404429" y="2885083"/>
        <a:ext cx="1524114" cy="1524114"/>
      </dsp:txXfrm>
    </dsp:sp>
    <dsp:sp modelId="{3DDEE192-A88F-F945-93CB-EF602E261061}">
      <dsp:nvSpPr>
        <dsp:cNvPr id="0" name=""/>
        <dsp:cNvSpPr/>
      </dsp:nvSpPr>
      <dsp:spPr>
        <a:xfrm rot="12900000">
          <a:off x="1701157" y="2192539"/>
          <a:ext cx="1653190" cy="614296"/>
        </a:xfrm>
        <a:prstGeom prst="leftArrow">
          <a:avLst>
            <a:gd name="adj1" fmla="val 60000"/>
            <a:gd name="adj2" fmla="val 5000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8588385-A5B3-1447-A385-EF638620190C}">
      <dsp:nvSpPr>
        <dsp:cNvPr id="0" name=""/>
        <dsp:cNvSpPr/>
      </dsp:nvSpPr>
      <dsp:spPr>
        <a:xfrm>
          <a:off x="826819" y="1206510"/>
          <a:ext cx="2047653" cy="1638122"/>
        </a:xfrm>
        <a:prstGeom prst="roundRect">
          <a:avLst>
            <a:gd name="adj" fmla="val 10000"/>
          </a:avLst>
        </a:prstGeom>
        <a:solidFill>
          <a:schemeClr val="accent2"/>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rtl="0">
            <a:lnSpc>
              <a:spcPct val="90000"/>
            </a:lnSpc>
            <a:spcBef>
              <a:spcPct val="0"/>
            </a:spcBef>
            <a:spcAft>
              <a:spcPct val="35000"/>
            </a:spcAft>
          </a:pPr>
          <a:r>
            <a:rPr lang="en-US" sz="2500" kern="1200" dirty="0" smtClean="0"/>
            <a:t>LCAP Advisory Committee Meetings</a:t>
          </a:r>
          <a:endParaRPr lang="en-US" sz="2500" kern="1200" dirty="0"/>
        </a:p>
      </dsp:txBody>
      <dsp:txXfrm>
        <a:off x="874798" y="1254489"/>
        <a:ext cx="1951695" cy="1542164"/>
      </dsp:txXfrm>
    </dsp:sp>
    <dsp:sp modelId="{7A3611CC-BE74-8B40-A75C-E8DB3946D441}">
      <dsp:nvSpPr>
        <dsp:cNvPr id="0" name=""/>
        <dsp:cNvSpPr/>
      </dsp:nvSpPr>
      <dsp:spPr>
        <a:xfrm rot="16200000">
          <a:off x="3339891" y="1339468"/>
          <a:ext cx="1653190" cy="614296"/>
        </a:xfrm>
        <a:prstGeom prst="leftArrow">
          <a:avLst>
            <a:gd name="adj1" fmla="val 60000"/>
            <a:gd name="adj2" fmla="val 50000"/>
          </a:avLst>
        </a:prstGeom>
        <a:gradFill rotWithShape="0">
          <a:gsLst>
            <a:gs pos="0">
              <a:srgbClr val="008000"/>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0A1B6B9-B000-4C4C-8C53-4C4D76B5D79A}">
      <dsp:nvSpPr>
        <dsp:cNvPr id="0" name=""/>
        <dsp:cNvSpPr/>
      </dsp:nvSpPr>
      <dsp:spPr>
        <a:xfrm>
          <a:off x="3142660" y="959"/>
          <a:ext cx="2047653" cy="1638122"/>
        </a:xfrm>
        <a:prstGeom prst="roundRect">
          <a:avLst>
            <a:gd name="adj" fmla="val 10000"/>
          </a:avLst>
        </a:prstGeom>
        <a:solidFill>
          <a:srgbClr val="008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rtl="0">
            <a:lnSpc>
              <a:spcPct val="90000"/>
            </a:lnSpc>
            <a:spcBef>
              <a:spcPct val="0"/>
            </a:spcBef>
            <a:spcAft>
              <a:spcPct val="35000"/>
            </a:spcAft>
          </a:pPr>
          <a:r>
            <a:rPr lang="en-US" sz="2500" kern="1200" dirty="0" smtClean="0"/>
            <a:t>School Site Engagement </a:t>
          </a:r>
          <a:endParaRPr lang="en-US" sz="2500" kern="1200" dirty="0"/>
        </a:p>
      </dsp:txBody>
      <dsp:txXfrm>
        <a:off x="3190639" y="48938"/>
        <a:ext cx="1951695" cy="1542164"/>
      </dsp:txXfrm>
    </dsp:sp>
    <dsp:sp modelId="{DB56C787-715E-9A49-8145-93CFFF964956}">
      <dsp:nvSpPr>
        <dsp:cNvPr id="0" name=""/>
        <dsp:cNvSpPr/>
      </dsp:nvSpPr>
      <dsp:spPr>
        <a:xfrm rot="19500000">
          <a:off x="4978625" y="2192539"/>
          <a:ext cx="1653190" cy="614296"/>
        </a:xfrm>
        <a:prstGeom prst="leftArrow">
          <a:avLst>
            <a:gd name="adj1" fmla="val 60000"/>
            <a:gd name="adj2" fmla="val 50000"/>
          </a:avLst>
        </a:prstGeom>
        <a:gradFill rotWithShape="0">
          <a:gsLst>
            <a:gs pos="0">
              <a:schemeClr val="accent6"/>
            </a:gs>
            <a:gs pos="100000">
              <a:schemeClr val="accent6">
                <a:lumMod val="40000"/>
                <a:lumOff val="6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468E9E3-695F-244F-94BA-1F31934AB0BD}">
      <dsp:nvSpPr>
        <dsp:cNvPr id="0" name=""/>
        <dsp:cNvSpPr/>
      </dsp:nvSpPr>
      <dsp:spPr>
        <a:xfrm>
          <a:off x="5458501" y="1206510"/>
          <a:ext cx="2047653" cy="1638122"/>
        </a:xfrm>
        <a:prstGeom prst="roundRect">
          <a:avLst>
            <a:gd name="adj" fmla="val 10000"/>
          </a:avLst>
        </a:prstGeom>
        <a:solidFill>
          <a:schemeClr val="accent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rtl="0">
            <a:lnSpc>
              <a:spcPct val="90000"/>
            </a:lnSpc>
            <a:spcBef>
              <a:spcPct val="0"/>
            </a:spcBef>
            <a:spcAft>
              <a:spcPct val="35000"/>
            </a:spcAft>
          </a:pPr>
          <a:r>
            <a:rPr lang="en-US" sz="2500" kern="1200" dirty="0" smtClean="0"/>
            <a:t>Community Planning Process (PEVs)</a:t>
          </a:r>
          <a:endParaRPr lang="en-US" sz="2500" kern="1200" dirty="0"/>
        </a:p>
      </dsp:txBody>
      <dsp:txXfrm>
        <a:off x="5506480" y="1254489"/>
        <a:ext cx="1951695" cy="154216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2120"/>
          </a:xfrm>
          <a:prstGeom prst="rect">
            <a:avLst/>
          </a:prstGeom>
        </p:spPr>
        <p:txBody>
          <a:bodyPr vert="horz" lIns="91440" tIns="45720" rIns="91440" bIns="45720" rtlCol="0"/>
          <a:lstStyle>
            <a:lvl1pPr algn="r">
              <a:defRPr sz="1200"/>
            </a:lvl1pPr>
          </a:lstStyle>
          <a:p>
            <a:fld id="{3BE65135-34A6-4D9F-A571-02CFF4A310D9}" type="datetimeFigureOut">
              <a:rPr lang="en-US" smtClean="0"/>
              <a:t>3/26/2014</a:t>
            </a:fld>
            <a:endParaRPr lang="en-US" dirty="0"/>
          </a:p>
        </p:txBody>
      </p:sp>
      <p:sp>
        <p:nvSpPr>
          <p:cNvPr id="4" name="Footer Placeholder 3"/>
          <p:cNvSpPr>
            <a:spLocks noGrp="1"/>
          </p:cNvSpPr>
          <p:nvPr>
            <p:ph type="ftr" sz="quarter" idx="2"/>
          </p:nvPr>
        </p:nvSpPr>
        <p:spPr>
          <a:xfrm>
            <a:off x="0" y="8772378"/>
            <a:ext cx="3011699" cy="4621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378"/>
            <a:ext cx="3011699" cy="462120"/>
          </a:xfrm>
          <a:prstGeom prst="rect">
            <a:avLst/>
          </a:prstGeom>
        </p:spPr>
        <p:txBody>
          <a:bodyPr vert="horz" lIns="91440" tIns="45720" rIns="91440" bIns="45720" rtlCol="0" anchor="b"/>
          <a:lstStyle>
            <a:lvl1pPr algn="r">
              <a:defRPr sz="1200"/>
            </a:lvl1pPr>
          </a:lstStyle>
          <a:p>
            <a:fld id="{D7864021-619F-43D8-950E-8CCB5D97819E}" type="slidenum">
              <a:rPr lang="en-US" smtClean="0"/>
              <a:t>‹#›</a:t>
            </a:fld>
            <a:endParaRPr lang="en-US" dirty="0"/>
          </a:p>
        </p:txBody>
      </p:sp>
    </p:spTree>
    <p:extLst>
      <p:ext uri="{BB962C8B-B14F-4D97-AF65-F5344CB8AC3E}">
        <p14:creationId xmlns:p14="http://schemas.microsoft.com/office/powerpoint/2010/main" val="15843443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1440" tIns="45720" rIns="91440" bIns="45720" rtlCol="0"/>
          <a:lstStyle>
            <a:lvl1pPr algn="r">
              <a:defRPr sz="1200"/>
            </a:lvl1pPr>
          </a:lstStyle>
          <a:p>
            <a:fld id="{C52A5843-10DB-A945-8BDB-7DD68ED8588F}" type="datetimeFigureOut">
              <a:rPr lang="en-US" smtClean="0"/>
              <a:t>3/26/2014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18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1440" tIns="45720" rIns="91440" bIns="45720" rtlCol="0" anchor="b"/>
          <a:lstStyle>
            <a:lvl1pPr algn="r">
              <a:defRPr sz="1200"/>
            </a:lvl1pPr>
          </a:lstStyle>
          <a:p>
            <a:fld id="{FA8F1AD2-2073-6E4E-A290-82B7A685F4ED}" type="slidenum">
              <a:rPr lang="en-US" smtClean="0"/>
              <a:t>‹#›</a:t>
            </a:fld>
            <a:endParaRPr lang="en-US" dirty="0"/>
          </a:p>
        </p:txBody>
      </p:sp>
    </p:spTree>
    <p:extLst>
      <p:ext uri="{BB962C8B-B14F-4D97-AF65-F5344CB8AC3E}">
        <p14:creationId xmlns:p14="http://schemas.microsoft.com/office/powerpoint/2010/main" val="3096252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a:t>
            </a:fld>
            <a:endParaRPr lang="en-US" dirty="0"/>
          </a:p>
        </p:txBody>
      </p:sp>
    </p:spTree>
    <p:extLst>
      <p:ext uri="{BB962C8B-B14F-4D97-AF65-F5344CB8AC3E}">
        <p14:creationId xmlns:p14="http://schemas.microsoft.com/office/powerpoint/2010/main" val="2300155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 second sub-goal in the</a:t>
            </a:r>
            <a:r>
              <a:rPr lang="en-US" sz="1400" baseline="0" dirty="0" smtClean="0"/>
              <a:t> area of college and career readiness is…..</a:t>
            </a:r>
          </a:p>
          <a:p>
            <a:pPr marL="171450" indent="-171450">
              <a:buFont typeface="Arial"/>
              <a:buChar char="•"/>
            </a:pPr>
            <a:endParaRPr lang="en-US" sz="1400" baseline="0" dirty="0" smtClean="0"/>
          </a:p>
          <a:p>
            <a:pPr marL="171450" indent="-171450">
              <a:buFont typeface="Arial"/>
              <a:buChar char="•"/>
            </a:pPr>
            <a:r>
              <a:rPr lang="en-US" sz="1400" baseline="0" dirty="0" smtClean="0"/>
              <a:t>Note that in addition to survey data, we are also sharing some quotes from our LCAP Advisory Committee meetings aligned to each sub-goal.</a:t>
            </a:r>
          </a:p>
          <a:p>
            <a:pPr marL="171450" indent="-171450">
              <a:buFont typeface="Arial"/>
              <a:buChar char="•"/>
            </a:pPr>
            <a:endParaRPr lang="en-US" sz="1400" baseline="0" dirty="0" smtClean="0"/>
          </a:p>
          <a:p>
            <a:pPr marL="171450" indent="-171450">
              <a:buFont typeface="Arial"/>
              <a:buChar char="•"/>
            </a:pPr>
            <a:r>
              <a:rPr lang="en-US" sz="1400" baseline="0" dirty="0" smtClean="0"/>
              <a:t>Some expenditures tied to this sub-goal include:</a:t>
            </a:r>
          </a:p>
          <a:p>
            <a:pPr marL="628650" lvl="1" indent="-171450">
              <a:buFont typeface="Arial"/>
              <a:buChar char="•"/>
            </a:pPr>
            <a:r>
              <a:rPr lang="en-US" sz="1400" baseline="0" dirty="0" smtClean="0"/>
              <a:t>Approx. $3M for additional resource teachers around the district</a:t>
            </a:r>
          </a:p>
          <a:p>
            <a:pPr marL="628650" lvl="1" indent="-171450">
              <a:buFont typeface="Arial"/>
              <a:buChar char="•"/>
            </a:pPr>
            <a:r>
              <a:rPr lang="en-US" sz="1400" baseline="0" dirty="0" smtClean="0"/>
              <a:t>Approx. $200k for after-school or “expanded learning” service providers</a:t>
            </a:r>
          </a:p>
          <a:p>
            <a:pPr marL="628650" lvl="1" indent="-171450">
              <a:buFont typeface="Arial"/>
              <a:buChar char="•"/>
            </a:pPr>
            <a:endParaRPr lang="en-US" sz="1400" baseline="0" dirty="0" smtClean="0"/>
          </a:p>
          <a:p>
            <a:pPr marL="171450" lvl="0" indent="-171450">
              <a:buFont typeface="Arial"/>
              <a:buChar char="•"/>
            </a:pPr>
            <a:r>
              <a:rPr lang="en-US" sz="1400" baseline="0" dirty="0" smtClean="0"/>
              <a:t>It’s important to remember that the LCAP is not the budget and does not reflect every dollar being spent in these areas. The LCAP is only required to address supplemental and concentration grant dollars and how they are being spent and does not – at least not yet – replace districts’ LEA plans.</a:t>
            </a:r>
          </a:p>
          <a:p>
            <a:pPr marL="171450" indent="-171450">
              <a:buFont typeface="Arial"/>
              <a:buChar char="•"/>
            </a:pPr>
            <a:endParaRPr lang="en-US" sz="1400" baseline="0" dirty="0" smtClean="0"/>
          </a:p>
          <a:p>
            <a:pPr marL="171450" indent="-171450">
              <a:buFont typeface="Arial"/>
              <a:buChar char="•"/>
            </a:pP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10</a:t>
            </a:fld>
            <a:endParaRPr lang="en-US"/>
          </a:p>
        </p:txBody>
      </p:sp>
    </p:spTree>
    <p:extLst>
      <p:ext uri="{BB962C8B-B14F-4D97-AF65-F5344CB8AC3E}">
        <p14:creationId xmlns:p14="http://schemas.microsoft.com/office/powerpoint/2010/main" val="3423543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11</a:t>
            </a:fld>
            <a:endParaRPr lang="en-US"/>
          </a:p>
        </p:txBody>
      </p:sp>
    </p:spTree>
    <p:extLst>
      <p:ext uri="{BB962C8B-B14F-4D97-AF65-F5344CB8AC3E}">
        <p14:creationId xmlns:p14="http://schemas.microsoft.com/office/powerpoint/2010/main" val="3423543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 third sub-goal in the</a:t>
            </a:r>
            <a:r>
              <a:rPr lang="en-US" sz="1400" baseline="0" dirty="0" smtClean="0"/>
              <a:t> area of college and career readiness is…..</a:t>
            </a:r>
          </a:p>
          <a:p>
            <a:pPr marL="171450" indent="-171450">
              <a:buFont typeface="Arial"/>
              <a:buChar char="•"/>
            </a:pPr>
            <a:endParaRPr lang="en-US" sz="1400" baseline="0" dirty="0" smtClean="0"/>
          </a:p>
          <a:p>
            <a:pPr marL="171450" indent="-171450">
              <a:buFont typeface="Arial"/>
              <a:buChar char="•"/>
            </a:pPr>
            <a:r>
              <a:rPr lang="en-US" sz="1400" baseline="0" dirty="0" smtClean="0"/>
              <a:t>Some expenditures tied to this sub-goal include:</a:t>
            </a:r>
          </a:p>
          <a:p>
            <a:pPr marL="628650" lvl="1" indent="-171450">
              <a:buFont typeface="Arial"/>
              <a:buChar char="•"/>
            </a:pPr>
            <a:r>
              <a:rPr lang="en-US" sz="1400" baseline="0" dirty="0" smtClean="0"/>
              <a:t>Approx. $241k for teacher substitutes for academic conferences.</a:t>
            </a:r>
          </a:p>
          <a:p>
            <a:pPr marL="171450" indent="-171450">
              <a:buFont typeface="Arial"/>
              <a:buChar char="•"/>
            </a:pPr>
            <a:endParaRPr lang="en-US" sz="1400" baseline="0" dirty="0" smtClean="0"/>
          </a:p>
          <a:p>
            <a:pPr marL="171450" indent="-171450">
              <a:buFont typeface="Arial"/>
              <a:buChar char="•"/>
            </a:pPr>
            <a:endParaRPr lang="en-US" sz="1400" dirty="0" smtClean="0"/>
          </a:p>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12</a:t>
            </a:fld>
            <a:endParaRPr lang="en-US"/>
          </a:p>
        </p:txBody>
      </p:sp>
    </p:spTree>
    <p:extLst>
      <p:ext uri="{BB962C8B-B14F-4D97-AF65-F5344CB8AC3E}">
        <p14:creationId xmlns:p14="http://schemas.microsoft.com/office/powerpoint/2010/main" val="34235438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13</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a:t>
            </a:r>
            <a:r>
              <a:rPr lang="en-US" sz="1400" baseline="0" dirty="0" smtClean="0"/>
              <a:t> second big goal in the LCAP is to …...</a:t>
            </a:r>
          </a:p>
          <a:p>
            <a:pPr marL="171450" indent="-171450">
              <a:buFont typeface="Arial"/>
              <a:buChar char="•"/>
            </a:pPr>
            <a:endParaRPr lang="en-US" sz="1400" baseline="0" dirty="0" smtClean="0"/>
          </a:p>
          <a:p>
            <a:pPr marL="171450" indent="-171450">
              <a:buFont typeface="Arial"/>
              <a:buChar char="•"/>
            </a:pPr>
            <a:r>
              <a:rPr lang="en-US" sz="1400" baseline="0" dirty="0" smtClean="0"/>
              <a:t>The measurable outcomes associated with this goal in year one we will be:</a:t>
            </a:r>
          </a:p>
          <a:p>
            <a:pPr marL="628650" lvl="1" indent="-171450">
              <a:buFont typeface="Arial"/>
              <a:buChar char="•"/>
            </a:pPr>
            <a:r>
              <a:rPr lang="en-US" sz="1400" baseline="0" dirty="0" smtClean="0"/>
              <a:t>Increasing custodial staffing by 21.5 FTE</a:t>
            </a:r>
          </a:p>
          <a:p>
            <a:pPr marL="628650" lvl="1" indent="-171450">
              <a:buFont typeface="Arial"/>
              <a:buChar char="•"/>
            </a:pPr>
            <a:r>
              <a:rPr lang="en-US" sz="1400" baseline="0" dirty="0" smtClean="0"/>
              <a:t>Increasing Plant Manager staffing by 11 FTE</a:t>
            </a:r>
          </a:p>
          <a:p>
            <a:pPr marL="628650" lvl="1" indent="-171450">
              <a:buFont typeface="Arial"/>
              <a:buChar char="•"/>
            </a:pPr>
            <a:r>
              <a:rPr lang="en-US" sz="1400" baseline="0" dirty="0" smtClean="0"/>
              <a:t>Increasing district attendance rates to 96%</a:t>
            </a:r>
          </a:p>
          <a:p>
            <a:pPr marL="628650" lvl="1" indent="-171450">
              <a:buFont typeface="Arial"/>
              <a:buChar char="•"/>
            </a:pPr>
            <a:r>
              <a:rPr lang="en-US" sz="1400" baseline="0" dirty="0" smtClean="0"/>
              <a:t>And decreasing out of school suspension rates to 8%</a:t>
            </a:r>
            <a:endParaRPr lang="en-US" sz="1400" dirty="0" smtClean="0"/>
          </a:p>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14</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 first sub-goal in the</a:t>
            </a:r>
            <a:r>
              <a:rPr lang="en-US" sz="1400" baseline="0" dirty="0" smtClean="0"/>
              <a:t> area of clean, health and safe schools is…..</a:t>
            </a:r>
          </a:p>
          <a:p>
            <a:pPr marL="171450" indent="-171450">
              <a:buFont typeface="Arial"/>
              <a:buChar char="•"/>
            </a:pPr>
            <a:endParaRPr lang="en-US" sz="1400" baseline="0" dirty="0" smtClean="0"/>
          </a:p>
          <a:p>
            <a:pPr marL="171450" indent="-171450">
              <a:buFont typeface="Arial"/>
              <a:buChar char="•"/>
            </a:pPr>
            <a:r>
              <a:rPr lang="en-US" sz="1400" baseline="0" dirty="0" smtClean="0"/>
              <a:t>Some expenditures tied to this sub-goal include:</a:t>
            </a:r>
          </a:p>
          <a:p>
            <a:pPr marL="628650" lvl="1" indent="-171450">
              <a:buFont typeface="Arial"/>
              <a:buChar char="•"/>
            </a:pPr>
            <a:r>
              <a:rPr lang="en-US" sz="1400" baseline="0" dirty="0" smtClean="0"/>
              <a:t>Approx. $2M for custodians and plant managers</a:t>
            </a:r>
          </a:p>
          <a:p>
            <a:pPr marL="628650" lvl="1" indent="-171450">
              <a:buFont typeface="Arial"/>
              <a:buChar char="•"/>
            </a:pPr>
            <a:r>
              <a:rPr lang="en-US" sz="1400" baseline="0" dirty="0" smtClean="0"/>
              <a:t>Approx. $650k for custodial operational supplies for ALL schools</a:t>
            </a:r>
          </a:p>
          <a:p>
            <a:pPr marL="171450" indent="-171450">
              <a:buFont typeface="Arial"/>
              <a:buChar char="•"/>
            </a:pPr>
            <a:endParaRPr lang="en-US" sz="1400" baseline="0" dirty="0" smtClean="0"/>
          </a:p>
          <a:p>
            <a:pPr marL="171450" indent="-171450">
              <a:buFont typeface="Arial"/>
              <a:buChar char="•"/>
            </a:pPr>
            <a:endParaRPr lang="en-US" sz="140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15</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16</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 second sub-goal in the</a:t>
            </a:r>
            <a:r>
              <a:rPr lang="en-US" sz="1400" baseline="0" dirty="0" smtClean="0"/>
              <a:t> area of clean, health and safe schools is…..</a:t>
            </a:r>
          </a:p>
          <a:p>
            <a:pPr marL="171450" indent="-171450">
              <a:buFont typeface="Arial"/>
              <a:buChar char="•"/>
            </a:pPr>
            <a:endParaRPr lang="en-US" sz="1400" baseline="0" dirty="0" smtClean="0"/>
          </a:p>
          <a:p>
            <a:pPr marL="171450" indent="-171450">
              <a:buFont typeface="Arial"/>
              <a:buChar char="•"/>
            </a:pPr>
            <a:r>
              <a:rPr lang="en-US" sz="1400" baseline="0" dirty="0" smtClean="0"/>
              <a:t>Some expenditures tied to this sub-goal include:</a:t>
            </a:r>
          </a:p>
          <a:p>
            <a:pPr marL="628650" lvl="1" indent="-171450">
              <a:buFont typeface="Arial"/>
              <a:buChar char="•"/>
            </a:pPr>
            <a:r>
              <a:rPr lang="en-US" sz="1400" baseline="0" dirty="0" smtClean="0"/>
              <a:t>Approx. $300k for additional school resource officers not budgeted for last year</a:t>
            </a:r>
          </a:p>
          <a:p>
            <a:pPr marL="628650" lvl="1" indent="-171450">
              <a:buFont typeface="Arial"/>
              <a:buChar char="•"/>
            </a:pPr>
            <a:r>
              <a:rPr lang="en-US" sz="1400" baseline="0" dirty="0" smtClean="0"/>
              <a:t>Approx. $1.5M to end furlough days for teachers (note that we are not using supplemental and concentration grant dollars to support the elimination of furlough days for other employees which is why they don’t appear in the draft LCAP)</a:t>
            </a:r>
          </a:p>
          <a:p>
            <a:pPr marL="171450" indent="-171450">
              <a:buFont typeface="Arial"/>
              <a:buChar char="•"/>
            </a:pPr>
            <a:endParaRPr lang="en-US" sz="1400" baseline="0" dirty="0" smtClean="0"/>
          </a:p>
          <a:p>
            <a:pPr marL="171450" indent="-171450">
              <a:buFont typeface="Arial"/>
              <a:buChar char="•"/>
            </a:pPr>
            <a:endParaRPr lang="en-US" sz="1400"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17</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18</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 third sub-goal in the</a:t>
            </a:r>
            <a:r>
              <a:rPr lang="en-US" sz="1400" baseline="0" dirty="0" smtClean="0"/>
              <a:t> area of clean, health and safe schools is…..</a:t>
            </a:r>
          </a:p>
          <a:p>
            <a:pPr marL="171450" indent="-171450">
              <a:buFont typeface="Arial"/>
              <a:buChar char="•"/>
            </a:pPr>
            <a:endParaRPr lang="en-US" sz="1400" baseline="0" dirty="0" smtClean="0"/>
          </a:p>
          <a:p>
            <a:pPr marL="171450" indent="-171450">
              <a:buFont typeface="Arial"/>
              <a:buChar char="•"/>
            </a:pPr>
            <a:r>
              <a:rPr lang="en-US" sz="1400" baseline="0" dirty="0" smtClean="0"/>
              <a:t>Some expenditures tied to this sub-goal include:</a:t>
            </a:r>
          </a:p>
          <a:p>
            <a:pPr marL="628650" lvl="1" indent="-171450">
              <a:buFont typeface="Arial"/>
              <a:buChar char="•"/>
            </a:pPr>
            <a:r>
              <a:rPr lang="en-US" sz="1400" baseline="0" dirty="0" smtClean="0"/>
              <a:t>Approx. $1M to provide secure funding for district wide librarians and media techs</a:t>
            </a:r>
          </a:p>
          <a:p>
            <a:pPr marL="628650" lvl="1" indent="-171450">
              <a:buFont typeface="Arial"/>
              <a:buChar char="•"/>
            </a:pPr>
            <a:r>
              <a:rPr lang="en-US" sz="1400" baseline="0" dirty="0" smtClean="0"/>
              <a:t>As well as approx. $177k for additional librarians, media techs and library staff at individual school sites</a:t>
            </a:r>
          </a:p>
          <a:p>
            <a:pPr marL="628650" lvl="1" indent="-171450">
              <a:buFont typeface="Arial"/>
              <a:buChar char="•"/>
            </a:pPr>
            <a:r>
              <a:rPr lang="en-US" sz="1400" baseline="0" dirty="0" smtClean="0"/>
              <a:t>And approx. $111k for computer hardware to supplement bond-funded district-wide investment at school sites</a:t>
            </a:r>
          </a:p>
          <a:p>
            <a:pPr marL="171450" indent="-171450">
              <a:buFont typeface="Arial"/>
              <a:buChar char="•"/>
            </a:pPr>
            <a:endParaRPr lang="en-US" sz="1400" baseline="0" dirty="0" smtClean="0"/>
          </a:p>
          <a:p>
            <a:pPr marL="0" indent="0">
              <a:buFont typeface="Arial"/>
              <a:buNone/>
            </a:pPr>
            <a:endParaRPr lang="en-US" sz="1400" dirty="0" smtClean="0"/>
          </a:p>
        </p:txBody>
      </p:sp>
      <p:sp>
        <p:nvSpPr>
          <p:cNvPr id="4" name="Slide Number Placeholder 3"/>
          <p:cNvSpPr>
            <a:spLocks noGrp="1"/>
          </p:cNvSpPr>
          <p:nvPr>
            <p:ph type="sldNum" sz="quarter" idx="10"/>
          </p:nvPr>
        </p:nvSpPr>
        <p:spPr/>
        <p:txBody>
          <a:bodyPr/>
          <a:lstStyle/>
          <a:p>
            <a:fld id="{FA8F1AD2-2073-6E4E-A290-82B7A685F4ED}" type="slidenum">
              <a:rPr lang="en-US" smtClean="0"/>
              <a:t>19</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Just</a:t>
            </a:r>
            <a:r>
              <a:rPr lang="en-US" sz="1400" baseline="0" dirty="0" smtClean="0"/>
              <a:t> a little refresher, LCFF was signed into law in July at California Middle School.</a:t>
            </a:r>
          </a:p>
          <a:p>
            <a:pPr marL="171450" indent="-171450">
              <a:buFont typeface="Arial"/>
              <a:buChar char="•"/>
            </a:pPr>
            <a:endParaRPr lang="en-US" sz="1400" baseline="0" dirty="0" smtClean="0"/>
          </a:p>
          <a:p>
            <a:pPr marL="171450" indent="-171450">
              <a:buFont typeface="Arial"/>
              <a:buChar char="•"/>
            </a:pPr>
            <a:r>
              <a:rPr lang="en-US" sz="1400" baseline="0" dirty="0" smtClean="0"/>
              <a:t>The LCAP is LCFF’s vehicle for transparency and engagement, and is designed to ensure that districts meet the intent of this new legislation</a:t>
            </a:r>
            <a:endParaRPr lang="en-US" sz="1400" dirty="0" smtClean="0"/>
          </a:p>
        </p:txBody>
      </p:sp>
      <p:sp>
        <p:nvSpPr>
          <p:cNvPr id="4" name="Slide Number Placeholder 3"/>
          <p:cNvSpPr>
            <a:spLocks noGrp="1"/>
          </p:cNvSpPr>
          <p:nvPr>
            <p:ph type="sldNum" sz="quarter" idx="10"/>
          </p:nvPr>
        </p:nvSpPr>
        <p:spPr/>
        <p:txBody>
          <a:bodyPr/>
          <a:lstStyle/>
          <a:p>
            <a:fld id="{FA8F1AD2-2073-6E4E-A290-82B7A685F4ED}" type="slidenum">
              <a:rPr lang="en-US" smtClean="0"/>
              <a:t>2</a:t>
            </a:fld>
            <a:endParaRPr lang="en-US" dirty="0"/>
          </a:p>
        </p:txBody>
      </p:sp>
    </p:spTree>
    <p:extLst>
      <p:ext uri="{BB962C8B-B14F-4D97-AF65-F5344CB8AC3E}">
        <p14:creationId xmlns:p14="http://schemas.microsoft.com/office/powerpoint/2010/main" val="7295530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sz="1400" dirty="0" smtClean="0"/>
          </a:p>
        </p:txBody>
      </p:sp>
      <p:sp>
        <p:nvSpPr>
          <p:cNvPr id="4" name="Slide Number Placeholder 3"/>
          <p:cNvSpPr>
            <a:spLocks noGrp="1"/>
          </p:cNvSpPr>
          <p:nvPr>
            <p:ph type="sldNum" sz="quarter" idx="10"/>
          </p:nvPr>
        </p:nvSpPr>
        <p:spPr/>
        <p:txBody>
          <a:bodyPr/>
          <a:lstStyle/>
          <a:p>
            <a:fld id="{FA8F1AD2-2073-6E4E-A290-82B7A685F4ED}" type="slidenum">
              <a:rPr lang="en-US" smtClean="0"/>
              <a:t>20</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a:t>
            </a:r>
            <a:r>
              <a:rPr lang="en-US" sz="1400" baseline="0" dirty="0" smtClean="0"/>
              <a:t> third and final big goal in the LCAP is to …...</a:t>
            </a:r>
          </a:p>
          <a:p>
            <a:pPr marL="171450" indent="-171450">
              <a:buFont typeface="Arial"/>
              <a:buChar char="•"/>
            </a:pPr>
            <a:endParaRPr lang="en-US" sz="1400" baseline="0" dirty="0" smtClean="0"/>
          </a:p>
          <a:p>
            <a:pPr marL="171450" indent="-171450">
              <a:buFont typeface="Arial"/>
              <a:buChar char="•"/>
            </a:pPr>
            <a:r>
              <a:rPr lang="en-US" sz="1400" baseline="0" dirty="0" smtClean="0"/>
              <a:t>The measurable outcomes associated with this goal in year one we will be:</a:t>
            </a:r>
          </a:p>
          <a:p>
            <a:pPr marL="628650" lvl="1" indent="-171450">
              <a:buFont typeface="Arial"/>
              <a:buChar char="•"/>
            </a:pPr>
            <a:r>
              <a:rPr lang="en-US" sz="1400" baseline="0" dirty="0" smtClean="0"/>
              <a:t>Increasing the number of schools that participate in Academic Parent Teacher Teams to 15</a:t>
            </a:r>
          </a:p>
          <a:p>
            <a:pPr marL="628650" lvl="1" indent="-171450">
              <a:buFont typeface="Arial"/>
              <a:buChar char="•"/>
            </a:pPr>
            <a:r>
              <a:rPr lang="en-US" sz="1400" baseline="0" dirty="0" smtClean="0"/>
              <a:t>Increasing Parent/Teacher home visits by 200 district-wide</a:t>
            </a:r>
          </a:p>
          <a:p>
            <a:pPr marL="628650" lvl="1" indent="-171450">
              <a:buFont typeface="Arial"/>
              <a:buChar char="•"/>
            </a:pPr>
            <a:r>
              <a:rPr lang="en-US" sz="1400" baseline="0" dirty="0" smtClean="0"/>
              <a:t>And increasing the number of parent resource centers in the district to 44</a:t>
            </a:r>
            <a:endParaRPr lang="en-US" sz="1400" dirty="0" smtClean="0"/>
          </a:p>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21</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 first sub-goal in the</a:t>
            </a:r>
            <a:r>
              <a:rPr lang="en-US" sz="1400" baseline="0" dirty="0" smtClean="0"/>
              <a:t> area of family and community engagement is…..</a:t>
            </a:r>
          </a:p>
          <a:p>
            <a:pPr marL="171450" indent="-171450">
              <a:buFont typeface="Arial"/>
              <a:buChar char="•"/>
            </a:pPr>
            <a:endParaRPr lang="en-US" sz="1400" baseline="0" dirty="0" smtClean="0"/>
          </a:p>
          <a:p>
            <a:pPr marL="171450" indent="-171450">
              <a:buFont typeface="Arial"/>
              <a:buChar char="•"/>
            </a:pPr>
            <a:r>
              <a:rPr lang="en-US" sz="1400" baseline="0" dirty="0" smtClean="0"/>
              <a:t>Some expenditures tied to this sub-goal include:</a:t>
            </a:r>
          </a:p>
          <a:p>
            <a:pPr marL="628650" lvl="1" indent="-171450">
              <a:buFont typeface="Arial"/>
              <a:buChar char="•"/>
            </a:pPr>
            <a:r>
              <a:rPr lang="en-US" sz="1400" baseline="0" dirty="0" smtClean="0"/>
              <a:t>Approx. $133k for parent advisors at schools sites</a:t>
            </a:r>
          </a:p>
          <a:p>
            <a:pPr marL="628650" lvl="1" indent="-171450">
              <a:buFont typeface="Arial"/>
              <a:buChar char="•"/>
            </a:pPr>
            <a:r>
              <a:rPr lang="en-US" sz="1400" baseline="0" dirty="0" smtClean="0"/>
              <a:t>Approx. $44k for parent trainings</a:t>
            </a:r>
          </a:p>
          <a:p>
            <a:pPr marL="628650" lvl="1" indent="-171450">
              <a:buFont typeface="Arial"/>
              <a:buChar char="•"/>
            </a:pPr>
            <a:r>
              <a:rPr lang="en-US" sz="1400" baseline="0" dirty="0" smtClean="0"/>
              <a:t>And approx. $21k for parent engagement supports such as child-care and supplies</a:t>
            </a:r>
          </a:p>
          <a:p>
            <a:pPr marL="171450" indent="-171450">
              <a:buFont typeface="Arial"/>
              <a:buChar char="•"/>
            </a:pPr>
            <a:endParaRPr lang="en-US" sz="1400"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22</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 first sub-goal in the</a:t>
            </a:r>
            <a:r>
              <a:rPr lang="en-US" sz="1400" baseline="0" dirty="0" smtClean="0"/>
              <a:t> area of family and community engagement is…..</a:t>
            </a:r>
          </a:p>
          <a:p>
            <a:pPr marL="171450" indent="-171450">
              <a:buFont typeface="Arial"/>
              <a:buChar char="•"/>
            </a:pPr>
            <a:endParaRPr lang="en-US" sz="1400" baseline="0" dirty="0" smtClean="0"/>
          </a:p>
          <a:p>
            <a:pPr marL="171450" indent="-171450">
              <a:buFont typeface="Arial"/>
              <a:buChar char="•"/>
            </a:pPr>
            <a:r>
              <a:rPr lang="en-US" sz="1400" baseline="0" dirty="0" smtClean="0"/>
              <a:t>Some expenditures tied to this sub-goal include:</a:t>
            </a:r>
          </a:p>
          <a:p>
            <a:pPr marL="628650" lvl="1" indent="-171450">
              <a:buFont typeface="Arial"/>
              <a:buChar char="•"/>
            </a:pPr>
            <a:r>
              <a:rPr lang="en-US" sz="1400" baseline="0" dirty="0" smtClean="0"/>
              <a:t>Approx. $133k for parent advisors at schools sites</a:t>
            </a:r>
          </a:p>
          <a:p>
            <a:pPr marL="628650" lvl="1" indent="-171450">
              <a:buFont typeface="Arial"/>
              <a:buChar char="•"/>
            </a:pPr>
            <a:r>
              <a:rPr lang="en-US" sz="1400" baseline="0" dirty="0" smtClean="0"/>
              <a:t>Approx. $44k for parent trainings</a:t>
            </a:r>
          </a:p>
          <a:p>
            <a:pPr marL="628650" lvl="1" indent="-171450">
              <a:buFont typeface="Arial"/>
              <a:buChar char="•"/>
            </a:pPr>
            <a:r>
              <a:rPr lang="en-US" sz="1400" baseline="0" dirty="0" smtClean="0"/>
              <a:t>And approx. $21k for parent engagement supports such as child-care and supplies</a:t>
            </a:r>
          </a:p>
          <a:p>
            <a:pPr marL="171450" indent="-171450">
              <a:buFont typeface="Arial"/>
              <a:buChar char="•"/>
            </a:pPr>
            <a:endParaRPr lang="en-US" sz="1400"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23</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 second sub-goal in the</a:t>
            </a:r>
            <a:r>
              <a:rPr lang="en-US" sz="1400" baseline="0" dirty="0" smtClean="0"/>
              <a:t> area of family and community engagement is…..</a:t>
            </a:r>
          </a:p>
          <a:p>
            <a:pPr marL="171450" indent="-171450">
              <a:buFont typeface="Arial"/>
              <a:buChar char="•"/>
            </a:pPr>
            <a:endParaRPr lang="en-US" sz="1400" baseline="0" dirty="0" smtClean="0"/>
          </a:p>
          <a:p>
            <a:pPr marL="171450" indent="-171450">
              <a:buFont typeface="Arial"/>
              <a:buChar char="•"/>
            </a:pPr>
            <a:r>
              <a:rPr lang="en-US" sz="1400" baseline="0" dirty="0" smtClean="0"/>
              <a:t>Some expenditures tied to this sub-goal include:</a:t>
            </a:r>
          </a:p>
          <a:p>
            <a:pPr marL="628650" lvl="1" indent="-171450">
              <a:buFont typeface="Arial"/>
              <a:buChar char="•"/>
            </a:pPr>
            <a:r>
              <a:rPr lang="en-US" sz="1400" baseline="0" dirty="0" smtClean="0"/>
              <a:t>Approx. $678k to provide more sustainable funding for district-wide multi-lingual and translation services at the Matriculation and Orientation Center (previously funded by categorical funds)</a:t>
            </a:r>
          </a:p>
          <a:p>
            <a:pPr marL="628650" lvl="1" indent="-171450">
              <a:buFont typeface="Arial"/>
              <a:buChar char="•"/>
            </a:pPr>
            <a:r>
              <a:rPr lang="en-US" sz="1400" baseline="0" dirty="0" smtClean="0"/>
              <a:t>And approx. $52k for school site translation services</a:t>
            </a:r>
          </a:p>
          <a:p>
            <a:pPr marL="628650" lvl="1" indent="-171450">
              <a:buFont typeface="Arial"/>
              <a:buChar char="•"/>
            </a:pPr>
            <a:endParaRPr lang="en-US" sz="1400" baseline="0" dirty="0" smtClean="0"/>
          </a:p>
          <a:p>
            <a:pPr marL="171450" lvl="0" indent="-171450">
              <a:buFont typeface="Arial"/>
              <a:buChar char="•"/>
            </a:pPr>
            <a:r>
              <a:rPr lang="en-US" sz="1400" baseline="0" dirty="0" smtClean="0"/>
              <a:t>Again, the full draft LCAP contains more expenditures and more detail.</a:t>
            </a:r>
          </a:p>
          <a:p>
            <a:pPr marL="171450" indent="-171450">
              <a:buFont typeface="Arial"/>
              <a:buChar char="•"/>
            </a:pPr>
            <a:endParaRPr lang="en-US" sz="1400"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24</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8F1AD2-2073-6E4E-A290-82B7A685F4ED}" type="slidenum">
              <a:rPr lang="en-US" smtClean="0"/>
              <a:t>25</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March 24 – CAC</a:t>
            </a:r>
          </a:p>
          <a:p>
            <a:pPr marL="171450" indent="-171450">
              <a:buFont typeface="Arial"/>
              <a:buChar char="•"/>
            </a:pPr>
            <a:r>
              <a:rPr lang="en-US" sz="1400" dirty="0" smtClean="0"/>
              <a:t>April 8 – DAC</a:t>
            </a:r>
          </a:p>
          <a:p>
            <a:pPr marL="171450" indent="-171450">
              <a:buFont typeface="Arial"/>
              <a:buChar char="•"/>
            </a:pPr>
            <a:r>
              <a:rPr lang="en-US" sz="1400" dirty="0" smtClean="0"/>
              <a:t>April 9 – DELAC</a:t>
            </a:r>
          </a:p>
          <a:p>
            <a:pPr marL="171450" indent="-171450">
              <a:buFont typeface="Arial"/>
              <a:buChar char="•"/>
            </a:pPr>
            <a:r>
              <a:rPr lang="en-US" sz="1400" dirty="0" smtClean="0"/>
              <a:t>TBD – SAC</a:t>
            </a:r>
          </a:p>
          <a:p>
            <a:pPr marL="171450" indent="-171450">
              <a:buFont typeface="Arial"/>
              <a:buChar char="•"/>
            </a:pPr>
            <a:r>
              <a:rPr lang="en-US" sz="1400" dirty="0" smtClean="0"/>
              <a:t>TBD – Sac Council of PTAs</a:t>
            </a: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26</a:t>
            </a:fld>
            <a:endParaRPr lang="en-US" dirty="0"/>
          </a:p>
        </p:txBody>
      </p:sp>
    </p:spTree>
    <p:extLst>
      <p:ext uri="{BB962C8B-B14F-4D97-AF65-F5344CB8AC3E}">
        <p14:creationId xmlns:p14="http://schemas.microsoft.com/office/powerpoint/2010/main" val="3423543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Point out some key timing issues:</a:t>
            </a:r>
          </a:p>
          <a:p>
            <a:pPr marL="171450" indent="-171450">
              <a:buFont typeface="Arial"/>
              <a:buChar char="•"/>
            </a:pPr>
            <a:endParaRPr lang="en-US" sz="1400" dirty="0" smtClean="0"/>
          </a:p>
          <a:p>
            <a:pPr marL="685800" lvl="1" indent="-228600">
              <a:buFont typeface="+mj-lt"/>
              <a:buAutoNum type="arabicPeriod"/>
            </a:pPr>
            <a:r>
              <a:rPr lang="en-US" sz="1400" dirty="0" smtClean="0"/>
              <a:t>As Mr. Forrest has discussed with the Board before, one-stop</a:t>
            </a:r>
            <a:r>
              <a:rPr lang="en-US" sz="1400" baseline="0" dirty="0" smtClean="0"/>
              <a:t> staffing (driven by the need to make personnel decisions in time to issue March 15 layoff notices if necessary) had already occurred in January before we received the LCFF/LCAP guidelines from state or the draft LCAP template</a:t>
            </a:r>
          </a:p>
          <a:p>
            <a:pPr marL="685800" lvl="1" indent="-228600">
              <a:buFont typeface="+mj-lt"/>
              <a:buAutoNum type="arabicPeriod"/>
            </a:pPr>
            <a:endParaRPr lang="en-US" sz="1400" baseline="0" dirty="0" smtClean="0"/>
          </a:p>
          <a:p>
            <a:pPr marL="685800" lvl="1" indent="-228600">
              <a:buFont typeface="+mj-lt"/>
              <a:buAutoNum type="arabicPeriod"/>
            </a:pPr>
            <a:r>
              <a:rPr lang="en-US" sz="1400" baseline="0" dirty="0" smtClean="0"/>
              <a:t>As part of the one-stop process, schools were given instructions to align staffing decisions with the 8 priorities laid out in LCFF, but at that time we did not yet have all of the info we have today, let alone comprehensive feedback from our community</a:t>
            </a:r>
          </a:p>
          <a:p>
            <a:pPr marL="685800" lvl="1" indent="-228600">
              <a:buFont typeface="+mj-lt"/>
              <a:buAutoNum type="arabicPeriod"/>
            </a:pPr>
            <a:endParaRPr lang="en-US" sz="1400" baseline="0" dirty="0" smtClean="0"/>
          </a:p>
          <a:p>
            <a:pPr marL="685800" lvl="1" indent="-228600">
              <a:buFont typeface="+mj-lt"/>
              <a:buAutoNum type="arabicPeriod"/>
            </a:pPr>
            <a:r>
              <a:rPr lang="en-US" sz="1400" baseline="0" dirty="0" smtClean="0"/>
              <a:t>Important to note that we </a:t>
            </a:r>
            <a:r>
              <a:rPr lang="en-US" sz="1400" baseline="0" dirty="0" err="1" smtClean="0"/>
              <a:t>arent</a:t>
            </a:r>
            <a:r>
              <a:rPr lang="en-US" sz="1400" baseline="0" dirty="0" smtClean="0"/>
              <a:t> the only district in the state dealing with this challenge, though of course different districts do their site plans at different times of the year. It’s important that we look at this year as a Transition year</a:t>
            </a:r>
          </a:p>
          <a:p>
            <a:pPr marL="685800" lvl="1" indent="-228600">
              <a:buFont typeface="+mj-lt"/>
              <a:buAutoNum type="arabicPeriod"/>
            </a:pPr>
            <a:endParaRPr lang="en-US" sz="1400" baseline="0" dirty="0" smtClean="0"/>
          </a:p>
          <a:p>
            <a:pPr marL="685800" lvl="1" indent="-228600">
              <a:buFont typeface="+mj-lt"/>
              <a:buAutoNum type="arabicPeriod"/>
            </a:pPr>
            <a:r>
              <a:rPr lang="en-US" sz="1400" baseline="0" dirty="0" smtClean="0"/>
              <a:t>We also won’t have the rubric for the LCAP from the state until October, 2015 – meaning that we won’t have any guidance from the state as to whether or not we are on the right track until after we’ve completed TWO years’ LCAPs</a:t>
            </a:r>
            <a:endParaRPr lang="en-US" sz="1400" dirty="0" smtClean="0"/>
          </a:p>
        </p:txBody>
      </p:sp>
      <p:sp>
        <p:nvSpPr>
          <p:cNvPr id="4" name="Slide Number Placeholder 3"/>
          <p:cNvSpPr>
            <a:spLocks noGrp="1"/>
          </p:cNvSpPr>
          <p:nvPr>
            <p:ph type="sldNum" sz="quarter" idx="10"/>
          </p:nvPr>
        </p:nvSpPr>
        <p:spPr/>
        <p:txBody>
          <a:bodyPr/>
          <a:lstStyle/>
          <a:p>
            <a:fld id="{FA8F1AD2-2073-6E4E-A290-82B7A685F4ED}" type="slidenum">
              <a:rPr lang="en-US" smtClean="0"/>
              <a:t>3</a:t>
            </a:fld>
            <a:endParaRPr lang="en-US"/>
          </a:p>
        </p:txBody>
      </p:sp>
    </p:spTree>
    <p:extLst>
      <p:ext uri="{BB962C8B-B14F-4D97-AF65-F5344CB8AC3E}">
        <p14:creationId xmlns:p14="http://schemas.microsoft.com/office/powerpoint/2010/main" val="729553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As we shared with the Board previously, we have taken a three-pronged approach to our engagement efforts around the LCAP</a:t>
            </a: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4</a:t>
            </a:fld>
            <a:endParaRPr lang="en-US"/>
          </a:p>
        </p:txBody>
      </p:sp>
    </p:spTree>
    <p:extLst>
      <p:ext uri="{BB962C8B-B14F-4D97-AF65-F5344CB8AC3E}">
        <p14:creationId xmlns:p14="http://schemas.microsoft.com/office/powerpoint/2010/main" val="3030193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Four meetings</a:t>
            </a:r>
          </a:p>
          <a:p>
            <a:pPr marL="171450" indent="-171450">
              <a:buFont typeface="Arial"/>
              <a:buChar char="•"/>
            </a:pPr>
            <a:endParaRPr lang="en-US" sz="1400" dirty="0" smtClean="0"/>
          </a:p>
          <a:p>
            <a:pPr marL="171450" indent="-171450">
              <a:buFont typeface="Arial"/>
              <a:buChar char="•"/>
            </a:pPr>
            <a:r>
              <a:rPr lang="en-US" sz="1400" dirty="0" smtClean="0"/>
              <a:t>With each meeting, we learned more about LCFF legislation and about the LCAP</a:t>
            </a:r>
          </a:p>
          <a:p>
            <a:pPr marL="171450" indent="-171450">
              <a:buFont typeface="Arial"/>
              <a:buChar char="•"/>
            </a:pPr>
            <a:endParaRPr lang="en-US" sz="1400" dirty="0" smtClean="0"/>
          </a:p>
          <a:p>
            <a:pPr marL="171450" indent="-171450">
              <a:buFont typeface="Arial"/>
              <a:buChar char="•"/>
            </a:pPr>
            <a:r>
              <a:rPr lang="en-US" sz="1400" dirty="0" smtClean="0"/>
              <a:t>Meetings got progressively</a:t>
            </a:r>
            <a:r>
              <a:rPr lang="en-US" sz="1400" baseline="0" dirty="0" smtClean="0"/>
              <a:t> better as we learned from feedback we gathered along the way</a:t>
            </a:r>
          </a:p>
          <a:p>
            <a:pPr marL="628650" lvl="1" indent="-171450">
              <a:buFont typeface="Arial"/>
              <a:buChar char="•"/>
            </a:pPr>
            <a:r>
              <a:rPr lang="en-US" sz="1400" baseline="0" dirty="0" smtClean="0"/>
              <a:t>We provided more data (and added a substantial amount of data to the district website)</a:t>
            </a:r>
          </a:p>
          <a:p>
            <a:pPr marL="628650" lvl="1" indent="-171450">
              <a:buFont typeface="Arial"/>
              <a:buChar char="•"/>
            </a:pPr>
            <a:r>
              <a:rPr lang="en-US" sz="1400" baseline="0" dirty="0" smtClean="0"/>
              <a:t>We lengthened opportunity to discuss priorities and ensured that everyone present got to have a conversation about all 8 priorities</a:t>
            </a:r>
          </a:p>
          <a:p>
            <a:pPr marL="628650" lvl="1" indent="-171450">
              <a:buFont typeface="Arial"/>
              <a:buChar char="•"/>
            </a:pPr>
            <a:r>
              <a:rPr lang="en-US" sz="1400" baseline="0" dirty="0" smtClean="0"/>
              <a:t>Removed budget conversation</a:t>
            </a:r>
          </a:p>
          <a:p>
            <a:pPr marL="171450" indent="-171450">
              <a:buFont typeface="Arial"/>
              <a:buChar char="•"/>
            </a:pPr>
            <a:endParaRPr lang="en-US" sz="1400" baseline="0" dirty="0" smtClean="0"/>
          </a:p>
          <a:p>
            <a:pPr marL="171450" indent="-171450">
              <a:buFont typeface="Arial"/>
              <a:buChar char="•"/>
            </a:pPr>
            <a:r>
              <a:rPr lang="en-US" sz="1400" baseline="0" dirty="0" smtClean="0"/>
              <a:t>Meetings were very well attended – better than expected.</a:t>
            </a:r>
          </a:p>
          <a:p>
            <a:pPr marL="171450" indent="-171450">
              <a:buFont typeface="Arial"/>
              <a:buChar char="•"/>
            </a:pPr>
            <a:endParaRPr lang="en-US" sz="1400" baseline="0" dirty="0" smtClean="0"/>
          </a:p>
          <a:p>
            <a:pPr marL="171450" indent="-171450">
              <a:buFont typeface="Arial"/>
              <a:buChar char="•"/>
            </a:pPr>
            <a:r>
              <a:rPr lang="en-US" sz="1400" baseline="0" dirty="0" smtClean="0"/>
              <a:t>Too many people is a good problem to have</a:t>
            </a:r>
          </a:p>
          <a:p>
            <a:pPr marL="171450" indent="-171450">
              <a:buFont typeface="Arial"/>
              <a:buChar char="•"/>
            </a:pPr>
            <a:endParaRPr lang="en-US" sz="1400" baseline="0" dirty="0" smtClean="0"/>
          </a:p>
          <a:p>
            <a:pPr marL="171450" indent="-171450">
              <a:buFont typeface="Arial"/>
              <a:buChar char="•"/>
            </a:pPr>
            <a:r>
              <a:rPr lang="en-US" sz="1400" baseline="0" dirty="0" smtClean="0"/>
              <a:t>The Governor and Legislature made it clear in LCFF that they didn’t want districts to just engage the “usual suspects”</a:t>
            </a:r>
          </a:p>
          <a:p>
            <a:pPr marL="0" indent="0">
              <a:buFont typeface="Arial"/>
              <a:buNone/>
            </a:pPr>
            <a:endParaRPr lang="en-US" sz="1400" baseline="0" dirty="0" smtClean="0"/>
          </a:p>
        </p:txBody>
      </p:sp>
      <p:sp>
        <p:nvSpPr>
          <p:cNvPr id="4" name="Slide Number Placeholder 3"/>
          <p:cNvSpPr>
            <a:spLocks noGrp="1"/>
          </p:cNvSpPr>
          <p:nvPr>
            <p:ph type="sldNum" sz="quarter" idx="10"/>
          </p:nvPr>
        </p:nvSpPr>
        <p:spPr/>
        <p:txBody>
          <a:bodyPr/>
          <a:lstStyle/>
          <a:p>
            <a:fld id="{FA8F1AD2-2073-6E4E-A290-82B7A685F4ED}" type="slidenum">
              <a:rPr lang="en-US" smtClean="0"/>
              <a:t>5</a:t>
            </a:fld>
            <a:endParaRPr lang="en-US"/>
          </a:p>
        </p:txBody>
      </p:sp>
    </p:spTree>
    <p:extLst>
      <p:ext uri="{BB962C8B-B14F-4D97-AF65-F5344CB8AC3E}">
        <p14:creationId xmlns:p14="http://schemas.microsoft.com/office/powerpoint/2010/main" val="3423543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Now,</a:t>
            </a:r>
            <a:r>
              <a:rPr lang="en-US" sz="1400" baseline="0" dirty="0" smtClean="0"/>
              <a:t> onto the the draft LCAP</a:t>
            </a:r>
          </a:p>
          <a:p>
            <a:pPr marL="171450" indent="-171450">
              <a:buFont typeface="Arial"/>
              <a:buChar char="•"/>
            </a:pPr>
            <a:endParaRPr lang="en-US" sz="1400" baseline="0" dirty="0" smtClean="0"/>
          </a:p>
          <a:p>
            <a:pPr marL="171450" indent="-171450">
              <a:buFont typeface="Arial"/>
              <a:buChar char="•"/>
            </a:pPr>
            <a:r>
              <a:rPr lang="en-US" sz="1400" baseline="0" dirty="0" smtClean="0"/>
              <a:t>The template provided by the state in February asks districts to to set clear and measurable goals and list actions and expenditures associated with each one.</a:t>
            </a:r>
          </a:p>
          <a:p>
            <a:pPr marL="171450" indent="-171450">
              <a:buFont typeface="Arial"/>
              <a:buChar char="•"/>
            </a:pPr>
            <a:endParaRPr lang="en-US" sz="1400" baseline="0" dirty="0" smtClean="0"/>
          </a:p>
          <a:p>
            <a:pPr marL="171450" indent="-171450">
              <a:buFont typeface="Arial"/>
              <a:buChar char="•"/>
            </a:pPr>
            <a:r>
              <a:rPr lang="en-US" sz="1400" baseline="0" dirty="0" smtClean="0"/>
              <a:t>Based on the feedback and input we received from our engagement efforts – as well as discussions with school sites during the one-stop staffing process – we put together a draft plan around three big goals with highlight the big themes of the plan and align with input we received during our engagement efforts. Within each goal, sub-goals were listed to dive deeper into the specific approaches being used district-wide and at school sites.</a:t>
            </a: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6</a:t>
            </a:fld>
            <a:endParaRPr lang="en-US"/>
          </a:p>
        </p:txBody>
      </p:sp>
    </p:spTree>
    <p:extLst>
      <p:ext uri="{BB962C8B-B14F-4D97-AF65-F5344CB8AC3E}">
        <p14:creationId xmlns:p14="http://schemas.microsoft.com/office/powerpoint/2010/main" val="3423543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a:t>
            </a:r>
            <a:r>
              <a:rPr lang="en-US" sz="1400" baseline="0" dirty="0" smtClean="0"/>
              <a:t> first goal is to increase the percent of students who are on track to graduate college and career ready.</a:t>
            </a:r>
          </a:p>
          <a:p>
            <a:pPr marL="171450" indent="-171450">
              <a:buFont typeface="Arial"/>
              <a:buChar char="•"/>
            </a:pPr>
            <a:endParaRPr lang="en-US" sz="1400" baseline="0" dirty="0" smtClean="0"/>
          </a:p>
          <a:p>
            <a:pPr marL="171450" indent="-171450">
              <a:buFont typeface="Arial"/>
              <a:buChar char="•"/>
            </a:pPr>
            <a:r>
              <a:rPr lang="en-US" sz="1400" baseline="0" dirty="0" smtClean="0"/>
              <a:t>You’ll see that the draft LCAP (also posted on the district website) includes specific three-year measurable outcomes with each goal. In the case of Goal #1, in year one we will be:</a:t>
            </a:r>
          </a:p>
          <a:p>
            <a:pPr marL="628650" lvl="1" indent="-171450">
              <a:buFont typeface="Arial"/>
              <a:buChar char="•"/>
            </a:pPr>
            <a:r>
              <a:rPr lang="en-US" sz="1400" baseline="0" dirty="0" smtClean="0"/>
              <a:t>Increasing our graduation rate by 3%</a:t>
            </a:r>
          </a:p>
          <a:p>
            <a:pPr marL="628650" lvl="1" indent="-171450">
              <a:buFont typeface="Arial"/>
              <a:buChar char="•"/>
            </a:pPr>
            <a:r>
              <a:rPr lang="en-US" sz="1400" baseline="0" dirty="0" smtClean="0"/>
              <a:t>Establishing baselines based on whatever CAASPP testing data is available</a:t>
            </a:r>
          </a:p>
          <a:p>
            <a:pPr marL="628650" lvl="1" indent="-171450">
              <a:buFont typeface="Arial"/>
              <a:buChar char="•"/>
            </a:pPr>
            <a:r>
              <a:rPr lang="en-US" sz="1400" baseline="0" dirty="0" smtClean="0"/>
              <a:t>Increasing participation in GATE programs by 3%</a:t>
            </a:r>
          </a:p>
          <a:p>
            <a:pPr marL="628650" lvl="1" indent="-171450">
              <a:buFont typeface="Arial"/>
              <a:buChar char="•"/>
            </a:pPr>
            <a:r>
              <a:rPr lang="en-US" sz="1400" baseline="0" dirty="0" smtClean="0"/>
              <a:t>Increasing A-G completion by 5%</a:t>
            </a:r>
          </a:p>
          <a:p>
            <a:pPr marL="628650" lvl="1" indent="-171450">
              <a:buFont typeface="Arial"/>
              <a:buChar char="•"/>
            </a:pPr>
            <a:r>
              <a:rPr lang="en-US" sz="1400" baseline="0" dirty="0" smtClean="0"/>
              <a:t>And increasing AP enrollment by 5%</a:t>
            </a: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7</a:t>
            </a:fld>
            <a:endParaRPr lang="en-US"/>
          </a:p>
        </p:txBody>
      </p:sp>
    </p:spTree>
    <p:extLst>
      <p:ext uri="{BB962C8B-B14F-4D97-AF65-F5344CB8AC3E}">
        <p14:creationId xmlns:p14="http://schemas.microsoft.com/office/powerpoint/2010/main" val="3423543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sz="1400" dirty="0" smtClean="0"/>
              <a:t>The first sub-goal in the</a:t>
            </a:r>
            <a:r>
              <a:rPr lang="en-US" sz="1400" baseline="0" dirty="0" smtClean="0"/>
              <a:t> area of college and career readiness is…..</a:t>
            </a:r>
          </a:p>
          <a:p>
            <a:pPr marL="171450" indent="-171450">
              <a:buFont typeface="Arial"/>
              <a:buChar char="•"/>
            </a:pPr>
            <a:endParaRPr lang="en-US" sz="1400" baseline="0" dirty="0" smtClean="0"/>
          </a:p>
          <a:p>
            <a:pPr marL="171450" indent="-171450">
              <a:buFont typeface="Arial"/>
              <a:buChar char="•"/>
            </a:pPr>
            <a:r>
              <a:rPr lang="en-US" sz="1400" baseline="0" dirty="0" smtClean="0"/>
              <a:t>Underneath the sub-goal, you’ll see that we have called out some specific data tied to our engagement efforts and how the draft LCAP aligns with the voice of our community.</a:t>
            </a:r>
          </a:p>
          <a:p>
            <a:pPr marL="171450" indent="-171450">
              <a:buFont typeface="Arial"/>
              <a:buChar char="•"/>
            </a:pPr>
            <a:endParaRPr lang="en-US" sz="1400" baseline="0" dirty="0" smtClean="0"/>
          </a:p>
          <a:p>
            <a:pPr marL="171450" indent="-171450">
              <a:buFont typeface="Arial"/>
              <a:buChar char="•"/>
            </a:pPr>
            <a:r>
              <a:rPr lang="en-US" sz="1400" baseline="0" dirty="0" smtClean="0"/>
              <a:t>We know that the hardest part of engagement is often on the back end in ensuring people see their voice in the finished product.</a:t>
            </a:r>
          </a:p>
          <a:p>
            <a:pPr marL="171450" indent="-171450">
              <a:buFont typeface="Arial"/>
              <a:buChar char="•"/>
            </a:pPr>
            <a:endParaRPr lang="en-US" sz="1400" baseline="0" dirty="0" smtClean="0"/>
          </a:p>
          <a:p>
            <a:pPr marL="171450" indent="-171450">
              <a:buFont typeface="Arial"/>
              <a:buChar char="•"/>
            </a:pPr>
            <a:r>
              <a:rPr lang="en-US" sz="1400" baseline="0" dirty="0" smtClean="0"/>
              <a:t>In the interest of time tonight, we are just highlighting a couple of data points that align in each goal, but all survey results and the draft plan are again online.</a:t>
            </a:r>
          </a:p>
          <a:p>
            <a:pPr marL="171450" indent="-171450">
              <a:buFont typeface="Arial"/>
              <a:buChar char="•"/>
            </a:pPr>
            <a:endParaRPr lang="en-US" sz="1400" baseline="0" dirty="0" smtClean="0"/>
          </a:p>
          <a:p>
            <a:pPr marL="171450" indent="-171450">
              <a:buFont typeface="Arial"/>
              <a:buChar char="•"/>
            </a:pPr>
            <a:r>
              <a:rPr lang="en-US" sz="1400" baseline="0" dirty="0" smtClean="0"/>
              <a:t>We’ll be creating a web tool that connects much more of the data we received to the draft plan. We expect this to go live next week.</a:t>
            </a:r>
          </a:p>
          <a:p>
            <a:pPr marL="171450" indent="-171450">
              <a:buFont typeface="Arial"/>
              <a:buChar char="•"/>
            </a:pPr>
            <a:endParaRPr lang="en-US" sz="1400" baseline="0" dirty="0" smtClean="0"/>
          </a:p>
          <a:p>
            <a:pPr marL="171450" indent="-171450">
              <a:buFont typeface="Arial"/>
              <a:buChar char="•"/>
            </a:pPr>
            <a:r>
              <a:rPr lang="en-US" sz="1400" baseline="0" dirty="0" smtClean="0"/>
              <a:t>The draft LCAP document lays out specific district and site expenditures that support each sub-goal. I won’t be going through line item by line item tonight, but giving some examples. In the case of standards-aligned curriculum, examples of an expenditures include:</a:t>
            </a:r>
          </a:p>
          <a:p>
            <a:pPr marL="628650" lvl="1" indent="-171450">
              <a:buFont typeface="Arial"/>
              <a:buChar char="•"/>
            </a:pPr>
            <a:r>
              <a:rPr lang="en-US" sz="1400" baseline="0" dirty="0" smtClean="0"/>
              <a:t>Approximately $300k for release time for teachers to participate in Common Core professional development</a:t>
            </a:r>
          </a:p>
          <a:p>
            <a:pPr marL="628650" lvl="1" indent="-171450">
              <a:buFont typeface="Arial"/>
              <a:buChar char="•"/>
            </a:pPr>
            <a:r>
              <a:rPr lang="en-US" sz="1400" baseline="0" dirty="0" smtClean="0"/>
              <a:t>Approx. $354k for training specialists to support curriculum and high quality instruction at school sites</a:t>
            </a:r>
          </a:p>
          <a:p>
            <a:pPr marL="628650" lvl="1" indent="-171450">
              <a:buFont typeface="Arial"/>
              <a:buChar char="•"/>
            </a:pPr>
            <a:r>
              <a:rPr lang="en-US" sz="1400" baseline="0" dirty="0" smtClean="0"/>
              <a:t>And approx. $1.7M to support supplemental Common Core-aligned instructional materials</a:t>
            </a:r>
          </a:p>
          <a:p>
            <a:pPr marL="171450" indent="-171450">
              <a:buFont typeface="Arial"/>
              <a:buChar char="•"/>
            </a:pPr>
            <a:endParaRPr lang="en-US" sz="1400" baseline="0" dirty="0" smtClean="0"/>
          </a:p>
          <a:p>
            <a:pPr marL="171450" indent="-171450">
              <a:buFont typeface="Arial"/>
              <a:buChar char="•"/>
            </a:pP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8</a:t>
            </a:fld>
            <a:endParaRPr lang="en-US"/>
          </a:p>
        </p:txBody>
      </p:sp>
    </p:spTree>
    <p:extLst>
      <p:ext uri="{BB962C8B-B14F-4D97-AF65-F5344CB8AC3E}">
        <p14:creationId xmlns:p14="http://schemas.microsoft.com/office/powerpoint/2010/main" val="3423543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sz="1400" dirty="0"/>
          </a:p>
        </p:txBody>
      </p:sp>
      <p:sp>
        <p:nvSpPr>
          <p:cNvPr id="4" name="Slide Number Placeholder 3"/>
          <p:cNvSpPr>
            <a:spLocks noGrp="1"/>
          </p:cNvSpPr>
          <p:nvPr>
            <p:ph type="sldNum" sz="quarter" idx="10"/>
          </p:nvPr>
        </p:nvSpPr>
        <p:spPr/>
        <p:txBody>
          <a:bodyPr/>
          <a:lstStyle/>
          <a:p>
            <a:fld id="{FA8F1AD2-2073-6E4E-A290-82B7A685F4ED}" type="slidenum">
              <a:rPr lang="en-US" smtClean="0"/>
              <a:t>9</a:t>
            </a:fld>
            <a:endParaRPr lang="en-US"/>
          </a:p>
        </p:txBody>
      </p:sp>
    </p:spTree>
    <p:extLst>
      <p:ext uri="{BB962C8B-B14F-4D97-AF65-F5344CB8AC3E}">
        <p14:creationId xmlns:p14="http://schemas.microsoft.com/office/powerpoint/2010/main" val="3423543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0748EE-BA6F-4FB3-80FE-5B26F53EF35D}" type="datetime1">
              <a:rPr lang="en-US" smtClean="0"/>
              <a:t>3/26/2014</a:t>
            </a:fld>
            <a:endParaRPr lang="en-US" dirty="0"/>
          </a:p>
        </p:txBody>
      </p:sp>
      <p:sp>
        <p:nvSpPr>
          <p:cNvPr id="5" name="Footer Placeholder 4"/>
          <p:cNvSpPr>
            <a:spLocks noGrp="1"/>
          </p:cNvSpPr>
          <p:nvPr>
            <p:ph type="ftr" sz="quarter" idx="11"/>
          </p:nvPr>
        </p:nvSpPr>
        <p:spPr/>
        <p:txBody>
          <a:bodyPr/>
          <a:lstStyle/>
          <a:p>
            <a:r>
              <a:rPr lang="en-US" smtClean="0"/>
              <a:t>English/LCAP Community Meeting PP for DELAC/</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462479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683981-11C5-46A6-8084-165E2BE5DCFB}" type="datetime1">
              <a:rPr lang="en-US" smtClean="0"/>
              <a:t>3/26/2014</a:t>
            </a:fld>
            <a:endParaRPr lang="en-US" dirty="0"/>
          </a:p>
        </p:txBody>
      </p:sp>
      <p:sp>
        <p:nvSpPr>
          <p:cNvPr id="5" name="Footer Placeholder 4"/>
          <p:cNvSpPr>
            <a:spLocks noGrp="1"/>
          </p:cNvSpPr>
          <p:nvPr>
            <p:ph type="ftr" sz="quarter" idx="11"/>
          </p:nvPr>
        </p:nvSpPr>
        <p:spPr/>
        <p:txBody>
          <a:bodyPr/>
          <a:lstStyle/>
          <a:p>
            <a:r>
              <a:rPr lang="en-US" smtClean="0"/>
              <a:t>English/LCAP Community Meeting PP for DELAC/</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202949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6F8B1D-46B2-4A5B-8075-367B60625C44}" type="datetime1">
              <a:rPr lang="en-US" smtClean="0"/>
              <a:t>3/26/2014</a:t>
            </a:fld>
            <a:endParaRPr lang="en-US" dirty="0"/>
          </a:p>
        </p:txBody>
      </p:sp>
      <p:sp>
        <p:nvSpPr>
          <p:cNvPr id="5" name="Footer Placeholder 4"/>
          <p:cNvSpPr>
            <a:spLocks noGrp="1"/>
          </p:cNvSpPr>
          <p:nvPr>
            <p:ph type="ftr" sz="quarter" idx="11"/>
          </p:nvPr>
        </p:nvSpPr>
        <p:spPr/>
        <p:txBody>
          <a:bodyPr/>
          <a:lstStyle/>
          <a:p>
            <a:r>
              <a:rPr lang="en-US" smtClean="0"/>
              <a:t>English/LCAP Community Meeting PP for DELAC/</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057770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8173F-33B9-4D61-8EE2-3F7A5A76978E}" type="datetime1">
              <a:rPr lang="en-US" smtClean="0"/>
              <a:t>3/26/2014</a:t>
            </a:fld>
            <a:endParaRPr lang="en-US" dirty="0"/>
          </a:p>
        </p:txBody>
      </p:sp>
      <p:sp>
        <p:nvSpPr>
          <p:cNvPr id="5" name="Footer Placeholder 4"/>
          <p:cNvSpPr>
            <a:spLocks noGrp="1"/>
          </p:cNvSpPr>
          <p:nvPr>
            <p:ph type="ftr" sz="quarter" idx="11"/>
          </p:nvPr>
        </p:nvSpPr>
        <p:spPr/>
        <p:txBody>
          <a:bodyPr/>
          <a:lstStyle/>
          <a:p>
            <a:r>
              <a:rPr lang="en-US" smtClean="0"/>
              <a:t>English/LCAP Community Meeting PP for DELAC/</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3602965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FB5754-0EFD-4BEA-8247-7E5F1C9F619D}" type="datetime1">
              <a:rPr lang="en-US" smtClean="0"/>
              <a:t>3/26/2014</a:t>
            </a:fld>
            <a:endParaRPr lang="en-US" dirty="0"/>
          </a:p>
        </p:txBody>
      </p:sp>
      <p:sp>
        <p:nvSpPr>
          <p:cNvPr id="5" name="Footer Placeholder 4"/>
          <p:cNvSpPr>
            <a:spLocks noGrp="1"/>
          </p:cNvSpPr>
          <p:nvPr>
            <p:ph type="ftr" sz="quarter" idx="11"/>
          </p:nvPr>
        </p:nvSpPr>
        <p:spPr/>
        <p:txBody>
          <a:bodyPr/>
          <a:lstStyle/>
          <a:p>
            <a:r>
              <a:rPr lang="en-US" smtClean="0"/>
              <a:t>English/LCAP Community Meeting PP for DELAC/</a:t>
            </a:r>
            <a:endParaRPr lang="en-US" dirty="0"/>
          </a:p>
        </p:txBody>
      </p:sp>
      <p:sp>
        <p:nvSpPr>
          <p:cNvPr id="6" name="Slide Number Placeholder 5"/>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1771844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9350DF-0332-44BE-8990-A53BF621D967}" type="datetime1">
              <a:rPr lang="en-US" smtClean="0"/>
              <a:t>3/26/2014</a:t>
            </a:fld>
            <a:endParaRPr lang="en-US" dirty="0"/>
          </a:p>
        </p:txBody>
      </p:sp>
      <p:sp>
        <p:nvSpPr>
          <p:cNvPr id="6" name="Footer Placeholder 5"/>
          <p:cNvSpPr>
            <a:spLocks noGrp="1"/>
          </p:cNvSpPr>
          <p:nvPr>
            <p:ph type="ftr" sz="quarter" idx="11"/>
          </p:nvPr>
        </p:nvSpPr>
        <p:spPr/>
        <p:txBody>
          <a:bodyPr/>
          <a:lstStyle/>
          <a:p>
            <a:r>
              <a:rPr lang="en-US" smtClean="0"/>
              <a:t>English/LCAP Community Meeting PP for DELAC/</a:t>
            </a:r>
            <a:endParaRPr lang="en-US" dirty="0"/>
          </a:p>
        </p:txBody>
      </p:sp>
      <p:sp>
        <p:nvSpPr>
          <p:cNvPr id="7" name="Slide Number Placeholder 6"/>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4122243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9C0B55-6530-4488-9FDE-0C1672C8BDEF}" type="datetime1">
              <a:rPr lang="en-US" smtClean="0"/>
              <a:t>3/26/2014</a:t>
            </a:fld>
            <a:endParaRPr lang="en-US" dirty="0"/>
          </a:p>
        </p:txBody>
      </p:sp>
      <p:sp>
        <p:nvSpPr>
          <p:cNvPr id="8" name="Footer Placeholder 7"/>
          <p:cNvSpPr>
            <a:spLocks noGrp="1"/>
          </p:cNvSpPr>
          <p:nvPr>
            <p:ph type="ftr" sz="quarter" idx="11"/>
          </p:nvPr>
        </p:nvSpPr>
        <p:spPr/>
        <p:txBody>
          <a:bodyPr/>
          <a:lstStyle/>
          <a:p>
            <a:r>
              <a:rPr lang="en-US" smtClean="0"/>
              <a:t>English/LCAP Community Meeting PP for DELAC/</a:t>
            </a:r>
            <a:endParaRPr lang="en-US" dirty="0"/>
          </a:p>
        </p:txBody>
      </p:sp>
      <p:sp>
        <p:nvSpPr>
          <p:cNvPr id="9" name="Slide Number Placeholder 8"/>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96816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A94E66-65BA-4237-88DA-8CA862070FFC}" type="datetime1">
              <a:rPr lang="en-US" smtClean="0"/>
              <a:t>3/26/2014</a:t>
            </a:fld>
            <a:endParaRPr lang="en-US" dirty="0"/>
          </a:p>
        </p:txBody>
      </p:sp>
      <p:sp>
        <p:nvSpPr>
          <p:cNvPr id="4" name="Footer Placeholder 3"/>
          <p:cNvSpPr>
            <a:spLocks noGrp="1"/>
          </p:cNvSpPr>
          <p:nvPr>
            <p:ph type="ftr" sz="quarter" idx="11"/>
          </p:nvPr>
        </p:nvSpPr>
        <p:spPr/>
        <p:txBody>
          <a:bodyPr/>
          <a:lstStyle/>
          <a:p>
            <a:r>
              <a:rPr lang="en-US" smtClean="0"/>
              <a:t>English/LCAP Community Meeting PP for DELAC/</a:t>
            </a:r>
            <a:endParaRPr lang="en-US" dirty="0"/>
          </a:p>
        </p:txBody>
      </p:sp>
      <p:sp>
        <p:nvSpPr>
          <p:cNvPr id="5" name="Slide Number Placeholder 4"/>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3958085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2F3DBB-0A77-4314-B334-EA4DF039B17E}" type="datetime1">
              <a:rPr lang="en-US" smtClean="0"/>
              <a:t>3/26/2014</a:t>
            </a:fld>
            <a:endParaRPr lang="en-US" dirty="0"/>
          </a:p>
        </p:txBody>
      </p:sp>
      <p:sp>
        <p:nvSpPr>
          <p:cNvPr id="3" name="Footer Placeholder 2"/>
          <p:cNvSpPr>
            <a:spLocks noGrp="1"/>
          </p:cNvSpPr>
          <p:nvPr>
            <p:ph type="ftr" sz="quarter" idx="11"/>
          </p:nvPr>
        </p:nvSpPr>
        <p:spPr/>
        <p:txBody>
          <a:bodyPr/>
          <a:lstStyle/>
          <a:p>
            <a:r>
              <a:rPr lang="en-US" smtClean="0"/>
              <a:t>English/LCAP Community Meeting PP for DELAC/</a:t>
            </a:r>
            <a:endParaRPr lang="en-US" dirty="0"/>
          </a:p>
        </p:txBody>
      </p:sp>
      <p:sp>
        <p:nvSpPr>
          <p:cNvPr id="4" name="Slide Number Placeholder 3"/>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1824602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EFDA3C-8875-430B-86A2-F090DB931E12}" type="datetime1">
              <a:rPr lang="en-US" smtClean="0"/>
              <a:t>3/26/2014</a:t>
            </a:fld>
            <a:endParaRPr lang="en-US" dirty="0"/>
          </a:p>
        </p:txBody>
      </p:sp>
      <p:sp>
        <p:nvSpPr>
          <p:cNvPr id="6" name="Footer Placeholder 5"/>
          <p:cNvSpPr>
            <a:spLocks noGrp="1"/>
          </p:cNvSpPr>
          <p:nvPr>
            <p:ph type="ftr" sz="quarter" idx="11"/>
          </p:nvPr>
        </p:nvSpPr>
        <p:spPr/>
        <p:txBody>
          <a:bodyPr/>
          <a:lstStyle/>
          <a:p>
            <a:r>
              <a:rPr lang="en-US" smtClean="0"/>
              <a:t>English/LCAP Community Meeting PP for DELAC/</a:t>
            </a:r>
            <a:endParaRPr lang="en-US" dirty="0"/>
          </a:p>
        </p:txBody>
      </p:sp>
      <p:sp>
        <p:nvSpPr>
          <p:cNvPr id="7" name="Slide Number Placeholder 6"/>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2732954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261524-09B9-4D2F-A03D-5178949F18AA}" type="datetime1">
              <a:rPr lang="en-US" smtClean="0"/>
              <a:t>3/26/2014</a:t>
            </a:fld>
            <a:endParaRPr lang="en-US" dirty="0"/>
          </a:p>
        </p:txBody>
      </p:sp>
      <p:sp>
        <p:nvSpPr>
          <p:cNvPr id="6" name="Footer Placeholder 5"/>
          <p:cNvSpPr>
            <a:spLocks noGrp="1"/>
          </p:cNvSpPr>
          <p:nvPr>
            <p:ph type="ftr" sz="quarter" idx="11"/>
          </p:nvPr>
        </p:nvSpPr>
        <p:spPr/>
        <p:txBody>
          <a:bodyPr/>
          <a:lstStyle/>
          <a:p>
            <a:r>
              <a:rPr lang="en-US" smtClean="0"/>
              <a:t>English/LCAP Community Meeting PP for DELAC/</a:t>
            </a:r>
            <a:endParaRPr lang="en-US" dirty="0"/>
          </a:p>
        </p:txBody>
      </p:sp>
      <p:sp>
        <p:nvSpPr>
          <p:cNvPr id="7" name="Slide Number Placeholder 6"/>
          <p:cNvSpPr>
            <a:spLocks noGrp="1"/>
          </p:cNvSpPr>
          <p:nvPr>
            <p:ph type="sldNum" sz="quarter" idx="12"/>
          </p:nvPr>
        </p:nvSpPr>
        <p:spPr/>
        <p:txBody>
          <a:bodyPr/>
          <a:lstStyle/>
          <a:p>
            <a:fld id="{2DDF1208-A25C-D348-B786-80FB7464806D}" type="slidenum">
              <a:rPr lang="en-US" smtClean="0"/>
              <a:t>‹#›</a:t>
            </a:fld>
            <a:endParaRPr lang="en-US" dirty="0"/>
          </a:p>
        </p:txBody>
      </p:sp>
    </p:spTree>
    <p:extLst>
      <p:ext uri="{BB962C8B-B14F-4D97-AF65-F5344CB8AC3E}">
        <p14:creationId xmlns:p14="http://schemas.microsoft.com/office/powerpoint/2010/main" val="3262685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57E15-A649-41D3-8EA7-632692330E20}" type="datetime1">
              <a:rPr lang="en-US" smtClean="0"/>
              <a:t>3/26/2014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English/LCAP Community Meeting PP for DELAC/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F1208-A25C-D348-B786-80FB7464806D}" type="slidenum">
              <a:rPr lang="en-US" smtClean="0"/>
              <a:t>‹#›</a:t>
            </a:fld>
            <a:endParaRPr lang="en-US" dirty="0"/>
          </a:p>
        </p:txBody>
      </p:sp>
    </p:spTree>
    <p:extLst>
      <p:ext uri="{BB962C8B-B14F-4D97-AF65-F5344CB8AC3E}">
        <p14:creationId xmlns:p14="http://schemas.microsoft.com/office/powerpoint/2010/main" val="2582963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scusd.edu/LCA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4105" y="2130425"/>
            <a:ext cx="8622632" cy="1470025"/>
          </a:xfrm>
        </p:spPr>
        <p:txBody>
          <a:bodyPr/>
          <a:lstStyle/>
          <a:p>
            <a:r>
              <a:rPr lang="en-US" sz="4000" dirty="0">
                <a:solidFill>
                  <a:srgbClr val="000000"/>
                </a:solidFill>
              </a:rPr>
              <a:t>Local Control Accountability Plan (LCAP) </a:t>
            </a:r>
            <a:r>
              <a:rPr lang="en-US" sz="4200" dirty="0">
                <a:solidFill>
                  <a:srgbClr val="000000"/>
                </a:solidFill>
              </a:rPr>
              <a:t>Engagement Plan</a:t>
            </a:r>
          </a:p>
        </p:txBody>
      </p:sp>
      <p:sp>
        <p:nvSpPr>
          <p:cNvPr id="3" name="Subtitle 2"/>
          <p:cNvSpPr>
            <a:spLocks noGrp="1"/>
          </p:cNvSpPr>
          <p:nvPr>
            <p:ph type="subTitle" idx="1"/>
          </p:nvPr>
        </p:nvSpPr>
        <p:spPr>
          <a:xfrm>
            <a:off x="1371600" y="3886200"/>
            <a:ext cx="6400800" cy="1986194"/>
          </a:xfrm>
        </p:spPr>
        <p:txBody>
          <a:bodyPr>
            <a:normAutofit/>
          </a:bodyPr>
          <a:lstStyle/>
          <a:p>
            <a:endParaRPr lang="en-US" sz="3600" dirty="0" smtClean="0">
              <a:solidFill>
                <a:srgbClr val="92D050"/>
              </a:solidFill>
            </a:endParaRPr>
          </a:p>
          <a:p>
            <a:r>
              <a:rPr lang="en-US" sz="3600" dirty="0" smtClean="0">
                <a:solidFill>
                  <a:schemeClr val="tx1"/>
                </a:solidFill>
              </a:rPr>
              <a:t>__________ Meeting</a:t>
            </a:r>
          </a:p>
          <a:p>
            <a:r>
              <a:rPr lang="en-US" sz="3600" dirty="0" smtClean="0">
                <a:solidFill>
                  <a:schemeClr val="tx1"/>
                </a:solidFill>
              </a:rPr>
              <a:t>April ____, 2014</a:t>
            </a:r>
          </a:p>
          <a:p>
            <a:endParaRPr lang="en-US" dirty="0" smtClean="0"/>
          </a:p>
          <a:p>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2DDF1208-A25C-D348-B786-80FB7464806D}" type="slidenum">
              <a:rPr lang="en-US" smtClean="0"/>
              <a:t>1</a:t>
            </a:fld>
            <a:endParaRPr lang="en-US" dirty="0"/>
          </a:p>
        </p:txBody>
      </p:sp>
      <p:sp>
        <p:nvSpPr>
          <p:cNvPr id="6" name="Footer Placeholder 5"/>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1876159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#1</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95751" y="1466575"/>
            <a:ext cx="3518592" cy="3518592"/>
            <a:chOff x="1952895" y="1466575"/>
            <a:chExt cx="5052288" cy="5052288"/>
          </a:xfrm>
        </p:grpSpPr>
        <p:sp>
          <p:nvSpPr>
            <p:cNvPr id="11" name="Freeform 10"/>
            <p:cNvSpPr/>
            <p:nvPr/>
          </p:nvSpPr>
          <p:spPr>
            <a:xfrm>
              <a:off x="2231570" y="1744879"/>
              <a:ext cx="4495680" cy="4495680"/>
            </a:xfrm>
            <a:custGeom>
              <a:avLst/>
              <a:gdLst>
                <a:gd name="connsiteX0" fmla="*/ 301153 w 4495680"/>
                <a:gd name="connsiteY0" fmla="*/ 3371760 h 4495680"/>
                <a:gd name="connsiteX1" fmla="*/ 301153 w 4495680"/>
                <a:gd name="connsiteY1" fmla="*/ 1123920 h 4495680"/>
                <a:gd name="connsiteX2" fmla="*/ 2247840 w 4495680"/>
                <a:gd name="connsiteY2" fmla="*/ 0 h 4495680"/>
                <a:gd name="connsiteX3" fmla="*/ 2247840 w 4495680"/>
                <a:gd name="connsiteY3" fmla="*/ 2247840 h 4495680"/>
                <a:gd name="connsiteX4" fmla="*/ 301153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301153" y="3371760"/>
                  </a:moveTo>
                  <a:cubicBezTo>
                    <a:pt x="-100385" y="2676276"/>
                    <a:pt x="-100385" y="1819404"/>
                    <a:pt x="301153" y="1123920"/>
                  </a:cubicBezTo>
                  <a:cubicBezTo>
                    <a:pt x="702691" y="428436"/>
                    <a:pt x="1444764" y="0"/>
                    <a:pt x="2247840" y="0"/>
                  </a:cubicBezTo>
                  <a:lnTo>
                    <a:pt x="2247840" y="2247840"/>
                  </a:lnTo>
                  <a:lnTo>
                    <a:pt x="301153" y="3371760"/>
                  </a:lnTo>
                  <a:close/>
                </a:path>
              </a:pathLst>
            </a:custGeom>
            <a:solidFill>
              <a:srgbClr val="008000">
                <a:alpha val="29000"/>
              </a:srgbClr>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582980" tIns="1014887" rIns="2431560"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4" name="Circular Arrow 13"/>
            <p:cNvSpPr/>
            <p:nvPr/>
          </p:nvSpPr>
          <p:spPr>
            <a:xfrm>
              <a:off x="1952895" y="1466575"/>
              <a:ext cx="5052288" cy="5052288"/>
            </a:xfrm>
            <a:prstGeom prst="circularArrow">
              <a:avLst>
                <a:gd name="adj1" fmla="val 5085"/>
                <a:gd name="adj2" fmla="val 327528"/>
                <a:gd name="adj3" fmla="val 15873039"/>
                <a:gd name="adj4" fmla="val 9000000"/>
                <a:gd name="adj5" fmla="val 5932"/>
              </a:avLst>
            </a:prstGeom>
            <a:solidFill>
              <a:srgbClr val="008000"/>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hueOff val="0"/>
                <a:satOff val="0"/>
                <a:lumOff val="0"/>
                <a:alphaOff val="0"/>
              </a:schemeClr>
            </a:fontRef>
          </p:style>
        </p:sp>
      </p:grpSp>
      <p:pic>
        <p:nvPicPr>
          <p:cNvPr id="15" name="Picture 14" descr="510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739" y="2446656"/>
            <a:ext cx="1112017" cy="786231"/>
          </a:xfrm>
          <a:prstGeom prst="rect">
            <a:avLst/>
          </a:prstGeom>
        </p:spPr>
      </p:pic>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n-US" sz="3200" b="1" dirty="0" smtClean="0"/>
              <a:t>Goal #1.2: </a:t>
            </a:r>
            <a:r>
              <a:rPr lang="en-US" sz="3200" dirty="0" smtClean="0"/>
              <a:t>Provide a variety of learning supports including differentiated instruction and interventions for all students as needed.</a:t>
            </a:r>
          </a:p>
          <a:p>
            <a:pPr marL="571500" marR="0" indent="0">
              <a:spcBef>
                <a:spcPts val="0"/>
              </a:spcBef>
              <a:spcAft>
                <a:spcPts val="0"/>
              </a:spcAft>
              <a:buNone/>
            </a:pPr>
            <a:endParaRPr lang="en-US" sz="2200" b="1" dirty="0" smtClean="0">
              <a:ea typeface="Calibri"/>
            </a:endParaRPr>
          </a:p>
          <a:p>
            <a:pPr marL="571500" marR="0" indent="0">
              <a:spcBef>
                <a:spcPts val="0"/>
              </a:spcBef>
              <a:spcAft>
                <a:spcPts val="0"/>
              </a:spcAft>
              <a:buNone/>
            </a:pPr>
            <a:r>
              <a:rPr lang="en-US" sz="2200" b="1" dirty="0" smtClean="0">
                <a:solidFill>
                  <a:srgbClr val="008000"/>
                </a:solidFill>
                <a:ea typeface="Calibri"/>
              </a:rPr>
              <a:t>67</a:t>
            </a:r>
            <a:r>
              <a:rPr lang="en-US" sz="2200" b="1" dirty="0">
                <a:solidFill>
                  <a:srgbClr val="008000"/>
                </a:solidFill>
                <a:ea typeface="Calibri"/>
              </a:rPr>
              <a:t>% Overall </a:t>
            </a:r>
            <a:r>
              <a:rPr lang="en-US" sz="2200" dirty="0">
                <a:solidFill>
                  <a:srgbClr val="008000"/>
                </a:solidFill>
                <a:ea typeface="Calibri"/>
              </a:rPr>
              <a:t>listed </a:t>
            </a:r>
            <a:r>
              <a:rPr lang="en-US" sz="2200" i="1" dirty="0">
                <a:solidFill>
                  <a:srgbClr val="008000"/>
                </a:solidFill>
                <a:ea typeface="Calibri"/>
              </a:rPr>
              <a:t>Access to Specialized Programs</a:t>
            </a:r>
            <a:r>
              <a:rPr lang="en-US" sz="2200" dirty="0">
                <a:solidFill>
                  <a:srgbClr val="008000"/>
                </a:solidFill>
                <a:ea typeface="Calibri"/>
              </a:rPr>
              <a:t> as their first or second priority within Course </a:t>
            </a:r>
            <a:r>
              <a:rPr lang="en-US" sz="2200" dirty="0" smtClean="0">
                <a:solidFill>
                  <a:srgbClr val="008000"/>
                </a:solidFill>
                <a:ea typeface="Calibri"/>
              </a:rPr>
              <a:t>Access</a:t>
            </a:r>
            <a:endParaRPr lang="en-US" sz="2200" dirty="0" smtClean="0">
              <a:solidFill>
                <a:srgbClr val="008000"/>
              </a:solidFill>
              <a:latin typeface="Times New Roman"/>
              <a:ea typeface="Calibri"/>
            </a:endParaRPr>
          </a:p>
          <a:p>
            <a:pPr marL="571500" marR="0" indent="0">
              <a:spcBef>
                <a:spcPts val="0"/>
              </a:spcBef>
              <a:spcAft>
                <a:spcPts val="0"/>
              </a:spcAft>
              <a:buNone/>
            </a:pPr>
            <a:endParaRPr lang="en-US" sz="2200" b="1" dirty="0">
              <a:solidFill>
                <a:srgbClr val="008000"/>
              </a:solidFill>
              <a:latin typeface="Times New Roman"/>
              <a:ea typeface="Calibri"/>
              <a:cs typeface="Times New Roman"/>
            </a:endParaRPr>
          </a:p>
          <a:p>
            <a:pPr marL="571500" marR="0" indent="0">
              <a:spcBef>
                <a:spcPts val="0"/>
              </a:spcBef>
              <a:spcAft>
                <a:spcPts val="0"/>
              </a:spcAft>
              <a:buNone/>
            </a:pPr>
            <a:r>
              <a:rPr lang="en-US" sz="2200" b="1" dirty="0" smtClean="0">
                <a:solidFill>
                  <a:srgbClr val="008000"/>
                </a:solidFill>
                <a:ea typeface="Calibri"/>
                <a:cs typeface="Times New Roman"/>
              </a:rPr>
              <a:t>Quote </a:t>
            </a:r>
            <a:r>
              <a:rPr lang="en-US" sz="2200" b="1" dirty="0">
                <a:solidFill>
                  <a:srgbClr val="008000"/>
                </a:solidFill>
                <a:ea typeface="Calibri"/>
                <a:cs typeface="Times New Roman"/>
              </a:rPr>
              <a:t>from LCAP Advisory Committee Meetings: </a:t>
            </a:r>
            <a:r>
              <a:rPr lang="en-US" sz="2200" dirty="0">
                <a:solidFill>
                  <a:srgbClr val="008000"/>
                </a:solidFill>
                <a:ea typeface="Calibri"/>
                <a:cs typeface="Times New Roman"/>
              </a:rPr>
              <a:t>“Provide tutoring to support struggling students in specific content areas”</a:t>
            </a:r>
            <a:r>
              <a:rPr lang="en-US" sz="2200" dirty="0">
                <a:solidFill>
                  <a:srgbClr val="008000"/>
                </a:solidFill>
              </a:rPr>
              <a:t> </a:t>
            </a:r>
          </a:p>
        </p:txBody>
      </p:sp>
      <p:sp>
        <p:nvSpPr>
          <p:cNvPr id="3" name="Slide Number Placeholder 2"/>
          <p:cNvSpPr>
            <a:spLocks noGrp="1"/>
          </p:cNvSpPr>
          <p:nvPr>
            <p:ph type="sldNum" sz="quarter" idx="12"/>
          </p:nvPr>
        </p:nvSpPr>
        <p:spPr/>
        <p:txBody>
          <a:bodyPr/>
          <a:lstStyle/>
          <a:p>
            <a:fld id="{2DDF1208-A25C-D348-B786-80FB7464806D}" type="slidenum">
              <a:rPr lang="en-US" smtClean="0"/>
              <a:t>10</a:t>
            </a:fld>
            <a:endParaRPr lang="en-US"/>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22092172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Sub goal </a:t>
            </a:r>
            <a:r>
              <a:rPr lang="en-US" sz="4000" u="sng" dirty="0"/>
              <a:t>1.2 Actions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95751" y="1466575"/>
            <a:ext cx="3518592" cy="3518592"/>
            <a:chOff x="1952895" y="1466575"/>
            <a:chExt cx="5052288" cy="5052288"/>
          </a:xfrm>
        </p:grpSpPr>
        <p:sp>
          <p:nvSpPr>
            <p:cNvPr id="11" name="Freeform 10"/>
            <p:cNvSpPr/>
            <p:nvPr/>
          </p:nvSpPr>
          <p:spPr>
            <a:xfrm>
              <a:off x="2231570" y="1744879"/>
              <a:ext cx="4495680" cy="4495680"/>
            </a:xfrm>
            <a:custGeom>
              <a:avLst/>
              <a:gdLst>
                <a:gd name="connsiteX0" fmla="*/ 301153 w 4495680"/>
                <a:gd name="connsiteY0" fmla="*/ 3371760 h 4495680"/>
                <a:gd name="connsiteX1" fmla="*/ 301153 w 4495680"/>
                <a:gd name="connsiteY1" fmla="*/ 1123920 h 4495680"/>
                <a:gd name="connsiteX2" fmla="*/ 2247840 w 4495680"/>
                <a:gd name="connsiteY2" fmla="*/ 0 h 4495680"/>
                <a:gd name="connsiteX3" fmla="*/ 2247840 w 4495680"/>
                <a:gd name="connsiteY3" fmla="*/ 2247840 h 4495680"/>
                <a:gd name="connsiteX4" fmla="*/ 301153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301153" y="3371760"/>
                  </a:moveTo>
                  <a:cubicBezTo>
                    <a:pt x="-100385" y="2676276"/>
                    <a:pt x="-100385" y="1819404"/>
                    <a:pt x="301153" y="1123920"/>
                  </a:cubicBezTo>
                  <a:cubicBezTo>
                    <a:pt x="702691" y="428436"/>
                    <a:pt x="1444764" y="0"/>
                    <a:pt x="2247840" y="0"/>
                  </a:cubicBezTo>
                  <a:lnTo>
                    <a:pt x="2247840" y="2247840"/>
                  </a:lnTo>
                  <a:lnTo>
                    <a:pt x="301153" y="3371760"/>
                  </a:lnTo>
                  <a:close/>
                </a:path>
              </a:pathLst>
            </a:custGeom>
            <a:solidFill>
              <a:srgbClr val="008000">
                <a:alpha val="29000"/>
              </a:srgbClr>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582980" tIns="1014887" rIns="2431560"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4" name="Circular Arrow 13"/>
            <p:cNvSpPr/>
            <p:nvPr/>
          </p:nvSpPr>
          <p:spPr>
            <a:xfrm>
              <a:off x="1952895" y="1466575"/>
              <a:ext cx="5052288" cy="5052288"/>
            </a:xfrm>
            <a:prstGeom prst="circularArrow">
              <a:avLst>
                <a:gd name="adj1" fmla="val 5085"/>
                <a:gd name="adj2" fmla="val 327528"/>
                <a:gd name="adj3" fmla="val 15873039"/>
                <a:gd name="adj4" fmla="val 9000000"/>
                <a:gd name="adj5" fmla="val 5932"/>
              </a:avLst>
            </a:prstGeom>
            <a:solidFill>
              <a:srgbClr val="008000"/>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hueOff val="0"/>
                <a:satOff val="0"/>
                <a:lumOff val="0"/>
                <a:alphaOff val="0"/>
              </a:schemeClr>
            </a:fontRef>
          </p:style>
        </p:sp>
      </p:grpSp>
      <p:pic>
        <p:nvPicPr>
          <p:cNvPr id="15" name="Picture 14" descr="510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739" y="2446656"/>
            <a:ext cx="1112017" cy="786231"/>
          </a:xfrm>
          <a:prstGeom prst="rect">
            <a:avLst/>
          </a:prstGeom>
        </p:spPr>
      </p:pic>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400" b="1" dirty="0"/>
              <a:t>Provide a variety of learning supports including differentiated instruction and interventions for all students as needed</a:t>
            </a:r>
          </a:p>
          <a:p>
            <a:pPr marL="0" indent="0">
              <a:buNone/>
            </a:pPr>
            <a:endParaRPr lang="en-US" dirty="0"/>
          </a:p>
          <a:p>
            <a:r>
              <a:rPr lang="en-US" dirty="0"/>
              <a:t>Increase expanded learning opportunities such as before, during, and after school interventions, enrichment programs and summer programs  </a:t>
            </a:r>
          </a:p>
          <a:p>
            <a:endParaRPr lang="en-US" dirty="0"/>
          </a:p>
          <a:p>
            <a:r>
              <a:rPr lang="en-US" dirty="0"/>
              <a:t>Provide instructional assistants to help engage and support students while teachers facilitate small-group instruction</a:t>
            </a:r>
          </a:p>
          <a:p>
            <a:pPr marL="0" indent="0">
              <a:buNone/>
            </a:pPr>
            <a:endParaRPr lang="en-US" dirty="0"/>
          </a:p>
          <a:p>
            <a:r>
              <a:rPr lang="en-US" dirty="0"/>
              <a:t>Expand access to GATE and AP programs by providing  curricular resources and on-going professional learning</a:t>
            </a:r>
          </a:p>
          <a:p>
            <a:pPr marL="0" indent="0">
              <a:buNone/>
            </a:pPr>
            <a:endParaRPr lang="en-US" dirty="0"/>
          </a:p>
          <a:p>
            <a:r>
              <a:rPr lang="en-US" dirty="0"/>
              <a:t>School sites will monitor student progress and identify students who are in need of additional supports. </a:t>
            </a:r>
          </a:p>
          <a:p>
            <a:pPr marL="0" indent="0">
              <a:buNone/>
            </a:pPr>
            <a:endParaRPr lang="en-US" dirty="0"/>
          </a:p>
          <a:p>
            <a:pPr marL="0" indent="0">
              <a:buNone/>
            </a:pPr>
            <a:endParaRPr lang="en-US" dirty="0"/>
          </a:p>
          <a:p>
            <a:pPr marL="457200" lvl="1" indent="0">
              <a:buNone/>
            </a:pPr>
            <a:endParaRPr lang="en-US" sz="2200" dirty="0">
              <a:solidFill>
                <a:srgbClr val="008000"/>
              </a:solidFill>
            </a:endParaRPr>
          </a:p>
        </p:txBody>
      </p:sp>
      <p:sp>
        <p:nvSpPr>
          <p:cNvPr id="3" name="Slide Number Placeholder 2"/>
          <p:cNvSpPr>
            <a:spLocks noGrp="1"/>
          </p:cNvSpPr>
          <p:nvPr>
            <p:ph type="sldNum" sz="quarter" idx="12"/>
          </p:nvPr>
        </p:nvSpPr>
        <p:spPr/>
        <p:txBody>
          <a:bodyPr/>
          <a:lstStyle/>
          <a:p>
            <a:fld id="{2DDF1208-A25C-D348-B786-80FB7464806D}" type="slidenum">
              <a:rPr lang="en-US" smtClean="0"/>
              <a:t>11</a:t>
            </a:fld>
            <a:endParaRPr lang="en-US"/>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700155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#1</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95751" y="1466575"/>
            <a:ext cx="3518592" cy="3518592"/>
            <a:chOff x="1952895" y="1466575"/>
            <a:chExt cx="5052288" cy="5052288"/>
          </a:xfrm>
        </p:grpSpPr>
        <p:sp>
          <p:nvSpPr>
            <p:cNvPr id="11" name="Freeform 10"/>
            <p:cNvSpPr/>
            <p:nvPr/>
          </p:nvSpPr>
          <p:spPr>
            <a:xfrm>
              <a:off x="2231570" y="1744879"/>
              <a:ext cx="4495680" cy="4495680"/>
            </a:xfrm>
            <a:custGeom>
              <a:avLst/>
              <a:gdLst>
                <a:gd name="connsiteX0" fmla="*/ 301153 w 4495680"/>
                <a:gd name="connsiteY0" fmla="*/ 3371760 h 4495680"/>
                <a:gd name="connsiteX1" fmla="*/ 301153 w 4495680"/>
                <a:gd name="connsiteY1" fmla="*/ 1123920 h 4495680"/>
                <a:gd name="connsiteX2" fmla="*/ 2247840 w 4495680"/>
                <a:gd name="connsiteY2" fmla="*/ 0 h 4495680"/>
                <a:gd name="connsiteX3" fmla="*/ 2247840 w 4495680"/>
                <a:gd name="connsiteY3" fmla="*/ 2247840 h 4495680"/>
                <a:gd name="connsiteX4" fmla="*/ 301153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301153" y="3371760"/>
                  </a:moveTo>
                  <a:cubicBezTo>
                    <a:pt x="-100385" y="2676276"/>
                    <a:pt x="-100385" y="1819404"/>
                    <a:pt x="301153" y="1123920"/>
                  </a:cubicBezTo>
                  <a:cubicBezTo>
                    <a:pt x="702691" y="428436"/>
                    <a:pt x="1444764" y="0"/>
                    <a:pt x="2247840" y="0"/>
                  </a:cubicBezTo>
                  <a:lnTo>
                    <a:pt x="2247840" y="2247840"/>
                  </a:lnTo>
                  <a:lnTo>
                    <a:pt x="301153" y="3371760"/>
                  </a:lnTo>
                  <a:close/>
                </a:path>
              </a:pathLst>
            </a:custGeom>
            <a:solidFill>
              <a:srgbClr val="008000">
                <a:alpha val="29000"/>
              </a:srgbClr>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582980" tIns="1014887" rIns="2431560"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4" name="Circular Arrow 13"/>
            <p:cNvSpPr/>
            <p:nvPr/>
          </p:nvSpPr>
          <p:spPr>
            <a:xfrm>
              <a:off x="1952895" y="1466575"/>
              <a:ext cx="5052288" cy="5052288"/>
            </a:xfrm>
            <a:prstGeom prst="circularArrow">
              <a:avLst>
                <a:gd name="adj1" fmla="val 5085"/>
                <a:gd name="adj2" fmla="val 327528"/>
                <a:gd name="adj3" fmla="val 15873039"/>
                <a:gd name="adj4" fmla="val 9000000"/>
                <a:gd name="adj5" fmla="val 5932"/>
              </a:avLst>
            </a:prstGeom>
            <a:solidFill>
              <a:srgbClr val="008000"/>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hueOff val="0"/>
                <a:satOff val="0"/>
                <a:lumOff val="0"/>
                <a:alphaOff val="0"/>
              </a:schemeClr>
            </a:fontRef>
          </p:style>
        </p:sp>
      </p:grpSp>
      <p:pic>
        <p:nvPicPr>
          <p:cNvPr id="15" name="Picture 14" descr="510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739" y="2446656"/>
            <a:ext cx="1112017" cy="786231"/>
          </a:xfrm>
          <a:prstGeom prst="rect">
            <a:avLst/>
          </a:prstGeom>
        </p:spPr>
      </p:pic>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n-US" sz="3200" b="1" dirty="0" smtClean="0"/>
              <a:t>Goal #1.3: </a:t>
            </a:r>
            <a:r>
              <a:rPr lang="en-US" sz="3200" dirty="0" smtClean="0"/>
              <a:t>Develop an infrastructure for ongoing analysis of student performance and progress by providing teacher release time and collaborative learning time.</a:t>
            </a:r>
          </a:p>
          <a:p>
            <a:pPr marL="457200" lvl="1" indent="0">
              <a:buNone/>
            </a:pPr>
            <a:endParaRPr lang="en-US" sz="2000" dirty="0">
              <a:solidFill>
                <a:srgbClr val="008000"/>
              </a:solidFill>
            </a:endParaRPr>
          </a:p>
          <a:p>
            <a:pPr marL="571500" marR="0" indent="0">
              <a:spcBef>
                <a:spcPts val="0"/>
              </a:spcBef>
              <a:spcAft>
                <a:spcPts val="0"/>
              </a:spcAft>
              <a:buNone/>
            </a:pPr>
            <a:r>
              <a:rPr lang="en-US" sz="2000" b="1" dirty="0">
                <a:solidFill>
                  <a:srgbClr val="008000"/>
                </a:solidFill>
                <a:ea typeface="Calibri"/>
              </a:rPr>
              <a:t>55% Overall</a:t>
            </a:r>
            <a:r>
              <a:rPr lang="en-US" sz="2000" dirty="0">
                <a:solidFill>
                  <a:srgbClr val="008000"/>
                </a:solidFill>
                <a:ea typeface="Calibri"/>
              </a:rPr>
              <a:t> listed </a:t>
            </a:r>
            <a:r>
              <a:rPr lang="en-US" sz="2000" i="1" dirty="0">
                <a:solidFill>
                  <a:srgbClr val="008000"/>
                </a:solidFill>
                <a:ea typeface="Calibri"/>
              </a:rPr>
              <a:t>Professional Development for Common Core</a:t>
            </a:r>
            <a:r>
              <a:rPr lang="en-US" sz="2000" dirty="0">
                <a:solidFill>
                  <a:srgbClr val="008000"/>
                </a:solidFill>
                <a:ea typeface="Calibri"/>
              </a:rPr>
              <a:t> as their first or second priority within Implementing Common Core</a:t>
            </a:r>
            <a:endParaRPr lang="en-US" sz="2000" dirty="0">
              <a:solidFill>
                <a:srgbClr val="008000"/>
              </a:solidFill>
              <a:latin typeface="Times New Roman"/>
              <a:ea typeface="Calibri"/>
            </a:endParaRPr>
          </a:p>
          <a:p>
            <a:pPr marL="457200" lvl="1" indent="0">
              <a:buNone/>
            </a:pPr>
            <a:endParaRPr lang="en-US" sz="3200" dirty="0"/>
          </a:p>
        </p:txBody>
      </p:sp>
      <p:sp>
        <p:nvSpPr>
          <p:cNvPr id="3" name="Slide Number Placeholder 2"/>
          <p:cNvSpPr>
            <a:spLocks noGrp="1"/>
          </p:cNvSpPr>
          <p:nvPr>
            <p:ph type="sldNum" sz="quarter" idx="12"/>
          </p:nvPr>
        </p:nvSpPr>
        <p:spPr/>
        <p:txBody>
          <a:bodyPr/>
          <a:lstStyle/>
          <a:p>
            <a:fld id="{2DDF1208-A25C-D348-B786-80FB7464806D}" type="slidenum">
              <a:rPr lang="en-US" smtClean="0"/>
              <a:t>12</a:t>
            </a:fld>
            <a:endParaRPr lang="en-US"/>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1956626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Sub goal 1.3  </a:t>
            </a:r>
            <a:r>
              <a:rPr lang="en-US" sz="4000" u="sng" dirty="0"/>
              <a:t>Actions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95751" y="1466575"/>
            <a:ext cx="3518592" cy="3518592"/>
            <a:chOff x="1952895" y="1466575"/>
            <a:chExt cx="5052288" cy="5052288"/>
          </a:xfrm>
        </p:grpSpPr>
        <p:sp>
          <p:nvSpPr>
            <p:cNvPr id="11" name="Freeform 10"/>
            <p:cNvSpPr/>
            <p:nvPr/>
          </p:nvSpPr>
          <p:spPr>
            <a:xfrm>
              <a:off x="2231570" y="1744879"/>
              <a:ext cx="4495680" cy="4495680"/>
            </a:xfrm>
            <a:custGeom>
              <a:avLst/>
              <a:gdLst>
                <a:gd name="connsiteX0" fmla="*/ 301153 w 4495680"/>
                <a:gd name="connsiteY0" fmla="*/ 3371760 h 4495680"/>
                <a:gd name="connsiteX1" fmla="*/ 301153 w 4495680"/>
                <a:gd name="connsiteY1" fmla="*/ 1123920 h 4495680"/>
                <a:gd name="connsiteX2" fmla="*/ 2247840 w 4495680"/>
                <a:gd name="connsiteY2" fmla="*/ 0 h 4495680"/>
                <a:gd name="connsiteX3" fmla="*/ 2247840 w 4495680"/>
                <a:gd name="connsiteY3" fmla="*/ 2247840 h 4495680"/>
                <a:gd name="connsiteX4" fmla="*/ 301153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301153" y="3371760"/>
                  </a:moveTo>
                  <a:cubicBezTo>
                    <a:pt x="-100385" y="2676276"/>
                    <a:pt x="-100385" y="1819404"/>
                    <a:pt x="301153" y="1123920"/>
                  </a:cubicBezTo>
                  <a:cubicBezTo>
                    <a:pt x="702691" y="428436"/>
                    <a:pt x="1444764" y="0"/>
                    <a:pt x="2247840" y="0"/>
                  </a:cubicBezTo>
                  <a:lnTo>
                    <a:pt x="2247840" y="2247840"/>
                  </a:lnTo>
                  <a:lnTo>
                    <a:pt x="301153" y="3371760"/>
                  </a:lnTo>
                  <a:close/>
                </a:path>
              </a:pathLst>
            </a:custGeom>
            <a:solidFill>
              <a:srgbClr val="008000">
                <a:alpha val="29000"/>
              </a:srgbClr>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582980" tIns="1014887" rIns="2431560"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4" name="Circular Arrow 13"/>
            <p:cNvSpPr/>
            <p:nvPr/>
          </p:nvSpPr>
          <p:spPr>
            <a:xfrm>
              <a:off x="1952895" y="1466575"/>
              <a:ext cx="5052288" cy="5052288"/>
            </a:xfrm>
            <a:prstGeom prst="circularArrow">
              <a:avLst>
                <a:gd name="adj1" fmla="val 5085"/>
                <a:gd name="adj2" fmla="val 327528"/>
                <a:gd name="adj3" fmla="val 15873039"/>
                <a:gd name="adj4" fmla="val 9000000"/>
                <a:gd name="adj5" fmla="val 5932"/>
              </a:avLst>
            </a:prstGeom>
            <a:solidFill>
              <a:srgbClr val="008000"/>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hueOff val="0"/>
                <a:satOff val="0"/>
                <a:lumOff val="0"/>
                <a:alphaOff val="0"/>
              </a:schemeClr>
            </a:fontRef>
          </p:style>
        </p:sp>
      </p:grpSp>
      <p:pic>
        <p:nvPicPr>
          <p:cNvPr id="15" name="Picture 14" descr="510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739" y="2446656"/>
            <a:ext cx="1112017" cy="786231"/>
          </a:xfrm>
          <a:prstGeom prst="rect">
            <a:avLst/>
          </a:prstGeom>
        </p:spPr>
      </p:pic>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t>Develop </a:t>
            </a:r>
            <a:r>
              <a:rPr lang="en-US" sz="2400" b="1" dirty="0"/>
              <a:t>an infrastructure for on-going analysis of student performance and progress by providing teacher release time and collaborative learning time.</a:t>
            </a:r>
            <a:endParaRPr lang="en-US" sz="2400" dirty="0"/>
          </a:p>
          <a:p>
            <a:pPr marL="0" indent="0">
              <a:buNone/>
            </a:pPr>
            <a:endParaRPr lang="en-US" sz="2400" dirty="0"/>
          </a:p>
          <a:p>
            <a:r>
              <a:rPr lang="en-US" sz="2400" dirty="0"/>
              <a:t>Implement a comprehensive early literacy assessment system comprised of screening, diagnostic, and progress monitoring tools</a:t>
            </a:r>
            <a:r>
              <a:rPr lang="en-US" dirty="0"/>
              <a:t> </a:t>
            </a:r>
          </a:p>
          <a:p>
            <a:pPr marL="457200" lvl="1" indent="0">
              <a:buNone/>
            </a:pPr>
            <a:endParaRPr lang="en-US" sz="3200" dirty="0"/>
          </a:p>
        </p:txBody>
      </p:sp>
      <p:sp>
        <p:nvSpPr>
          <p:cNvPr id="3" name="Slide Number Placeholder 2"/>
          <p:cNvSpPr>
            <a:spLocks noGrp="1"/>
          </p:cNvSpPr>
          <p:nvPr>
            <p:ph type="sldNum" sz="quarter" idx="12"/>
          </p:nvPr>
        </p:nvSpPr>
        <p:spPr/>
        <p:txBody>
          <a:bodyPr/>
          <a:lstStyle/>
          <a:p>
            <a:fld id="{2DDF1208-A25C-D348-B786-80FB7464806D}" type="slidenum">
              <a:rPr lang="en-US" smtClean="0"/>
              <a:t>13</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1938121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a:t>
            </a:r>
            <a:r>
              <a:rPr lang="en-US" sz="4000" u="sng" dirty="0" smtClean="0"/>
              <a:t>#2</a:t>
            </a:r>
            <a:endParaRPr lang="en-US" sz="4000" u="sng"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n-US" sz="3200" b="1" dirty="0" smtClean="0"/>
              <a:t>Goal #2: Schools will provide students with a clean, healthy, physically and emotionally safe learning environment.</a:t>
            </a:r>
          </a:p>
        </p:txBody>
      </p:sp>
      <p:grpSp>
        <p:nvGrpSpPr>
          <p:cNvPr id="10" name="Group 9"/>
          <p:cNvGrpSpPr/>
          <p:nvPr/>
        </p:nvGrpSpPr>
        <p:grpSpPr>
          <a:xfrm>
            <a:off x="-1413245" y="1393872"/>
            <a:ext cx="3620505" cy="3620505"/>
            <a:chOff x="2138816" y="1466575"/>
            <a:chExt cx="5052288" cy="5052288"/>
          </a:xfrm>
        </p:grpSpPr>
        <p:sp>
          <p:nvSpPr>
            <p:cNvPr id="12" name="Freeform 11"/>
            <p:cNvSpPr/>
            <p:nvPr/>
          </p:nvSpPr>
          <p:spPr>
            <a:xfrm>
              <a:off x="2416749" y="1744879"/>
              <a:ext cx="4495680" cy="4495680"/>
            </a:xfrm>
            <a:custGeom>
              <a:avLst/>
              <a:gdLst>
                <a:gd name="connsiteX0" fmla="*/ 2247840 w 4495680"/>
                <a:gd name="connsiteY0" fmla="*/ 0 h 4495680"/>
                <a:gd name="connsiteX1" fmla="*/ 4194527 w 4495680"/>
                <a:gd name="connsiteY1" fmla="*/ 1123920 h 4495680"/>
                <a:gd name="connsiteX2" fmla="*/ 4194527 w 4495680"/>
                <a:gd name="connsiteY2" fmla="*/ 3371760 h 4495680"/>
                <a:gd name="connsiteX3" fmla="*/ 2247840 w 4495680"/>
                <a:gd name="connsiteY3" fmla="*/ 2247840 h 4495680"/>
                <a:gd name="connsiteX4" fmla="*/ 2247840 w 4495680"/>
                <a:gd name="connsiteY4" fmla="*/ 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2247840" y="0"/>
                  </a:moveTo>
                  <a:cubicBezTo>
                    <a:pt x="3050916" y="0"/>
                    <a:pt x="3792989" y="428436"/>
                    <a:pt x="4194527" y="1123920"/>
                  </a:cubicBezTo>
                  <a:cubicBezTo>
                    <a:pt x="4596065" y="1819404"/>
                    <a:pt x="4596065" y="2676276"/>
                    <a:pt x="4194527" y="3371760"/>
                  </a:cubicBezTo>
                  <a:lnTo>
                    <a:pt x="2247840" y="2247840"/>
                  </a:lnTo>
                  <a:lnTo>
                    <a:pt x="2247840" y="0"/>
                  </a:lnTo>
                  <a:close/>
                </a:path>
              </a:pathLst>
            </a:custGeom>
            <a:solidFill>
              <a:schemeClr val="accent6">
                <a:alpha val="50000"/>
              </a:schemeClr>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2431561" tIns="1014887" rIns="582979"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8" name="Circular Arrow 17"/>
            <p:cNvSpPr/>
            <p:nvPr/>
          </p:nvSpPr>
          <p:spPr>
            <a:xfrm>
              <a:off x="2138816" y="1466575"/>
              <a:ext cx="5052288" cy="5052288"/>
            </a:xfrm>
            <a:prstGeom prst="circularArrow">
              <a:avLst>
                <a:gd name="adj1" fmla="val 5085"/>
                <a:gd name="adj2" fmla="val 327528"/>
                <a:gd name="adj3" fmla="val 1472472"/>
                <a:gd name="adj4" fmla="val 16199432"/>
                <a:gd name="adj5" fmla="val 5932"/>
              </a:avLst>
            </a:prstGeom>
            <a:solidFill>
              <a:schemeClr val="accent6"/>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hueOff val="0"/>
                <a:satOff val="0"/>
                <a:lumOff val="0"/>
                <a:alphaOff val="0"/>
              </a:schemeClr>
            </a:fontRef>
          </p:style>
        </p:sp>
      </p:grpSp>
      <p:pic>
        <p:nvPicPr>
          <p:cNvPr id="21" name="Picture 20" descr="5082.png"/>
          <p:cNvPicPr>
            <a:picLocks noChangeAspect="1"/>
          </p:cNvPicPr>
          <p:nvPr/>
        </p:nvPicPr>
        <p:blipFill>
          <a:blip r:embed="rId4">
            <a:duotone>
              <a:prstClr val="black"/>
              <a:srgbClr val="CC66FF">
                <a:tint val="45000"/>
                <a:satMod val="400000"/>
              </a:srgbClr>
            </a:duotone>
            <a:extLst>
              <a:ext uri="{28A0092B-C50C-407E-A947-70E740481C1C}">
                <a14:useLocalDpi xmlns:a14="http://schemas.microsoft.com/office/drawing/2010/main" val="0"/>
              </a:ext>
            </a:extLst>
          </a:blip>
          <a:stretch>
            <a:fillRect/>
          </a:stretch>
        </p:blipFill>
        <p:spPr>
          <a:xfrm>
            <a:off x="560365" y="2267178"/>
            <a:ext cx="1096808" cy="801184"/>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14</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12152674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#2</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n-US" sz="3200" b="1" dirty="0" smtClean="0"/>
              <a:t>Goal </a:t>
            </a:r>
            <a:r>
              <a:rPr lang="en-US" sz="3200" b="1" dirty="0"/>
              <a:t>#</a:t>
            </a:r>
            <a:r>
              <a:rPr lang="en-US" sz="3200" b="1" dirty="0" smtClean="0"/>
              <a:t>2.1: </a:t>
            </a:r>
            <a:r>
              <a:rPr lang="en-US" sz="3200" dirty="0" smtClean="0"/>
              <a:t>Students will be provided cleaner, better maintained learning environments.</a:t>
            </a:r>
          </a:p>
          <a:p>
            <a:pPr marL="571500" marR="0" indent="0">
              <a:spcBef>
                <a:spcPts val="0"/>
              </a:spcBef>
              <a:spcAft>
                <a:spcPts val="0"/>
              </a:spcAft>
              <a:buNone/>
            </a:pPr>
            <a:endParaRPr lang="en-US" sz="2200" b="1" dirty="0" smtClean="0">
              <a:ea typeface="Calibri"/>
            </a:endParaRPr>
          </a:p>
          <a:p>
            <a:pPr marL="571500" marR="0" indent="0">
              <a:spcBef>
                <a:spcPts val="0"/>
              </a:spcBef>
              <a:spcAft>
                <a:spcPts val="0"/>
              </a:spcAft>
              <a:buNone/>
            </a:pPr>
            <a:r>
              <a:rPr lang="en-US" sz="2200" b="1" dirty="0" smtClean="0">
                <a:solidFill>
                  <a:schemeClr val="accent6"/>
                </a:solidFill>
                <a:ea typeface="Calibri"/>
              </a:rPr>
              <a:t>56</a:t>
            </a:r>
            <a:r>
              <a:rPr lang="en-US" sz="2200" b="1" dirty="0">
                <a:solidFill>
                  <a:schemeClr val="accent6"/>
                </a:solidFill>
                <a:ea typeface="Calibri"/>
              </a:rPr>
              <a:t>% Overall </a:t>
            </a:r>
            <a:r>
              <a:rPr lang="en-US" sz="2200" dirty="0">
                <a:solidFill>
                  <a:schemeClr val="accent6"/>
                </a:solidFill>
                <a:ea typeface="Calibri"/>
              </a:rPr>
              <a:t>listed </a:t>
            </a:r>
            <a:r>
              <a:rPr lang="en-US" sz="2200" i="1" dirty="0">
                <a:solidFill>
                  <a:schemeClr val="accent6"/>
                </a:solidFill>
                <a:ea typeface="Calibri"/>
              </a:rPr>
              <a:t>Custodians and Clean Schools</a:t>
            </a:r>
            <a:r>
              <a:rPr lang="en-US" sz="2200" dirty="0">
                <a:solidFill>
                  <a:schemeClr val="accent6"/>
                </a:solidFill>
                <a:ea typeface="Calibri"/>
              </a:rPr>
              <a:t> as their first or second priority with Basic </a:t>
            </a:r>
            <a:r>
              <a:rPr lang="en-US" sz="2200" dirty="0" smtClean="0">
                <a:solidFill>
                  <a:schemeClr val="accent6"/>
                </a:solidFill>
                <a:ea typeface="Calibri"/>
              </a:rPr>
              <a:t>Services</a:t>
            </a:r>
            <a:endParaRPr lang="en-US" sz="2200" dirty="0" smtClean="0">
              <a:solidFill>
                <a:schemeClr val="accent6"/>
              </a:solidFill>
              <a:latin typeface="Times New Roman"/>
              <a:ea typeface="Calibri"/>
            </a:endParaRPr>
          </a:p>
          <a:p>
            <a:pPr marL="571500" marR="0" indent="0">
              <a:spcBef>
                <a:spcPts val="0"/>
              </a:spcBef>
              <a:spcAft>
                <a:spcPts val="0"/>
              </a:spcAft>
              <a:buNone/>
            </a:pPr>
            <a:endParaRPr lang="en-US" sz="2200" b="1" dirty="0">
              <a:solidFill>
                <a:schemeClr val="accent6"/>
              </a:solidFill>
              <a:latin typeface="Times New Roman"/>
              <a:ea typeface="Calibri"/>
              <a:cs typeface="Times New Roman"/>
            </a:endParaRPr>
          </a:p>
          <a:p>
            <a:pPr marL="571500" marR="0" indent="0">
              <a:spcBef>
                <a:spcPts val="0"/>
              </a:spcBef>
              <a:spcAft>
                <a:spcPts val="0"/>
              </a:spcAft>
              <a:buNone/>
            </a:pPr>
            <a:r>
              <a:rPr lang="en-US" sz="2200" b="1" dirty="0" smtClean="0">
                <a:solidFill>
                  <a:schemeClr val="accent6"/>
                </a:solidFill>
                <a:ea typeface="Calibri"/>
                <a:cs typeface="Times New Roman"/>
              </a:rPr>
              <a:t>Quote </a:t>
            </a:r>
            <a:r>
              <a:rPr lang="en-US" sz="2200" b="1" dirty="0">
                <a:solidFill>
                  <a:schemeClr val="accent6"/>
                </a:solidFill>
                <a:ea typeface="Calibri"/>
                <a:cs typeface="Times New Roman"/>
              </a:rPr>
              <a:t>from LCAP Advisory Committee Meetings: </a:t>
            </a:r>
            <a:r>
              <a:rPr lang="en-US" sz="2200" dirty="0">
                <a:solidFill>
                  <a:schemeClr val="accent6"/>
                </a:solidFill>
                <a:ea typeface="Calibri"/>
                <a:cs typeface="Times New Roman"/>
              </a:rPr>
              <a:t>“Custodial services are essential and need to be a high priority”</a:t>
            </a:r>
            <a:r>
              <a:rPr lang="en-US" sz="2200" dirty="0">
                <a:solidFill>
                  <a:schemeClr val="accent6"/>
                </a:solidFill>
              </a:rPr>
              <a:t> </a:t>
            </a:r>
          </a:p>
        </p:txBody>
      </p:sp>
      <p:grpSp>
        <p:nvGrpSpPr>
          <p:cNvPr id="10" name="Group 9"/>
          <p:cNvGrpSpPr/>
          <p:nvPr/>
        </p:nvGrpSpPr>
        <p:grpSpPr>
          <a:xfrm>
            <a:off x="-1413245" y="1393872"/>
            <a:ext cx="3620505" cy="3620505"/>
            <a:chOff x="2138816" y="1466575"/>
            <a:chExt cx="5052288" cy="5052288"/>
          </a:xfrm>
        </p:grpSpPr>
        <p:sp>
          <p:nvSpPr>
            <p:cNvPr id="12" name="Freeform 11"/>
            <p:cNvSpPr/>
            <p:nvPr/>
          </p:nvSpPr>
          <p:spPr>
            <a:xfrm>
              <a:off x="2416749" y="1744879"/>
              <a:ext cx="4495680" cy="4495680"/>
            </a:xfrm>
            <a:custGeom>
              <a:avLst/>
              <a:gdLst>
                <a:gd name="connsiteX0" fmla="*/ 2247840 w 4495680"/>
                <a:gd name="connsiteY0" fmla="*/ 0 h 4495680"/>
                <a:gd name="connsiteX1" fmla="*/ 4194527 w 4495680"/>
                <a:gd name="connsiteY1" fmla="*/ 1123920 h 4495680"/>
                <a:gd name="connsiteX2" fmla="*/ 4194527 w 4495680"/>
                <a:gd name="connsiteY2" fmla="*/ 3371760 h 4495680"/>
                <a:gd name="connsiteX3" fmla="*/ 2247840 w 4495680"/>
                <a:gd name="connsiteY3" fmla="*/ 2247840 h 4495680"/>
                <a:gd name="connsiteX4" fmla="*/ 2247840 w 4495680"/>
                <a:gd name="connsiteY4" fmla="*/ 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2247840" y="0"/>
                  </a:moveTo>
                  <a:cubicBezTo>
                    <a:pt x="3050916" y="0"/>
                    <a:pt x="3792989" y="428436"/>
                    <a:pt x="4194527" y="1123920"/>
                  </a:cubicBezTo>
                  <a:cubicBezTo>
                    <a:pt x="4596065" y="1819404"/>
                    <a:pt x="4596065" y="2676276"/>
                    <a:pt x="4194527" y="3371760"/>
                  </a:cubicBezTo>
                  <a:lnTo>
                    <a:pt x="2247840" y="2247840"/>
                  </a:lnTo>
                  <a:lnTo>
                    <a:pt x="2247840" y="0"/>
                  </a:lnTo>
                  <a:close/>
                </a:path>
              </a:pathLst>
            </a:custGeom>
            <a:solidFill>
              <a:schemeClr val="accent6">
                <a:alpha val="50000"/>
              </a:schemeClr>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2431561" tIns="1014887" rIns="582979"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8" name="Circular Arrow 17"/>
            <p:cNvSpPr/>
            <p:nvPr/>
          </p:nvSpPr>
          <p:spPr>
            <a:xfrm>
              <a:off x="2138816" y="1466575"/>
              <a:ext cx="5052288" cy="5052288"/>
            </a:xfrm>
            <a:prstGeom prst="circularArrow">
              <a:avLst>
                <a:gd name="adj1" fmla="val 5085"/>
                <a:gd name="adj2" fmla="val 327528"/>
                <a:gd name="adj3" fmla="val 1472472"/>
                <a:gd name="adj4" fmla="val 16199432"/>
                <a:gd name="adj5" fmla="val 5932"/>
              </a:avLst>
            </a:prstGeom>
            <a:solidFill>
              <a:schemeClr val="accent6"/>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hueOff val="0"/>
                <a:satOff val="0"/>
                <a:lumOff val="0"/>
                <a:alphaOff val="0"/>
              </a:schemeClr>
            </a:fontRef>
          </p:style>
        </p:sp>
      </p:grpSp>
      <p:pic>
        <p:nvPicPr>
          <p:cNvPr id="21" name="Picture 20" descr="5082.png"/>
          <p:cNvPicPr>
            <a:picLocks noChangeAspect="1"/>
          </p:cNvPicPr>
          <p:nvPr/>
        </p:nvPicPr>
        <p:blipFill>
          <a:blip r:embed="rId4">
            <a:duotone>
              <a:prstClr val="black"/>
              <a:srgbClr val="CC66FF">
                <a:tint val="45000"/>
                <a:satMod val="400000"/>
              </a:srgbClr>
            </a:duotone>
            <a:extLst>
              <a:ext uri="{28A0092B-C50C-407E-A947-70E740481C1C}">
                <a14:useLocalDpi xmlns:a14="http://schemas.microsoft.com/office/drawing/2010/main" val="0"/>
              </a:ext>
            </a:extLst>
          </a:blip>
          <a:stretch>
            <a:fillRect/>
          </a:stretch>
        </p:blipFill>
        <p:spPr>
          <a:xfrm>
            <a:off x="560365" y="2267178"/>
            <a:ext cx="1096808" cy="801184"/>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15</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2701804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Sub goal </a:t>
            </a:r>
            <a:r>
              <a:rPr lang="en-US" sz="4000" u="sng" dirty="0"/>
              <a:t>2.1 Actions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800" b="1" dirty="0" smtClean="0"/>
              <a:t>Students </a:t>
            </a:r>
            <a:r>
              <a:rPr lang="en-US" sz="2800" b="1" dirty="0"/>
              <a:t>will be provided cleaner, better maintained learning environments</a:t>
            </a:r>
            <a:r>
              <a:rPr lang="en-US" sz="2800" dirty="0"/>
              <a:t>.</a:t>
            </a:r>
          </a:p>
          <a:p>
            <a:endParaRPr lang="en-US" sz="2800" dirty="0"/>
          </a:p>
          <a:p>
            <a:r>
              <a:rPr lang="en-US" sz="2800" dirty="0"/>
              <a:t>Cleaner, better maintained schools are more inviting comfortable learning environments to encourage students to attend school.</a:t>
            </a:r>
          </a:p>
          <a:p>
            <a:pPr marL="0" indent="0">
              <a:buNone/>
            </a:pPr>
            <a:endParaRPr lang="en-US" dirty="0"/>
          </a:p>
        </p:txBody>
      </p:sp>
      <p:grpSp>
        <p:nvGrpSpPr>
          <p:cNvPr id="10" name="Group 9"/>
          <p:cNvGrpSpPr/>
          <p:nvPr/>
        </p:nvGrpSpPr>
        <p:grpSpPr>
          <a:xfrm>
            <a:off x="-1413245" y="1393872"/>
            <a:ext cx="3620505" cy="3620505"/>
            <a:chOff x="2138816" y="1466575"/>
            <a:chExt cx="5052288" cy="5052288"/>
          </a:xfrm>
        </p:grpSpPr>
        <p:sp>
          <p:nvSpPr>
            <p:cNvPr id="12" name="Freeform 11"/>
            <p:cNvSpPr/>
            <p:nvPr/>
          </p:nvSpPr>
          <p:spPr>
            <a:xfrm>
              <a:off x="2416749" y="1744879"/>
              <a:ext cx="4495680" cy="4495680"/>
            </a:xfrm>
            <a:custGeom>
              <a:avLst/>
              <a:gdLst>
                <a:gd name="connsiteX0" fmla="*/ 2247840 w 4495680"/>
                <a:gd name="connsiteY0" fmla="*/ 0 h 4495680"/>
                <a:gd name="connsiteX1" fmla="*/ 4194527 w 4495680"/>
                <a:gd name="connsiteY1" fmla="*/ 1123920 h 4495680"/>
                <a:gd name="connsiteX2" fmla="*/ 4194527 w 4495680"/>
                <a:gd name="connsiteY2" fmla="*/ 3371760 h 4495680"/>
                <a:gd name="connsiteX3" fmla="*/ 2247840 w 4495680"/>
                <a:gd name="connsiteY3" fmla="*/ 2247840 h 4495680"/>
                <a:gd name="connsiteX4" fmla="*/ 2247840 w 4495680"/>
                <a:gd name="connsiteY4" fmla="*/ 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2247840" y="0"/>
                  </a:moveTo>
                  <a:cubicBezTo>
                    <a:pt x="3050916" y="0"/>
                    <a:pt x="3792989" y="428436"/>
                    <a:pt x="4194527" y="1123920"/>
                  </a:cubicBezTo>
                  <a:cubicBezTo>
                    <a:pt x="4596065" y="1819404"/>
                    <a:pt x="4596065" y="2676276"/>
                    <a:pt x="4194527" y="3371760"/>
                  </a:cubicBezTo>
                  <a:lnTo>
                    <a:pt x="2247840" y="2247840"/>
                  </a:lnTo>
                  <a:lnTo>
                    <a:pt x="2247840" y="0"/>
                  </a:lnTo>
                  <a:close/>
                </a:path>
              </a:pathLst>
            </a:custGeom>
            <a:solidFill>
              <a:schemeClr val="accent6">
                <a:alpha val="50000"/>
              </a:schemeClr>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2431561" tIns="1014887" rIns="582979"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8" name="Circular Arrow 17"/>
            <p:cNvSpPr/>
            <p:nvPr/>
          </p:nvSpPr>
          <p:spPr>
            <a:xfrm>
              <a:off x="2138816" y="1466575"/>
              <a:ext cx="5052288" cy="5052288"/>
            </a:xfrm>
            <a:prstGeom prst="circularArrow">
              <a:avLst>
                <a:gd name="adj1" fmla="val 5085"/>
                <a:gd name="adj2" fmla="val 327528"/>
                <a:gd name="adj3" fmla="val 1472472"/>
                <a:gd name="adj4" fmla="val 16199432"/>
                <a:gd name="adj5" fmla="val 5932"/>
              </a:avLst>
            </a:prstGeom>
            <a:solidFill>
              <a:schemeClr val="accent6"/>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hueOff val="0"/>
                <a:satOff val="0"/>
                <a:lumOff val="0"/>
                <a:alphaOff val="0"/>
              </a:schemeClr>
            </a:fontRef>
          </p:style>
        </p:sp>
      </p:grpSp>
      <p:pic>
        <p:nvPicPr>
          <p:cNvPr id="21" name="Picture 20" descr="5082.png"/>
          <p:cNvPicPr>
            <a:picLocks noChangeAspect="1"/>
          </p:cNvPicPr>
          <p:nvPr/>
        </p:nvPicPr>
        <p:blipFill>
          <a:blip r:embed="rId4">
            <a:duotone>
              <a:prstClr val="black"/>
              <a:srgbClr val="CC66FF">
                <a:tint val="45000"/>
                <a:satMod val="400000"/>
              </a:srgbClr>
            </a:duotone>
            <a:extLst>
              <a:ext uri="{28A0092B-C50C-407E-A947-70E740481C1C}">
                <a14:useLocalDpi xmlns:a14="http://schemas.microsoft.com/office/drawing/2010/main" val="0"/>
              </a:ext>
            </a:extLst>
          </a:blip>
          <a:stretch>
            <a:fillRect/>
          </a:stretch>
        </p:blipFill>
        <p:spPr>
          <a:xfrm>
            <a:off x="560365" y="2267178"/>
            <a:ext cx="1096808" cy="801184"/>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16</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3056208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#2</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4600" b="1" dirty="0" smtClean="0"/>
              <a:t>Goal </a:t>
            </a:r>
            <a:r>
              <a:rPr lang="en-US" sz="4600" b="1" dirty="0"/>
              <a:t>#</a:t>
            </a:r>
            <a:r>
              <a:rPr lang="en-US" sz="4600" b="1" dirty="0" smtClean="0"/>
              <a:t>2.2: </a:t>
            </a:r>
            <a:r>
              <a:rPr lang="en-US" sz="4600" dirty="0" smtClean="0"/>
              <a:t>All schools will become safer, more culturally competent environments, where students learn social and emotional skills and receive additional supports to increase their engagement in learning.</a:t>
            </a:r>
            <a:endParaRPr lang="en-US" sz="4600" b="1" dirty="0"/>
          </a:p>
          <a:p>
            <a:endParaRPr lang="en-US" b="1" dirty="0"/>
          </a:p>
          <a:p>
            <a:pPr marL="0" indent="0">
              <a:buNone/>
            </a:pPr>
            <a:r>
              <a:rPr lang="en-US" b="1" dirty="0"/>
              <a:t>	</a:t>
            </a:r>
            <a:r>
              <a:rPr lang="en-US" sz="2900" b="1" dirty="0" smtClean="0">
                <a:solidFill>
                  <a:srgbClr val="F79646"/>
                </a:solidFill>
              </a:rPr>
              <a:t>57</a:t>
            </a:r>
            <a:r>
              <a:rPr lang="en-US" sz="2900" b="1" dirty="0">
                <a:solidFill>
                  <a:srgbClr val="F79646"/>
                </a:solidFill>
              </a:rPr>
              <a:t>% Overall</a:t>
            </a:r>
            <a:r>
              <a:rPr lang="en-US" sz="2900" dirty="0">
                <a:solidFill>
                  <a:srgbClr val="F79646"/>
                </a:solidFill>
              </a:rPr>
              <a:t> listed </a:t>
            </a:r>
            <a:r>
              <a:rPr lang="en-US" sz="2900" i="1" dirty="0">
                <a:solidFill>
                  <a:srgbClr val="F79646"/>
                </a:solidFill>
              </a:rPr>
              <a:t>Social-Emotional Learning</a:t>
            </a:r>
            <a:r>
              <a:rPr lang="en-US" sz="2900" dirty="0">
                <a:solidFill>
                  <a:srgbClr val="F79646"/>
                </a:solidFill>
              </a:rPr>
              <a:t> as </a:t>
            </a:r>
            <a:r>
              <a:rPr lang="en-US" sz="2900" dirty="0" smtClean="0">
                <a:solidFill>
                  <a:srgbClr val="F79646"/>
                </a:solidFill>
              </a:rPr>
              <a:t>their first 	or </a:t>
            </a:r>
            <a:r>
              <a:rPr lang="en-US" sz="2900" dirty="0">
                <a:solidFill>
                  <a:srgbClr val="F79646"/>
                </a:solidFill>
              </a:rPr>
              <a:t>second priority within School </a:t>
            </a:r>
            <a:r>
              <a:rPr lang="en-US" sz="2900" dirty="0" smtClean="0">
                <a:solidFill>
                  <a:srgbClr val="F79646"/>
                </a:solidFill>
              </a:rPr>
              <a:t>Climate</a:t>
            </a:r>
          </a:p>
          <a:p>
            <a:pPr marL="0" indent="0">
              <a:buNone/>
            </a:pPr>
            <a:r>
              <a:rPr lang="en-US" sz="2900" b="1" dirty="0" smtClean="0">
                <a:solidFill>
                  <a:srgbClr val="F79646"/>
                </a:solidFill>
              </a:rPr>
              <a:t>	</a:t>
            </a:r>
          </a:p>
          <a:p>
            <a:pPr marL="0" indent="0">
              <a:buNone/>
            </a:pPr>
            <a:r>
              <a:rPr lang="en-US" sz="2900" b="1" dirty="0" smtClean="0">
                <a:solidFill>
                  <a:srgbClr val="F79646"/>
                </a:solidFill>
              </a:rPr>
              <a:t>	Quote </a:t>
            </a:r>
            <a:r>
              <a:rPr lang="en-US" sz="2900" b="1" dirty="0">
                <a:solidFill>
                  <a:srgbClr val="F79646"/>
                </a:solidFill>
              </a:rPr>
              <a:t>from LCAP Advisory Committee Meetings: </a:t>
            </a:r>
            <a:r>
              <a:rPr lang="en-US" sz="2900" dirty="0" smtClean="0">
                <a:solidFill>
                  <a:srgbClr val="F79646"/>
                </a:solidFill>
              </a:rPr>
              <a:t>“</a:t>
            </a:r>
            <a:r>
              <a:rPr lang="en-US" sz="2900" dirty="0">
                <a:solidFill>
                  <a:srgbClr val="F79646"/>
                </a:solidFill>
              </a:rPr>
              <a:t>Focus </a:t>
            </a:r>
            <a:r>
              <a:rPr lang="en-US" sz="2900" dirty="0" smtClean="0">
                <a:solidFill>
                  <a:srgbClr val="F79646"/>
                </a:solidFill>
              </a:rPr>
              <a:t>	on </a:t>
            </a:r>
            <a:r>
              <a:rPr lang="en-US" sz="2900" dirty="0">
                <a:solidFill>
                  <a:srgbClr val="F79646"/>
                </a:solidFill>
              </a:rPr>
              <a:t>positive behavior and teaching citizenship”</a:t>
            </a:r>
          </a:p>
          <a:p>
            <a:pPr marL="457200" lvl="1" indent="0">
              <a:buNone/>
            </a:pPr>
            <a:endParaRPr lang="en-US" sz="3200" dirty="0" smtClean="0"/>
          </a:p>
          <a:p>
            <a:pPr marL="457200" lvl="1" indent="0">
              <a:buNone/>
            </a:pPr>
            <a:endParaRPr lang="en-US" sz="3200" dirty="0"/>
          </a:p>
        </p:txBody>
      </p:sp>
      <p:grpSp>
        <p:nvGrpSpPr>
          <p:cNvPr id="10" name="Group 9"/>
          <p:cNvGrpSpPr/>
          <p:nvPr/>
        </p:nvGrpSpPr>
        <p:grpSpPr>
          <a:xfrm>
            <a:off x="-1413245" y="1393872"/>
            <a:ext cx="3620505" cy="3620505"/>
            <a:chOff x="2138816" y="1466575"/>
            <a:chExt cx="5052288" cy="5052288"/>
          </a:xfrm>
        </p:grpSpPr>
        <p:sp>
          <p:nvSpPr>
            <p:cNvPr id="12" name="Freeform 11"/>
            <p:cNvSpPr/>
            <p:nvPr/>
          </p:nvSpPr>
          <p:spPr>
            <a:xfrm>
              <a:off x="2416749" y="1744879"/>
              <a:ext cx="4495680" cy="4495680"/>
            </a:xfrm>
            <a:custGeom>
              <a:avLst/>
              <a:gdLst>
                <a:gd name="connsiteX0" fmla="*/ 2247840 w 4495680"/>
                <a:gd name="connsiteY0" fmla="*/ 0 h 4495680"/>
                <a:gd name="connsiteX1" fmla="*/ 4194527 w 4495680"/>
                <a:gd name="connsiteY1" fmla="*/ 1123920 h 4495680"/>
                <a:gd name="connsiteX2" fmla="*/ 4194527 w 4495680"/>
                <a:gd name="connsiteY2" fmla="*/ 3371760 h 4495680"/>
                <a:gd name="connsiteX3" fmla="*/ 2247840 w 4495680"/>
                <a:gd name="connsiteY3" fmla="*/ 2247840 h 4495680"/>
                <a:gd name="connsiteX4" fmla="*/ 2247840 w 4495680"/>
                <a:gd name="connsiteY4" fmla="*/ 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2247840" y="0"/>
                  </a:moveTo>
                  <a:cubicBezTo>
                    <a:pt x="3050916" y="0"/>
                    <a:pt x="3792989" y="428436"/>
                    <a:pt x="4194527" y="1123920"/>
                  </a:cubicBezTo>
                  <a:cubicBezTo>
                    <a:pt x="4596065" y="1819404"/>
                    <a:pt x="4596065" y="2676276"/>
                    <a:pt x="4194527" y="3371760"/>
                  </a:cubicBezTo>
                  <a:lnTo>
                    <a:pt x="2247840" y="2247840"/>
                  </a:lnTo>
                  <a:lnTo>
                    <a:pt x="2247840" y="0"/>
                  </a:lnTo>
                  <a:close/>
                </a:path>
              </a:pathLst>
            </a:custGeom>
            <a:solidFill>
              <a:schemeClr val="accent6">
                <a:alpha val="50000"/>
              </a:schemeClr>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2431561" tIns="1014887" rIns="582979"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8" name="Circular Arrow 17"/>
            <p:cNvSpPr/>
            <p:nvPr/>
          </p:nvSpPr>
          <p:spPr>
            <a:xfrm>
              <a:off x="2138816" y="1466575"/>
              <a:ext cx="5052288" cy="5052288"/>
            </a:xfrm>
            <a:prstGeom prst="circularArrow">
              <a:avLst>
                <a:gd name="adj1" fmla="val 5085"/>
                <a:gd name="adj2" fmla="val 327528"/>
                <a:gd name="adj3" fmla="val 1472472"/>
                <a:gd name="adj4" fmla="val 16199432"/>
                <a:gd name="adj5" fmla="val 5932"/>
              </a:avLst>
            </a:prstGeom>
            <a:solidFill>
              <a:schemeClr val="accent6"/>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hueOff val="0"/>
                <a:satOff val="0"/>
                <a:lumOff val="0"/>
                <a:alphaOff val="0"/>
              </a:schemeClr>
            </a:fontRef>
          </p:style>
        </p:sp>
      </p:grpSp>
      <p:pic>
        <p:nvPicPr>
          <p:cNvPr id="21" name="Picture 20" descr="5082.png"/>
          <p:cNvPicPr>
            <a:picLocks noChangeAspect="1"/>
          </p:cNvPicPr>
          <p:nvPr/>
        </p:nvPicPr>
        <p:blipFill>
          <a:blip r:embed="rId4">
            <a:duotone>
              <a:prstClr val="black"/>
              <a:srgbClr val="CC66FF">
                <a:tint val="45000"/>
                <a:satMod val="400000"/>
              </a:srgbClr>
            </a:duotone>
            <a:extLst>
              <a:ext uri="{28A0092B-C50C-407E-A947-70E740481C1C}">
                <a14:useLocalDpi xmlns:a14="http://schemas.microsoft.com/office/drawing/2010/main" val="0"/>
              </a:ext>
            </a:extLst>
          </a:blip>
          <a:stretch>
            <a:fillRect/>
          </a:stretch>
        </p:blipFill>
        <p:spPr>
          <a:xfrm>
            <a:off x="560365" y="2267178"/>
            <a:ext cx="1096808" cy="801184"/>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17</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14814513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Sub goal </a:t>
            </a:r>
            <a:r>
              <a:rPr lang="en-US" sz="4000" u="sng" dirty="0"/>
              <a:t>2.2 Actions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7200" b="1" dirty="0"/>
              <a:t>All schools will become safer, more culturally competent environments, where students learn social and emotional skills and receive additional supports to increase their engagement in learning.</a:t>
            </a:r>
            <a:endParaRPr lang="en-US" sz="7200" dirty="0"/>
          </a:p>
          <a:p>
            <a:pPr marL="0" indent="0">
              <a:buNone/>
            </a:pPr>
            <a:r>
              <a:rPr lang="en-US" sz="7200" b="1" dirty="0"/>
              <a:t> </a:t>
            </a:r>
            <a:endParaRPr lang="en-US" sz="7200" dirty="0"/>
          </a:p>
          <a:p>
            <a:r>
              <a:rPr lang="en-US" sz="7200" dirty="0"/>
              <a:t>Partial funding of additional 2 days added to teacher’s contract to increase classroom time (Remaining cost of restoration of furlough days is funded through base grant dollars. Restoration of other employee group furlough days are not funded with Supplemental or Concentration grant dollars). </a:t>
            </a:r>
          </a:p>
          <a:p>
            <a:pPr marL="0" indent="0">
              <a:buNone/>
            </a:pPr>
            <a:endParaRPr lang="en-US" sz="7200" dirty="0"/>
          </a:p>
          <a:p>
            <a:r>
              <a:rPr lang="en-US" sz="7200" dirty="0"/>
              <a:t>School staff will receive training in culturally competent classrooms.</a:t>
            </a:r>
          </a:p>
          <a:p>
            <a:endParaRPr lang="en-US" sz="7200" dirty="0"/>
          </a:p>
          <a:p>
            <a:r>
              <a:rPr lang="en-US" sz="7200" dirty="0"/>
              <a:t>Mental and physical health supports are provided by nurses and social workers. </a:t>
            </a:r>
          </a:p>
          <a:p>
            <a:pPr marL="0" indent="0">
              <a:buNone/>
            </a:pPr>
            <a:endParaRPr lang="en-US" sz="7200" dirty="0"/>
          </a:p>
          <a:p>
            <a:r>
              <a:rPr lang="en-US" sz="7200" dirty="0"/>
              <a:t>Learning Support Specialists-Healthy Start and case managers plan, organize and coordinate learning support services for students with academic, behavior, attendance and/or social/emotional concerns.</a:t>
            </a:r>
          </a:p>
          <a:p>
            <a:endParaRPr lang="en-US" sz="7200" dirty="0"/>
          </a:p>
          <a:p>
            <a:endParaRPr lang="en-US" sz="7200" dirty="0"/>
          </a:p>
          <a:p>
            <a:pPr marL="457200" lvl="1" indent="0">
              <a:buNone/>
            </a:pPr>
            <a:endParaRPr lang="en-US" sz="3200" dirty="0"/>
          </a:p>
        </p:txBody>
      </p:sp>
      <p:grpSp>
        <p:nvGrpSpPr>
          <p:cNvPr id="10" name="Group 9"/>
          <p:cNvGrpSpPr/>
          <p:nvPr/>
        </p:nvGrpSpPr>
        <p:grpSpPr>
          <a:xfrm>
            <a:off x="-1413245" y="1393872"/>
            <a:ext cx="3620505" cy="3620505"/>
            <a:chOff x="2138816" y="1466575"/>
            <a:chExt cx="5052288" cy="5052288"/>
          </a:xfrm>
        </p:grpSpPr>
        <p:sp>
          <p:nvSpPr>
            <p:cNvPr id="12" name="Freeform 11"/>
            <p:cNvSpPr/>
            <p:nvPr/>
          </p:nvSpPr>
          <p:spPr>
            <a:xfrm>
              <a:off x="2416749" y="1744879"/>
              <a:ext cx="4495680" cy="4495680"/>
            </a:xfrm>
            <a:custGeom>
              <a:avLst/>
              <a:gdLst>
                <a:gd name="connsiteX0" fmla="*/ 2247840 w 4495680"/>
                <a:gd name="connsiteY0" fmla="*/ 0 h 4495680"/>
                <a:gd name="connsiteX1" fmla="*/ 4194527 w 4495680"/>
                <a:gd name="connsiteY1" fmla="*/ 1123920 h 4495680"/>
                <a:gd name="connsiteX2" fmla="*/ 4194527 w 4495680"/>
                <a:gd name="connsiteY2" fmla="*/ 3371760 h 4495680"/>
                <a:gd name="connsiteX3" fmla="*/ 2247840 w 4495680"/>
                <a:gd name="connsiteY3" fmla="*/ 2247840 h 4495680"/>
                <a:gd name="connsiteX4" fmla="*/ 2247840 w 4495680"/>
                <a:gd name="connsiteY4" fmla="*/ 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2247840" y="0"/>
                  </a:moveTo>
                  <a:cubicBezTo>
                    <a:pt x="3050916" y="0"/>
                    <a:pt x="3792989" y="428436"/>
                    <a:pt x="4194527" y="1123920"/>
                  </a:cubicBezTo>
                  <a:cubicBezTo>
                    <a:pt x="4596065" y="1819404"/>
                    <a:pt x="4596065" y="2676276"/>
                    <a:pt x="4194527" y="3371760"/>
                  </a:cubicBezTo>
                  <a:lnTo>
                    <a:pt x="2247840" y="2247840"/>
                  </a:lnTo>
                  <a:lnTo>
                    <a:pt x="2247840" y="0"/>
                  </a:lnTo>
                  <a:close/>
                </a:path>
              </a:pathLst>
            </a:custGeom>
            <a:solidFill>
              <a:schemeClr val="accent6">
                <a:alpha val="50000"/>
              </a:schemeClr>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2431561" tIns="1014887" rIns="582979"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8" name="Circular Arrow 17"/>
            <p:cNvSpPr/>
            <p:nvPr/>
          </p:nvSpPr>
          <p:spPr>
            <a:xfrm>
              <a:off x="2138816" y="1466575"/>
              <a:ext cx="5052288" cy="5052288"/>
            </a:xfrm>
            <a:prstGeom prst="circularArrow">
              <a:avLst>
                <a:gd name="adj1" fmla="val 5085"/>
                <a:gd name="adj2" fmla="val 327528"/>
                <a:gd name="adj3" fmla="val 1472472"/>
                <a:gd name="adj4" fmla="val 16199432"/>
                <a:gd name="adj5" fmla="val 5932"/>
              </a:avLst>
            </a:prstGeom>
            <a:solidFill>
              <a:schemeClr val="accent6"/>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hueOff val="0"/>
                <a:satOff val="0"/>
                <a:lumOff val="0"/>
                <a:alphaOff val="0"/>
              </a:schemeClr>
            </a:fontRef>
          </p:style>
        </p:sp>
      </p:grpSp>
      <p:pic>
        <p:nvPicPr>
          <p:cNvPr id="21" name="Picture 20" descr="5082.png"/>
          <p:cNvPicPr>
            <a:picLocks noChangeAspect="1"/>
          </p:cNvPicPr>
          <p:nvPr/>
        </p:nvPicPr>
        <p:blipFill>
          <a:blip r:embed="rId4">
            <a:duotone>
              <a:prstClr val="black"/>
              <a:srgbClr val="CC66FF">
                <a:tint val="45000"/>
                <a:satMod val="400000"/>
              </a:srgbClr>
            </a:duotone>
            <a:extLst>
              <a:ext uri="{28A0092B-C50C-407E-A947-70E740481C1C}">
                <a14:useLocalDpi xmlns:a14="http://schemas.microsoft.com/office/drawing/2010/main" val="0"/>
              </a:ext>
            </a:extLst>
          </a:blip>
          <a:stretch>
            <a:fillRect/>
          </a:stretch>
        </p:blipFill>
        <p:spPr>
          <a:xfrm>
            <a:off x="560365" y="2267178"/>
            <a:ext cx="1096808" cy="801184"/>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18</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3787187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#2</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207260" y="1751838"/>
            <a:ext cx="6740516" cy="5106162"/>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7150" indent="0">
              <a:buNone/>
            </a:pPr>
            <a:r>
              <a:rPr lang="en-US" sz="4400" b="1" dirty="0" smtClean="0"/>
              <a:t>Goal </a:t>
            </a:r>
            <a:r>
              <a:rPr lang="en-US" sz="4400" b="1" dirty="0"/>
              <a:t>#</a:t>
            </a:r>
            <a:r>
              <a:rPr lang="en-US" sz="4400" b="1" dirty="0" smtClean="0"/>
              <a:t>2.3: </a:t>
            </a:r>
            <a:r>
              <a:rPr lang="en-US" sz="4400" dirty="0" smtClean="0"/>
              <a:t>Schools will provide more varied opportunities for students to become interested in school and learning through technology-based activities, project-based learning, extended extracurricular, and expanded learning program involvement.</a:t>
            </a:r>
          </a:p>
          <a:p>
            <a:pPr marL="0" indent="0">
              <a:buNone/>
            </a:pPr>
            <a:endParaRPr lang="en-US" sz="2400" b="1" dirty="0" smtClean="0">
              <a:solidFill>
                <a:srgbClr val="F79646"/>
              </a:solidFill>
            </a:endParaRPr>
          </a:p>
          <a:p>
            <a:pPr marL="0" indent="0">
              <a:buNone/>
            </a:pPr>
            <a:r>
              <a:rPr lang="en-US" sz="2400" b="1" dirty="0" smtClean="0">
                <a:solidFill>
                  <a:srgbClr val="F79646"/>
                </a:solidFill>
              </a:rPr>
              <a:t>	</a:t>
            </a:r>
            <a:r>
              <a:rPr lang="en-US" sz="2900" b="1" dirty="0" smtClean="0">
                <a:solidFill>
                  <a:srgbClr val="F79646"/>
                </a:solidFill>
              </a:rPr>
              <a:t>72% </a:t>
            </a:r>
            <a:r>
              <a:rPr lang="en-US" sz="2900" b="1" dirty="0">
                <a:solidFill>
                  <a:srgbClr val="F79646"/>
                </a:solidFill>
              </a:rPr>
              <a:t>Overall</a:t>
            </a:r>
            <a:r>
              <a:rPr lang="en-US" sz="2900" dirty="0">
                <a:solidFill>
                  <a:srgbClr val="F79646"/>
                </a:solidFill>
              </a:rPr>
              <a:t> listed </a:t>
            </a:r>
            <a:r>
              <a:rPr lang="en-US" sz="2900" dirty="0" smtClean="0">
                <a:solidFill>
                  <a:srgbClr val="F79646"/>
                </a:solidFill>
              </a:rPr>
              <a:t>Connecting Classroom Learning to Real-	World Experience </a:t>
            </a:r>
            <a:r>
              <a:rPr lang="en-US" sz="2900" dirty="0">
                <a:solidFill>
                  <a:srgbClr val="F79646"/>
                </a:solidFill>
              </a:rPr>
              <a:t>as their first </a:t>
            </a:r>
            <a:r>
              <a:rPr lang="en-US" sz="2900" dirty="0" smtClean="0">
                <a:solidFill>
                  <a:srgbClr val="F79646"/>
                </a:solidFill>
              </a:rPr>
              <a:t>or </a:t>
            </a:r>
            <a:r>
              <a:rPr lang="en-US" sz="2900" dirty="0">
                <a:solidFill>
                  <a:srgbClr val="F79646"/>
                </a:solidFill>
              </a:rPr>
              <a:t>second priority within </a:t>
            </a:r>
            <a:r>
              <a:rPr lang="en-US" sz="2900" dirty="0" smtClean="0">
                <a:solidFill>
                  <a:srgbClr val="F79646"/>
                </a:solidFill>
              </a:rPr>
              <a:t>Other 	Student Outcomes</a:t>
            </a:r>
            <a:endParaRPr lang="en-US" sz="2900" dirty="0">
              <a:solidFill>
                <a:srgbClr val="F79646"/>
              </a:solidFill>
            </a:endParaRPr>
          </a:p>
          <a:p>
            <a:pPr marL="0" indent="0">
              <a:buNone/>
            </a:pPr>
            <a:r>
              <a:rPr lang="en-US" sz="2900" b="1" dirty="0">
                <a:solidFill>
                  <a:srgbClr val="F79646"/>
                </a:solidFill>
              </a:rPr>
              <a:t>	</a:t>
            </a:r>
            <a:endParaRPr lang="en-US" sz="2900" b="1" dirty="0" smtClean="0">
              <a:solidFill>
                <a:srgbClr val="F79646"/>
              </a:solidFill>
            </a:endParaRPr>
          </a:p>
          <a:p>
            <a:pPr marL="0" indent="0">
              <a:buNone/>
            </a:pPr>
            <a:r>
              <a:rPr lang="en-US" sz="2900" b="1" dirty="0" smtClean="0">
                <a:solidFill>
                  <a:srgbClr val="F79646"/>
                </a:solidFill>
              </a:rPr>
              <a:t>	72</a:t>
            </a:r>
            <a:r>
              <a:rPr lang="en-US" sz="2900" b="1" dirty="0">
                <a:solidFill>
                  <a:srgbClr val="F79646"/>
                </a:solidFill>
              </a:rPr>
              <a:t>% of students </a:t>
            </a:r>
            <a:r>
              <a:rPr lang="en-US" sz="2900" dirty="0">
                <a:solidFill>
                  <a:srgbClr val="F79646"/>
                </a:solidFill>
              </a:rPr>
              <a:t>listed Extracurricular Activities as their first </a:t>
            </a:r>
            <a:r>
              <a:rPr lang="en-US" sz="2900" dirty="0" smtClean="0">
                <a:solidFill>
                  <a:srgbClr val="F79646"/>
                </a:solidFill>
              </a:rPr>
              <a:t>	or </a:t>
            </a:r>
            <a:r>
              <a:rPr lang="en-US" sz="2900" dirty="0">
                <a:solidFill>
                  <a:srgbClr val="F79646"/>
                </a:solidFill>
              </a:rPr>
              <a:t>second priority within Student Engagement </a:t>
            </a:r>
          </a:p>
          <a:p>
            <a:pPr marL="457200" lvl="1" indent="0">
              <a:buNone/>
            </a:pPr>
            <a:endParaRPr lang="en-US" sz="3200" dirty="0"/>
          </a:p>
        </p:txBody>
      </p:sp>
      <p:grpSp>
        <p:nvGrpSpPr>
          <p:cNvPr id="10" name="Group 9"/>
          <p:cNvGrpSpPr/>
          <p:nvPr/>
        </p:nvGrpSpPr>
        <p:grpSpPr>
          <a:xfrm>
            <a:off x="-1413245" y="1393872"/>
            <a:ext cx="3620505" cy="3620505"/>
            <a:chOff x="2138816" y="1466575"/>
            <a:chExt cx="5052288" cy="5052288"/>
          </a:xfrm>
        </p:grpSpPr>
        <p:sp>
          <p:nvSpPr>
            <p:cNvPr id="12" name="Freeform 11"/>
            <p:cNvSpPr/>
            <p:nvPr/>
          </p:nvSpPr>
          <p:spPr>
            <a:xfrm>
              <a:off x="2416749" y="1744879"/>
              <a:ext cx="4495680" cy="4495680"/>
            </a:xfrm>
            <a:custGeom>
              <a:avLst/>
              <a:gdLst>
                <a:gd name="connsiteX0" fmla="*/ 2247840 w 4495680"/>
                <a:gd name="connsiteY0" fmla="*/ 0 h 4495680"/>
                <a:gd name="connsiteX1" fmla="*/ 4194527 w 4495680"/>
                <a:gd name="connsiteY1" fmla="*/ 1123920 h 4495680"/>
                <a:gd name="connsiteX2" fmla="*/ 4194527 w 4495680"/>
                <a:gd name="connsiteY2" fmla="*/ 3371760 h 4495680"/>
                <a:gd name="connsiteX3" fmla="*/ 2247840 w 4495680"/>
                <a:gd name="connsiteY3" fmla="*/ 2247840 h 4495680"/>
                <a:gd name="connsiteX4" fmla="*/ 2247840 w 4495680"/>
                <a:gd name="connsiteY4" fmla="*/ 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2247840" y="0"/>
                  </a:moveTo>
                  <a:cubicBezTo>
                    <a:pt x="3050916" y="0"/>
                    <a:pt x="3792989" y="428436"/>
                    <a:pt x="4194527" y="1123920"/>
                  </a:cubicBezTo>
                  <a:cubicBezTo>
                    <a:pt x="4596065" y="1819404"/>
                    <a:pt x="4596065" y="2676276"/>
                    <a:pt x="4194527" y="3371760"/>
                  </a:cubicBezTo>
                  <a:lnTo>
                    <a:pt x="2247840" y="2247840"/>
                  </a:lnTo>
                  <a:lnTo>
                    <a:pt x="2247840" y="0"/>
                  </a:lnTo>
                  <a:close/>
                </a:path>
              </a:pathLst>
            </a:custGeom>
            <a:solidFill>
              <a:schemeClr val="accent6">
                <a:alpha val="50000"/>
              </a:schemeClr>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2431561" tIns="1014887" rIns="582979"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8" name="Circular Arrow 17"/>
            <p:cNvSpPr/>
            <p:nvPr/>
          </p:nvSpPr>
          <p:spPr>
            <a:xfrm>
              <a:off x="2138816" y="1466575"/>
              <a:ext cx="5052288" cy="5052288"/>
            </a:xfrm>
            <a:prstGeom prst="circularArrow">
              <a:avLst>
                <a:gd name="adj1" fmla="val 5085"/>
                <a:gd name="adj2" fmla="val 327528"/>
                <a:gd name="adj3" fmla="val 1472472"/>
                <a:gd name="adj4" fmla="val 16199432"/>
                <a:gd name="adj5" fmla="val 5932"/>
              </a:avLst>
            </a:prstGeom>
            <a:solidFill>
              <a:schemeClr val="accent6"/>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hueOff val="0"/>
                <a:satOff val="0"/>
                <a:lumOff val="0"/>
                <a:alphaOff val="0"/>
              </a:schemeClr>
            </a:fontRef>
          </p:style>
        </p:sp>
      </p:grpSp>
      <p:pic>
        <p:nvPicPr>
          <p:cNvPr id="21" name="Picture 20" descr="5082.png"/>
          <p:cNvPicPr>
            <a:picLocks noChangeAspect="1"/>
          </p:cNvPicPr>
          <p:nvPr/>
        </p:nvPicPr>
        <p:blipFill>
          <a:blip r:embed="rId4">
            <a:duotone>
              <a:prstClr val="black"/>
              <a:srgbClr val="CC66FF">
                <a:tint val="45000"/>
                <a:satMod val="400000"/>
              </a:srgbClr>
            </a:duotone>
            <a:extLst>
              <a:ext uri="{28A0092B-C50C-407E-A947-70E740481C1C}">
                <a14:useLocalDpi xmlns:a14="http://schemas.microsoft.com/office/drawing/2010/main" val="0"/>
              </a:ext>
            </a:extLst>
          </a:blip>
          <a:stretch>
            <a:fillRect/>
          </a:stretch>
        </p:blipFill>
        <p:spPr>
          <a:xfrm>
            <a:off x="560365" y="2267178"/>
            <a:ext cx="1096808" cy="801184"/>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19</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3608666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Introduction</a:t>
            </a:r>
            <a:endParaRPr lang="en-US" sz="4000" u="sng" dirty="0"/>
          </a:p>
        </p:txBody>
      </p:sp>
      <p:sp>
        <p:nvSpPr>
          <p:cNvPr id="3" name="Content Placeholder 2"/>
          <p:cNvSpPr>
            <a:spLocks noGrp="1"/>
          </p:cNvSpPr>
          <p:nvPr>
            <p:ph idx="1"/>
          </p:nvPr>
        </p:nvSpPr>
        <p:spPr>
          <a:xfrm>
            <a:off x="430904" y="1865641"/>
            <a:ext cx="8229600" cy="4525963"/>
          </a:xfrm>
        </p:spPr>
        <p:txBody>
          <a:bodyPr>
            <a:normAutofit fontScale="92500" lnSpcReduction="20000"/>
          </a:bodyPr>
          <a:lstStyle/>
          <a:p>
            <a:pPr>
              <a:spcBef>
                <a:spcPts val="0"/>
              </a:spcBef>
            </a:pPr>
            <a:r>
              <a:rPr lang="en-US" dirty="0" smtClean="0"/>
              <a:t>July 1, 2013 Governor Brown signed historic school funding legislation</a:t>
            </a:r>
          </a:p>
          <a:p>
            <a:pPr>
              <a:spcBef>
                <a:spcPts val="0"/>
              </a:spcBef>
            </a:pPr>
            <a:endParaRPr lang="en-US" dirty="0" smtClean="0"/>
          </a:p>
          <a:p>
            <a:pPr>
              <a:spcBef>
                <a:spcPts val="0"/>
              </a:spcBef>
            </a:pPr>
            <a:r>
              <a:rPr lang="en-US" dirty="0" smtClean="0"/>
              <a:t>As part of Local Control Funding Formula, districts are required to develop, adopt, and annually update a three year Local Control Accountability Plan (LCAP) beginning July 1, 2014. This plan connects districts’ goals and actions to plans for spending LCFF dollars</a:t>
            </a:r>
          </a:p>
          <a:p>
            <a:pPr>
              <a:spcBef>
                <a:spcPts val="0"/>
              </a:spcBef>
            </a:pPr>
            <a:endParaRPr lang="en-US" dirty="0" smtClean="0"/>
          </a:p>
          <a:p>
            <a:pPr>
              <a:spcBef>
                <a:spcPts val="0"/>
              </a:spcBef>
            </a:pPr>
            <a:r>
              <a:rPr lang="en-US" dirty="0" smtClean="0"/>
              <a:t>LCAP is LCFF’s vehicle for transparency and engagement</a:t>
            </a:r>
          </a:p>
          <a:p>
            <a:pPr marL="0" indent="0">
              <a:buNone/>
            </a:pPr>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2DDF1208-A25C-D348-B786-80FB7464806D}" type="slidenum">
              <a:rPr lang="en-US" smtClean="0"/>
              <a:t>2</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20356093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Sub goal </a:t>
            </a:r>
            <a:r>
              <a:rPr lang="en-US" sz="4000" u="sng" dirty="0"/>
              <a:t>2.3 Actions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207260" y="1751838"/>
            <a:ext cx="6740516" cy="510616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t>Schools </a:t>
            </a:r>
            <a:r>
              <a:rPr lang="en-US" sz="2400" b="1" dirty="0"/>
              <a:t>will provide more varied opportunities for students to become interested in school and learning through technology based activities, project based learning, extended extracurricular, and  expanded learning program involvement</a:t>
            </a:r>
            <a:r>
              <a:rPr lang="en-US" sz="2400" dirty="0"/>
              <a:t> </a:t>
            </a:r>
          </a:p>
          <a:p>
            <a:pPr marL="0" indent="0">
              <a:buNone/>
            </a:pPr>
            <a:endParaRPr lang="en-US" sz="1700" dirty="0"/>
          </a:p>
          <a:p>
            <a:r>
              <a:rPr lang="en-US" sz="2000" dirty="0"/>
              <a:t>Librarian/media technicians assist with research and project based learning</a:t>
            </a:r>
          </a:p>
          <a:p>
            <a:pPr marL="0" indent="0">
              <a:buNone/>
            </a:pPr>
            <a:endParaRPr lang="en-US" sz="2000" dirty="0"/>
          </a:p>
          <a:p>
            <a:r>
              <a:rPr lang="en-US" sz="2000" dirty="0"/>
              <a:t>Computer hardware and software to enhance instruction and provide career technical and college readiness activities. </a:t>
            </a:r>
          </a:p>
          <a:p>
            <a:pPr marL="457200" lvl="1" indent="0">
              <a:buNone/>
            </a:pPr>
            <a:endParaRPr lang="en-US" sz="3200" dirty="0"/>
          </a:p>
        </p:txBody>
      </p:sp>
      <p:grpSp>
        <p:nvGrpSpPr>
          <p:cNvPr id="10" name="Group 9"/>
          <p:cNvGrpSpPr/>
          <p:nvPr/>
        </p:nvGrpSpPr>
        <p:grpSpPr>
          <a:xfrm>
            <a:off x="-1413245" y="1393872"/>
            <a:ext cx="3620505" cy="3620505"/>
            <a:chOff x="2138816" y="1466575"/>
            <a:chExt cx="5052288" cy="5052288"/>
          </a:xfrm>
        </p:grpSpPr>
        <p:sp>
          <p:nvSpPr>
            <p:cNvPr id="12" name="Freeform 11"/>
            <p:cNvSpPr/>
            <p:nvPr/>
          </p:nvSpPr>
          <p:spPr>
            <a:xfrm>
              <a:off x="2416749" y="1744879"/>
              <a:ext cx="4495680" cy="4495680"/>
            </a:xfrm>
            <a:custGeom>
              <a:avLst/>
              <a:gdLst>
                <a:gd name="connsiteX0" fmla="*/ 2247840 w 4495680"/>
                <a:gd name="connsiteY0" fmla="*/ 0 h 4495680"/>
                <a:gd name="connsiteX1" fmla="*/ 4194527 w 4495680"/>
                <a:gd name="connsiteY1" fmla="*/ 1123920 h 4495680"/>
                <a:gd name="connsiteX2" fmla="*/ 4194527 w 4495680"/>
                <a:gd name="connsiteY2" fmla="*/ 3371760 h 4495680"/>
                <a:gd name="connsiteX3" fmla="*/ 2247840 w 4495680"/>
                <a:gd name="connsiteY3" fmla="*/ 2247840 h 4495680"/>
                <a:gd name="connsiteX4" fmla="*/ 2247840 w 4495680"/>
                <a:gd name="connsiteY4" fmla="*/ 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2247840" y="0"/>
                  </a:moveTo>
                  <a:cubicBezTo>
                    <a:pt x="3050916" y="0"/>
                    <a:pt x="3792989" y="428436"/>
                    <a:pt x="4194527" y="1123920"/>
                  </a:cubicBezTo>
                  <a:cubicBezTo>
                    <a:pt x="4596065" y="1819404"/>
                    <a:pt x="4596065" y="2676276"/>
                    <a:pt x="4194527" y="3371760"/>
                  </a:cubicBezTo>
                  <a:lnTo>
                    <a:pt x="2247840" y="2247840"/>
                  </a:lnTo>
                  <a:lnTo>
                    <a:pt x="2247840" y="0"/>
                  </a:lnTo>
                  <a:close/>
                </a:path>
              </a:pathLst>
            </a:custGeom>
            <a:solidFill>
              <a:schemeClr val="accent6">
                <a:alpha val="50000"/>
              </a:schemeClr>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2431561" tIns="1014887" rIns="582979"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8" name="Circular Arrow 17"/>
            <p:cNvSpPr/>
            <p:nvPr/>
          </p:nvSpPr>
          <p:spPr>
            <a:xfrm>
              <a:off x="2138816" y="1466575"/>
              <a:ext cx="5052288" cy="5052288"/>
            </a:xfrm>
            <a:prstGeom prst="circularArrow">
              <a:avLst>
                <a:gd name="adj1" fmla="val 5085"/>
                <a:gd name="adj2" fmla="val 327528"/>
                <a:gd name="adj3" fmla="val 1472472"/>
                <a:gd name="adj4" fmla="val 16199432"/>
                <a:gd name="adj5" fmla="val 5932"/>
              </a:avLst>
            </a:prstGeom>
            <a:solidFill>
              <a:schemeClr val="accent6"/>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hueOff val="0"/>
                <a:satOff val="0"/>
                <a:lumOff val="0"/>
                <a:alphaOff val="0"/>
              </a:schemeClr>
            </a:fontRef>
          </p:style>
        </p:sp>
      </p:grpSp>
      <p:pic>
        <p:nvPicPr>
          <p:cNvPr id="21" name="Picture 20" descr="5082.png"/>
          <p:cNvPicPr>
            <a:picLocks noChangeAspect="1"/>
          </p:cNvPicPr>
          <p:nvPr/>
        </p:nvPicPr>
        <p:blipFill>
          <a:blip r:embed="rId4">
            <a:duotone>
              <a:prstClr val="black"/>
              <a:srgbClr val="CC66FF">
                <a:tint val="45000"/>
                <a:satMod val="400000"/>
              </a:srgbClr>
            </a:duotone>
            <a:extLst>
              <a:ext uri="{28A0092B-C50C-407E-A947-70E740481C1C}">
                <a14:useLocalDpi xmlns:a14="http://schemas.microsoft.com/office/drawing/2010/main" val="0"/>
              </a:ext>
            </a:extLst>
          </a:blip>
          <a:stretch>
            <a:fillRect/>
          </a:stretch>
        </p:blipFill>
        <p:spPr>
          <a:xfrm>
            <a:off x="560365" y="2267178"/>
            <a:ext cx="1096808" cy="801184"/>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20</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22491905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a:t>
            </a:r>
            <a:r>
              <a:rPr lang="en-US" sz="4000" u="sng" dirty="0" smtClean="0"/>
              <a:t>#3</a:t>
            </a:r>
            <a:endParaRPr lang="en-US" sz="4000" u="sng"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360692" y="1751838"/>
            <a:ext cx="6740516"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n-US" sz="3200" b="1" dirty="0" smtClean="0"/>
              <a:t>Goal #3: Parents, family and community stakeholders will become more fully engaged as partners in the education of students in SCUSD.</a:t>
            </a:r>
          </a:p>
        </p:txBody>
      </p:sp>
      <p:grpSp>
        <p:nvGrpSpPr>
          <p:cNvPr id="11" name="Group 10"/>
          <p:cNvGrpSpPr/>
          <p:nvPr/>
        </p:nvGrpSpPr>
        <p:grpSpPr>
          <a:xfrm>
            <a:off x="-219032" y="243721"/>
            <a:ext cx="3314227" cy="3314227"/>
            <a:chOff x="2045855" y="1626851"/>
            <a:chExt cx="5052288" cy="5052288"/>
          </a:xfrm>
        </p:grpSpPr>
        <p:sp>
          <p:nvSpPr>
            <p:cNvPr id="14" name="Freeform 13"/>
            <p:cNvSpPr/>
            <p:nvPr/>
          </p:nvSpPr>
          <p:spPr>
            <a:xfrm>
              <a:off x="2324160" y="1905439"/>
              <a:ext cx="4495680" cy="4495680"/>
            </a:xfrm>
            <a:custGeom>
              <a:avLst/>
              <a:gdLst>
                <a:gd name="connsiteX0" fmla="*/ 4194527 w 4495680"/>
                <a:gd name="connsiteY0" fmla="*/ 3371760 h 4495680"/>
                <a:gd name="connsiteX1" fmla="*/ 2247840 w 4495680"/>
                <a:gd name="connsiteY1" fmla="*/ 4495680 h 4495680"/>
                <a:gd name="connsiteX2" fmla="*/ 301153 w 4495680"/>
                <a:gd name="connsiteY2" fmla="*/ 3371760 h 4495680"/>
                <a:gd name="connsiteX3" fmla="*/ 2247840 w 4495680"/>
                <a:gd name="connsiteY3" fmla="*/ 2247840 h 4495680"/>
                <a:gd name="connsiteX4" fmla="*/ 4194527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4194527" y="3371760"/>
                  </a:moveTo>
                  <a:cubicBezTo>
                    <a:pt x="3792989" y="4067244"/>
                    <a:pt x="3050916" y="4495680"/>
                    <a:pt x="2247840" y="4495680"/>
                  </a:cubicBezTo>
                  <a:cubicBezTo>
                    <a:pt x="1444764" y="4495680"/>
                    <a:pt x="702691" y="4067244"/>
                    <a:pt x="301153" y="3371760"/>
                  </a:cubicBezTo>
                  <a:lnTo>
                    <a:pt x="2247840" y="2247840"/>
                  </a:lnTo>
                  <a:lnTo>
                    <a:pt x="4194527" y="3371760"/>
                  </a:lnTo>
                  <a:close/>
                </a:path>
              </a:pathLst>
            </a:custGeom>
            <a:solidFill>
              <a:srgbClr val="FF0000">
                <a:alpha val="37000"/>
              </a:srgbClr>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1152949" tIns="2999391" rIns="1099432" bIns="483949" numCol="1" spcCol="1270" anchor="ctr" anchorCtr="0">
              <a:noAutofit/>
            </a:bodyPr>
            <a:lstStyle/>
            <a:p>
              <a:pPr lvl="0" algn="ctr" defTabSz="2889250">
                <a:lnSpc>
                  <a:spcPct val="90000"/>
                </a:lnSpc>
                <a:spcBef>
                  <a:spcPct val="0"/>
                </a:spcBef>
                <a:spcAft>
                  <a:spcPct val="35000"/>
                </a:spcAft>
              </a:pPr>
              <a:endParaRPr lang="en-US" sz="6500" kern="1200" dirty="0"/>
            </a:p>
          </p:txBody>
        </p:sp>
        <p:sp>
          <p:nvSpPr>
            <p:cNvPr id="19" name="Circular Arrow 18"/>
            <p:cNvSpPr/>
            <p:nvPr/>
          </p:nvSpPr>
          <p:spPr>
            <a:xfrm>
              <a:off x="2045855" y="1626851"/>
              <a:ext cx="5052288" cy="5052288"/>
            </a:xfrm>
            <a:prstGeom prst="circularArrow">
              <a:avLst>
                <a:gd name="adj1" fmla="val 5085"/>
                <a:gd name="adj2" fmla="val 327528"/>
                <a:gd name="adj3" fmla="val 8671970"/>
                <a:gd name="adj4" fmla="val 1800502"/>
                <a:gd name="adj5" fmla="val 5932"/>
              </a:avLst>
            </a:prstGeom>
            <a:solidFill>
              <a:srgbClr val="FF0000"/>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hueOff val="0"/>
                <a:satOff val="0"/>
                <a:lumOff val="0"/>
                <a:alphaOff val="0"/>
              </a:schemeClr>
            </a:fontRef>
          </p:style>
        </p:sp>
      </p:grpSp>
      <p:pic>
        <p:nvPicPr>
          <p:cNvPr id="22" name="Picture 21" descr="5176.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247" y="2294311"/>
            <a:ext cx="896675" cy="742559"/>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21</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33219880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#3</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360692" y="1751838"/>
            <a:ext cx="6740516" cy="4829397"/>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n-US" sz="3500" b="1" dirty="0" smtClean="0"/>
              <a:t>Goal </a:t>
            </a:r>
            <a:r>
              <a:rPr lang="en-US" sz="3500" b="1" dirty="0"/>
              <a:t>#</a:t>
            </a:r>
            <a:r>
              <a:rPr lang="en-US" sz="3500" b="1" dirty="0" smtClean="0"/>
              <a:t>3.1: </a:t>
            </a:r>
            <a:r>
              <a:rPr lang="en-US" sz="3500" dirty="0" smtClean="0"/>
              <a:t>Stakeholders will have improved opportunities to participate in district/site activities that increase their skills as partners in education.</a:t>
            </a:r>
          </a:p>
          <a:p>
            <a:pPr marL="0" indent="0">
              <a:buNone/>
            </a:pPr>
            <a:endParaRPr lang="en-US" sz="2400" b="1" dirty="0">
              <a:solidFill>
                <a:srgbClr val="F79646"/>
              </a:solidFill>
            </a:endParaRPr>
          </a:p>
          <a:p>
            <a:pPr marL="571500" marR="0" indent="0">
              <a:spcBef>
                <a:spcPts val="0"/>
              </a:spcBef>
              <a:spcAft>
                <a:spcPts val="0"/>
              </a:spcAft>
              <a:buNone/>
            </a:pPr>
            <a:r>
              <a:rPr lang="en-US" sz="2200" b="1" dirty="0" smtClean="0">
                <a:solidFill>
                  <a:srgbClr val="FF0000"/>
                </a:solidFill>
                <a:ea typeface="Calibri"/>
              </a:rPr>
              <a:t>48</a:t>
            </a:r>
            <a:r>
              <a:rPr lang="en-US" sz="2200" b="1" dirty="0">
                <a:solidFill>
                  <a:srgbClr val="FF0000"/>
                </a:solidFill>
                <a:ea typeface="Calibri"/>
              </a:rPr>
              <a:t>% of parents</a:t>
            </a:r>
            <a:r>
              <a:rPr lang="en-US" sz="2200" dirty="0">
                <a:solidFill>
                  <a:srgbClr val="FF0000"/>
                </a:solidFill>
                <a:ea typeface="Calibri"/>
              </a:rPr>
              <a:t> listed </a:t>
            </a:r>
            <a:r>
              <a:rPr lang="en-US" sz="2200" i="1" dirty="0">
                <a:solidFill>
                  <a:srgbClr val="FF0000"/>
                </a:solidFill>
                <a:ea typeface="Calibri"/>
              </a:rPr>
              <a:t>Academic Parent Teacher Teams (APTT)</a:t>
            </a:r>
            <a:r>
              <a:rPr lang="en-US" sz="2200" dirty="0">
                <a:solidFill>
                  <a:srgbClr val="FF0000"/>
                </a:solidFill>
                <a:ea typeface="Calibri"/>
              </a:rPr>
              <a:t> as their first or second priority within Parental </a:t>
            </a:r>
            <a:r>
              <a:rPr lang="en-US" sz="2200" dirty="0" smtClean="0">
                <a:solidFill>
                  <a:srgbClr val="FF0000"/>
                </a:solidFill>
                <a:ea typeface="Calibri"/>
              </a:rPr>
              <a:t>Involvement</a:t>
            </a:r>
            <a:endParaRPr lang="en-US" sz="2200" dirty="0" smtClean="0">
              <a:solidFill>
                <a:srgbClr val="FF0000"/>
              </a:solidFill>
              <a:latin typeface="Times New Roman"/>
              <a:ea typeface="Calibri"/>
            </a:endParaRPr>
          </a:p>
          <a:p>
            <a:pPr marL="571500" marR="0" indent="0">
              <a:spcBef>
                <a:spcPts val="0"/>
              </a:spcBef>
              <a:spcAft>
                <a:spcPts val="0"/>
              </a:spcAft>
              <a:buNone/>
            </a:pPr>
            <a:endParaRPr lang="en-US" sz="2200" b="1" dirty="0">
              <a:solidFill>
                <a:srgbClr val="FF0000"/>
              </a:solidFill>
              <a:latin typeface="Times New Roman"/>
              <a:ea typeface="Calibri"/>
              <a:cs typeface="Times New Roman"/>
            </a:endParaRPr>
          </a:p>
          <a:p>
            <a:pPr marL="571500" marR="0" indent="0">
              <a:spcBef>
                <a:spcPts val="0"/>
              </a:spcBef>
              <a:spcAft>
                <a:spcPts val="0"/>
              </a:spcAft>
              <a:buNone/>
            </a:pPr>
            <a:r>
              <a:rPr lang="en-US" sz="2200" b="1" dirty="0" smtClean="0">
                <a:solidFill>
                  <a:srgbClr val="FF0000"/>
                </a:solidFill>
                <a:ea typeface="Calibri"/>
                <a:cs typeface="Times New Roman"/>
              </a:rPr>
              <a:t>Quote </a:t>
            </a:r>
            <a:r>
              <a:rPr lang="en-US" sz="2200" b="1" dirty="0">
                <a:solidFill>
                  <a:srgbClr val="FF0000"/>
                </a:solidFill>
                <a:ea typeface="Calibri"/>
                <a:cs typeface="Times New Roman"/>
              </a:rPr>
              <a:t>from LCAP Advisory Committee Meetings: </a:t>
            </a:r>
            <a:r>
              <a:rPr lang="en-US" sz="2200" dirty="0">
                <a:solidFill>
                  <a:srgbClr val="FF0000"/>
                </a:solidFill>
                <a:ea typeface="Calibri"/>
                <a:cs typeface="Times New Roman"/>
              </a:rPr>
              <a:t>“Home visits are very effective for teachers to connect with families. They overcome barriers at school sites and build relationships”</a:t>
            </a:r>
            <a:r>
              <a:rPr lang="en-US" sz="2200" dirty="0">
                <a:solidFill>
                  <a:srgbClr val="FF0000"/>
                </a:solidFill>
              </a:rPr>
              <a:t> </a:t>
            </a:r>
          </a:p>
          <a:p>
            <a:pPr marL="457200" lvl="1" indent="0">
              <a:buNone/>
            </a:pPr>
            <a:endParaRPr lang="en-US" sz="3200" dirty="0"/>
          </a:p>
        </p:txBody>
      </p:sp>
      <p:grpSp>
        <p:nvGrpSpPr>
          <p:cNvPr id="11" name="Group 10"/>
          <p:cNvGrpSpPr/>
          <p:nvPr/>
        </p:nvGrpSpPr>
        <p:grpSpPr>
          <a:xfrm>
            <a:off x="-219032" y="243721"/>
            <a:ext cx="3314227" cy="3314227"/>
            <a:chOff x="2045855" y="1626851"/>
            <a:chExt cx="5052288" cy="5052288"/>
          </a:xfrm>
        </p:grpSpPr>
        <p:sp>
          <p:nvSpPr>
            <p:cNvPr id="14" name="Freeform 13"/>
            <p:cNvSpPr/>
            <p:nvPr/>
          </p:nvSpPr>
          <p:spPr>
            <a:xfrm>
              <a:off x="2324160" y="1905439"/>
              <a:ext cx="4495680" cy="4495680"/>
            </a:xfrm>
            <a:custGeom>
              <a:avLst/>
              <a:gdLst>
                <a:gd name="connsiteX0" fmla="*/ 4194527 w 4495680"/>
                <a:gd name="connsiteY0" fmla="*/ 3371760 h 4495680"/>
                <a:gd name="connsiteX1" fmla="*/ 2247840 w 4495680"/>
                <a:gd name="connsiteY1" fmla="*/ 4495680 h 4495680"/>
                <a:gd name="connsiteX2" fmla="*/ 301153 w 4495680"/>
                <a:gd name="connsiteY2" fmla="*/ 3371760 h 4495680"/>
                <a:gd name="connsiteX3" fmla="*/ 2247840 w 4495680"/>
                <a:gd name="connsiteY3" fmla="*/ 2247840 h 4495680"/>
                <a:gd name="connsiteX4" fmla="*/ 4194527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4194527" y="3371760"/>
                  </a:moveTo>
                  <a:cubicBezTo>
                    <a:pt x="3792989" y="4067244"/>
                    <a:pt x="3050916" y="4495680"/>
                    <a:pt x="2247840" y="4495680"/>
                  </a:cubicBezTo>
                  <a:cubicBezTo>
                    <a:pt x="1444764" y="4495680"/>
                    <a:pt x="702691" y="4067244"/>
                    <a:pt x="301153" y="3371760"/>
                  </a:cubicBezTo>
                  <a:lnTo>
                    <a:pt x="2247840" y="2247840"/>
                  </a:lnTo>
                  <a:lnTo>
                    <a:pt x="4194527" y="3371760"/>
                  </a:lnTo>
                  <a:close/>
                </a:path>
              </a:pathLst>
            </a:custGeom>
            <a:solidFill>
              <a:srgbClr val="FF0000">
                <a:alpha val="37000"/>
              </a:srgbClr>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1152949" tIns="2999391" rIns="1099432" bIns="483949" numCol="1" spcCol="1270" anchor="ctr" anchorCtr="0">
              <a:noAutofit/>
            </a:bodyPr>
            <a:lstStyle/>
            <a:p>
              <a:pPr lvl="0" algn="ctr" defTabSz="2889250">
                <a:lnSpc>
                  <a:spcPct val="90000"/>
                </a:lnSpc>
                <a:spcBef>
                  <a:spcPct val="0"/>
                </a:spcBef>
                <a:spcAft>
                  <a:spcPct val="35000"/>
                </a:spcAft>
              </a:pPr>
              <a:endParaRPr lang="en-US" sz="6500" kern="1200" dirty="0"/>
            </a:p>
          </p:txBody>
        </p:sp>
        <p:sp>
          <p:nvSpPr>
            <p:cNvPr id="19" name="Circular Arrow 18"/>
            <p:cNvSpPr/>
            <p:nvPr/>
          </p:nvSpPr>
          <p:spPr>
            <a:xfrm>
              <a:off x="2045855" y="1626851"/>
              <a:ext cx="5052288" cy="5052288"/>
            </a:xfrm>
            <a:prstGeom prst="circularArrow">
              <a:avLst>
                <a:gd name="adj1" fmla="val 5085"/>
                <a:gd name="adj2" fmla="val 327528"/>
                <a:gd name="adj3" fmla="val 8671970"/>
                <a:gd name="adj4" fmla="val 1800502"/>
                <a:gd name="adj5" fmla="val 5932"/>
              </a:avLst>
            </a:prstGeom>
            <a:solidFill>
              <a:srgbClr val="FF0000"/>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hueOff val="0"/>
                <a:satOff val="0"/>
                <a:lumOff val="0"/>
                <a:alphaOff val="0"/>
              </a:schemeClr>
            </a:fontRef>
          </p:style>
        </p:sp>
      </p:grpSp>
      <p:pic>
        <p:nvPicPr>
          <p:cNvPr id="22" name="Picture 21" descr="5176.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247" y="2294311"/>
            <a:ext cx="896675" cy="742559"/>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22</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10539397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Sub goal </a:t>
            </a:r>
            <a:r>
              <a:rPr lang="en-US" sz="4000" u="sng" dirty="0"/>
              <a:t>3.1</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743200" y="1751838"/>
            <a:ext cx="6358008"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t>Stakeholders </a:t>
            </a:r>
            <a:r>
              <a:rPr lang="en-US" sz="2400" b="1" dirty="0"/>
              <a:t>will have improved opportunities to participate in district/site activities that increase their skills as partners in education</a:t>
            </a:r>
            <a:r>
              <a:rPr lang="en-US" sz="2400" b="1" dirty="0" smtClean="0"/>
              <a:t>.</a:t>
            </a:r>
            <a:endParaRPr lang="en-US" sz="2400" dirty="0"/>
          </a:p>
          <a:p>
            <a:pPr marL="0" indent="0">
              <a:buNone/>
            </a:pPr>
            <a:endParaRPr lang="en-US" sz="1600" dirty="0"/>
          </a:p>
          <a:p>
            <a:r>
              <a:rPr lang="en-US" sz="2400" dirty="0"/>
              <a:t>Schools have Parent Resource Centers staffed with Parent Advisors</a:t>
            </a:r>
          </a:p>
          <a:p>
            <a:pPr marL="0" indent="0">
              <a:buNone/>
            </a:pPr>
            <a:endParaRPr lang="en-US" sz="2400" dirty="0"/>
          </a:p>
          <a:p>
            <a:r>
              <a:rPr lang="en-US" sz="2400" dirty="0"/>
              <a:t>Services to support parents in attending parent education, informational meetings, school events and in volunteering at the school.</a:t>
            </a:r>
          </a:p>
          <a:p>
            <a:endParaRPr lang="en-US" sz="2400" dirty="0"/>
          </a:p>
          <a:p>
            <a:pPr marL="457200" lvl="1" indent="0">
              <a:buNone/>
            </a:pPr>
            <a:endParaRPr lang="en-US" sz="3200" dirty="0"/>
          </a:p>
        </p:txBody>
      </p:sp>
      <p:grpSp>
        <p:nvGrpSpPr>
          <p:cNvPr id="11" name="Group 10"/>
          <p:cNvGrpSpPr/>
          <p:nvPr/>
        </p:nvGrpSpPr>
        <p:grpSpPr>
          <a:xfrm>
            <a:off x="-219032" y="243721"/>
            <a:ext cx="3314227" cy="3314227"/>
            <a:chOff x="2045855" y="1626851"/>
            <a:chExt cx="5052288" cy="5052288"/>
          </a:xfrm>
        </p:grpSpPr>
        <p:sp>
          <p:nvSpPr>
            <p:cNvPr id="14" name="Freeform 13"/>
            <p:cNvSpPr/>
            <p:nvPr/>
          </p:nvSpPr>
          <p:spPr>
            <a:xfrm>
              <a:off x="2324160" y="1905439"/>
              <a:ext cx="4495680" cy="4495680"/>
            </a:xfrm>
            <a:custGeom>
              <a:avLst/>
              <a:gdLst>
                <a:gd name="connsiteX0" fmla="*/ 4194527 w 4495680"/>
                <a:gd name="connsiteY0" fmla="*/ 3371760 h 4495680"/>
                <a:gd name="connsiteX1" fmla="*/ 2247840 w 4495680"/>
                <a:gd name="connsiteY1" fmla="*/ 4495680 h 4495680"/>
                <a:gd name="connsiteX2" fmla="*/ 301153 w 4495680"/>
                <a:gd name="connsiteY2" fmla="*/ 3371760 h 4495680"/>
                <a:gd name="connsiteX3" fmla="*/ 2247840 w 4495680"/>
                <a:gd name="connsiteY3" fmla="*/ 2247840 h 4495680"/>
                <a:gd name="connsiteX4" fmla="*/ 4194527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4194527" y="3371760"/>
                  </a:moveTo>
                  <a:cubicBezTo>
                    <a:pt x="3792989" y="4067244"/>
                    <a:pt x="3050916" y="4495680"/>
                    <a:pt x="2247840" y="4495680"/>
                  </a:cubicBezTo>
                  <a:cubicBezTo>
                    <a:pt x="1444764" y="4495680"/>
                    <a:pt x="702691" y="4067244"/>
                    <a:pt x="301153" y="3371760"/>
                  </a:cubicBezTo>
                  <a:lnTo>
                    <a:pt x="2247840" y="2247840"/>
                  </a:lnTo>
                  <a:lnTo>
                    <a:pt x="4194527" y="3371760"/>
                  </a:lnTo>
                  <a:close/>
                </a:path>
              </a:pathLst>
            </a:custGeom>
            <a:solidFill>
              <a:srgbClr val="FF0000">
                <a:alpha val="37000"/>
              </a:srgbClr>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1152949" tIns="2999391" rIns="1099432" bIns="483949" numCol="1" spcCol="1270" anchor="ctr" anchorCtr="0">
              <a:noAutofit/>
            </a:bodyPr>
            <a:lstStyle/>
            <a:p>
              <a:pPr lvl="0" algn="ctr" defTabSz="2889250">
                <a:lnSpc>
                  <a:spcPct val="90000"/>
                </a:lnSpc>
                <a:spcBef>
                  <a:spcPct val="0"/>
                </a:spcBef>
                <a:spcAft>
                  <a:spcPct val="35000"/>
                </a:spcAft>
              </a:pPr>
              <a:endParaRPr lang="en-US" sz="6500" kern="1200" dirty="0"/>
            </a:p>
          </p:txBody>
        </p:sp>
        <p:sp>
          <p:nvSpPr>
            <p:cNvPr id="19" name="Circular Arrow 18"/>
            <p:cNvSpPr/>
            <p:nvPr/>
          </p:nvSpPr>
          <p:spPr>
            <a:xfrm>
              <a:off x="2045855" y="1626851"/>
              <a:ext cx="5052288" cy="5052288"/>
            </a:xfrm>
            <a:prstGeom prst="circularArrow">
              <a:avLst>
                <a:gd name="adj1" fmla="val 5085"/>
                <a:gd name="adj2" fmla="val 327528"/>
                <a:gd name="adj3" fmla="val 8671970"/>
                <a:gd name="adj4" fmla="val 1800502"/>
                <a:gd name="adj5" fmla="val 5932"/>
              </a:avLst>
            </a:prstGeom>
            <a:solidFill>
              <a:srgbClr val="FF0000"/>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hueOff val="0"/>
                <a:satOff val="0"/>
                <a:lumOff val="0"/>
                <a:alphaOff val="0"/>
              </a:schemeClr>
            </a:fontRef>
          </p:style>
        </p:sp>
      </p:grpSp>
      <p:pic>
        <p:nvPicPr>
          <p:cNvPr id="22" name="Picture 21" descr="5176.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247" y="2294311"/>
            <a:ext cx="896675" cy="742559"/>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23</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2876231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#3</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360692" y="1751838"/>
            <a:ext cx="6740516"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n-US" sz="3200" b="1" dirty="0" smtClean="0"/>
              <a:t>Goal </a:t>
            </a:r>
            <a:r>
              <a:rPr lang="en-US" sz="3200" b="1" dirty="0"/>
              <a:t>#</a:t>
            </a:r>
            <a:r>
              <a:rPr lang="en-US" sz="3200" b="1" dirty="0" smtClean="0"/>
              <a:t>3.2: </a:t>
            </a:r>
            <a:r>
              <a:rPr lang="en-US" sz="3200" dirty="0" smtClean="0"/>
              <a:t>Stakeholders will receive improved district and site communications, including translation/interpretation services.</a:t>
            </a:r>
          </a:p>
          <a:p>
            <a:pPr marL="0" indent="0">
              <a:buNone/>
            </a:pPr>
            <a:endParaRPr lang="en-US" sz="2400" b="1" dirty="0">
              <a:solidFill>
                <a:srgbClr val="F79646"/>
              </a:solidFill>
            </a:endParaRPr>
          </a:p>
          <a:p>
            <a:pPr marL="571500" marR="0" indent="0">
              <a:spcBef>
                <a:spcPts val="0"/>
              </a:spcBef>
              <a:spcAft>
                <a:spcPts val="0"/>
              </a:spcAft>
              <a:buNone/>
            </a:pPr>
            <a:r>
              <a:rPr lang="en-US" sz="2000" b="1" dirty="0">
                <a:solidFill>
                  <a:srgbClr val="FF0000"/>
                </a:solidFill>
                <a:ea typeface="Calibri"/>
              </a:rPr>
              <a:t>42% of parents </a:t>
            </a:r>
            <a:r>
              <a:rPr lang="en-US" sz="2000" dirty="0">
                <a:solidFill>
                  <a:srgbClr val="FF0000"/>
                </a:solidFill>
                <a:ea typeface="Calibri"/>
              </a:rPr>
              <a:t>listed School Family Communications as their first or second priority within Parental Involvement</a:t>
            </a:r>
          </a:p>
          <a:p>
            <a:pPr marL="571500" marR="0" indent="0">
              <a:spcBef>
                <a:spcPts val="0"/>
              </a:spcBef>
              <a:spcAft>
                <a:spcPts val="0"/>
              </a:spcAft>
              <a:buNone/>
            </a:pPr>
            <a:endParaRPr lang="en-US" sz="2000" b="1" dirty="0" smtClean="0">
              <a:solidFill>
                <a:srgbClr val="FF0000"/>
              </a:solidFill>
              <a:ea typeface="Calibri"/>
            </a:endParaRPr>
          </a:p>
          <a:p>
            <a:pPr marL="571500" marR="0" indent="0">
              <a:spcBef>
                <a:spcPts val="0"/>
              </a:spcBef>
              <a:spcAft>
                <a:spcPts val="0"/>
              </a:spcAft>
              <a:buNone/>
            </a:pPr>
            <a:r>
              <a:rPr lang="en-US" sz="2000" b="1" dirty="0" smtClean="0">
                <a:solidFill>
                  <a:srgbClr val="FF0000"/>
                </a:solidFill>
                <a:ea typeface="Calibri"/>
              </a:rPr>
              <a:t>Quote </a:t>
            </a:r>
            <a:r>
              <a:rPr lang="en-US" sz="2000" b="1" dirty="0">
                <a:solidFill>
                  <a:srgbClr val="FF0000"/>
                </a:solidFill>
                <a:ea typeface="Calibri"/>
              </a:rPr>
              <a:t>from LCAP Advisory Committee Meetings: </a:t>
            </a:r>
            <a:r>
              <a:rPr lang="en-US" sz="2000" dirty="0">
                <a:solidFill>
                  <a:srgbClr val="FF0000"/>
                </a:solidFill>
                <a:ea typeface="Calibri"/>
              </a:rPr>
              <a:t>“Strengthen communication with parents” </a:t>
            </a:r>
            <a:r>
              <a:rPr lang="en-US" sz="2000" dirty="0" smtClean="0">
                <a:solidFill>
                  <a:srgbClr val="FF0000"/>
                </a:solidFill>
              </a:rPr>
              <a:t> </a:t>
            </a:r>
            <a:endParaRPr lang="en-US" sz="2000" dirty="0">
              <a:solidFill>
                <a:srgbClr val="FF0000"/>
              </a:solidFill>
            </a:endParaRPr>
          </a:p>
          <a:p>
            <a:pPr marL="457200" lvl="1" indent="0">
              <a:buNone/>
            </a:pPr>
            <a:endParaRPr lang="en-US" sz="3200" dirty="0"/>
          </a:p>
        </p:txBody>
      </p:sp>
      <p:grpSp>
        <p:nvGrpSpPr>
          <p:cNvPr id="11" name="Group 10"/>
          <p:cNvGrpSpPr/>
          <p:nvPr/>
        </p:nvGrpSpPr>
        <p:grpSpPr>
          <a:xfrm>
            <a:off x="-219032" y="243721"/>
            <a:ext cx="3314227" cy="3314227"/>
            <a:chOff x="2045855" y="1626851"/>
            <a:chExt cx="5052288" cy="5052288"/>
          </a:xfrm>
        </p:grpSpPr>
        <p:sp>
          <p:nvSpPr>
            <p:cNvPr id="14" name="Freeform 13"/>
            <p:cNvSpPr/>
            <p:nvPr/>
          </p:nvSpPr>
          <p:spPr>
            <a:xfrm>
              <a:off x="2324160" y="1905439"/>
              <a:ext cx="4495680" cy="4495680"/>
            </a:xfrm>
            <a:custGeom>
              <a:avLst/>
              <a:gdLst>
                <a:gd name="connsiteX0" fmla="*/ 4194527 w 4495680"/>
                <a:gd name="connsiteY0" fmla="*/ 3371760 h 4495680"/>
                <a:gd name="connsiteX1" fmla="*/ 2247840 w 4495680"/>
                <a:gd name="connsiteY1" fmla="*/ 4495680 h 4495680"/>
                <a:gd name="connsiteX2" fmla="*/ 301153 w 4495680"/>
                <a:gd name="connsiteY2" fmla="*/ 3371760 h 4495680"/>
                <a:gd name="connsiteX3" fmla="*/ 2247840 w 4495680"/>
                <a:gd name="connsiteY3" fmla="*/ 2247840 h 4495680"/>
                <a:gd name="connsiteX4" fmla="*/ 4194527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4194527" y="3371760"/>
                  </a:moveTo>
                  <a:cubicBezTo>
                    <a:pt x="3792989" y="4067244"/>
                    <a:pt x="3050916" y="4495680"/>
                    <a:pt x="2247840" y="4495680"/>
                  </a:cubicBezTo>
                  <a:cubicBezTo>
                    <a:pt x="1444764" y="4495680"/>
                    <a:pt x="702691" y="4067244"/>
                    <a:pt x="301153" y="3371760"/>
                  </a:cubicBezTo>
                  <a:lnTo>
                    <a:pt x="2247840" y="2247840"/>
                  </a:lnTo>
                  <a:lnTo>
                    <a:pt x="4194527" y="3371760"/>
                  </a:lnTo>
                  <a:close/>
                </a:path>
              </a:pathLst>
            </a:custGeom>
            <a:solidFill>
              <a:srgbClr val="FF0000">
                <a:alpha val="37000"/>
              </a:srgbClr>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1152949" tIns="2999391" rIns="1099432" bIns="483949" numCol="1" spcCol="1270" anchor="ctr" anchorCtr="0">
              <a:noAutofit/>
            </a:bodyPr>
            <a:lstStyle/>
            <a:p>
              <a:pPr lvl="0" algn="ctr" defTabSz="2889250">
                <a:lnSpc>
                  <a:spcPct val="90000"/>
                </a:lnSpc>
                <a:spcBef>
                  <a:spcPct val="0"/>
                </a:spcBef>
                <a:spcAft>
                  <a:spcPct val="35000"/>
                </a:spcAft>
              </a:pPr>
              <a:endParaRPr lang="en-US" sz="6500" kern="1200" dirty="0"/>
            </a:p>
          </p:txBody>
        </p:sp>
        <p:sp>
          <p:nvSpPr>
            <p:cNvPr id="19" name="Circular Arrow 18"/>
            <p:cNvSpPr/>
            <p:nvPr/>
          </p:nvSpPr>
          <p:spPr>
            <a:xfrm>
              <a:off x="2045855" y="1626851"/>
              <a:ext cx="5052288" cy="5052288"/>
            </a:xfrm>
            <a:prstGeom prst="circularArrow">
              <a:avLst>
                <a:gd name="adj1" fmla="val 5085"/>
                <a:gd name="adj2" fmla="val 327528"/>
                <a:gd name="adj3" fmla="val 8671970"/>
                <a:gd name="adj4" fmla="val 1800502"/>
                <a:gd name="adj5" fmla="val 5932"/>
              </a:avLst>
            </a:prstGeom>
            <a:solidFill>
              <a:srgbClr val="FF0000"/>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hueOff val="0"/>
                <a:satOff val="0"/>
                <a:lumOff val="0"/>
                <a:alphaOff val="0"/>
              </a:schemeClr>
            </a:fontRef>
          </p:style>
        </p:sp>
      </p:grpSp>
      <p:pic>
        <p:nvPicPr>
          <p:cNvPr id="22" name="Picture 21" descr="5176.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247" y="2294311"/>
            <a:ext cx="896675" cy="742559"/>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24</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226322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Sub goal </a:t>
            </a:r>
            <a:r>
              <a:rPr lang="en-US" sz="4000" u="sng" dirty="0"/>
              <a:t>3.2 Actions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2786062" y="1751838"/>
            <a:ext cx="6315145"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t>Stakeholders </a:t>
            </a:r>
            <a:r>
              <a:rPr lang="en-US" sz="2400" b="1" dirty="0"/>
              <a:t>will receive improved district and site communications, including translation/interpretation services. </a:t>
            </a:r>
            <a:endParaRPr lang="en-US" sz="2400" dirty="0"/>
          </a:p>
          <a:p>
            <a:pPr marL="0" indent="0">
              <a:buNone/>
            </a:pPr>
            <a:endParaRPr lang="en-US" sz="1600" dirty="0"/>
          </a:p>
          <a:p>
            <a:r>
              <a:rPr lang="en-US" sz="2400" dirty="0"/>
              <a:t>School sites communicate regularly with parent/guardians through website, phone outreach, mailings and meetings.</a:t>
            </a:r>
          </a:p>
          <a:p>
            <a:endParaRPr lang="en-US" sz="2400" dirty="0"/>
          </a:p>
          <a:p>
            <a:r>
              <a:rPr lang="en-US" sz="2400" dirty="0"/>
              <a:t>Translation and interpretation services are provided in five languages by bilingual </a:t>
            </a:r>
            <a:r>
              <a:rPr lang="en-US" sz="2400" dirty="0" smtClean="0"/>
              <a:t>staff at </a:t>
            </a:r>
            <a:r>
              <a:rPr lang="en-US" sz="2400" dirty="0"/>
              <a:t>district events and in schools </a:t>
            </a:r>
          </a:p>
          <a:p>
            <a:pPr marL="457200" lvl="1" indent="0">
              <a:buNone/>
            </a:pPr>
            <a:endParaRPr lang="en-US" sz="3200" dirty="0"/>
          </a:p>
        </p:txBody>
      </p:sp>
      <p:grpSp>
        <p:nvGrpSpPr>
          <p:cNvPr id="11" name="Group 10"/>
          <p:cNvGrpSpPr/>
          <p:nvPr/>
        </p:nvGrpSpPr>
        <p:grpSpPr>
          <a:xfrm>
            <a:off x="-219032" y="243721"/>
            <a:ext cx="3314227" cy="3314227"/>
            <a:chOff x="2045855" y="1626851"/>
            <a:chExt cx="5052288" cy="5052288"/>
          </a:xfrm>
        </p:grpSpPr>
        <p:sp>
          <p:nvSpPr>
            <p:cNvPr id="14" name="Freeform 13"/>
            <p:cNvSpPr/>
            <p:nvPr/>
          </p:nvSpPr>
          <p:spPr>
            <a:xfrm>
              <a:off x="2324160" y="1905439"/>
              <a:ext cx="4495680" cy="4495680"/>
            </a:xfrm>
            <a:custGeom>
              <a:avLst/>
              <a:gdLst>
                <a:gd name="connsiteX0" fmla="*/ 4194527 w 4495680"/>
                <a:gd name="connsiteY0" fmla="*/ 3371760 h 4495680"/>
                <a:gd name="connsiteX1" fmla="*/ 2247840 w 4495680"/>
                <a:gd name="connsiteY1" fmla="*/ 4495680 h 4495680"/>
                <a:gd name="connsiteX2" fmla="*/ 301153 w 4495680"/>
                <a:gd name="connsiteY2" fmla="*/ 3371760 h 4495680"/>
                <a:gd name="connsiteX3" fmla="*/ 2247840 w 4495680"/>
                <a:gd name="connsiteY3" fmla="*/ 2247840 h 4495680"/>
                <a:gd name="connsiteX4" fmla="*/ 4194527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4194527" y="3371760"/>
                  </a:moveTo>
                  <a:cubicBezTo>
                    <a:pt x="3792989" y="4067244"/>
                    <a:pt x="3050916" y="4495680"/>
                    <a:pt x="2247840" y="4495680"/>
                  </a:cubicBezTo>
                  <a:cubicBezTo>
                    <a:pt x="1444764" y="4495680"/>
                    <a:pt x="702691" y="4067244"/>
                    <a:pt x="301153" y="3371760"/>
                  </a:cubicBezTo>
                  <a:lnTo>
                    <a:pt x="2247840" y="2247840"/>
                  </a:lnTo>
                  <a:lnTo>
                    <a:pt x="4194527" y="3371760"/>
                  </a:lnTo>
                  <a:close/>
                </a:path>
              </a:pathLst>
            </a:custGeom>
            <a:solidFill>
              <a:srgbClr val="FF0000">
                <a:alpha val="37000"/>
              </a:srgbClr>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1152949" tIns="2999391" rIns="1099432" bIns="483949" numCol="1" spcCol="1270" anchor="ctr" anchorCtr="0">
              <a:noAutofit/>
            </a:bodyPr>
            <a:lstStyle/>
            <a:p>
              <a:pPr lvl="0" algn="ctr" defTabSz="2889250">
                <a:lnSpc>
                  <a:spcPct val="90000"/>
                </a:lnSpc>
                <a:spcBef>
                  <a:spcPct val="0"/>
                </a:spcBef>
                <a:spcAft>
                  <a:spcPct val="35000"/>
                </a:spcAft>
              </a:pPr>
              <a:endParaRPr lang="en-US" sz="6500" kern="1200" dirty="0"/>
            </a:p>
          </p:txBody>
        </p:sp>
        <p:sp>
          <p:nvSpPr>
            <p:cNvPr id="19" name="Circular Arrow 18"/>
            <p:cNvSpPr/>
            <p:nvPr/>
          </p:nvSpPr>
          <p:spPr>
            <a:xfrm>
              <a:off x="2045855" y="1626851"/>
              <a:ext cx="5052288" cy="5052288"/>
            </a:xfrm>
            <a:prstGeom prst="circularArrow">
              <a:avLst>
                <a:gd name="adj1" fmla="val 5085"/>
                <a:gd name="adj2" fmla="val 327528"/>
                <a:gd name="adj3" fmla="val 8671970"/>
                <a:gd name="adj4" fmla="val 1800502"/>
                <a:gd name="adj5" fmla="val 5932"/>
              </a:avLst>
            </a:prstGeom>
            <a:solidFill>
              <a:srgbClr val="FF0000"/>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hueOff val="0"/>
                <a:satOff val="0"/>
                <a:lumOff val="0"/>
                <a:alphaOff val="0"/>
              </a:schemeClr>
            </a:fontRef>
          </p:style>
        </p:sp>
      </p:grpSp>
      <p:pic>
        <p:nvPicPr>
          <p:cNvPr id="22" name="Picture 21" descr="5176.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247" y="2294311"/>
            <a:ext cx="896675" cy="742559"/>
          </a:xfrm>
          <a:prstGeom prst="rect">
            <a:avLst/>
          </a:prstGeom>
        </p:spPr>
      </p:pic>
      <p:sp>
        <p:nvSpPr>
          <p:cNvPr id="3" name="Slide Number Placeholder 2"/>
          <p:cNvSpPr>
            <a:spLocks noGrp="1"/>
          </p:cNvSpPr>
          <p:nvPr>
            <p:ph type="sldNum" sz="quarter" idx="12"/>
          </p:nvPr>
        </p:nvSpPr>
        <p:spPr/>
        <p:txBody>
          <a:bodyPr/>
          <a:lstStyle/>
          <a:p>
            <a:fld id="{2DDF1208-A25C-D348-B786-80FB7464806D}" type="slidenum">
              <a:rPr lang="en-US" smtClean="0"/>
              <a:t>25</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635023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Next Steps</a:t>
            </a:r>
            <a:endParaRPr lang="en-US" sz="4000" u="sng"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256873" y="1612388"/>
            <a:ext cx="8690903" cy="5008391"/>
          </a:xfrm>
        </p:spPr>
        <p:txBody>
          <a:bodyPr>
            <a:normAutofit fontScale="85000" lnSpcReduction="10000"/>
          </a:bodyPr>
          <a:lstStyle/>
          <a:p>
            <a:pPr lvl="1">
              <a:buFont typeface="Arial"/>
              <a:buChar char="•"/>
            </a:pPr>
            <a:endParaRPr lang="en-US" sz="1600" dirty="0" smtClean="0"/>
          </a:p>
          <a:p>
            <a:pPr lvl="1">
              <a:buFont typeface="Arial"/>
              <a:buChar char="•"/>
            </a:pPr>
            <a:r>
              <a:rPr lang="en-US" sz="3200" dirty="0" smtClean="0"/>
              <a:t>Beginning March 20 - Draft plan distributed</a:t>
            </a:r>
          </a:p>
          <a:p>
            <a:pPr lvl="1">
              <a:buFont typeface="Arial"/>
              <a:buChar char="•"/>
            </a:pPr>
            <a:r>
              <a:rPr lang="en-US" sz="3200" dirty="0" smtClean="0"/>
              <a:t>April 2 – Final LCAP Advisory Committee Meeting </a:t>
            </a:r>
          </a:p>
          <a:p>
            <a:pPr lvl="1">
              <a:buFont typeface="Arial"/>
              <a:buChar char="•"/>
            </a:pPr>
            <a:r>
              <a:rPr lang="en-US" sz="3200" dirty="0" smtClean="0"/>
              <a:t>DAC, DELAC, SAC, CAC meetings (already scheduled)</a:t>
            </a:r>
            <a:endParaRPr lang="en-US" sz="3200" dirty="0"/>
          </a:p>
          <a:p>
            <a:pPr lvl="1">
              <a:buFont typeface="Arial"/>
              <a:buChar char="•"/>
            </a:pPr>
            <a:r>
              <a:rPr lang="en-US" sz="3200" dirty="0" smtClean="0"/>
              <a:t>Respond to questions, comments and concerns</a:t>
            </a:r>
            <a:r>
              <a:rPr lang="en-US" sz="3200" dirty="0"/>
              <a:t> </a:t>
            </a:r>
            <a:r>
              <a:rPr lang="en-US" sz="3200" dirty="0" smtClean="0"/>
              <a:t>in writing</a:t>
            </a:r>
          </a:p>
          <a:p>
            <a:pPr lvl="1">
              <a:buFont typeface="Arial"/>
              <a:buChar char="•"/>
            </a:pPr>
            <a:r>
              <a:rPr lang="en-US" sz="3200" dirty="0" smtClean="0"/>
              <a:t>Another cycle of PEVs</a:t>
            </a:r>
          </a:p>
          <a:p>
            <a:pPr lvl="1">
              <a:buFont typeface="Arial"/>
              <a:buChar char="•"/>
            </a:pPr>
            <a:r>
              <a:rPr lang="en-US" sz="3200" dirty="0" smtClean="0"/>
              <a:t>Draft plan, survey and more information available at </a:t>
            </a:r>
            <a:r>
              <a:rPr lang="en-US" sz="3200" dirty="0" smtClean="0">
                <a:hlinkClick r:id="rId4"/>
              </a:rPr>
              <a:t>www.scusd.edu/LCAP</a:t>
            </a:r>
            <a:endParaRPr lang="en-US" sz="3200" dirty="0" smtClean="0"/>
          </a:p>
          <a:p>
            <a:pPr lvl="1">
              <a:buFont typeface="Arial"/>
              <a:buChar char="•"/>
            </a:pPr>
            <a:r>
              <a:rPr lang="en-US" sz="3200" dirty="0" smtClean="0"/>
              <a:t>Public Hearing – May 15 (tentative)</a:t>
            </a:r>
          </a:p>
          <a:p>
            <a:pPr lvl="1">
              <a:buFont typeface="Arial"/>
              <a:buChar char="•"/>
            </a:pPr>
            <a:r>
              <a:rPr lang="en-US" sz="3200" dirty="0" smtClean="0"/>
              <a:t>Board Approval – June 5 (tentative)</a:t>
            </a:r>
          </a:p>
        </p:txBody>
      </p:sp>
      <p:sp>
        <p:nvSpPr>
          <p:cNvPr id="3" name="Slide Number Placeholder 2"/>
          <p:cNvSpPr>
            <a:spLocks noGrp="1"/>
          </p:cNvSpPr>
          <p:nvPr>
            <p:ph type="sldNum" sz="quarter" idx="12"/>
          </p:nvPr>
        </p:nvSpPr>
        <p:spPr/>
        <p:txBody>
          <a:bodyPr/>
          <a:lstStyle/>
          <a:p>
            <a:fld id="{2DDF1208-A25C-D348-B786-80FB7464806D}" type="slidenum">
              <a:rPr lang="en-US" smtClean="0"/>
              <a:t>26</a:t>
            </a:fld>
            <a:endParaRPr lang="en-US" dirty="0"/>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3476870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33958" y="994489"/>
            <a:ext cx="8176710" cy="5703173"/>
            <a:chOff x="-3498" y="-1125342"/>
            <a:chExt cx="11684949" cy="7679521"/>
          </a:xfrm>
        </p:grpSpPr>
        <p:sp>
          <p:nvSpPr>
            <p:cNvPr id="9" name="Rectangle 8"/>
            <p:cNvSpPr/>
            <p:nvPr/>
          </p:nvSpPr>
          <p:spPr>
            <a:xfrm rot="5400000">
              <a:off x="7251885" y="3974307"/>
              <a:ext cx="714374" cy="71438"/>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10" name="Rectangle 9"/>
            <p:cNvSpPr/>
            <p:nvPr/>
          </p:nvSpPr>
          <p:spPr>
            <a:xfrm rot="5400000">
              <a:off x="4885531" y="2269332"/>
              <a:ext cx="714375" cy="71438"/>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11" name="Rectangle 10"/>
            <p:cNvSpPr/>
            <p:nvPr/>
          </p:nvSpPr>
          <p:spPr>
            <a:xfrm rot="5400000">
              <a:off x="4895056" y="3912394"/>
              <a:ext cx="714375" cy="71438"/>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12" name="Rectangle 11"/>
            <p:cNvSpPr/>
            <p:nvPr/>
          </p:nvSpPr>
          <p:spPr>
            <a:xfrm>
              <a:off x="6430963" y="3090863"/>
              <a:ext cx="714375" cy="71437"/>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14" name="Rectangle 13"/>
            <p:cNvSpPr/>
            <p:nvPr/>
          </p:nvSpPr>
          <p:spPr>
            <a:xfrm>
              <a:off x="8056200" y="4805363"/>
              <a:ext cx="714375" cy="71436"/>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15" name="Rectangle 14"/>
            <p:cNvSpPr/>
            <p:nvPr/>
          </p:nvSpPr>
          <p:spPr>
            <a:xfrm>
              <a:off x="8158163" y="3076575"/>
              <a:ext cx="714375" cy="71438"/>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16" name="Rectangle 15"/>
            <p:cNvSpPr/>
            <p:nvPr/>
          </p:nvSpPr>
          <p:spPr>
            <a:xfrm>
              <a:off x="4073525" y="1447800"/>
              <a:ext cx="714375" cy="71438"/>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17" name="Rectangle 16"/>
            <p:cNvSpPr/>
            <p:nvPr/>
          </p:nvSpPr>
          <p:spPr>
            <a:xfrm rot="5400000">
              <a:off x="3251994" y="2340769"/>
              <a:ext cx="714375" cy="71437"/>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18" name="Bouée 45"/>
            <p:cNvSpPr/>
            <p:nvPr/>
          </p:nvSpPr>
          <p:spPr>
            <a:xfrm>
              <a:off x="1430338" y="915988"/>
              <a:ext cx="1071562" cy="1071562"/>
            </a:xfrm>
            <a:prstGeom prst="donut">
              <a:avLst>
                <a:gd name="adj" fmla="val 8653"/>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solidFill>
                  <a:schemeClr val="tx1"/>
                </a:solidFill>
              </a:endParaRPr>
            </a:p>
          </p:txBody>
        </p:sp>
        <p:sp>
          <p:nvSpPr>
            <p:cNvPr id="19" name="Bouée 46"/>
            <p:cNvSpPr/>
            <p:nvPr/>
          </p:nvSpPr>
          <p:spPr>
            <a:xfrm>
              <a:off x="3073400" y="947738"/>
              <a:ext cx="1071563" cy="1071562"/>
            </a:xfrm>
            <a:prstGeom prst="donut">
              <a:avLst>
                <a:gd name="adj" fmla="val 8653"/>
              </a:avLst>
            </a:prstGeom>
            <a:solidFill>
              <a:srgbClr val="9D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solidFill>
                  <a:schemeClr val="tx1"/>
                </a:solidFill>
              </a:endParaRPr>
            </a:p>
          </p:txBody>
        </p:sp>
        <p:sp>
          <p:nvSpPr>
            <p:cNvPr id="20" name="Rectangle 19"/>
            <p:cNvSpPr/>
            <p:nvPr/>
          </p:nvSpPr>
          <p:spPr>
            <a:xfrm>
              <a:off x="2430463" y="1447800"/>
              <a:ext cx="642936" cy="71438"/>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21" name="ZoneTexte 99"/>
            <p:cNvSpPr txBox="1">
              <a:spLocks noChangeArrowheads="1"/>
            </p:cNvSpPr>
            <p:nvPr/>
          </p:nvSpPr>
          <p:spPr bwMode="auto">
            <a:xfrm>
              <a:off x="2999693" y="946415"/>
              <a:ext cx="1214437" cy="87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algn="ctr" eaLnBrk="1" hangingPunct="1"/>
              <a:r>
                <a:rPr lang="fr-FR" sz="1800" b="1" dirty="0">
                  <a:solidFill>
                    <a:srgbClr val="151515"/>
                  </a:solidFill>
                  <a:latin typeface="Calibri" charset="0"/>
                  <a:cs typeface="Calibri" charset="0"/>
                </a:rPr>
                <a:t>Jan 2014</a:t>
              </a:r>
            </a:p>
          </p:txBody>
        </p:sp>
        <p:sp>
          <p:nvSpPr>
            <p:cNvPr id="22" name="Rectangle 21"/>
            <p:cNvSpPr/>
            <p:nvPr/>
          </p:nvSpPr>
          <p:spPr>
            <a:xfrm rot="5400000">
              <a:off x="1608931" y="2292738"/>
              <a:ext cx="714374" cy="71438"/>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23" name="Rectangle 22"/>
            <p:cNvSpPr/>
            <p:nvPr/>
          </p:nvSpPr>
          <p:spPr>
            <a:xfrm>
              <a:off x="787400" y="1447800"/>
              <a:ext cx="714375" cy="71438"/>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24" name="Rectangle 23"/>
            <p:cNvSpPr/>
            <p:nvPr/>
          </p:nvSpPr>
          <p:spPr>
            <a:xfrm>
              <a:off x="5716588" y="3090863"/>
              <a:ext cx="714375" cy="71437"/>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p>
          </p:txBody>
        </p:sp>
        <p:sp>
          <p:nvSpPr>
            <p:cNvPr id="25" name="Bouée 122"/>
            <p:cNvSpPr/>
            <p:nvPr/>
          </p:nvSpPr>
          <p:spPr>
            <a:xfrm>
              <a:off x="4716463" y="2590800"/>
              <a:ext cx="1071562" cy="1071563"/>
            </a:xfrm>
            <a:prstGeom prst="donut">
              <a:avLst>
                <a:gd name="adj" fmla="val 865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solidFill>
                  <a:schemeClr val="tx1"/>
                </a:solidFill>
              </a:endParaRPr>
            </a:p>
          </p:txBody>
        </p:sp>
        <p:sp>
          <p:nvSpPr>
            <p:cNvPr id="26" name="Bouée 124"/>
            <p:cNvSpPr/>
            <p:nvPr/>
          </p:nvSpPr>
          <p:spPr>
            <a:xfrm>
              <a:off x="7078663" y="2590800"/>
              <a:ext cx="1071562" cy="1071563"/>
            </a:xfrm>
            <a:prstGeom prst="donut">
              <a:avLst>
                <a:gd name="adj" fmla="val 8653"/>
              </a:avLst>
            </a:prstGeom>
            <a:solidFill>
              <a:srgbClr val="34A1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solidFill>
                  <a:schemeClr val="tx1"/>
                </a:solidFill>
              </a:endParaRPr>
            </a:p>
          </p:txBody>
        </p:sp>
        <p:sp>
          <p:nvSpPr>
            <p:cNvPr id="27" name="Bouée 137"/>
            <p:cNvSpPr/>
            <p:nvPr/>
          </p:nvSpPr>
          <p:spPr>
            <a:xfrm>
              <a:off x="7057663" y="4300537"/>
              <a:ext cx="1071564" cy="1071562"/>
            </a:xfrm>
            <a:prstGeom prst="donut">
              <a:avLst>
                <a:gd name="adj" fmla="val 8653"/>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dirty="0">
                <a:solidFill>
                  <a:schemeClr val="tx1"/>
                </a:solidFill>
              </a:endParaRPr>
            </a:p>
          </p:txBody>
        </p:sp>
        <p:sp>
          <p:nvSpPr>
            <p:cNvPr id="28" name="ZoneTexte 142"/>
            <p:cNvSpPr txBox="1">
              <a:spLocks noChangeArrowheads="1"/>
            </p:cNvSpPr>
            <p:nvPr/>
          </p:nvSpPr>
          <p:spPr bwMode="auto">
            <a:xfrm>
              <a:off x="-3498" y="-1125342"/>
              <a:ext cx="4077024" cy="136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algn="r" eaLnBrk="1" hangingPunct="1"/>
              <a:r>
                <a:rPr lang="en-US" sz="2000" dirty="0">
                  <a:solidFill>
                    <a:srgbClr val="151515"/>
                  </a:solidFill>
                  <a:latin typeface="Calibri" charset="0"/>
                  <a:cs typeface="Calibri" charset="0"/>
                </a:rPr>
                <a:t>January 16, 2014 </a:t>
              </a:r>
            </a:p>
            <a:p>
              <a:pPr algn="r" eaLnBrk="1" hangingPunct="1"/>
              <a:r>
                <a:rPr lang="en-US" sz="2000" dirty="0">
                  <a:solidFill>
                    <a:srgbClr val="151515"/>
                  </a:solidFill>
                  <a:latin typeface="Calibri" charset="0"/>
                  <a:cs typeface="Calibri" charset="0"/>
                </a:rPr>
                <a:t>State of Board Education adopted </a:t>
              </a:r>
              <a:r>
                <a:rPr lang="en-US" sz="2000" dirty="0" smtClean="0">
                  <a:solidFill>
                    <a:srgbClr val="151515"/>
                  </a:solidFill>
                  <a:latin typeface="Calibri" charset="0"/>
                  <a:cs typeface="Calibri" charset="0"/>
                </a:rPr>
                <a:t>regulations</a:t>
              </a:r>
              <a:endParaRPr lang="fr-FR" sz="2000" dirty="0">
                <a:solidFill>
                  <a:srgbClr val="151515"/>
                </a:solidFill>
                <a:latin typeface="Calibri" charset="0"/>
                <a:cs typeface="Calibri" charset="0"/>
              </a:endParaRPr>
            </a:p>
          </p:txBody>
        </p:sp>
        <p:sp>
          <p:nvSpPr>
            <p:cNvPr id="29" name="ZoneTexte 156"/>
            <p:cNvSpPr txBox="1">
              <a:spLocks noChangeArrowheads="1"/>
            </p:cNvSpPr>
            <p:nvPr/>
          </p:nvSpPr>
          <p:spPr bwMode="auto">
            <a:xfrm>
              <a:off x="8895389" y="2173473"/>
              <a:ext cx="2786062" cy="2196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eaLnBrk="1" hangingPunct="1"/>
              <a:r>
                <a:rPr lang="en-US" sz="2000" dirty="0" smtClean="0">
                  <a:solidFill>
                    <a:srgbClr val="151515"/>
                  </a:solidFill>
                  <a:latin typeface="Calibri" charset="0"/>
                  <a:cs typeface="Calibri" charset="0"/>
                </a:rPr>
                <a:t>Five days after SCUSD Board adoptions, SCOE shall approve LCAP</a:t>
              </a:r>
              <a:endParaRPr lang="fr-FR" sz="2000" dirty="0">
                <a:solidFill>
                  <a:srgbClr val="151515"/>
                </a:solidFill>
                <a:latin typeface="Calibri" charset="0"/>
                <a:cs typeface="Calibri" charset="0"/>
              </a:endParaRPr>
            </a:p>
          </p:txBody>
        </p:sp>
        <p:sp>
          <p:nvSpPr>
            <p:cNvPr id="30" name="ZoneTexte 158"/>
            <p:cNvSpPr txBox="1">
              <a:spLocks noChangeArrowheads="1"/>
            </p:cNvSpPr>
            <p:nvPr/>
          </p:nvSpPr>
          <p:spPr bwMode="auto">
            <a:xfrm>
              <a:off x="3573462" y="4357690"/>
              <a:ext cx="3177037" cy="2196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eaLnBrk="1" hangingPunct="1"/>
              <a:r>
                <a:rPr lang="en-US" sz="2000" dirty="0">
                  <a:solidFill>
                    <a:srgbClr val="151515"/>
                  </a:solidFill>
                  <a:latin typeface="Calibri" charset="0"/>
                  <a:cs typeface="Calibri" charset="0"/>
                </a:rPr>
                <a:t>By July 1, 2014</a:t>
              </a:r>
            </a:p>
            <a:p>
              <a:pPr eaLnBrk="1" hangingPunct="1"/>
              <a:r>
                <a:rPr lang="en-US" sz="2000" dirty="0">
                  <a:solidFill>
                    <a:srgbClr val="151515"/>
                  </a:solidFill>
                  <a:latin typeface="Calibri" charset="0"/>
                  <a:cs typeface="Calibri" charset="0"/>
                </a:rPr>
                <a:t>SCUSD Governing Board shall adopt LCAP</a:t>
              </a:r>
              <a:endParaRPr lang="fr-FR" sz="2000" dirty="0">
                <a:solidFill>
                  <a:srgbClr val="151515"/>
                </a:solidFill>
                <a:latin typeface="Calibri" charset="0"/>
                <a:cs typeface="Calibri" charset="0"/>
              </a:endParaRPr>
            </a:p>
            <a:p>
              <a:pPr eaLnBrk="1" hangingPunct="1"/>
              <a:endParaRPr lang="fr-FR" sz="2000" dirty="0">
                <a:solidFill>
                  <a:srgbClr val="151515"/>
                </a:solidFill>
                <a:latin typeface="Calibri" charset="0"/>
                <a:cs typeface="Calibri" charset="0"/>
              </a:endParaRPr>
            </a:p>
          </p:txBody>
        </p:sp>
        <p:sp>
          <p:nvSpPr>
            <p:cNvPr id="31" name="ZoneTexte 99"/>
            <p:cNvSpPr txBox="1">
              <a:spLocks noChangeArrowheads="1"/>
            </p:cNvSpPr>
            <p:nvPr/>
          </p:nvSpPr>
          <p:spPr bwMode="auto">
            <a:xfrm>
              <a:off x="1373869" y="971198"/>
              <a:ext cx="1214437" cy="87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algn="ctr" eaLnBrk="1" hangingPunct="1"/>
              <a:r>
                <a:rPr lang="fr-FR" sz="1800" b="1" dirty="0">
                  <a:solidFill>
                    <a:srgbClr val="151515"/>
                  </a:solidFill>
                  <a:latin typeface="Calibri" charset="0"/>
                  <a:cs typeface="Calibri" charset="0"/>
                </a:rPr>
                <a:t>July 2013</a:t>
              </a:r>
            </a:p>
          </p:txBody>
        </p:sp>
        <p:sp>
          <p:nvSpPr>
            <p:cNvPr id="32" name="ZoneTexte 99"/>
            <p:cNvSpPr txBox="1">
              <a:spLocks noChangeArrowheads="1"/>
            </p:cNvSpPr>
            <p:nvPr/>
          </p:nvSpPr>
          <p:spPr bwMode="auto">
            <a:xfrm>
              <a:off x="4657044" y="2666647"/>
              <a:ext cx="1214438" cy="87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algn="ctr" eaLnBrk="1" hangingPunct="1"/>
              <a:r>
                <a:rPr lang="fr-FR" sz="1800" b="1" dirty="0">
                  <a:solidFill>
                    <a:srgbClr val="151515"/>
                  </a:solidFill>
                  <a:latin typeface="Calibri" charset="0"/>
                  <a:cs typeface="Calibri" charset="0"/>
                </a:rPr>
                <a:t>July 2014</a:t>
              </a:r>
            </a:p>
          </p:txBody>
        </p:sp>
        <p:sp>
          <p:nvSpPr>
            <p:cNvPr id="33" name="ZoneTexte 99"/>
            <p:cNvSpPr txBox="1">
              <a:spLocks noChangeArrowheads="1"/>
            </p:cNvSpPr>
            <p:nvPr/>
          </p:nvSpPr>
          <p:spPr bwMode="auto">
            <a:xfrm>
              <a:off x="7007226" y="2683492"/>
              <a:ext cx="1214437" cy="87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algn="ctr" eaLnBrk="1" hangingPunct="1"/>
              <a:r>
                <a:rPr lang="fr-FR" sz="1800" b="1" dirty="0">
                  <a:solidFill>
                    <a:srgbClr val="151515"/>
                  </a:solidFill>
                  <a:latin typeface="Calibri" charset="0"/>
                  <a:cs typeface="Calibri" charset="0"/>
                </a:rPr>
                <a:t>July 2014</a:t>
              </a:r>
            </a:p>
          </p:txBody>
        </p:sp>
        <p:sp>
          <p:nvSpPr>
            <p:cNvPr id="34" name="ZoneTexte 99"/>
            <p:cNvSpPr txBox="1">
              <a:spLocks noChangeArrowheads="1"/>
            </p:cNvSpPr>
            <p:nvPr/>
          </p:nvSpPr>
          <p:spPr bwMode="auto">
            <a:xfrm>
              <a:off x="6976700" y="4345868"/>
              <a:ext cx="1214437" cy="87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algn="ctr" eaLnBrk="1" hangingPunct="1"/>
              <a:r>
                <a:rPr lang="fr-FR" sz="1800" b="1" dirty="0" err="1">
                  <a:solidFill>
                    <a:srgbClr val="151515"/>
                  </a:solidFill>
                  <a:latin typeface="Calibri" charset="0"/>
                  <a:cs typeface="Calibri" charset="0"/>
                </a:rPr>
                <a:t>Oct</a:t>
              </a:r>
              <a:r>
                <a:rPr lang="fr-FR" sz="1800" b="1" dirty="0">
                  <a:solidFill>
                    <a:srgbClr val="151515"/>
                  </a:solidFill>
                  <a:latin typeface="Calibri" charset="0"/>
                  <a:cs typeface="Calibri" charset="0"/>
                </a:rPr>
                <a:t> 2015</a:t>
              </a:r>
            </a:p>
          </p:txBody>
        </p:sp>
      </p:grpSp>
      <p:sp>
        <p:nvSpPr>
          <p:cNvPr id="36" name="Rectangle 35"/>
          <p:cNvSpPr/>
          <p:nvPr/>
        </p:nvSpPr>
        <p:spPr>
          <a:xfrm rot="5400000">
            <a:off x="2503649" y="2242149"/>
            <a:ext cx="530528" cy="49990"/>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a:p>
        </p:txBody>
      </p:sp>
      <p:sp>
        <p:nvSpPr>
          <p:cNvPr id="37" name="ZoneTexte 159"/>
          <p:cNvSpPr txBox="1">
            <a:spLocks noChangeArrowheads="1"/>
          </p:cNvSpPr>
          <p:nvPr/>
        </p:nvSpPr>
        <p:spPr bwMode="auto">
          <a:xfrm>
            <a:off x="457200" y="3860377"/>
            <a:ext cx="171872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eaLnBrk="1" hangingPunct="1"/>
            <a:r>
              <a:rPr lang="en-US" sz="2000" dirty="0">
                <a:solidFill>
                  <a:srgbClr val="151515"/>
                </a:solidFill>
                <a:latin typeface="Calibri" charset="0"/>
                <a:cs typeface="Calibri" charset="0"/>
              </a:rPr>
              <a:t>July 1, 2013 Governor Brown signed the historic school funding legislation  </a:t>
            </a:r>
            <a:endParaRPr lang="fr-FR" sz="2000" dirty="0">
              <a:solidFill>
                <a:srgbClr val="151515"/>
              </a:solidFill>
              <a:latin typeface="Calibri" charset="0"/>
              <a:cs typeface="Calibri" charset="0"/>
            </a:endParaRPr>
          </a:p>
        </p:txBody>
      </p:sp>
      <p:sp>
        <p:nvSpPr>
          <p:cNvPr id="38" name="ZoneTexte 157"/>
          <p:cNvSpPr txBox="1">
            <a:spLocks noChangeArrowheads="1"/>
          </p:cNvSpPr>
          <p:nvPr/>
        </p:nvSpPr>
        <p:spPr bwMode="auto">
          <a:xfrm>
            <a:off x="6461081" y="5201816"/>
            <a:ext cx="248043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eaLnBrk="1" hangingPunct="1"/>
            <a:r>
              <a:rPr lang="en-US" sz="2000" dirty="0">
                <a:solidFill>
                  <a:srgbClr val="151515"/>
                </a:solidFill>
                <a:latin typeface="Calibri" charset="0"/>
                <a:cs typeface="Calibri" charset="0"/>
              </a:rPr>
              <a:t>October 1, 2015</a:t>
            </a:r>
          </a:p>
          <a:p>
            <a:pPr eaLnBrk="1" hangingPunct="1"/>
            <a:r>
              <a:rPr lang="en-US" sz="2000" dirty="0">
                <a:solidFill>
                  <a:srgbClr val="151515"/>
                </a:solidFill>
                <a:latin typeface="Calibri" charset="0"/>
                <a:cs typeface="Calibri" charset="0"/>
              </a:rPr>
              <a:t>State Board of Education adopt evaluation rubrics</a:t>
            </a:r>
            <a:endParaRPr lang="fr-FR" sz="2000" dirty="0">
              <a:solidFill>
                <a:srgbClr val="151515"/>
              </a:solidFill>
              <a:latin typeface="Calibri" charset="0"/>
              <a:cs typeface="Calibri" charset="0"/>
            </a:endParaRPr>
          </a:p>
        </p:txBody>
      </p:sp>
      <p:sp>
        <p:nvSpPr>
          <p:cNvPr id="35" name="Title 5"/>
          <p:cNvSpPr>
            <a:spLocks noGrp="1"/>
          </p:cNvSpPr>
          <p:nvPr>
            <p:ph type="title"/>
          </p:nvPr>
        </p:nvSpPr>
        <p:spPr>
          <a:xfrm>
            <a:off x="457200" y="608838"/>
            <a:ext cx="8229600" cy="1143000"/>
          </a:xfrm>
        </p:spPr>
        <p:txBody>
          <a:bodyPr>
            <a:normAutofit/>
          </a:bodyPr>
          <a:lstStyle/>
          <a:p>
            <a:r>
              <a:rPr lang="en-US" sz="4000" u="sng" dirty="0" smtClean="0"/>
              <a:t>Timeline</a:t>
            </a:r>
            <a:endParaRPr lang="en-US" sz="4000" u="sng" dirty="0"/>
          </a:p>
        </p:txBody>
      </p:sp>
      <p:sp>
        <p:nvSpPr>
          <p:cNvPr id="2" name="Slide Number Placeholder 1"/>
          <p:cNvSpPr>
            <a:spLocks noGrp="1"/>
          </p:cNvSpPr>
          <p:nvPr>
            <p:ph type="sldNum" sz="quarter" idx="12"/>
          </p:nvPr>
        </p:nvSpPr>
        <p:spPr/>
        <p:txBody>
          <a:bodyPr/>
          <a:lstStyle/>
          <a:p>
            <a:fld id="{2DDF1208-A25C-D348-B786-80FB7464806D}" type="slidenum">
              <a:rPr lang="en-US" smtClean="0"/>
              <a:t>3</a:t>
            </a:fld>
            <a:endParaRPr lang="en-US" dirty="0"/>
          </a:p>
        </p:txBody>
      </p:sp>
      <p:sp>
        <p:nvSpPr>
          <p:cNvPr id="39" name="Bouée 122"/>
          <p:cNvSpPr/>
          <p:nvPr/>
        </p:nvSpPr>
        <p:spPr>
          <a:xfrm>
            <a:off x="3546738" y="2491510"/>
            <a:ext cx="749841" cy="795793"/>
          </a:xfrm>
          <a:prstGeom prst="donut">
            <a:avLst>
              <a:gd name="adj" fmla="val 865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a:solidFill>
                <a:schemeClr val="tx1"/>
              </a:solidFill>
            </a:endParaRPr>
          </a:p>
        </p:txBody>
      </p:sp>
      <p:sp>
        <p:nvSpPr>
          <p:cNvPr id="40" name="ZoneTexte 99"/>
          <p:cNvSpPr txBox="1">
            <a:spLocks noChangeArrowheads="1"/>
          </p:cNvSpPr>
          <p:nvPr/>
        </p:nvSpPr>
        <p:spPr bwMode="auto">
          <a:xfrm>
            <a:off x="3505159" y="2547837"/>
            <a:ext cx="849820"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algn="ctr" eaLnBrk="1" hangingPunct="1"/>
            <a:r>
              <a:rPr lang="fr-FR" sz="1750" b="1" dirty="0" err="1" smtClean="0">
                <a:solidFill>
                  <a:srgbClr val="151515"/>
                </a:solidFill>
                <a:latin typeface="Calibri" charset="0"/>
                <a:cs typeface="Calibri" charset="0"/>
              </a:rPr>
              <a:t>Feb</a:t>
            </a:r>
            <a:endParaRPr lang="fr-FR" sz="1750" b="1" dirty="0" smtClean="0">
              <a:solidFill>
                <a:srgbClr val="151515"/>
              </a:solidFill>
              <a:latin typeface="Calibri" charset="0"/>
              <a:cs typeface="Calibri" charset="0"/>
            </a:endParaRPr>
          </a:p>
          <a:p>
            <a:pPr algn="ctr" eaLnBrk="1" hangingPunct="1"/>
            <a:r>
              <a:rPr lang="fr-FR" sz="1750" b="1" dirty="0" smtClean="0">
                <a:solidFill>
                  <a:srgbClr val="151515"/>
                </a:solidFill>
                <a:latin typeface="Calibri" charset="0"/>
                <a:cs typeface="Calibri" charset="0"/>
              </a:rPr>
              <a:t>2014</a:t>
            </a:r>
            <a:endParaRPr lang="fr-FR" sz="1750" b="1" dirty="0">
              <a:solidFill>
                <a:srgbClr val="151515"/>
              </a:solidFill>
              <a:latin typeface="Calibri" charset="0"/>
              <a:cs typeface="Calibri" charset="0"/>
            </a:endParaRPr>
          </a:p>
        </p:txBody>
      </p:sp>
      <p:sp>
        <p:nvSpPr>
          <p:cNvPr id="41" name="Rectangle 40"/>
          <p:cNvSpPr/>
          <p:nvPr/>
        </p:nvSpPr>
        <p:spPr>
          <a:xfrm>
            <a:off x="4286659" y="2907434"/>
            <a:ext cx="499894" cy="53053"/>
          </a:xfrm>
          <a:prstGeom prst="rect">
            <a:avLst/>
          </a:prstGeom>
          <a:solidFill>
            <a:srgbClr val="E4545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00460" fontAlgn="auto">
              <a:spcBef>
                <a:spcPts val="0"/>
              </a:spcBef>
              <a:spcAft>
                <a:spcPts val="0"/>
              </a:spcAft>
              <a:defRPr/>
            </a:pPr>
            <a:endParaRPr lang="fr-FR"/>
          </a:p>
        </p:txBody>
      </p:sp>
      <p:sp>
        <p:nvSpPr>
          <p:cNvPr id="42" name="ZoneTexte 156"/>
          <p:cNvSpPr txBox="1">
            <a:spLocks noChangeArrowheads="1"/>
          </p:cNvSpPr>
          <p:nvPr/>
        </p:nvSpPr>
        <p:spPr bwMode="auto">
          <a:xfrm>
            <a:off x="4786553" y="1604705"/>
            <a:ext cx="1949587"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600">
                <a:solidFill>
                  <a:schemeClr val="tx1"/>
                </a:solidFill>
                <a:latin typeface="Arial" charset="0"/>
                <a:ea typeface="ＭＳ Ｐゴシック" charset="0"/>
                <a:cs typeface="ＭＳ Ｐゴシック" charset="0"/>
              </a:defRPr>
            </a:lvl1pPr>
            <a:lvl2pPr marL="742950" indent="-285750" eaLnBrk="0" hangingPunct="0">
              <a:defRPr sz="2600">
                <a:solidFill>
                  <a:schemeClr val="tx1"/>
                </a:solidFill>
                <a:latin typeface="Arial" charset="0"/>
                <a:ea typeface="ＭＳ Ｐゴシック" charset="0"/>
              </a:defRPr>
            </a:lvl2pPr>
            <a:lvl3pPr marL="1143000" indent="-228600" eaLnBrk="0" hangingPunct="0">
              <a:defRPr sz="2600">
                <a:solidFill>
                  <a:schemeClr val="tx1"/>
                </a:solidFill>
                <a:latin typeface="Arial" charset="0"/>
                <a:ea typeface="ＭＳ Ｐゴシック" charset="0"/>
              </a:defRPr>
            </a:lvl3pPr>
            <a:lvl4pPr marL="1600200" indent="-228600" eaLnBrk="0" hangingPunct="0">
              <a:defRPr sz="2600">
                <a:solidFill>
                  <a:schemeClr val="tx1"/>
                </a:solidFill>
                <a:latin typeface="Arial" charset="0"/>
                <a:ea typeface="ＭＳ Ｐゴシック" charset="0"/>
              </a:defRPr>
            </a:lvl4pPr>
            <a:lvl5pPr marL="2057400" indent="-228600" eaLnBrk="0" hangingPunct="0">
              <a:defRPr sz="2600">
                <a:solidFill>
                  <a:schemeClr val="tx1"/>
                </a:solidFill>
                <a:latin typeface="Arial" charset="0"/>
                <a:ea typeface="ＭＳ Ｐゴシック" charset="0"/>
              </a:defRPr>
            </a:lvl5pPr>
            <a:lvl6pPr marL="2514600" indent="-228600" defTabSz="1300163" eaLnBrk="0" fontAlgn="base" hangingPunct="0">
              <a:spcBef>
                <a:spcPct val="0"/>
              </a:spcBef>
              <a:spcAft>
                <a:spcPct val="0"/>
              </a:spcAft>
              <a:defRPr sz="2600">
                <a:solidFill>
                  <a:schemeClr val="tx1"/>
                </a:solidFill>
                <a:latin typeface="Arial" charset="0"/>
                <a:ea typeface="ＭＳ Ｐゴシック" charset="0"/>
              </a:defRPr>
            </a:lvl6pPr>
            <a:lvl7pPr marL="2971800" indent="-228600" defTabSz="1300163" eaLnBrk="0" fontAlgn="base" hangingPunct="0">
              <a:spcBef>
                <a:spcPct val="0"/>
              </a:spcBef>
              <a:spcAft>
                <a:spcPct val="0"/>
              </a:spcAft>
              <a:defRPr sz="2600">
                <a:solidFill>
                  <a:schemeClr val="tx1"/>
                </a:solidFill>
                <a:latin typeface="Arial" charset="0"/>
                <a:ea typeface="ＭＳ Ｐゴシック" charset="0"/>
              </a:defRPr>
            </a:lvl7pPr>
            <a:lvl8pPr marL="3429000" indent="-228600" defTabSz="1300163" eaLnBrk="0" fontAlgn="base" hangingPunct="0">
              <a:spcBef>
                <a:spcPct val="0"/>
              </a:spcBef>
              <a:spcAft>
                <a:spcPct val="0"/>
              </a:spcAft>
              <a:defRPr sz="2600">
                <a:solidFill>
                  <a:schemeClr val="tx1"/>
                </a:solidFill>
                <a:latin typeface="Arial" charset="0"/>
                <a:ea typeface="ＭＳ Ｐゴシック" charset="0"/>
              </a:defRPr>
            </a:lvl8pPr>
            <a:lvl9pPr marL="3886200" indent="-228600" defTabSz="1300163" eaLnBrk="0" fontAlgn="base" hangingPunct="0">
              <a:spcBef>
                <a:spcPct val="0"/>
              </a:spcBef>
              <a:spcAft>
                <a:spcPct val="0"/>
              </a:spcAft>
              <a:defRPr sz="2600">
                <a:solidFill>
                  <a:schemeClr val="tx1"/>
                </a:solidFill>
                <a:latin typeface="Arial" charset="0"/>
                <a:ea typeface="ＭＳ Ｐゴシック" charset="0"/>
              </a:defRPr>
            </a:lvl9pPr>
          </a:lstStyle>
          <a:p>
            <a:pPr eaLnBrk="1" hangingPunct="1"/>
            <a:r>
              <a:rPr lang="en-US" sz="2000" dirty="0" smtClean="0">
                <a:solidFill>
                  <a:srgbClr val="151515"/>
                </a:solidFill>
                <a:latin typeface="Calibri" charset="0"/>
                <a:cs typeface="Calibri" charset="0"/>
              </a:rPr>
              <a:t>February 18, 2014 State Board of Education releases draft LCAP template</a:t>
            </a:r>
            <a:endParaRPr lang="fr-FR" sz="2000" dirty="0">
              <a:solidFill>
                <a:srgbClr val="151515"/>
              </a:solidFill>
              <a:latin typeface="Calibri" charset="0"/>
              <a:cs typeface="Calibri" charset="0"/>
            </a:endParaRPr>
          </a:p>
          <a:p>
            <a:pPr eaLnBrk="1" hangingPunct="1"/>
            <a:endParaRPr lang="fr-FR" sz="2000" dirty="0">
              <a:solidFill>
                <a:srgbClr val="151515"/>
              </a:solidFill>
              <a:latin typeface="Calibri" charset="0"/>
              <a:cs typeface="Calibri" charset="0"/>
            </a:endParaRPr>
          </a:p>
        </p:txBody>
      </p:sp>
      <p:sp>
        <p:nvSpPr>
          <p:cNvPr id="3" name="Footer Placeholder 2"/>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1609905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784293937"/>
              </p:ext>
            </p:extLst>
          </p:nvPr>
        </p:nvGraphicFramePr>
        <p:xfrm>
          <a:off x="457200" y="1667880"/>
          <a:ext cx="8332974" cy="4725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p:cNvPicPr>
            <a:picLocks noChangeAspect="1"/>
          </p:cNvPicPr>
          <p:nvPr/>
        </p:nvPicPr>
        <p:blipFill rotWithShape="1">
          <a:blip r:embed="rId8"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Title 5"/>
          <p:cNvSpPr>
            <a:spLocks noGrp="1"/>
          </p:cNvSpPr>
          <p:nvPr>
            <p:ph type="title"/>
          </p:nvPr>
        </p:nvSpPr>
        <p:spPr>
          <a:xfrm>
            <a:off x="457200" y="608838"/>
            <a:ext cx="8229600" cy="1143000"/>
          </a:xfrm>
        </p:spPr>
        <p:txBody>
          <a:bodyPr>
            <a:normAutofit/>
          </a:bodyPr>
          <a:lstStyle/>
          <a:p>
            <a:r>
              <a:rPr lang="en-US" sz="4000" u="sng" dirty="0" smtClean="0"/>
              <a:t>Engagement Strategy</a:t>
            </a:r>
            <a:endParaRPr lang="en-US" sz="4000" u="sng" dirty="0"/>
          </a:p>
        </p:txBody>
      </p:sp>
      <p:sp>
        <p:nvSpPr>
          <p:cNvPr id="6" name="Slide Number Placeholder 5"/>
          <p:cNvSpPr>
            <a:spLocks noGrp="1"/>
          </p:cNvSpPr>
          <p:nvPr>
            <p:ph type="sldNum" sz="quarter" idx="12"/>
          </p:nvPr>
        </p:nvSpPr>
        <p:spPr/>
        <p:txBody>
          <a:bodyPr/>
          <a:lstStyle/>
          <a:p>
            <a:fld id="{2DDF1208-A25C-D348-B786-80FB7464806D}" type="slidenum">
              <a:rPr lang="en-US" smtClean="0"/>
              <a:t>4</a:t>
            </a:fld>
            <a:endParaRPr lang="en-US"/>
          </a:p>
        </p:txBody>
      </p:sp>
      <p:sp>
        <p:nvSpPr>
          <p:cNvPr id="3" name="Footer Placeholder 2"/>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278845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LCAP Advisory Committee Meetings</a:t>
            </a:r>
            <a:endParaRPr lang="en-US" sz="4000" u="sng" dirty="0"/>
          </a:p>
        </p:txBody>
      </p:sp>
      <p:sp>
        <p:nvSpPr>
          <p:cNvPr id="3" name="Content Placeholder 2"/>
          <p:cNvSpPr>
            <a:spLocks noGrp="1"/>
          </p:cNvSpPr>
          <p:nvPr>
            <p:ph idx="1"/>
          </p:nvPr>
        </p:nvSpPr>
        <p:spPr>
          <a:xfrm>
            <a:off x="256873" y="1612388"/>
            <a:ext cx="8690903" cy="5008391"/>
          </a:xfrm>
        </p:spPr>
        <p:txBody>
          <a:bodyPr>
            <a:normAutofit/>
          </a:bodyPr>
          <a:lstStyle/>
          <a:p>
            <a:pPr lvl="1">
              <a:buFont typeface="Arial"/>
              <a:buChar char="•"/>
            </a:pPr>
            <a:r>
              <a:rPr lang="en-US" sz="3200" dirty="0" smtClean="0"/>
              <a:t>Four meetings to date</a:t>
            </a:r>
          </a:p>
          <a:p>
            <a:pPr lvl="2"/>
            <a:r>
              <a:rPr lang="en-US" dirty="0" smtClean="0"/>
              <a:t>November 6</a:t>
            </a:r>
          </a:p>
          <a:p>
            <a:pPr lvl="2"/>
            <a:r>
              <a:rPr lang="en-US" dirty="0" smtClean="0"/>
              <a:t>December 12</a:t>
            </a:r>
          </a:p>
          <a:p>
            <a:pPr lvl="2"/>
            <a:r>
              <a:rPr lang="en-US" dirty="0" smtClean="0"/>
              <a:t>January 22</a:t>
            </a:r>
          </a:p>
          <a:p>
            <a:pPr lvl="2"/>
            <a:r>
              <a:rPr lang="en-US" dirty="0" smtClean="0"/>
              <a:t>February 13</a:t>
            </a:r>
          </a:p>
          <a:p>
            <a:pPr lvl="1">
              <a:buFont typeface="Arial"/>
              <a:buChar char="•"/>
            </a:pPr>
            <a:r>
              <a:rPr lang="en-US" sz="3200" dirty="0" smtClean="0"/>
              <a:t>Average attendance: approx. 120 per meeting</a:t>
            </a:r>
          </a:p>
          <a:p>
            <a:pPr lvl="1">
              <a:buFont typeface="Arial"/>
              <a:buChar char="•"/>
            </a:pPr>
            <a:r>
              <a:rPr lang="en-US" sz="3200" dirty="0" smtClean="0"/>
              <a:t>Lessons Learned and Adjustments</a:t>
            </a:r>
            <a:endParaRPr lang="en-US" sz="32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2DDF1208-A25C-D348-B786-80FB7464806D}" type="slidenum">
              <a:rPr lang="en-US" smtClean="0"/>
              <a:t>5</a:t>
            </a:fld>
            <a:endParaRPr lang="en-US"/>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2657864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1952895" y="1466575"/>
            <a:ext cx="5238209" cy="5212564"/>
            <a:chOff x="1952895" y="1466575"/>
            <a:chExt cx="5238209" cy="5212564"/>
          </a:xfrm>
        </p:grpSpPr>
        <p:sp>
          <p:nvSpPr>
            <p:cNvPr id="34" name="Freeform 33"/>
            <p:cNvSpPr/>
            <p:nvPr/>
          </p:nvSpPr>
          <p:spPr>
            <a:xfrm>
              <a:off x="2416749" y="1744879"/>
              <a:ext cx="4495680" cy="4495680"/>
            </a:xfrm>
            <a:custGeom>
              <a:avLst/>
              <a:gdLst>
                <a:gd name="connsiteX0" fmla="*/ 2247840 w 4495680"/>
                <a:gd name="connsiteY0" fmla="*/ 0 h 4495680"/>
                <a:gd name="connsiteX1" fmla="*/ 4194527 w 4495680"/>
                <a:gd name="connsiteY1" fmla="*/ 1123920 h 4495680"/>
                <a:gd name="connsiteX2" fmla="*/ 4194527 w 4495680"/>
                <a:gd name="connsiteY2" fmla="*/ 3371760 h 4495680"/>
                <a:gd name="connsiteX3" fmla="*/ 2247840 w 4495680"/>
                <a:gd name="connsiteY3" fmla="*/ 2247840 h 4495680"/>
                <a:gd name="connsiteX4" fmla="*/ 2247840 w 4495680"/>
                <a:gd name="connsiteY4" fmla="*/ 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2247840" y="0"/>
                  </a:moveTo>
                  <a:cubicBezTo>
                    <a:pt x="3050916" y="0"/>
                    <a:pt x="3792989" y="428436"/>
                    <a:pt x="4194527" y="1123920"/>
                  </a:cubicBezTo>
                  <a:cubicBezTo>
                    <a:pt x="4596065" y="1819404"/>
                    <a:pt x="4596065" y="2676276"/>
                    <a:pt x="4194527" y="3371760"/>
                  </a:cubicBezTo>
                  <a:lnTo>
                    <a:pt x="2247840" y="2247840"/>
                  </a:lnTo>
                  <a:lnTo>
                    <a:pt x="2247840" y="0"/>
                  </a:lnTo>
                  <a:close/>
                </a:path>
              </a:pathLst>
            </a:custGeom>
            <a:solidFill>
              <a:schemeClr val="accent6">
                <a:alpha val="50000"/>
              </a:schemeClr>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2431561" tIns="1014887" rIns="582979"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35" name="Freeform 34"/>
            <p:cNvSpPr/>
            <p:nvPr/>
          </p:nvSpPr>
          <p:spPr>
            <a:xfrm>
              <a:off x="2324160" y="1905439"/>
              <a:ext cx="4495680" cy="4495680"/>
            </a:xfrm>
            <a:custGeom>
              <a:avLst/>
              <a:gdLst>
                <a:gd name="connsiteX0" fmla="*/ 4194527 w 4495680"/>
                <a:gd name="connsiteY0" fmla="*/ 3371760 h 4495680"/>
                <a:gd name="connsiteX1" fmla="*/ 2247840 w 4495680"/>
                <a:gd name="connsiteY1" fmla="*/ 4495680 h 4495680"/>
                <a:gd name="connsiteX2" fmla="*/ 301153 w 4495680"/>
                <a:gd name="connsiteY2" fmla="*/ 3371760 h 4495680"/>
                <a:gd name="connsiteX3" fmla="*/ 2247840 w 4495680"/>
                <a:gd name="connsiteY3" fmla="*/ 2247840 h 4495680"/>
                <a:gd name="connsiteX4" fmla="*/ 4194527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4194527" y="3371760"/>
                  </a:moveTo>
                  <a:cubicBezTo>
                    <a:pt x="3792989" y="4067244"/>
                    <a:pt x="3050916" y="4495680"/>
                    <a:pt x="2247840" y="4495680"/>
                  </a:cubicBezTo>
                  <a:cubicBezTo>
                    <a:pt x="1444764" y="4495680"/>
                    <a:pt x="702691" y="4067244"/>
                    <a:pt x="301153" y="3371760"/>
                  </a:cubicBezTo>
                  <a:lnTo>
                    <a:pt x="2247840" y="2247840"/>
                  </a:lnTo>
                  <a:lnTo>
                    <a:pt x="4194527" y="3371760"/>
                  </a:lnTo>
                  <a:close/>
                </a:path>
              </a:pathLst>
            </a:custGeom>
            <a:solidFill>
              <a:srgbClr val="FF0000">
                <a:alpha val="37000"/>
              </a:srgbClr>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1152949" tIns="2999391" rIns="1099432" bIns="483949" numCol="1" spcCol="1270" anchor="ctr" anchorCtr="0">
              <a:noAutofit/>
            </a:bodyPr>
            <a:lstStyle/>
            <a:p>
              <a:pPr lvl="0" algn="ctr" defTabSz="2889250">
                <a:lnSpc>
                  <a:spcPct val="90000"/>
                </a:lnSpc>
                <a:spcBef>
                  <a:spcPct val="0"/>
                </a:spcBef>
                <a:spcAft>
                  <a:spcPct val="35000"/>
                </a:spcAft>
              </a:pPr>
              <a:endParaRPr lang="en-US" sz="6500" kern="1200"/>
            </a:p>
          </p:txBody>
        </p:sp>
        <p:sp>
          <p:nvSpPr>
            <p:cNvPr id="36" name="Freeform 35"/>
            <p:cNvSpPr/>
            <p:nvPr/>
          </p:nvSpPr>
          <p:spPr>
            <a:xfrm>
              <a:off x="2231570" y="1744879"/>
              <a:ext cx="4495680" cy="4495680"/>
            </a:xfrm>
            <a:custGeom>
              <a:avLst/>
              <a:gdLst>
                <a:gd name="connsiteX0" fmla="*/ 301153 w 4495680"/>
                <a:gd name="connsiteY0" fmla="*/ 3371760 h 4495680"/>
                <a:gd name="connsiteX1" fmla="*/ 301153 w 4495680"/>
                <a:gd name="connsiteY1" fmla="*/ 1123920 h 4495680"/>
                <a:gd name="connsiteX2" fmla="*/ 2247840 w 4495680"/>
                <a:gd name="connsiteY2" fmla="*/ 0 h 4495680"/>
                <a:gd name="connsiteX3" fmla="*/ 2247840 w 4495680"/>
                <a:gd name="connsiteY3" fmla="*/ 2247840 h 4495680"/>
                <a:gd name="connsiteX4" fmla="*/ 301153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301153" y="3371760"/>
                  </a:moveTo>
                  <a:cubicBezTo>
                    <a:pt x="-100385" y="2676276"/>
                    <a:pt x="-100385" y="1819404"/>
                    <a:pt x="301153" y="1123920"/>
                  </a:cubicBezTo>
                  <a:cubicBezTo>
                    <a:pt x="702691" y="428436"/>
                    <a:pt x="1444764" y="0"/>
                    <a:pt x="2247840" y="0"/>
                  </a:cubicBezTo>
                  <a:lnTo>
                    <a:pt x="2247840" y="2247840"/>
                  </a:lnTo>
                  <a:lnTo>
                    <a:pt x="301153" y="3371760"/>
                  </a:lnTo>
                  <a:close/>
                </a:path>
              </a:pathLst>
            </a:custGeom>
            <a:solidFill>
              <a:srgbClr val="008000">
                <a:alpha val="29000"/>
              </a:srgbClr>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582980" tIns="1014887" rIns="2431560"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37" name="Circular Arrow 36"/>
            <p:cNvSpPr/>
            <p:nvPr/>
          </p:nvSpPr>
          <p:spPr>
            <a:xfrm>
              <a:off x="2138816" y="1466575"/>
              <a:ext cx="5052288" cy="5052288"/>
            </a:xfrm>
            <a:prstGeom prst="circularArrow">
              <a:avLst>
                <a:gd name="adj1" fmla="val 5085"/>
                <a:gd name="adj2" fmla="val 327528"/>
                <a:gd name="adj3" fmla="val 1472472"/>
                <a:gd name="adj4" fmla="val 16199432"/>
                <a:gd name="adj5" fmla="val 5932"/>
              </a:avLst>
            </a:prstGeom>
            <a:solidFill>
              <a:schemeClr val="accent6"/>
            </a:solidFill>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hueOff val="0"/>
                <a:satOff val="0"/>
                <a:lumOff val="0"/>
                <a:alphaOff val="0"/>
              </a:schemeClr>
            </a:fontRef>
          </p:style>
        </p:sp>
        <p:sp>
          <p:nvSpPr>
            <p:cNvPr id="38" name="Circular Arrow 37"/>
            <p:cNvSpPr/>
            <p:nvPr/>
          </p:nvSpPr>
          <p:spPr>
            <a:xfrm>
              <a:off x="2045855" y="1626851"/>
              <a:ext cx="5052288" cy="5052288"/>
            </a:xfrm>
            <a:prstGeom prst="circularArrow">
              <a:avLst>
                <a:gd name="adj1" fmla="val 5085"/>
                <a:gd name="adj2" fmla="val 327528"/>
                <a:gd name="adj3" fmla="val 8671970"/>
                <a:gd name="adj4" fmla="val 1800502"/>
                <a:gd name="adj5" fmla="val 5932"/>
              </a:avLst>
            </a:prstGeom>
            <a:solidFill>
              <a:srgbClr val="FF0000"/>
            </a:solidFill>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hueOff val="0"/>
                <a:satOff val="0"/>
                <a:lumOff val="0"/>
                <a:alphaOff val="0"/>
              </a:schemeClr>
            </a:fontRef>
          </p:style>
        </p:sp>
        <p:sp>
          <p:nvSpPr>
            <p:cNvPr id="39" name="Circular Arrow 38"/>
            <p:cNvSpPr/>
            <p:nvPr/>
          </p:nvSpPr>
          <p:spPr>
            <a:xfrm>
              <a:off x="1952895" y="1466575"/>
              <a:ext cx="5052288" cy="5052288"/>
            </a:xfrm>
            <a:prstGeom prst="circularArrow">
              <a:avLst>
                <a:gd name="adj1" fmla="val 5085"/>
                <a:gd name="adj2" fmla="val 327528"/>
                <a:gd name="adj3" fmla="val 15873039"/>
                <a:gd name="adj4" fmla="val 9000000"/>
                <a:gd name="adj5" fmla="val 5932"/>
              </a:avLst>
            </a:prstGeom>
            <a:solidFill>
              <a:srgbClr val="008000"/>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hueOff val="0"/>
                <a:satOff val="0"/>
                <a:lumOff val="0"/>
                <a:alphaOff val="0"/>
              </a:schemeClr>
            </a:fontRef>
          </p:style>
        </p:sp>
      </p:grpSp>
      <p:sp>
        <p:nvSpPr>
          <p:cNvPr id="6" name="Title 5"/>
          <p:cNvSpPr>
            <a:spLocks noGrp="1"/>
          </p:cNvSpPr>
          <p:nvPr>
            <p:ph type="title"/>
          </p:nvPr>
        </p:nvSpPr>
        <p:spPr>
          <a:xfrm>
            <a:off x="457200" y="608838"/>
            <a:ext cx="8229600" cy="1143000"/>
          </a:xfrm>
        </p:spPr>
        <p:txBody>
          <a:bodyPr>
            <a:normAutofit/>
          </a:bodyPr>
          <a:lstStyle/>
          <a:p>
            <a:r>
              <a:rPr lang="en-US" sz="4000" u="sng" dirty="0" smtClean="0"/>
              <a:t>Draft LCAP: Goals</a:t>
            </a:r>
            <a:endParaRPr lang="en-US" sz="4000" u="sng"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pic>
        <p:nvPicPr>
          <p:cNvPr id="15" name="Picture 14" descr="5082.png"/>
          <p:cNvPicPr>
            <a:picLocks noChangeAspect="1"/>
          </p:cNvPicPr>
          <p:nvPr/>
        </p:nvPicPr>
        <p:blipFill>
          <a:blip r:embed="rId4">
            <a:duotone>
              <a:prstClr val="black"/>
              <a:srgbClr val="CC66FF">
                <a:tint val="45000"/>
                <a:satMod val="400000"/>
              </a:srgbClr>
            </a:duotone>
            <a:extLst>
              <a:ext uri="{28A0092B-C50C-407E-A947-70E740481C1C}">
                <a14:useLocalDpi xmlns:a14="http://schemas.microsoft.com/office/drawing/2010/main" val="0"/>
              </a:ext>
            </a:extLst>
          </a:blip>
          <a:stretch>
            <a:fillRect/>
          </a:stretch>
        </p:blipFill>
        <p:spPr>
          <a:xfrm>
            <a:off x="4867343" y="2769889"/>
            <a:ext cx="1608577" cy="1175016"/>
          </a:xfrm>
          <a:prstGeom prst="rect">
            <a:avLst/>
          </a:prstGeom>
        </p:spPr>
      </p:pic>
      <p:pic>
        <p:nvPicPr>
          <p:cNvPr id="40" name="Picture 39" descr="5176.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32356" y="4664795"/>
            <a:ext cx="1418887" cy="1175016"/>
          </a:xfrm>
          <a:prstGeom prst="rect">
            <a:avLst/>
          </a:prstGeom>
        </p:spPr>
      </p:pic>
      <p:pic>
        <p:nvPicPr>
          <p:cNvPr id="41" name="Picture 40" descr="5109.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73795" y="2908497"/>
            <a:ext cx="1693291" cy="1197210"/>
          </a:xfrm>
          <a:prstGeom prst="rect">
            <a:avLst/>
          </a:prstGeom>
        </p:spPr>
      </p:pic>
      <p:sp>
        <p:nvSpPr>
          <p:cNvPr id="42" name="TextBox 41"/>
          <p:cNvSpPr txBox="1"/>
          <p:nvPr/>
        </p:nvSpPr>
        <p:spPr>
          <a:xfrm>
            <a:off x="6912429" y="2412857"/>
            <a:ext cx="1782988" cy="646331"/>
          </a:xfrm>
          <a:prstGeom prst="rect">
            <a:avLst/>
          </a:prstGeom>
          <a:noFill/>
        </p:spPr>
        <p:txBody>
          <a:bodyPr wrap="square" rtlCol="0">
            <a:spAutoFit/>
          </a:bodyPr>
          <a:lstStyle/>
          <a:p>
            <a:r>
              <a:rPr lang="en-US" dirty="0" smtClean="0"/>
              <a:t>Safe, Clean and Healthy Schools</a:t>
            </a:r>
            <a:endParaRPr lang="en-US" dirty="0"/>
          </a:p>
        </p:txBody>
      </p:sp>
      <p:sp>
        <p:nvSpPr>
          <p:cNvPr id="43" name="TextBox 42"/>
          <p:cNvSpPr txBox="1"/>
          <p:nvPr/>
        </p:nvSpPr>
        <p:spPr>
          <a:xfrm>
            <a:off x="6541809" y="5595533"/>
            <a:ext cx="2221337" cy="923330"/>
          </a:xfrm>
          <a:prstGeom prst="rect">
            <a:avLst/>
          </a:prstGeom>
          <a:noFill/>
        </p:spPr>
        <p:txBody>
          <a:bodyPr wrap="square" rtlCol="0">
            <a:spAutoFit/>
          </a:bodyPr>
          <a:lstStyle/>
          <a:p>
            <a:r>
              <a:rPr lang="en-US" dirty="0" smtClean="0"/>
              <a:t>Family and Community Engagement</a:t>
            </a:r>
            <a:endParaRPr lang="en-US" dirty="0"/>
          </a:p>
        </p:txBody>
      </p:sp>
      <p:sp>
        <p:nvSpPr>
          <p:cNvPr id="44" name="TextBox 43"/>
          <p:cNvSpPr txBox="1"/>
          <p:nvPr/>
        </p:nvSpPr>
        <p:spPr>
          <a:xfrm>
            <a:off x="86741" y="2262166"/>
            <a:ext cx="2237419" cy="646331"/>
          </a:xfrm>
          <a:prstGeom prst="rect">
            <a:avLst/>
          </a:prstGeom>
          <a:noFill/>
        </p:spPr>
        <p:txBody>
          <a:bodyPr wrap="square" rtlCol="0">
            <a:spAutoFit/>
          </a:bodyPr>
          <a:lstStyle/>
          <a:p>
            <a:pPr algn="r"/>
            <a:r>
              <a:rPr lang="en-US" dirty="0" smtClean="0"/>
              <a:t>College and Career Ready Students</a:t>
            </a:r>
            <a:endParaRPr lang="en-US" dirty="0"/>
          </a:p>
        </p:txBody>
      </p:sp>
      <p:sp>
        <p:nvSpPr>
          <p:cNvPr id="3" name="Slide Number Placeholder 2"/>
          <p:cNvSpPr>
            <a:spLocks noGrp="1"/>
          </p:cNvSpPr>
          <p:nvPr>
            <p:ph type="sldNum" sz="quarter" idx="12"/>
          </p:nvPr>
        </p:nvSpPr>
        <p:spPr/>
        <p:txBody>
          <a:bodyPr/>
          <a:lstStyle/>
          <a:p>
            <a:fld id="{2DDF1208-A25C-D348-B786-80FB7464806D}" type="slidenum">
              <a:rPr lang="en-US" smtClean="0"/>
              <a:t>6</a:t>
            </a:fld>
            <a:endParaRPr lang="en-US"/>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99238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Draft LCAP: Goal #1</a:t>
            </a:r>
            <a:endParaRPr lang="en-US" sz="4000" u="sng"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95751" y="1466575"/>
            <a:ext cx="3518592" cy="3518592"/>
            <a:chOff x="1952895" y="1466575"/>
            <a:chExt cx="5052288" cy="5052288"/>
          </a:xfrm>
        </p:grpSpPr>
        <p:sp>
          <p:nvSpPr>
            <p:cNvPr id="11" name="Freeform 10"/>
            <p:cNvSpPr/>
            <p:nvPr/>
          </p:nvSpPr>
          <p:spPr>
            <a:xfrm>
              <a:off x="2231570" y="1744879"/>
              <a:ext cx="4495680" cy="4495680"/>
            </a:xfrm>
            <a:custGeom>
              <a:avLst/>
              <a:gdLst>
                <a:gd name="connsiteX0" fmla="*/ 301153 w 4495680"/>
                <a:gd name="connsiteY0" fmla="*/ 3371760 h 4495680"/>
                <a:gd name="connsiteX1" fmla="*/ 301153 w 4495680"/>
                <a:gd name="connsiteY1" fmla="*/ 1123920 h 4495680"/>
                <a:gd name="connsiteX2" fmla="*/ 2247840 w 4495680"/>
                <a:gd name="connsiteY2" fmla="*/ 0 h 4495680"/>
                <a:gd name="connsiteX3" fmla="*/ 2247840 w 4495680"/>
                <a:gd name="connsiteY3" fmla="*/ 2247840 h 4495680"/>
                <a:gd name="connsiteX4" fmla="*/ 301153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301153" y="3371760"/>
                  </a:moveTo>
                  <a:cubicBezTo>
                    <a:pt x="-100385" y="2676276"/>
                    <a:pt x="-100385" y="1819404"/>
                    <a:pt x="301153" y="1123920"/>
                  </a:cubicBezTo>
                  <a:cubicBezTo>
                    <a:pt x="702691" y="428436"/>
                    <a:pt x="1444764" y="0"/>
                    <a:pt x="2247840" y="0"/>
                  </a:cubicBezTo>
                  <a:lnTo>
                    <a:pt x="2247840" y="2247840"/>
                  </a:lnTo>
                  <a:lnTo>
                    <a:pt x="301153" y="3371760"/>
                  </a:lnTo>
                  <a:close/>
                </a:path>
              </a:pathLst>
            </a:custGeom>
            <a:solidFill>
              <a:srgbClr val="008000">
                <a:alpha val="29000"/>
              </a:srgbClr>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582980" tIns="1014887" rIns="2431560"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4" name="Circular Arrow 13"/>
            <p:cNvSpPr/>
            <p:nvPr/>
          </p:nvSpPr>
          <p:spPr>
            <a:xfrm>
              <a:off x="1952895" y="1466575"/>
              <a:ext cx="5052288" cy="5052288"/>
            </a:xfrm>
            <a:prstGeom prst="circularArrow">
              <a:avLst>
                <a:gd name="adj1" fmla="val 5085"/>
                <a:gd name="adj2" fmla="val 327528"/>
                <a:gd name="adj3" fmla="val 15873039"/>
                <a:gd name="adj4" fmla="val 9000000"/>
                <a:gd name="adj5" fmla="val 5932"/>
              </a:avLst>
            </a:prstGeom>
            <a:solidFill>
              <a:srgbClr val="008000"/>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hueOff val="0"/>
                <a:satOff val="0"/>
                <a:lumOff val="0"/>
                <a:alphaOff val="0"/>
              </a:schemeClr>
            </a:fontRef>
          </p:style>
        </p:sp>
      </p:grpSp>
      <p:pic>
        <p:nvPicPr>
          <p:cNvPr id="15" name="Picture 14" descr="510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739" y="2446656"/>
            <a:ext cx="1112017" cy="786231"/>
          </a:xfrm>
          <a:prstGeom prst="rect">
            <a:avLst/>
          </a:prstGeom>
        </p:spPr>
      </p:pic>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n-US" sz="3200" b="1" dirty="0" smtClean="0"/>
              <a:t>Goal #1: Increase the percent of students who are on track to graduate college and career ready.</a:t>
            </a:r>
          </a:p>
        </p:txBody>
      </p:sp>
      <p:sp>
        <p:nvSpPr>
          <p:cNvPr id="3" name="Slide Number Placeholder 2"/>
          <p:cNvSpPr>
            <a:spLocks noGrp="1"/>
          </p:cNvSpPr>
          <p:nvPr>
            <p:ph type="sldNum" sz="quarter" idx="12"/>
          </p:nvPr>
        </p:nvSpPr>
        <p:spPr/>
        <p:txBody>
          <a:bodyPr/>
          <a:lstStyle/>
          <a:p>
            <a:fld id="{2DDF1208-A25C-D348-B786-80FB7464806D}" type="slidenum">
              <a:rPr lang="en-US" smtClean="0"/>
              <a:t>7</a:t>
            </a:fld>
            <a:endParaRPr lang="en-US"/>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4145351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a:t>Draft LCAP: Goal #1</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95751" y="1466575"/>
            <a:ext cx="3518592" cy="3518592"/>
            <a:chOff x="1952895" y="1466575"/>
            <a:chExt cx="5052288" cy="5052288"/>
          </a:xfrm>
        </p:grpSpPr>
        <p:sp>
          <p:nvSpPr>
            <p:cNvPr id="11" name="Freeform 10"/>
            <p:cNvSpPr/>
            <p:nvPr/>
          </p:nvSpPr>
          <p:spPr>
            <a:xfrm>
              <a:off x="2231570" y="1744879"/>
              <a:ext cx="4495680" cy="4495680"/>
            </a:xfrm>
            <a:custGeom>
              <a:avLst/>
              <a:gdLst>
                <a:gd name="connsiteX0" fmla="*/ 301153 w 4495680"/>
                <a:gd name="connsiteY0" fmla="*/ 3371760 h 4495680"/>
                <a:gd name="connsiteX1" fmla="*/ 301153 w 4495680"/>
                <a:gd name="connsiteY1" fmla="*/ 1123920 h 4495680"/>
                <a:gd name="connsiteX2" fmla="*/ 2247840 w 4495680"/>
                <a:gd name="connsiteY2" fmla="*/ 0 h 4495680"/>
                <a:gd name="connsiteX3" fmla="*/ 2247840 w 4495680"/>
                <a:gd name="connsiteY3" fmla="*/ 2247840 h 4495680"/>
                <a:gd name="connsiteX4" fmla="*/ 301153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301153" y="3371760"/>
                  </a:moveTo>
                  <a:cubicBezTo>
                    <a:pt x="-100385" y="2676276"/>
                    <a:pt x="-100385" y="1819404"/>
                    <a:pt x="301153" y="1123920"/>
                  </a:cubicBezTo>
                  <a:cubicBezTo>
                    <a:pt x="702691" y="428436"/>
                    <a:pt x="1444764" y="0"/>
                    <a:pt x="2247840" y="0"/>
                  </a:cubicBezTo>
                  <a:lnTo>
                    <a:pt x="2247840" y="2247840"/>
                  </a:lnTo>
                  <a:lnTo>
                    <a:pt x="301153" y="3371760"/>
                  </a:lnTo>
                  <a:close/>
                </a:path>
              </a:pathLst>
            </a:custGeom>
            <a:solidFill>
              <a:srgbClr val="008000">
                <a:alpha val="29000"/>
              </a:srgbClr>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582980" tIns="1014887" rIns="2431560"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4" name="Circular Arrow 13"/>
            <p:cNvSpPr/>
            <p:nvPr/>
          </p:nvSpPr>
          <p:spPr>
            <a:xfrm>
              <a:off x="1952895" y="1466575"/>
              <a:ext cx="5052288" cy="5052288"/>
            </a:xfrm>
            <a:prstGeom prst="circularArrow">
              <a:avLst>
                <a:gd name="adj1" fmla="val 5085"/>
                <a:gd name="adj2" fmla="val 327528"/>
                <a:gd name="adj3" fmla="val 15873039"/>
                <a:gd name="adj4" fmla="val 9000000"/>
                <a:gd name="adj5" fmla="val 5932"/>
              </a:avLst>
            </a:prstGeom>
            <a:solidFill>
              <a:srgbClr val="008000"/>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hueOff val="0"/>
                <a:satOff val="0"/>
                <a:lumOff val="0"/>
                <a:alphaOff val="0"/>
              </a:schemeClr>
            </a:fontRef>
          </p:style>
        </p:sp>
      </p:grpSp>
      <p:pic>
        <p:nvPicPr>
          <p:cNvPr id="15" name="Picture 14" descr="510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739" y="2446656"/>
            <a:ext cx="1112017" cy="786231"/>
          </a:xfrm>
          <a:prstGeom prst="rect">
            <a:avLst/>
          </a:prstGeom>
        </p:spPr>
      </p:pic>
      <p:sp>
        <p:nvSpPr>
          <p:cNvPr id="16" name="Content Placeholder 2"/>
          <p:cNvSpPr txBox="1">
            <a:spLocks/>
          </p:cNvSpPr>
          <p:nvPr/>
        </p:nvSpPr>
        <p:spPr>
          <a:xfrm>
            <a:off x="2207260" y="1751838"/>
            <a:ext cx="6740516" cy="482939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n-US" sz="3200" b="1" dirty="0" smtClean="0"/>
              <a:t>Goal #1.1: </a:t>
            </a:r>
            <a:r>
              <a:rPr lang="en-US" sz="3200" dirty="0" smtClean="0"/>
              <a:t>Provide standards-aligned curriculum, assessments and high quality instruction to prepare students to graduate college and career ready.</a:t>
            </a:r>
          </a:p>
          <a:p>
            <a:pPr marL="457200" lvl="1" indent="0">
              <a:buNone/>
            </a:pPr>
            <a:endParaRPr lang="en-US" sz="2000" dirty="0" smtClean="0"/>
          </a:p>
          <a:p>
            <a:pPr marL="571500" marR="0" indent="0">
              <a:spcBef>
                <a:spcPts val="0"/>
              </a:spcBef>
              <a:spcAft>
                <a:spcPts val="0"/>
              </a:spcAft>
              <a:buNone/>
            </a:pPr>
            <a:r>
              <a:rPr lang="en-US" sz="2000" b="1" dirty="0">
                <a:solidFill>
                  <a:srgbClr val="008000"/>
                </a:solidFill>
                <a:ea typeface="Calibri"/>
              </a:rPr>
              <a:t>50% Overall</a:t>
            </a:r>
            <a:r>
              <a:rPr lang="en-US" sz="2000" dirty="0">
                <a:solidFill>
                  <a:srgbClr val="008000"/>
                </a:solidFill>
                <a:ea typeface="Calibri"/>
              </a:rPr>
              <a:t> listed </a:t>
            </a:r>
            <a:r>
              <a:rPr lang="en-US" sz="2000" i="1" dirty="0">
                <a:solidFill>
                  <a:srgbClr val="008000"/>
                </a:solidFill>
                <a:ea typeface="Calibri"/>
              </a:rPr>
              <a:t>Stronger Academic Programs</a:t>
            </a:r>
            <a:r>
              <a:rPr lang="en-US" sz="2000" dirty="0">
                <a:solidFill>
                  <a:srgbClr val="008000"/>
                </a:solidFill>
                <a:ea typeface="Calibri"/>
              </a:rPr>
              <a:t> as their first or second priority within Student </a:t>
            </a:r>
            <a:r>
              <a:rPr lang="en-US" sz="2000" dirty="0" smtClean="0">
                <a:solidFill>
                  <a:srgbClr val="008000"/>
                </a:solidFill>
                <a:ea typeface="Calibri"/>
              </a:rPr>
              <a:t>Achievement</a:t>
            </a:r>
          </a:p>
          <a:p>
            <a:pPr marL="571500" marR="0" indent="0">
              <a:spcBef>
                <a:spcPts val="0"/>
              </a:spcBef>
              <a:spcAft>
                <a:spcPts val="0"/>
              </a:spcAft>
              <a:buNone/>
            </a:pPr>
            <a:endParaRPr lang="en-US" sz="2000" b="1" dirty="0" smtClean="0">
              <a:solidFill>
                <a:srgbClr val="008000"/>
              </a:solidFill>
            </a:endParaRPr>
          </a:p>
          <a:p>
            <a:pPr marL="571500" marR="0" indent="0">
              <a:spcBef>
                <a:spcPts val="0"/>
              </a:spcBef>
              <a:spcAft>
                <a:spcPts val="0"/>
              </a:spcAft>
              <a:buNone/>
            </a:pPr>
            <a:r>
              <a:rPr lang="en-US" sz="2000" b="1" dirty="0" smtClean="0">
                <a:solidFill>
                  <a:srgbClr val="008000"/>
                </a:solidFill>
              </a:rPr>
              <a:t>61</a:t>
            </a:r>
            <a:r>
              <a:rPr lang="en-US" sz="2000" b="1" dirty="0">
                <a:solidFill>
                  <a:srgbClr val="008000"/>
                </a:solidFill>
              </a:rPr>
              <a:t>% Overall </a:t>
            </a:r>
            <a:r>
              <a:rPr lang="en-US" sz="2000" dirty="0">
                <a:solidFill>
                  <a:srgbClr val="008000"/>
                </a:solidFill>
              </a:rPr>
              <a:t>listed </a:t>
            </a:r>
            <a:r>
              <a:rPr lang="en-US" sz="2000" i="1" dirty="0">
                <a:solidFill>
                  <a:srgbClr val="008000"/>
                </a:solidFill>
              </a:rPr>
              <a:t>Graduation Requirements Consistent with California State University and University of California Entrance Criteria</a:t>
            </a:r>
            <a:r>
              <a:rPr lang="en-US" sz="2000" dirty="0">
                <a:solidFill>
                  <a:srgbClr val="008000"/>
                </a:solidFill>
              </a:rPr>
              <a:t> as their first or second priority within Course Access </a:t>
            </a:r>
            <a:endParaRPr lang="en-US" sz="2000" dirty="0">
              <a:solidFill>
                <a:srgbClr val="008000"/>
              </a:solidFill>
              <a:latin typeface="Times New Roman"/>
              <a:ea typeface="Calibri"/>
            </a:endParaRPr>
          </a:p>
          <a:p>
            <a:pPr marL="457200" lvl="1" indent="0">
              <a:buNone/>
            </a:pPr>
            <a:endParaRPr lang="en-US" sz="3200" dirty="0"/>
          </a:p>
          <a:p>
            <a:pPr marL="457200" lvl="1" indent="0">
              <a:buNone/>
            </a:pPr>
            <a:endParaRPr lang="en-US" sz="3200" dirty="0"/>
          </a:p>
        </p:txBody>
      </p:sp>
      <p:sp>
        <p:nvSpPr>
          <p:cNvPr id="3" name="Slide Number Placeholder 2"/>
          <p:cNvSpPr>
            <a:spLocks noGrp="1"/>
          </p:cNvSpPr>
          <p:nvPr>
            <p:ph type="sldNum" sz="quarter" idx="12"/>
          </p:nvPr>
        </p:nvSpPr>
        <p:spPr/>
        <p:txBody>
          <a:bodyPr/>
          <a:lstStyle/>
          <a:p>
            <a:fld id="{2DDF1208-A25C-D348-B786-80FB7464806D}" type="slidenum">
              <a:rPr lang="en-US" smtClean="0"/>
              <a:t>8</a:t>
            </a:fld>
            <a:endParaRPr lang="en-US"/>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18550772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8838"/>
            <a:ext cx="8229600" cy="1143000"/>
          </a:xfrm>
        </p:spPr>
        <p:txBody>
          <a:bodyPr>
            <a:normAutofit/>
          </a:bodyPr>
          <a:lstStyle/>
          <a:p>
            <a:r>
              <a:rPr lang="en-US" sz="4000" u="sng" dirty="0" smtClean="0"/>
              <a:t>Sub goal </a:t>
            </a:r>
            <a:r>
              <a:rPr lang="en-US" sz="4000" u="sng" dirty="0"/>
              <a:t>1.1 Actions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3776"/>
            <a:ext cx="3520441" cy="832105"/>
          </a:xfrm>
          <a:prstGeom prst="rect">
            <a:avLst/>
          </a:prstGeom>
        </p:spPr>
      </p:pic>
      <p:cxnSp>
        <p:nvCxnSpPr>
          <p:cNvPr id="5" name="Straight Connector 4"/>
          <p:cNvCxnSpPr/>
          <p:nvPr/>
        </p:nvCxnSpPr>
        <p:spPr>
          <a:xfrm>
            <a:off x="0" y="855881"/>
            <a:ext cx="9144000" cy="0"/>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295751" y="1466575"/>
            <a:ext cx="3518592" cy="3518592"/>
            <a:chOff x="1952895" y="1466575"/>
            <a:chExt cx="5052288" cy="5052288"/>
          </a:xfrm>
        </p:grpSpPr>
        <p:sp>
          <p:nvSpPr>
            <p:cNvPr id="11" name="Freeform 10"/>
            <p:cNvSpPr/>
            <p:nvPr/>
          </p:nvSpPr>
          <p:spPr>
            <a:xfrm>
              <a:off x="2231570" y="1744879"/>
              <a:ext cx="4495680" cy="4495680"/>
            </a:xfrm>
            <a:custGeom>
              <a:avLst/>
              <a:gdLst>
                <a:gd name="connsiteX0" fmla="*/ 301153 w 4495680"/>
                <a:gd name="connsiteY0" fmla="*/ 3371760 h 4495680"/>
                <a:gd name="connsiteX1" fmla="*/ 301153 w 4495680"/>
                <a:gd name="connsiteY1" fmla="*/ 1123920 h 4495680"/>
                <a:gd name="connsiteX2" fmla="*/ 2247840 w 4495680"/>
                <a:gd name="connsiteY2" fmla="*/ 0 h 4495680"/>
                <a:gd name="connsiteX3" fmla="*/ 2247840 w 4495680"/>
                <a:gd name="connsiteY3" fmla="*/ 2247840 h 4495680"/>
                <a:gd name="connsiteX4" fmla="*/ 301153 w 4495680"/>
                <a:gd name="connsiteY4" fmla="*/ 3371760 h 4495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95680" h="4495680">
                  <a:moveTo>
                    <a:pt x="301153" y="3371760"/>
                  </a:moveTo>
                  <a:cubicBezTo>
                    <a:pt x="-100385" y="2676276"/>
                    <a:pt x="-100385" y="1819404"/>
                    <a:pt x="301153" y="1123920"/>
                  </a:cubicBezTo>
                  <a:cubicBezTo>
                    <a:pt x="702691" y="428436"/>
                    <a:pt x="1444764" y="0"/>
                    <a:pt x="2247840" y="0"/>
                  </a:cubicBezTo>
                  <a:lnTo>
                    <a:pt x="2247840" y="2247840"/>
                  </a:lnTo>
                  <a:lnTo>
                    <a:pt x="301153" y="3371760"/>
                  </a:lnTo>
                  <a:close/>
                </a:path>
              </a:pathLst>
            </a:custGeom>
            <a:solidFill>
              <a:srgbClr val="008000">
                <a:alpha val="29000"/>
              </a:srgbClr>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582980" tIns="1014887" rIns="2431560" bIns="2267253" numCol="1" spcCol="1270" anchor="ctr" anchorCtr="0">
              <a:noAutofit/>
            </a:bodyPr>
            <a:lstStyle/>
            <a:p>
              <a:pPr lvl="0" algn="ctr" defTabSz="2178050">
                <a:lnSpc>
                  <a:spcPct val="90000"/>
                </a:lnSpc>
                <a:spcBef>
                  <a:spcPct val="0"/>
                </a:spcBef>
                <a:spcAft>
                  <a:spcPct val="35000"/>
                </a:spcAft>
              </a:pPr>
              <a:endParaRPr lang="en-US" sz="4900" kern="1200" dirty="0"/>
            </a:p>
          </p:txBody>
        </p:sp>
        <p:sp>
          <p:nvSpPr>
            <p:cNvPr id="14" name="Circular Arrow 13"/>
            <p:cNvSpPr/>
            <p:nvPr/>
          </p:nvSpPr>
          <p:spPr>
            <a:xfrm>
              <a:off x="1952895" y="1466575"/>
              <a:ext cx="5052288" cy="5052288"/>
            </a:xfrm>
            <a:prstGeom prst="circularArrow">
              <a:avLst>
                <a:gd name="adj1" fmla="val 5085"/>
                <a:gd name="adj2" fmla="val 327528"/>
                <a:gd name="adj3" fmla="val 15873039"/>
                <a:gd name="adj4" fmla="val 9000000"/>
                <a:gd name="adj5" fmla="val 5932"/>
              </a:avLst>
            </a:prstGeom>
            <a:solidFill>
              <a:srgbClr val="008000"/>
            </a:solidFill>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hueOff val="0"/>
                <a:satOff val="0"/>
                <a:lumOff val="0"/>
                <a:alphaOff val="0"/>
              </a:schemeClr>
            </a:fontRef>
          </p:style>
        </p:sp>
      </p:grpSp>
      <p:pic>
        <p:nvPicPr>
          <p:cNvPr id="15" name="Picture 14" descr="510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739" y="2446656"/>
            <a:ext cx="1112017" cy="786231"/>
          </a:xfrm>
          <a:prstGeom prst="rect">
            <a:avLst/>
          </a:prstGeom>
        </p:spPr>
      </p:pic>
      <p:sp>
        <p:nvSpPr>
          <p:cNvPr id="16" name="Content Placeholder 2"/>
          <p:cNvSpPr txBox="1">
            <a:spLocks/>
          </p:cNvSpPr>
          <p:nvPr/>
        </p:nvSpPr>
        <p:spPr>
          <a:xfrm>
            <a:off x="2207260" y="1660396"/>
            <a:ext cx="6740516" cy="4920840"/>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600" b="1" dirty="0" smtClean="0"/>
              <a:t>Provide </a:t>
            </a:r>
            <a:r>
              <a:rPr lang="en-US" sz="2600" b="1" dirty="0"/>
              <a:t>standards-aligned curriculum, assessments and high quality instruction to prepare students to graduate college and career </a:t>
            </a:r>
            <a:r>
              <a:rPr lang="en-US" sz="2600" b="1" dirty="0" smtClean="0"/>
              <a:t>ready</a:t>
            </a:r>
          </a:p>
          <a:p>
            <a:pPr marL="0" indent="0">
              <a:buNone/>
            </a:pPr>
            <a:endParaRPr lang="en-US" sz="2000" dirty="0"/>
          </a:p>
          <a:p>
            <a:r>
              <a:rPr lang="en-US" sz="2000" dirty="0" smtClean="0"/>
              <a:t>Offer </a:t>
            </a:r>
            <a:r>
              <a:rPr lang="en-US" sz="2000" dirty="0"/>
              <a:t>on-going professional  learning  including collaboration and coaching for CCSS</a:t>
            </a:r>
          </a:p>
          <a:p>
            <a:r>
              <a:rPr lang="en-US" sz="2000" dirty="0"/>
              <a:t>Provide CCSS-aligned instructional materials with embedded assessments</a:t>
            </a:r>
          </a:p>
          <a:p>
            <a:r>
              <a:rPr lang="en-US" sz="2000" dirty="0"/>
              <a:t>Develop and implement an early literacy program</a:t>
            </a:r>
          </a:p>
          <a:p>
            <a:r>
              <a:rPr lang="en-US" sz="2000" dirty="0"/>
              <a:t>Provide professional development and coaching for A-G courses, career technical education and work based learning</a:t>
            </a:r>
          </a:p>
          <a:p>
            <a:endParaRPr lang="en-US" sz="2600" b="1" dirty="0"/>
          </a:p>
          <a:p>
            <a:pPr marL="0" indent="0">
              <a:buNone/>
            </a:pPr>
            <a:r>
              <a:rPr lang="en-US" sz="2600" b="1" dirty="0"/>
              <a:t>For Students with Disabilities:</a:t>
            </a:r>
            <a:endParaRPr lang="en-US" sz="2600" dirty="0"/>
          </a:p>
          <a:p>
            <a:pPr marL="0" indent="0">
              <a:buNone/>
            </a:pPr>
            <a:endParaRPr lang="en-US" sz="2200" dirty="0"/>
          </a:p>
          <a:p>
            <a:r>
              <a:rPr lang="en-US" sz="2100" dirty="0"/>
              <a:t>Provide specific professional learning opportunities to special education teachers on Common Core implementation</a:t>
            </a:r>
          </a:p>
          <a:p>
            <a:r>
              <a:rPr lang="en-US" sz="2100" dirty="0"/>
              <a:t> </a:t>
            </a:r>
          </a:p>
          <a:p>
            <a:r>
              <a:rPr lang="en-US" sz="2100" dirty="0"/>
              <a:t>Implement specific teaching strategies to assist students with disabilities in accessing Common Core instruction (i.e. Universal Design for Learning).  </a:t>
            </a:r>
          </a:p>
          <a:p>
            <a:r>
              <a:rPr lang="en-US" sz="2100" dirty="0"/>
              <a:t> </a:t>
            </a:r>
          </a:p>
          <a:p>
            <a:r>
              <a:rPr lang="en-US" sz="2100" dirty="0"/>
              <a:t>Identify and adopt curricular resources for students with Moderate to Severe disabilities so that they can access Common Core instruction.</a:t>
            </a:r>
          </a:p>
          <a:p>
            <a:pPr marL="0" indent="0">
              <a:buNone/>
            </a:pPr>
            <a:r>
              <a:rPr lang="en-US" sz="2100" dirty="0"/>
              <a:t> </a:t>
            </a:r>
          </a:p>
          <a:p>
            <a:endParaRPr lang="en-US" sz="1600" dirty="0"/>
          </a:p>
          <a:p>
            <a:endParaRPr lang="en-US" sz="1600" dirty="0"/>
          </a:p>
          <a:p>
            <a:pPr marL="457200" lvl="1" indent="0">
              <a:buNone/>
            </a:pPr>
            <a:endParaRPr lang="en-US" sz="3200" dirty="0"/>
          </a:p>
        </p:txBody>
      </p:sp>
      <p:sp>
        <p:nvSpPr>
          <p:cNvPr id="3" name="Slide Number Placeholder 2"/>
          <p:cNvSpPr>
            <a:spLocks noGrp="1"/>
          </p:cNvSpPr>
          <p:nvPr>
            <p:ph type="sldNum" sz="quarter" idx="12"/>
          </p:nvPr>
        </p:nvSpPr>
        <p:spPr/>
        <p:txBody>
          <a:bodyPr/>
          <a:lstStyle/>
          <a:p>
            <a:fld id="{2DDF1208-A25C-D348-B786-80FB7464806D}" type="slidenum">
              <a:rPr lang="en-US" smtClean="0"/>
              <a:t>9</a:t>
            </a:fld>
            <a:endParaRPr lang="en-US"/>
          </a:p>
        </p:txBody>
      </p:sp>
      <p:sp>
        <p:nvSpPr>
          <p:cNvPr id="2" name="Footer Placeholder 1"/>
          <p:cNvSpPr>
            <a:spLocks noGrp="1"/>
          </p:cNvSpPr>
          <p:nvPr>
            <p:ph type="ftr" sz="quarter" idx="11"/>
          </p:nvPr>
        </p:nvSpPr>
        <p:spPr/>
        <p:txBody>
          <a:bodyPr/>
          <a:lstStyle/>
          <a:p>
            <a:r>
              <a:rPr lang="en-US" smtClean="0"/>
              <a:t>English/LCAP Community Meeting PP for DELAC/</a:t>
            </a:r>
            <a:endParaRPr lang="en-US" dirty="0"/>
          </a:p>
        </p:txBody>
      </p:sp>
    </p:spTree>
    <p:extLst>
      <p:ext uri="{BB962C8B-B14F-4D97-AF65-F5344CB8AC3E}">
        <p14:creationId xmlns:p14="http://schemas.microsoft.com/office/powerpoint/2010/main" val="238572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9978</TotalTime>
  <Words>2976</Words>
  <Application>Microsoft Office PowerPoint</Application>
  <PresentationFormat>On-screen Show (4:3)</PresentationFormat>
  <Paragraphs>381</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Local Control Accountability Plan (LCAP) Engagement Plan</vt:lpstr>
      <vt:lpstr>Introduction</vt:lpstr>
      <vt:lpstr>Timeline</vt:lpstr>
      <vt:lpstr>Engagement Strategy</vt:lpstr>
      <vt:lpstr>LCAP Advisory Committee Meetings</vt:lpstr>
      <vt:lpstr>Draft LCAP: Goals</vt:lpstr>
      <vt:lpstr>Draft LCAP: Goal #1</vt:lpstr>
      <vt:lpstr>Draft LCAP: Goal #1</vt:lpstr>
      <vt:lpstr>Sub goal 1.1 Actions</vt:lpstr>
      <vt:lpstr>Draft LCAP: Goal #1</vt:lpstr>
      <vt:lpstr>Sub goal 1.2 Actions</vt:lpstr>
      <vt:lpstr>Draft LCAP: Goal #1</vt:lpstr>
      <vt:lpstr>Sub goal 1.3  Actions</vt:lpstr>
      <vt:lpstr>Draft LCAP: Goal #2</vt:lpstr>
      <vt:lpstr>Draft LCAP: Goal #2</vt:lpstr>
      <vt:lpstr>Sub goal 2.1 Actions</vt:lpstr>
      <vt:lpstr>Draft LCAP: Goal #2</vt:lpstr>
      <vt:lpstr>Sub goal 2.2 Actions</vt:lpstr>
      <vt:lpstr>Draft LCAP: Goal #2</vt:lpstr>
      <vt:lpstr>Sub goal 2.3 Actions</vt:lpstr>
      <vt:lpstr>Draft LCAP: Goal #3</vt:lpstr>
      <vt:lpstr>Draft LCAP: Goal #3</vt:lpstr>
      <vt:lpstr>Sub goal 3.1</vt:lpstr>
      <vt:lpstr>Draft LCAP: Goal #3</vt:lpstr>
      <vt:lpstr>Sub goal 3.2 Actions</vt:lpstr>
      <vt:lpstr>Next Steps</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Control Accountability Plan (LCAP) Engagement Plan</dc:title>
  <dc:creator>Jennifer Lopez</dc:creator>
  <cp:lastModifiedBy>Luda Hedger</cp:lastModifiedBy>
  <cp:revision>130</cp:revision>
  <cp:lastPrinted>2014-03-26T22:39:12Z</cp:lastPrinted>
  <dcterms:created xsi:type="dcterms:W3CDTF">2014-01-08T14:41:03Z</dcterms:created>
  <dcterms:modified xsi:type="dcterms:W3CDTF">2014-03-26T22:39:27Z</dcterms:modified>
</cp:coreProperties>
</file>