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6" r:id="rId1"/>
    <p:sldMasterId id="2147485563" r:id="rId2"/>
    <p:sldMasterId id="2147485565" r:id="rId3"/>
    <p:sldMasterId id="2147485567" r:id="rId4"/>
    <p:sldMasterId id="2147485569" r:id="rId5"/>
    <p:sldMasterId id="2147485571" r:id="rId6"/>
    <p:sldMasterId id="2147485573" r:id="rId7"/>
    <p:sldMasterId id="2147485575" r:id="rId8"/>
    <p:sldMasterId id="2147485577" r:id="rId9"/>
    <p:sldMasterId id="2147485579" r:id="rId10"/>
    <p:sldMasterId id="2147485581" r:id="rId11"/>
    <p:sldMasterId id="2147485583" r:id="rId12"/>
    <p:sldMasterId id="2147485585" r:id="rId13"/>
    <p:sldMasterId id="2147485587" r:id="rId14"/>
    <p:sldMasterId id="2147485589" r:id="rId15"/>
    <p:sldMasterId id="2147485591" r:id="rId16"/>
    <p:sldMasterId id="2147485593" r:id="rId17"/>
    <p:sldMasterId id="2147485595" r:id="rId18"/>
    <p:sldMasterId id="2147485597" r:id="rId19"/>
    <p:sldMasterId id="2147485599" r:id="rId20"/>
    <p:sldMasterId id="2147485601" r:id="rId21"/>
    <p:sldMasterId id="2147485603" r:id="rId22"/>
    <p:sldMasterId id="2147485605" r:id="rId23"/>
    <p:sldMasterId id="2147485607" r:id="rId24"/>
    <p:sldMasterId id="2147485609" r:id="rId25"/>
    <p:sldMasterId id="2147485611" r:id="rId26"/>
    <p:sldMasterId id="2147485613" r:id="rId27"/>
    <p:sldMasterId id="2147485615" r:id="rId28"/>
    <p:sldMasterId id="2147485617" r:id="rId29"/>
    <p:sldMasterId id="2147485619" r:id="rId30"/>
    <p:sldMasterId id="2147485621" r:id="rId31"/>
    <p:sldMasterId id="2147485623" r:id="rId32"/>
    <p:sldMasterId id="2147485625" r:id="rId33"/>
    <p:sldMasterId id="2147485627" r:id="rId34"/>
    <p:sldMasterId id="2147485629" r:id="rId35"/>
    <p:sldMasterId id="2147485631" r:id="rId36"/>
    <p:sldMasterId id="2147485633" r:id="rId37"/>
    <p:sldMasterId id="2147485635" r:id="rId38"/>
    <p:sldMasterId id="2147485637" r:id="rId39"/>
    <p:sldMasterId id="2147485639" r:id="rId40"/>
    <p:sldMasterId id="2147485641" r:id="rId41"/>
  </p:sldMasterIdLst>
  <p:notesMasterIdLst>
    <p:notesMasterId r:id="rId82"/>
  </p:notesMasterIdLst>
  <p:handoutMasterIdLst>
    <p:handoutMasterId r:id="rId83"/>
  </p:handoutMasterIdLst>
  <p:sldIdLst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722" r:id="rId53"/>
    <p:sldId id="723" r:id="rId54"/>
    <p:sldId id="724" r:id="rId55"/>
    <p:sldId id="725" r:id="rId56"/>
    <p:sldId id="726" r:id="rId57"/>
    <p:sldId id="727" r:id="rId58"/>
    <p:sldId id="728" r:id="rId59"/>
    <p:sldId id="729" r:id="rId60"/>
    <p:sldId id="730" r:id="rId61"/>
    <p:sldId id="731" r:id="rId62"/>
    <p:sldId id="732" r:id="rId63"/>
    <p:sldId id="733" r:id="rId64"/>
    <p:sldId id="734" r:id="rId65"/>
    <p:sldId id="735" r:id="rId66"/>
    <p:sldId id="736" r:id="rId67"/>
    <p:sldId id="737" r:id="rId68"/>
    <p:sldId id="738" r:id="rId69"/>
    <p:sldId id="739" r:id="rId70"/>
    <p:sldId id="740" r:id="rId71"/>
    <p:sldId id="741" r:id="rId72"/>
    <p:sldId id="742" r:id="rId73"/>
    <p:sldId id="743" r:id="rId74"/>
    <p:sldId id="744" r:id="rId75"/>
    <p:sldId id="745" r:id="rId76"/>
    <p:sldId id="746" r:id="rId77"/>
    <p:sldId id="747" r:id="rId78"/>
    <p:sldId id="748" r:id="rId79"/>
    <p:sldId id="749" r:id="rId80"/>
    <p:sldId id="750" r:id="rId8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99"/>
    <a:srgbClr val="FF3300"/>
    <a:srgbClr val="006600"/>
    <a:srgbClr val="0080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67405C20-8EE3-4F8B-86BA-94B151F9B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9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CA180BEE-571D-48CE-B156-9680B7537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6025" y="708025"/>
            <a:ext cx="4800600" cy="3600450"/>
          </a:xfrm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FAF0C-432F-4FE1-BCCF-8F4DE97971B2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9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33B3F0-48C4-42CD-B36E-628F588684F5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0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F45DBD-9CDB-492D-9482-0AD32B1D2448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1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7E5E23-5EE6-4A3D-B808-02CDBFC5E137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961CA7-4F41-4B88-9147-7FB0834E3BAF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3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year only two opportunities to take interim assessments</a:t>
            </a:r>
          </a:p>
          <a:p>
            <a:r>
              <a:rPr lang="en-US" altLang="en-US" smtClean="0"/>
              <a:t>Hand scoring module available Wednesday</a:t>
            </a:r>
          </a:p>
        </p:txBody>
      </p:sp>
      <p:sp>
        <p:nvSpPr>
          <p:cNvPr id="373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AC2A09-EC49-47DF-BD76-BC32D4ECABE1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4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3B44E8-FAF2-4FD0-8585-88F881F791C3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FB9DC9-3092-4BE4-B8C5-5B8A356F28E2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683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68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ED41B3-F5D1-48F6-B3CF-54B70EC2D59E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78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78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A17CE2-AD39-41FF-97AC-2653615723CB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8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8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2EFB3A-2B15-447D-9D7A-6A30E179DCB4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1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ECF381-6E18-4675-BC9A-9A77D86AA102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99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9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8599A4-3ED4-4103-B14B-CA33D527AF65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09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09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DC1C0F-3774-41D5-BAB9-AE8E794F9133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19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5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9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6D6B5E-0F18-4A01-9C75-78FB4D64C779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2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2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BF7F43-29CE-4678-9D32-F40876A0B6F8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4004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date</a:t>
            </a:r>
          </a:p>
        </p:txBody>
      </p:sp>
      <p:sp>
        <p:nvSpPr>
          <p:cNvPr id="384005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Senior Assessment Fellow, Mary Tribbey</a:t>
            </a:r>
          </a:p>
        </p:txBody>
      </p:sp>
      <p:sp>
        <p:nvSpPr>
          <p:cNvPr id="384006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??  COE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502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date</a:t>
            </a:r>
          </a:p>
        </p:txBody>
      </p:sp>
      <p:sp>
        <p:nvSpPr>
          <p:cNvPr id="385029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Senior Assessment Fellow, Mary Tribbey</a:t>
            </a:r>
          </a:p>
        </p:txBody>
      </p:sp>
      <p:sp>
        <p:nvSpPr>
          <p:cNvPr id="385030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??  COE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>
              <a:buFontTx/>
              <a:buAutoNum type="arabicPeriod"/>
            </a:pPr>
            <a:endParaRPr lang="en-US" altLang="en-US" smtClean="0"/>
          </a:p>
        </p:txBody>
      </p:sp>
      <p:sp>
        <p:nvSpPr>
          <p:cNvPr id="386052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date</a:t>
            </a:r>
          </a:p>
        </p:txBody>
      </p:sp>
      <p:sp>
        <p:nvSpPr>
          <p:cNvPr id="38605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Senior Assessment Fellow, Mary Tribbey</a:t>
            </a:r>
          </a:p>
        </p:txBody>
      </p:sp>
      <p:sp>
        <p:nvSpPr>
          <p:cNvPr id="386054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54"/>
                </a:solidFill>
                <a:latin typeface="Arial" pitchFamily="34" charset="0"/>
              </a:rPr>
              <a:t>??  COE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344CBC-634C-4EC0-A631-8EFDD6232CBB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8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8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96FAB8-C878-4E3C-9B6E-D4B524B6F67D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A044B4-4E1E-4DEE-B190-C887C1CDB949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2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4CF7DE-EE26-4AF0-A408-04DBAA1BD664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0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FDD764-5582-4664-AE34-78DA4B796577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1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A7448D-A9D6-45B9-986B-2AF494AFAEFE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2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115C7A-DAAC-4655-9AE3-7ABA79E35073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3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ED1C6-1889-4A5D-BD29-21EBE895640F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4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4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30148B-B275-4615-A7E5-231E7E8E6FC1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5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5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066BF-35F1-420C-94AF-DDCF8C560684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C8137E-3CFA-423A-84D1-AFCBEA72A64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CFB621-96B1-4D81-BF5E-14E91AAC4D18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5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FF4345-8865-428F-88DD-D874236D41C2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6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E0B880-8BDF-4A6E-822D-8B456E453A3A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7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8E1B10-6B94-47AF-B78B-D5EDB08C5971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105132-D255-4DA1-A252-6C2D936CB6A7}" type="slidenum">
              <a:rPr lang="en-US" altLang="en-US">
                <a:solidFill>
                  <a:srgbClr val="000054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54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57800" y="6553200"/>
            <a:ext cx="3429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2015 CAASPP Online Test Administration Workshop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85559C72-7713-43CB-ACA0-31E7CB538AB4}" type="slidenum">
              <a:rPr lang="en-US" altLang="en-US" sz="1200" smtClean="0">
                <a:solidFill>
                  <a:srgbClr val="003067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12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7526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4252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922E033-10A7-42D4-BF0D-5E858FA55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183D1F-544A-4DBE-A7C9-8E7677F53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5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7870C3-C8C5-4839-B0BE-5B8B7462E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9306DA-12A3-4A73-AA86-28E7D4FC0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5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D2CAD9D-68C7-47DD-8451-B91151B92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2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8E8091-0C6E-416D-803A-467C92E31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5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E52740-86D3-49D7-B5D6-F4FBB16C1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82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25EEE3-7905-4160-8DB2-18D6C8E1F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1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D95D9B0-821A-45D2-AE52-73C730FD1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2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864AE1-D868-4DF2-B609-E27516A14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7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905000" y="60960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CALIFORNIA DEPARTMENT OF EDUCATION</a:t>
            </a:r>
            <a:br>
              <a:rPr lang="en-US" altLang="en-US" sz="11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11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Torlakson, State Superintendent of Public Instruction</a:t>
            </a:r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81200" y="2760663"/>
            <a:ext cx="6781800" cy="242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53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868F59B-5013-4E5C-ADA9-835F6513C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9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898835-4C76-4EAF-941E-B3AC3EF04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8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9B1F98-2977-48C0-91CE-BF2E1035E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6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F2CFDE2-F3A1-45F4-807E-CAAFA919B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15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400CF5E-7A9A-4F3F-B1F9-54449E09B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12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0DD2F6-EF76-4F1E-BB67-29DF38CBB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0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585233E-E331-4EF2-88FA-BEDCC18E0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8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C46AFD-C6FB-471E-8F19-696241EF1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4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E2B3EA-7E0A-49D9-857F-67B129350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87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D887C14-49F2-4CFA-99E2-BAFB09BD5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69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B79CA8-DEE8-4181-8D2B-EBC50AAEA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1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3C710EE-7AD7-4F03-B064-92290736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033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EBB7C8-C36D-4A0F-ADE8-73F473C62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31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9E3D547-6EB2-4E69-9F5E-860BE33D8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20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C41C506-EDAE-4992-8022-0E7C71CA7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80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3CEB82E-0DF9-4519-8189-3CA1947F4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10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E17DDEB-B5AF-4DE1-A1B1-68F2E0B94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2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E81D244-346D-4E37-B41F-406D3768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02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6F9C900-C476-4CFB-98EF-E90E61BC5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02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DB5E564-0528-4384-B35F-3DAEC7709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96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D991AE8-99D4-4967-961F-DB2D6F1CC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0856D23-4A9B-4AAD-AFF0-BCC32373B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079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B4E7EC-833A-4649-8370-669B4B28C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81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4C4B088-9CC9-44C6-BF34-84B471623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6580AE-29BB-4111-8B98-8CA1B31C6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1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89A7523-796E-49DA-A238-0533B67E6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732242-D44A-42B9-98E5-2FA9AC763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4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DC1F70-1424-46F8-B81D-8509D90A3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0980AA8-487F-478C-ACF2-604414138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7" name="Picture 3" descr="CDE_ColorSeal5.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17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3" r:id="rId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025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14D90FD-FE21-48C1-B091-8A3F1745D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127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D38CCC-7482-4E2F-8BA0-0860ACE13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229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4F89976-69E0-4742-87F8-6B9D8F2F4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332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E1C12A8-6BE4-4C33-B827-F24E9A6DB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434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284BFA1-B481-4CF0-8984-72EFE5C46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537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4495B27-7AC0-4862-9641-85463D25E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639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A3603F3-1D99-4DCA-B776-A2709E8FC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741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976DBD-8363-4012-B64E-DCE527B00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844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7D7356D-4AFD-4CAC-B4BD-0F4BAFFA5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1946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61AC8B5-25C4-403B-B097-930B9BEA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05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5E5D79-5B19-4FE5-8FA9-9A1EFE7D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049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FD3AE4-8F8B-4F3F-A33C-688DA139E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151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F0122ED-864A-4A83-B44C-765C6BFB1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253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2A9B91-ED46-49CB-9384-193F218F7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356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BE8187-D13E-4D9F-914A-EB4CC8C83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458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B492C81-99DF-4B87-9641-A6D10C556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561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B343AFF-5063-4C41-B6D8-F2339998D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663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93C1A4-A120-4438-89AF-2E7DF6543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765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23B4F5-55A4-41BA-B8EB-1144D5B84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868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4C51BB-914A-4A57-A871-AB41E72D6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2970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AFF422-454B-498A-95B6-DA895E40A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08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18F73B-41AB-4EF8-8B58-309F8AC52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073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98CF1E-22DE-42CD-934E-8F30D24FD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175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32316CA-1C87-4BAB-99AB-03F625A97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277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C1ECCA-8619-458E-A703-4F04327CA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380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87BE623-BC2A-406C-B0FC-5BA1A8223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482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1E24DD-D174-40BE-921A-2B6551846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585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A0BC7C4-4E09-476E-8D67-EAD6DD2B6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687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4A0116-BAD4-4CA1-AF8C-5C8CCB88A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789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A9C245-5E6B-459A-8794-5A1CC4DB3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892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93BE66-6AB5-4D15-AE99-A4FB65F41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3994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35B0DD-B37D-4BBC-B5FF-F00F84552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410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4159AF-E632-47DF-9F72-A99FB1A90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4097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CEFEAA-48AF-48D8-B5DB-8D387E001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4199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475307-609C-4BAE-A7CB-6B7656236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5131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F86D9E-25F4-4EC5-AD25-33871AB04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6155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E88951-FEAA-44F3-ACDB-3701690FE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7179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514D50-0C5B-4F1B-B33E-64A920CC1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8203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E3F63D-022E-4F7E-80D5-805117AB2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300" smtClean="0">
                <a:solidFill>
                  <a:srgbClr val="000054"/>
                </a:solidFill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9227" name="Picture 10" descr="Color-pp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TOM TORLAKSON</a:t>
            </a:r>
            <a:br>
              <a:rPr lang="en-US" altLang="en-US" sz="1000" b="1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State Superintendent </a:t>
            </a:r>
            <a:b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</a:br>
            <a:r>
              <a:rPr lang="en-US" altLang="en-US" sz="800" smtClean="0">
                <a:solidFill>
                  <a:srgbClr val="070C51"/>
                </a:solidFill>
                <a:latin typeface="Arial" panose="020B0604020202020204" pitchFamily="34" charset="0"/>
                <a:ea typeface="+mn-ea"/>
              </a:rPr>
              <a:t>of Public Instruction</a:t>
            </a:r>
            <a:endParaRPr lang="en-US" altLang="en-US" sz="4400" smtClean="0">
              <a:solidFill>
                <a:srgbClr val="000000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F493271-C85D-46E2-90AA-9A8252402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514600"/>
            <a:ext cx="6934200" cy="28956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Senior Assessment Fellows</a:t>
            </a:r>
            <a:br>
              <a:rPr lang="en-US" altLang="en-US" sz="3200" smtClean="0">
                <a:solidFill>
                  <a:schemeClr val="tx1"/>
                </a:solidFill>
              </a:rPr>
            </a:br>
            <a:r>
              <a:rPr lang="en-US" altLang="en-US" sz="3200" smtClean="0">
                <a:solidFill>
                  <a:schemeClr val="tx1"/>
                </a:solidFill>
              </a:rPr>
              <a:t>Kathy Caric</a:t>
            </a:r>
            <a:br>
              <a:rPr lang="en-US" altLang="en-US" sz="3200" smtClean="0">
                <a:solidFill>
                  <a:schemeClr val="tx1"/>
                </a:solidFill>
              </a:rPr>
            </a:br>
            <a:r>
              <a:rPr lang="en-US" altLang="en-US" sz="3200" smtClean="0">
                <a:solidFill>
                  <a:schemeClr val="tx1"/>
                </a:solidFill>
              </a:rPr>
              <a:t>Gina Koency</a:t>
            </a:r>
            <a:br>
              <a:rPr lang="en-US" altLang="en-US" sz="3200" smtClean="0">
                <a:solidFill>
                  <a:schemeClr val="tx1"/>
                </a:solidFill>
              </a:rPr>
            </a:br>
            <a:r>
              <a:rPr lang="en-US" altLang="en-US" sz="3200" smtClean="0">
                <a:solidFill>
                  <a:schemeClr val="tx1"/>
                </a:solidFill>
              </a:rPr>
              <a:t>Mary Tribbey</a:t>
            </a:r>
            <a:r>
              <a:rPr lang="en-US" altLang="en-US" sz="3200" b="1" smtClean="0">
                <a:solidFill>
                  <a:schemeClr val="tx1"/>
                </a:solidFill>
              </a:rPr>
              <a:t/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endParaRPr lang="en-US" altLang="en-US" sz="2800" b="1" smtClean="0">
              <a:solidFill>
                <a:schemeClr val="tx1"/>
              </a:solidFill>
            </a:endParaRPr>
          </a:p>
        </p:txBody>
      </p:sp>
      <p:sp>
        <p:nvSpPr>
          <p:cNvPr id="201731" name="Rectangle 4"/>
          <p:cNvSpPr>
            <a:spLocks noChangeArrowheads="1"/>
          </p:cNvSpPr>
          <p:nvPr/>
        </p:nvSpPr>
        <p:spPr bwMode="auto">
          <a:xfrm>
            <a:off x="1676400" y="457200"/>
            <a:ext cx="7467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Interim Assessments and the Digital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>
          <a:xfrm>
            <a:off x="1676400" y="180975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IABs for Mathematics</a:t>
            </a:r>
            <a:br>
              <a:rPr lang="en-US" altLang="en-US" sz="3600" smtClean="0"/>
            </a:br>
            <a:r>
              <a:rPr lang="en-US" altLang="en-US" sz="3600" smtClean="0"/>
              <a:t> Grades 6 to 7</a:t>
            </a:r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919950-8ADA-4A35-B02D-A9F69C20E51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68500" y="1692275"/>
          <a:ext cx="6934200" cy="3784598"/>
        </p:xfrm>
        <a:graphic>
          <a:graphicData uri="http://schemas.openxmlformats.org/drawingml/2006/table">
            <a:tbl>
              <a:tblPr/>
              <a:tblGrid>
                <a:gridCol w="5541963"/>
                <a:gridCol w="714375"/>
                <a:gridCol w="677862"/>
              </a:tblGrid>
              <a:tr h="411163">
                <a:tc rowSpan="2"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IAB Name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Grade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28600" indent="-2286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228600" indent="-2286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Ratio and Proportional Relationships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Number System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Expressions and Equations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Geometry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Statistics and Probability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2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Mathematics Performance Task</a:t>
                      </a:r>
                      <a:endParaRPr kumimoji="0" lang="en-US" alt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0982" name="Rectangle 6"/>
          <p:cNvSpPr>
            <a:spLocks noChangeArrowheads="1"/>
          </p:cNvSpPr>
          <p:nvPr/>
        </p:nvSpPr>
        <p:spPr bwMode="auto">
          <a:xfrm>
            <a:off x="1952625" y="5549900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>
          <a:xfrm>
            <a:off x="1676400" y="196850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IABs for Mathematics</a:t>
            </a:r>
            <a:br>
              <a:rPr lang="en-US" altLang="en-US" sz="3600" smtClean="0"/>
            </a:br>
            <a:r>
              <a:rPr lang="en-US" altLang="en-US" sz="3600" smtClean="0"/>
              <a:t>Grade 8</a:t>
            </a: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9087B-7972-46F3-928E-BD41C74FAAB9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1972" name="Rectangle 6"/>
          <p:cNvSpPr>
            <a:spLocks noChangeArrowheads="1"/>
          </p:cNvSpPr>
          <p:nvPr/>
        </p:nvSpPr>
        <p:spPr bwMode="auto">
          <a:xfrm>
            <a:off x="1858963" y="4167188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*Will be available in 2015–16 </a:t>
            </a:r>
            <a:r>
              <a:rPr lang="en-US" altLang="en-US" sz="2000">
                <a:solidFill>
                  <a:srgbClr val="FF0000"/>
                </a:solidFill>
              </a:rPr>
              <a:t>(available as a single Expressions &amp; Equations Block in 2014–15)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76425" y="1681163"/>
          <a:ext cx="7091363" cy="2359026"/>
        </p:xfrm>
        <a:graphic>
          <a:graphicData uri="http://schemas.openxmlformats.org/drawingml/2006/table">
            <a:tbl>
              <a:tblPr/>
              <a:tblGrid>
                <a:gridCol w="7091363"/>
              </a:tblGrid>
              <a:tr h="531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Grade 8</a:t>
                      </a:r>
                      <a:endParaRPr kumimoji="0" lang="en-US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Expressions &amp; Equations I (and Proportionality)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Expressions &amp; Equations II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Functions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Geometry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2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Mathematics Performance Task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/>
          </p:nvPr>
        </p:nvSpPr>
        <p:spPr>
          <a:xfrm>
            <a:off x="1676400" y="192088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IABs for Mathematics </a:t>
            </a:r>
            <a:br>
              <a:rPr lang="en-US" altLang="en-US" sz="3600" smtClean="0"/>
            </a:br>
            <a:r>
              <a:rPr lang="en-US" altLang="en-US" sz="3600" smtClean="0"/>
              <a:t>for High School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2252E-7972-487A-8D24-157ED35EE86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1447800"/>
          <a:ext cx="5791200" cy="4999038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411163">
                <a:tc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High School 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Linear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Quadratic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Exponential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Polynomials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Radicals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Rational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Algebra and Functions – Trigonometric Functions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Transformations in Geometry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Right Triangle Ratios in Geometry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Three-Dimensional Geometry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Proofs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Circles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 – Applications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Interpreting Categorical and Quantitative Data 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Probability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Making Inferences and Justifying Conclusions 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Mathematics Performance Task </a:t>
                      </a:r>
                      <a:endParaRPr kumimoji="0" lang="en-US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3036" name="Rectangle 6"/>
          <p:cNvSpPr>
            <a:spLocks noChangeArrowheads="1"/>
          </p:cNvSpPr>
          <p:nvPr/>
        </p:nvSpPr>
        <p:spPr bwMode="auto">
          <a:xfrm>
            <a:off x="2209800" y="6440488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>
          <a:xfrm>
            <a:off x="1905000" y="-12700"/>
            <a:ext cx="6858000" cy="1003300"/>
          </a:xfrm>
        </p:spPr>
        <p:txBody>
          <a:bodyPr/>
          <a:lstStyle/>
          <a:p>
            <a:r>
              <a:rPr lang="en-US" altLang="en-US" sz="3600" smtClean="0"/>
              <a:t>Administration of ICAs and IABs</a:t>
            </a:r>
          </a:p>
        </p:txBody>
      </p:sp>
      <p:sp>
        <p:nvSpPr>
          <p:cNvPr id="214019" name="Content Placeholder 2"/>
          <p:cNvSpPr>
            <a:spLocks noGrp="1"/>
          </p:cNvSpPr>
          <p:nvPr>
            <p:ph idx="1"/>
          </p:nvPr>
        </p:nvSpPr>
        <p:spPr>
          <a:xfrm>
            <a:off x="1728788" y="1350963"/>
            <a:ext cx="6729412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mtClean="0"/>
              <a:t>Administered online                    (no paper/pencil administration)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Same teacher registration process and test delivery interface as the summative assessment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Fixed length test format for 2014−15</a:t>
            </a:r>
          </a:p>
          <a:p>
            <a:pPr>
              <a:spcAft>
                <a:spcPts val="600"/>
              </a:spcAft>
            </a:pPr>
            <a:r>
              <a:rPr lang="en-US" altLang="en-US" smtClean="0"/>
              <a:t>Computer adaptive tests (CATs) for 2015-16</a:t>
            </a:r>
          </a:p>
          <a:p>
            <a:endParaRPr lang="en-US" alt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EC0AA-FB21-4C5D-8E36-2F9E87BCEEC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15043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en-US" altLang="en-US" sz="3600" smtClean="0"/>
              <a:t>Grades Supported by Interim Assessments for 2014–15</a:t>
            </a:r>
          </a:p>
        </p:txBody>
      </p:sp>
      <p:sp>
        <p:nvSpPr>
          <p:cNvPr id="215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B2258-4842-44EB-8945-72B2970F588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045" name="Rectangle 1"/>
          <p:cNvSpPr>
            <a:spLocks noChangeArrowheads="1"/>
          </p:cNvSpPr>
          <p:nvPr/>
        </p:nvSpPr>
        <p:spPr bwMode="auto">
          <a:xfrm>
            <a:off x="1905000" y="2133600"/>
            <a:ext cx="6553200" cy="3825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pic>
        <p:nvPicPr>
          <p:cNvPr id="21504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9875"/>
            <a:ext cx="7848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>
          <a:xfrm>
            <a:off x="1676400" y="-80963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Scoring of the Interim Assessments</a:t>
            </a: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858000" cy="533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 smtClean="0"/>
              <a:t>Most items are scored by the Smarter Balanced test delivery engine</a:t>
            </a:r>
          </a:p>
          <a:p>
            <a:pPr>
              <a:spcAft>
                <a:spcPts val="600"/>
              </a:spcAft>
            </a:pPr>
            <a:r>
              <a:rPr lang="en-US" altLang="en-US" sz="2800" smtClean="0"/>
              <a:t>Scoring of constructed-response items and performance tasks is a local responsibility</a:t>
            </a:r>
          </a:p>
          <a:p>
            <a:pPr>
              <a:spcAft>
                <a:spcPts val="600"/>
              </a:spcAft>
            </a:pPr>
            <a:r>
              <a:rPr lang="en-US" altLang="en-US" sz="2800" smtClean="0"/>
              <a:t>Reports are generated after the constructed-response item scores and performance task scores are input into the system</a:t>
            </a:r>
          </a:p>
          <a:p>
            <a:pPr>
              <a:spcAft>
                <a:spcPts val="600"/>
              </a:spcAft>
            </a:pPr>
            <a:r>
              <a:rPr lang="en-US" altLang="en-US" sz="2800" smtClean="0"/>
              <a:t>Scoring is supported by rubrics and anchor papers</a:t>
            </a:r>
          </a:p>
          <a:p>
            <a:pPr>
              <a:spcAft>
                <a:spcPts val="600"/>
              </a:spcAft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930B2-9460-4089-B2C6-5F081AFA3E3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1676400" y="207963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Interim Blocks That Do Not Require Local Scoring in 2014–15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>
          <a:xfrm>
            <a:off x="1716088" y="1600200"/>
            <a:ext cx="7086600" cy="4114800"/>
          </a:xfrm>
        </p:spPr>
        <p:txBody>
          <a:bodyPr/>
          <a:lstStyle/>
          <a:p>
            <a:r>
              <a:rPr lang="en-US" altLang="en-US" smtClean="0"/>
              <a:t>ELA, all grade levels:</a:t>
            </a:r>
          </a:p>
          <a:p>
            <a:pPr lvl="1"/>
            <a:r>
              <a:rPr lang="en-US" altLang="en-US" smtClean="0"/>
              <a:t>Edit/Revise</a:t>
            </a:r>
          </a:p>
          <a:p>
            <a:pPr lvl="1"/>
            <a:r>
              <a:rPr lang="en-US" altLang="en-US" smtClean="0"/>
              <a:t>Listen/Interpret</a:t>
            </a:r>
          </a:p>
          <a:p>
            <a:pPr lvl="1"/>
            <a:r>
              <a:rPr lang="en-US" altLang="en-US" smtClean="0"/>
              <a:t>Research</a:t>
            </a:r>
          </a:p>
          <a:p>
            <a:r>
              <a:rPr lang="en-US" altLang="en-US" smtClean="0"/>
              <a:t>Mathematics, all grade levels </a:t>
            </a:r>
          </a:p>
          <a:p>
            <a:pPr lvl="1"/>
            <a:r>
              <a:rPr lang="en-US" altLang="en-US" smtClean="0"/>
              <a:t>All blocks</a:t>
            </a:r>
          </a:p>
          <a:p>
            <a:pPr>
              <a:buFontTx/>
              <a:buNone/>
            </a:pPr>
            <a:r>
              <a:rPr lang="en-US" altLang="en-US" smtClean="0"/>
              <a:t>   (Performance task blocks in both ELA and math require local scoring)</a:t>
            </a: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9EF4B6-EE10-49C0-BAC0-BAD005A4ED0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altLang="en-US" sz="3600" smtClean="0"/>
              <a:t>Results from the Smarter Balanced Interim Assessments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>
          <a:xfrm>
            <a:off x="1731963" y="1600200"/>
            <a:ext cx="7315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mtClean="0"/>
              <a:t>The ICAs and the IABs provide individual student results that teachers can examine in order to adjust instruction.</a:t>
            </a:r>
          </a:p>
          <a:p>
            <a:pPr lvl="1"/>
            <a:r>
              <a:rPr lang="en-US" altLang="en-US" smtClean="0"/>
              <a:t>ICA: Overall scale score and</a:t>
            </a:r>
          </a:p>
          <a:p>
            <a:pPr lvl="1">
              <a:buFontTx/>
              <a:buNone/>
            </a:pPr>
            <a:r>
              <a:rPr lang="en-US" altLang="en-US" smtClean="0"/>
              <a:t>            Score of “Below” “At/Near” or 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altLang="en-US" smtClean="0"/>
              <a:t>            “Above” Standard for each Claim</a:t>
            </a:r>
          </a:p>
          <a:p>
            <a:pPr lvl="1"/>
            <a:r>
              <a:rPr lang="en-US" altLang="en-US" smtClean="0"/>
              <a:t>IAB:  Score of “Below” “At/Near” or </a:t>
            </a:r>
          </a:p>
          <a:p>
            <a:pPr lvl="1">
              <a:buFontTx/>
              <a:buNone/>
            </a:pPr>
            <a:r>
              <a:rPr lang="en-US" altLang="en-US" smtClean="0"/>
              <a:t>            “Above” Standard for each Block</a:t>
            </a: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D6676-7D14-4D76-99A7-2DF00F66F4C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F46FDB-A281-42EE-B26C-91BC6ACC477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9140" name="Title 7"/>
          <p:cNvSpPr>
            <a:spLocks noGrp="1"/>
          </p:cNvSpPr>
          <p:nvPr>
            <p:ph type="title"/>
          </p:nvPr>
        </p:nvSpPr>
        <p:spPr>
          <a:xfrm>
            <a:off x="0" y="358775"/>
            <a:ext cx="9144000" cy="639763"/>
          </a:xfrm>
        </p:spPr>
        <p:txBody>
          <a:bodyPr/>
          <a:lstStyle/>
          <a:p>
            <a:r>
              <a:rPr lang="en-US" altLang="en-US" sz="3600" smtClean="0"/>
              <a:t>Smarter Balanced Mockup:</a:t>
            </a:r>
            <a:br>
              <a:rPr lang="en-US" altLang="en-US" sz="3600" smtClean="0"/>
            </a:br>
            <a:r>
              <a:rPr lang="en-US" altLang="en-US" sz="3600" smtClean="0"/>
              <a:t> Individual Student Report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b="2531"/>
          <a:stretch>
            <a:fillRect/>
          </a:stretch>
        </p:blipFill>
        <p:spPr bwMode="auto">
          <a:xfrm>
            <a:off x="381000" y="1219200"/>
            <a:ext cx="8004175" cy="5486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>
          <a:xfrm>
            <a:off x="1981200" y="2590800"/>
            <a:ext cx="6858000" cy="1143000"/>
          </a:xfrm>
        </p:spPr>
        <p:txBody>
          <a:bodyPr/>
          <a:lstStyle/>
          <a:p>
            <a:r>
              <a:rPr lang="en-US" altLang="en-US" smtClean="0"/>
              <a:t>Suggested Uses of the Interim Assessments</a:t>
            </a:r>
            <a:br>
              <a:rPr lang="en-US" altLang="en-US" smtClean="0"/>
            </a:br>
            <a:r>
              <a:rPr lang="en-US" altLang="en-US" smtClean="0"/>
              <a:t>in 2014−15</a:t>
            </a:r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5EB843-06EE-4128-8EEF-B70C241B265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02755" name="Title 1"/>
          <p:cNvSpPr>
            <a:spLocks noGrp="1"/>
          </p:cNvSpPr>
          <p:nvPr>
            <p:ph type="title"/>
          </p:nvPr>
        </p:nvSpPr>
        <p:spPr>
          <a:xfrm>
            <a:off x="931863" y="447675"/>
            <a:ext cx="7391400" cy="609600"/>
          </a:xfrm>
        </p:spPr>
        <p:txBody>
          <a:bodyPr/>
          <a:lstStyle/>
          <a:p>
            <a:r>
              <a:rPr lang="en-US" altLang="en-US" sz="3600" smtClean="0"/>
              <a:t>A Balanced Assessment System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150938" y="2306638"/>
            <a:ext cx="1368425" cy="2701925"/>
          </a:xfrm>
          <a:prstGeom prst="roundRect">
            <a:avLst>
              <a:gd name="adj" fmla="val 7176"/>
            </a:avLst>
          </a:prstGeom>
          <a:solidFill>
            <a:schemeClr val="bg2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Common Core State Standards specify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K-12 expectations for college and career readiness</a:t>
            </a:r>
            <a:endParaRPr lang="en-US" altLang="en-US" sz="1600" u="sng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2711450" y="2535238"/>
            <a:ext cx="1098550" cy="58578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23075" y="2236788"/>
            <a:ext cx="1481138" cy="2701925"/>
          </a:xfrm>
          <a:prstGeom prst="roundRect">
            <a:avLst>
              <a:gd name="adj" fmla="val 7176"/>
            </a:avLst>
          </a:prstGeom>
          <a:solidFill>
            <a:schemeClr val="bg2"/>
          </a:solidFill>
          <a:ln>
            <a:noFill/>
          </a:ln>
          <a:effectLst>
            <a:outerShdw blurRad="63500" dist="50800" dir="27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All students leave </a:t>
            </a:r>
            <a:b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high school college </a:t>
            </a:r>
            <a:b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and career ready </a:t>
            </a:r>
          </a:p>
        </p:txBody>
      </p:sp>
      <p:sp>
        <p:nvSpPr>
          <p:cNvPr id="8" name="Notched Right Arrow 7"/>
          <p:cNvSpPr>
            <a:spLocks noChangeArrowheads="1"/>
          </p:cNvSpPr>
          <p:nvPr/>
        </p:nvSpPr>
        <p:spPr bwMode="auto">
          <a:xfrm>
            <a:off x="5418138" y="2522538"/>
            <a:ext cx="1096962" cy="585787"/>
          </a:xfrm>
          <a:prstGeom prst="notchedRightArrow">
            <a:avLst>
              <a:gd name="adj1" fmla="val 50000"/>
              <a:gd name="adj2" fmla="val 49997"/>
            </a:avLst>
          </a:prstGeom>
          <a:solidFill>
            <a:schemeClr val="tx1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757488" y="2095500"/>
            <a:ext cx="3703637" cy="34575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solidFill>
                  <a:srgbClr val="000000"/>
                </a:solidFill>
                <a:cs typeface="Arial" panose="020B0604020202020204" pitchFamily="34" charset="0"/>
              </a:rPr>
              <a:t>Teachers and schools have information and tools they need to improve teaching and learning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276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345363" y="6400800"/>
            <a:ext cx="1676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7FEBC-AE71-4161-9A18-6559114C49B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436938" y="858838"/>
            <a:ext cx="2363787" cy="15240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Summative: 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Tests used for end-of-year accountability and evaluation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265738" y="5126038"/>
            <a:ext cx="2514600" cy="15843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Interim Assessments: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Tests used for timely and periodic information based on local needs/goals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71613" y="5126038"/>
            <a:ext cx="2403475" cy="15525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Formative resources: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Educator resources that support measuring student learning in real-time during instruction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2"/>
          <p:cNvSpPr>
            <a:spLocks noGrp="1"/>
          </p:cNvSpPr>
          <p:nvPr>
            <p:ph type="title"/>
          </p:nvPr>
        </p:nvSpPr>
        <p:spPr>
          <a:xfrm>
            <a:off x="1676400" y="176213"/>
            <a:ext cx="7467600" cy="639762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en-US" altLang="en-US" sz="3600" smtClean="0"/>
              <a:t>Inform Teaching and Learning</a:t>
            </a:r>
          </a:p>
        </p:txBody>
      </p:sp>
      <p:sp>
        <p:nvSpPr>
          <p:cNvPr id="22118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295400" y="1371600"/>
            <a:ext cx="7315200" cy="4876800"/>
          </a:xfrm>
        </p:spPr>
        <p:txBody>
          <a:bodyPr/>
          <a:lstStyle/>
          <a:p>
            <a:pPr marL="730250" lvl="1" indent="-2651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3200" smtClean="0"/>
              <a:t>Administer IAB(s) that align with current curriculum and pacing</a:t>
            </a:r>
          </a:p>
          <a:p>
            <a:pPr marL="730250" lvl="1" indent="-2651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3200" smtClean="0"/>
              <a:t>Use IAB results with other sources of evidence to identify student strengths and weaknesses</a:t>
            </a:r>
          </a:p>
          <a:p>
            <a:pPr marL="730250" lvl="1" indent="-265113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3200" smtClean="0"/>
              <a:t>Use ICAs or IABs to evaluate progress and plan adjustments to increase student learning</a:t>
            </a:r>
          </a:p>
          <a:p>
            <a:pPr marL="730250" lvl="1" indent="-265113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mtClean="0"/>
          </a:p>
          <a:p>
            <a:pPr marL="730250" lvl="1" indent="-265113">
              <a:spcBef>
                <a:spcPct val="0"/>
              </a:spcBef>
              <a:buFontTx/>
              <a:buNone/>
            </a:pPr>
            <a:endParaRPr lang="en-US" altLang="en-US" sz="2400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84191-F173-498D-913F-034E7E11109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2"/>
          <p:cNvSpPr>
            <a:spLocks noGrp="1"/>
          </p:cNvSpPr>
          <p:nvPr>
            <p:ph type="title"/>
          </p:nvPr>
        </p:nvSpPr>
        <p:spPr>
          <a:xfrm>
            <a:off x="1676400" y="176213"/>
            <a:ext cx="7467600" cy="639762"/>
          </a:xfrm>
        </p:spPr>
        <p:txBody>
          <a:bodyPr/>
          <a:lstStyle/>
          <a:p>
            <a:r>
              <a:rPr lang="en-US" altLang="en-US" sz="3600" smtClean="0"/>
              <a:t>Authentic Experience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258888" y="1295400"/>
            <a:ext cx="7772400" cy="4648200"/>
          </a:xfrm>
        </p:spPr>
        <p:txBody>
          <a:bodyPr/>
          <a:lstStyle/>
          <a:p>
            <a:pPr marL="842963" lvl="1" indent="-3778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kern="1200" dirty="0">
                <a:ea typeface="+mn-ea"/>
                <a:cs typeface="+mn-cs"/>
              </a:rPr>
              <a:t>Create test sessions, pause the test, experience the interface, experience the </a:t>
            </a:r>
            <a:r>
              <a:rPr lang="en-US" altLang="en-US" sz="3200" kern="1200" dirty="0" smtClean="0">
                <a:ea typeface="+mn-ea"/>
                <a:cs typeface="+mn-cs"/>
              </a:rPr>
              <a:t>technology</a:t>
            </a:r>
            <a:endParaRPr lang="en-US" altLang="en-US" sz="3200" kern="1200" dirty="0">
              <a:ea typeface="+mn-ea"/>
              <a:cs typeface="+mn-cs"/>
            </a:endParaRPr>
          </a:p>
          <a:p>
            <a:pPr marL="842963" lvl="1" indent="-3778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kern="1200" dirty="0">
                <a:ea typeface="+mn-ea"/>
                <a:cs typeface="+mn-cs"/>
              </a:rPr>
              <a:t>Experience content and items reflective of the summative</a:t>
            </a:r>
          </a:p>
          <a:p>
            <a:pPr marL="842963" lvl="1" indent="-3778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kern="1200" dirty="0">
                <a:ea typeface="+mn-ea"/>
                <a:cs typeface="+mn-cs"/>
              </a:rPr>
              <a:t>Use ICAs to gauge time needed for students to complete the summative</a:t>
            </a: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6A30E7-9643-42BA-81FF-25DF7079DFF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2"/>
          <p:cNvSpPr>
            <a:spLocks noGrp="1"/>
          </p:cNvSpPr>
          <p:nvPr>
            <p:ph type="title"/>
          </p:nvPr>
        </p:nvSpPr>
        <p:spPr>
          <a:xfrm>
            <a:off x="1676400" y="176213"/>
            <a:ext cx="7467600" cy="639762"/>
          </a:xfrm>
        </p:spPr>
        <p:txBody>
          <a:bodyPr/>
          <a:lstStyle/>
          <a:p>
            <a:r>
              <a:rPr lang="en-US" altLang="en-US" sz="3600" smtClean="0"/>
              <a:t>Accessibility Supports</a:t>
            </a:r>
          </a:p>
        </p:txBody>
      </p:sp>
      <p:sp>
        <p:nvSpPr>
          <p:cNvPr id="22323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255713" y="1295400"/>
            <a:ext cx="7431087" cy="4800600"/>
          </a:xfrm>
        </p:spPr>
        <p:txBody>
          <a:bodyPr/>
          <a:lstStyle/>
          <a:p>
            <a:pPr marL="801688" lvl="1" indent="-344488">
              <a:spcBef>
                <a:spcPct val="0"/>
              </a:spcBef>
              <a:buFontTx/>
              <a:buNone/>
            </a:pPr>
            <a:r>
              <a:rPr lang="en-US" altLang="en-US" sz="3200" smtClean="0"/>
              <a:t>   Universal tools, designated supports, and accommodations are </a:t>
            </a:r>
            <a:r>
              <a:rPr lang="en-US" altLang="en-US" sz="3200" b="1" smtClean="0"/>
              <a:t>modifiable</a:t>
            </a:r>
            <a:r>
              <a:rPr lang="en-US" altLang="en-US" sz="3200" smtClean="0"/>
              <a:t> on the TA Interface for the interim assessments</a:t>
            </a:r>
          </a:p>
          <a:p>
            <a:pPr marL="1258888" lvl="3" indent="-344488">
              <a:spcBef>
                <a:spcPct val="0"/>
              </a:spcBef>
              <a:buFont typeface="Arial" pitchFamily="34" charset="0"/>
              <a:buChar char="−"/>
            </a:pPr>
            <a:r>
              <a:rPr lang="en-US" altLang="en-US" sz="2800" smtClean="0"/>
              <a:t>Provides an excellent opportunity to try out accessibility supports with students and actual test items</a:t>
            </a:r>
          </a:p>
          <a:p>
            <a:pPr marL="1258888" lvl="3" indent="-344488">
              <a:spcBef>
                <a:spcPct val="0"/>
              </a:spcBef>
              <a:buFont typeface="Arial" pitchFamily="34" charset="0"/>
              <a:buChar char="−"/>
            </a:pPr>
            <a:endParaRPr lang="en-US" altLang="en-US" sz="2800" smtClean="0"/>
          </a:p>
          <a:p>
            <a:pPr marL="801688" lvl="1" indent="-344488">
              <a:spcBef>
                <a:spcPct val="0"/>
              </a:spcBef>
              <a:buFontTx/>
              <a:buNone/>
            </a:pPr>
            <a:r>
              <a:rPr lang="en-US" altLang="en-US" b="1" smtClean="0"/>
              <a:t>    Note: </a:t>
            </a:r>
            <a:r>
              <a:rPr lang="en-US" altLang="en-US" smtClean="0"/>
              <a:t>Only universal tools will be modifiable on the TA Interface for the summative assessments.</a:t>
            </a:r>
          </a:p>
          <a:p>
            <a:pPr marL="801688" lvl="1" indent="-344488">
              <a:spcBef>
                <a:spcPct val="0"/>
              </a:spcBef>
              <a:buFontTx/>
              <a:buNone/>
            </a:pPr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63BEB2-DFCA-4729-96C1-90528AC7AC1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2"/>
          <p:cNvSpPr>
            <a:spLocks noGrp="1"/>
          </p:cNvSpPr>
          <p:nvPr>
            <p:ph type="title"/>
          </p:nvPr>
        </p:nvSpPr>
        <p:spPr>
          <a:xfrm>
            <a:off x="1676400" y="160338"/>
            <a:ext cx="7467600" cy="639762"/>
          </a:xfrm>
        </p:spPr>
        <p:txBody>
          <a:bodyPr/>
          <a:lstStyle/>
          <a:p>
            <a:r>
              <a:rPr lang="en-US" altLang="en-US" sz="3600" smtClean="0"/>
              <a:t>Local Scoring</a:t>
            </a:r>
          </a:p>
        </p:txBody>
      </p:sp>
      <p:sp>
        <p:nvSpPr>
          <p:cNvPr id="22425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408113" y="1331913"/>
            <a:ext cx="7162800" cy="5029200"/>
          </a:xfrm>
        </p:spPr>
        <p:txBody>
          <a:bodyPr/>
          <a:lstStyle/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smtClean="0"/>
              <a:t>Builds content knowledge </a:t>
            </a:r>
          </a:p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smtClean="0"/>
              <a:t>Supports collaboration</a:t>
            </a:r>
          </a:p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smtClean="0"/>
              <a:t>Provides a sense of the student’s strengths and weaknesses</a:t>
            </a:r>
          </a:p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smtClean="0"/>
              <a:t>Builds teacher comfort with the process of online scoring</a:t>
            </a:r>
          </a:p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3200" smtClean="0"/>
              <a:t>Helps LEAs estimate the time required to conduct local scoring of ICAs and IABs.</a:t>
            </a:r>
          </a:p>
          <a:p>
            <a:pPr marL="633413" lvl="1" indent="-296863">
              <a:spcBef>
                <a:spcPct val="0"/>
              </a:spcBef>
              <a:buFont typeface="Arial" pitchFamily="34" charset="0"/>
              <a:buChar char="•"/>
            </a:pPr>
            <a:endParaRPr lang="en-US" alt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FD622C-D934-422F-9A2B-F9C8388129E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2"/>
          <p:cNvSpPr>
            <a:spLocks noGrp="1"/>
          </p:cNvSpPr>
          <p:nvPr>
            <p:ph type="title"/>
          </p:nvPr>
        </p:nvSpPr>
        <p:spPr>
          <a:xfrm>
            <a:off x="1676400" y="452438"/>
            <a:ext cx="7467600" cy="639762"/>
          </a:xfrm>
        </p:spPr>
        <p:txBody>
          <a:bodyPr/>
          <a:lstStyle/>
          <a:p>
            <a:r>
              <a:rPr lang="en-US" altLang="en-US" sz="3600" smtClean="0"/>
              <a:t>Sample Implementation Plan for LEAs for 2015–16</a:t>
            </a:r>
          </a:p>
        </p:txBody>
      </p:sp>
      <p:sp>
        <p:nvSpPr>
          <p:cNvPr id="225283" name="Rectangle 4"/>
          <p:cNvSpPr>
            <a:spLocks noChangeArrowheads="1"/>
          </p:cNvSpPr>
          <p:nvPr/>
        </p:nvSpPr>
        <p:spPr bwMode="auto">
          <a:xfrm>
            <a:off x="1752600" y="1371600"/>
            <a:ext cx="7391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</a:rPr>
              <a:t> Become familiar with the ICAs and IABs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</a:rPr>
              <a:t> Consider the district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s available technology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</a:rPr>
              <a:t> Plan how to use the Interim Assessments next year: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Locus of control/roles and responsibilities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Student registration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Accessibility supports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Teacher log-ins and security agreements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Scoring (training and time to score)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Technology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Scheduling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Troubleshooting</a:t>
            </a: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16B91-D6F8-4E74-ADC9-DCB547E1F6E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26307" name="Title 6"/>
          <p:cNvSpPr>
            <a:spLocks noGrp="1"/>
          </p:cNvSpPr>
          <p:nvPr>
            <p:ph type="title"/>
          </p:nvPr>
        </p:nvSpPr>
        <p:spPr>
          <a:xfrm>
            <a:off x="0" y="176213"/>
            <a:ext cx="9144000" cy="639762"/>
          </a:xfrm>
        </p:spPr>
        <p:txBody>
          <a:bodyPr/>
          <a:lstStyle/>
          <a:p>
            <a:r>
              <a:rPr lang="en-US" altLang="en-US" sz="3600" smtClean="0"/>
              <a:t>Log-ins required to support Interims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5746750"/>
            <a:ext cx="4419600" cy="10144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54"/>
                </a:solidFill>
                <a:cs typeface="Arial" pitchFamily="34" charset="0"/>
              </a:rPr>
              <a:t>Requires </a:t>
            </a:r>
            <a:r>
              <a:rPr lang="en-US" altLang="en-US" sz="2000" b="1">
                <a:solidFill>
                  <a:srgbClr val="C00000"/>
                </a:solidFill>
                <a:cs typeface="Arial" pitchFamily="34" charset="0"/>
              </a:rPr>
              <a:t>TOMS</a:t>
            </a:r>
            <a:r>
              <a:rPr lang="en-US" altLang="en-US" sz="2000" b="1">
                <a:solidFill>
                  <a:srgbClr val="000054"/>
                </a:solidFill>
                <a:cs typeface="Arial" pitchFamily="34" charset="0"/>
              </a:rPr>
              <a:t> logon credentials: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54"/>
                </a:solidFill>
                <a:cs typeface="Arial" pitchFamily="34" charset="0"/>
              </a:rPr>
              <a:t>User Name: First Name.Last Name</a:t>
            </a:r>
            <a:br>
              <a:rPr lang="en-US" altLang="en-US" sz="2000">
                <a:solidFill>
                  <a:srgbClr val="000054"/>
                </a:solidFill>
                <a:cs typeface="Arial" pitchFamily="34" charset="0"/>
              </a:rPr>
            </a:br>
            <a:r>
              <a:rPr lang="en-US" altLang="en-US" sz="2000">
                <a:solidFill>
                  <a:srgbClr val="000054"/>
                </a:solidFill>
                <a:cs typeface="Arial" pitchFamily="34" charset="0"/>
              </a:rPr>
              <a:t>Password: ********* (9 characters)</a:t>
            </a:r>
            <a:endParaRPr lang="en-US" altLang="en-US" sz="2000" b="1">
              <a:solidFill>
                <a:srgbClr val="000054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29200" y="1239838"/>
            <a:ext cx="3886200" cy="16303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54"/>
                </a:solidFill>
                <a:cs typeface="Arial" pitchFamily="34" charset="0"/>
              </a:rPr>
              <a:t>Requires same logon credentials used for the </a:t>
            </a:r>
            <a:r>
              <a:rPr lang="en-US" altLang="en-US" sz="2000" b="1">
                <a:solidFill>
                  <a:srgbClr val="C00000"/>
                </a:solidFill>
                <a:cs typeface="Arial" pitchFamily="34" charset="0"/>
              </a:rPr>
              <a:t>Digital Library: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54"/>
                </a:solidFill>
                <a:cs typeface="Arial" pitchFamily="34" charset="0"/>
              </a:rPr>
              <a:t>User Name: LEA e-mail</a:t>
            </a:r>
            <a:br>
              <a:rPr lang="en-US" altLang="en-US" sz="2000">
                <a:solidFill>
                  <a:srgbClr val="000054"/>
                </a:solidFill>
                <a:cs typeface="Arial" pitchFamily="34" charset="0"/>
              </a:rPr>
            </a:br>
            <a:r>
              <a:rPr lang="en-US" altLang="en-US" sz="2000">
                <a:solidFill>
                  <a:srgbClr val="000054"/>
                </a:solidFill>
                <a:cs typeface="Arial" pitchFamily="34" charset="0"/>
              </a:rPr>
              <a:t>Password: ****** (6 characters)</a:t>
            </a:r>
            <a:endParaRPr lang="en-US" altLang="en-US" sz="2000" b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365625" y="3444875"/>
            <a:ext cx="3981450" cy="1744663"/>
            <a:chOff x="4366377" y="3444875"/>
            <a:chExt cx="3981450" cy="1744662"/>
          </a:xfrm>
        </p:grpSpPr>
        <p:sp>
          <p:nvSpPr>
            <p:cNvPr id="16" name="Right Arrow 15"/>
            <p:cNvSpPr>
              <a:spLocks noChangeArrowheads="1"/>
            </p:cNvSpPr>
            <p:nvPr/>
          </p:nvSpPr>
          <p:spPr bwMode="auto">
            <a:xfrm>
              <a:off x="4366377" y="4689474"/>
              <a:ext cx="9525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6331" name="Group 2"/>
            <p:cNvGrpSpPr>
              <a:grpSpLocks/>
            </p:cNvGrpSpPr>
            <p:nvPr/>
          </p:nvGrpSpPr>
          <p:grpSpPr bwMode="auto">
            <a:xfrm>
              <a:off x="5299827" y="3444875"/>
              <a:ext cx="3048000" cy="1744662"/>
              <a:chOff x="1524000" y="2209802"/>
              <a:chExt cx="3048000" cy="17525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24000" y="2209802"/>
                <a:ext cx="3048000" cy="17525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b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8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Data Warehouse</a:t>
                </a:r>
              </a:p>
              <a:p>
                <a:pPr algn="ctr">
                  <a:defRPr/>
                </a:pPr>
                <a:r>
                  <a:rPr lang="en-US" altLang="en-US" sz="1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Receive and view student reports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endParaRPr lang="en-US" altLang="en-US" sz="1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6336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7314" y="2412213"/>
                <a:ext cx="1801372" cy="478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5977" y="3659188"/>
              <a:ext cx="635000" cy="654050"/>
            </a:xfrm>
            <a:prstGeom prst="ellipse">
              <a:avLst/>
            </a:prstGeom>
            <a:solidFill>
              <a:srgbClr val="60C99C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+mn-lt"/>
                  <a:ea typeface="+mn-ea"/>
                </a:rPr>
                <a:t>4</a:t>
              </a:r>
            </a:p>
          </p:txBody>
        </p:sp>
      </p:grpSp>
      <p:sp>
        <p:nvSpPr>
          <p:cNvPr id="35" name="Right Arrow 34"/>
          <p:cNvSpPr>
            <a:spLocks noChangeArrowheads="1"/>
          </p:cNvSpPr>
          <p:nvPr/>
        </p:nvSpPr>
        <p:spPr bwMode="auto">
          <a:xfrm rot="5400000">
            <a:off x="2628900" y="5143500"/>
            <a:ext cx="5334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16200000" flipV="1">
            <a:off x="6438900" y="2781300"/>
            <a:ext cx="5334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81038" y="990600"/>
            <a:ext cx="3913187" cy="4198938"/>
            <a:chOff x="681790" y="990600"/>
            <a:chExt cx="3913187" cy="4198937"/>
          </a:xfrm>
        </p:grpSpPr>
        <p:grpSp>
          <p:nvGrpSpPr>
            <p:cNvPr id="226315" name="Group 32"/>
            <p:cNvGrpSpPr>
              <a:grpSpLocks/>
            </p:cNvGrpSpPr>
            <p:nvPr/>
          </p:nvGrpSpPr>
          <p:grpSpPr bwMode="auto">
            <a:xfrm>
              <a:off x="681790" y="990600"/>
              <a:ext cx="3913187" cy="4198937"/>
              <a:chOff x="681790" y="990600"/>
              <a:chExt cx="3913187" cy="4198937"/>
            </a:xfrm>
          </p:grpSpPr>
          <p:grpSp>
            <p:nvGrpSpPr>
              <p:cNvPr id="226317" name="Group 5"/>
              <p:cNvGrpSpPr>
                <a:grpSpLocks/>
              </p:cNvGrpSpPr>
              <p:nvPr/>
            </p:nvGrpSpPr>
            <p:grpSpPr bwMode="auto">
              <a:xfrm>
                <a:off x="1242177" y="990600"/>
                <a:ext cx="3352800" cy="1614487"/>
                <a:chOff x="4876800" y="2306377"/>
                <a:chExt cx="3810000" cy="161409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4876800" y="2306377"/>
                  <a:ext cx="3810000" cy="161409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1484313" algn="ctr">
                    <a:spcAft>
                      <a:spcPts val="0"/>
                    </a:spcAft>
                    <a:defRPr/>
                  </a:pPr>
                  <a:r>
                    <a:rPr lang="en-US" sz="1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TOMS</a:t>
                  </a:r>
                </a:p>
                <a:p>
                  <a:pPr marL="1484313" algn="ctr">
                    <a:spcAft>
                      <a:spcPts val="0"/>
                    </a:spcAft>
                    <a:tabLst>
                      <a:tab pos="1484313" algn="l"/>
                    </a:tabLst>
                    <a:defRPr/>
                  </a:pPr>
                  <a:r>
                    <a:rPr lang="en-US" sz="16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Verify student demographic data</a:t>
                  </a:r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38377" y="2380972"/>
                  <a:ext cx="1270000" cy="14283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6318" name="Group 11"/>
              <p:cNvGrpSpPr>
                <a:grpSpLocks/>
              </p:cNvGrpSpPr>
              <p:nvPr/>
            </p:nvGrpSpPr>
            <p:grpSpPr bwMode="auto">
              <a:xfrm>
                <a:off x="1242177" y="2744787"/>
                <a:ext cx="3352800" cy="1377950"/>
                <a:chOff x="685800" y="3736504"/>
                <a:chExt cx="3352800" cy="1378289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85800" y="3736504"/>
                  <a:ext cx="3352800" cy="137828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/>
                <a:lstStyle>
                  <a:lvl1pPr marL="1174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>
                    <a:defRPr/>
                  </a:pPr>
                  <a:endParaRPr lang="en-US" altLang="en-US" sz="22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>
                    <a:defRPr/>
                  </a:pPr>
                  <a:r>
                    <a:rPr lang="en-US" altLang="en-US" sz="1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</a:rPr>
                    <a:t>Test Administrator Interface </a:t>
                  </a:r>
                </a:p>
                <a:p>
                  <a:pPr algn="ctr">
                    <a:defRPr/>
                  </a:pPr>
                  <a:r>
                    <a:rPr lang="en-US" altLang="en-US" sz="16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rial" panose="020B0604020202020204" pitchFamily="34" charset="0"/>
                    </a:rPr>
                    <a:t>Administer assessments</a:t>
                  </a:r>
                </a:p>
                <a:p>
                  <a:pPr>
                    <a:defRPr/>
                  </a:pPr>
                  <a:endParaRPr lang="en-US" altLang="en-US" sz="600" dirty="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26327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3855285"/>
                  <a:ext cx="1292172" cy="581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1242177" y="4275137"/>
                <a:ext cx="3352800" cy="914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b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800" b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Interim Handscoring System</a:t>
                </a:r>
              </a:p>
              <a:p>
                <a:pPr algn="ctr">
                  <a:defRPr/>
                </a:pPr>
                <a:r>
                  <a:rPr lang="en-US" altLang="en-US" sz="160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Handscore students’ </a:t>
                </a:r>
              </a:p>
              <a:p>
                <a:pPr algn="ctr">
                  <a:defRPr/>
                </a:pPr>
                <a:r>
                  <a:rPr lang="en-US" altLang="en-US" sz="160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constructed responses</a:t>
                </a:r>
              </a:p>
            </p:txBody>
          </p:sp>
          <p:sp>
            <p:nvSpPr>
              <p:cNvPr id="14" name="Down Arrow 13"/>
              <p:cNvSpPr>
                <a:spLocks noChangeArrowheads="1"/>
              </p:cNvSpPr>
              <p:nvPr/>
            </p:nvSpPr>
            <p:spPr bwMode="auto">
              <a:xfrm>
                <a:off x="2716965" y="2376488"/>
                <a:ext cx="457200" cy="45085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 smtClean="0">
                  <a:solidFill>
                    <a:srgbClr val="FFFFFF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>
                <a:off x="710365" y="1522413"/>
                <a:ext cx="635000" cy="652462"/>
              </a:xfrm>
              <a:prstGeom prst="ellipse">
                <a:avLst/>
              </a:prstGeom>
              <a:gradFill rotWithShape="1">
                <a:gsLst>
                  <a:gs pos="0">
                    <a:srgbClr val="00DBA1"/>
                  </a:gs>
                  <a:gs pos="50000">
                    <a:srgbClr val="00B886"/>
                  </a:gs>
                  <a:gs pos="100000">
                    <a:srgbClr val="007F5B"/>
                  </a:gs>
                </a:gsLst>
                <a:lin ang="189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13500000" algn="b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681790" y="3176587"/>
                <a:ext cx="635000" cy="652462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13500000" algn="b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683377" y="4492624"/>
                <a:ext cx="635000" cy="652463"/>
              </a:xfrm>
              <a:prstGeom prst="ellipse">
                <a:avLst/>
              </a:prstGeom>
              <a:solidFill>
                <a:srgbClr val="262699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13500000" algn="br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17" name="Down Arrow 16"/>
            <p:cNvSpPr>
              <a:spLocks noChangeArrowheads="1"/>
            </p:cNvSpPr>
            <p:nvPr/>
          </p:nvSpPr>
          <p:spPr bwMode="auto">
            <a:xfrm>
              <a:off x="2689977" y="4046537"/>
              <a:ext cx="457200" cy="30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4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631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97BE6-072B-4834-B3AF-6EAD2195B27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27331" name="Title 1"/>
          <p:cNvSpPr>
            <a:spLocks noGrp="1"/>
          </p:cNvSpPr>
          <p:nvPr>
            <p:ph type="title"/>
          </p:nvPr>
        </p:nvSpPr>
        <p:spPr>
          <a:xfrm>
            <a:off x="900113" y="511175"/>
            <a:ext cx="7391400" cy="609600"/>
          </a:xfrm>
        </p:spPr>
        <p:txBody>
          <a:bodyPr/>
          <a:lstStyle/>
          <a:p>
            <a:r>
              <a:rPr lang="en-US" altLang="en-US" sz="3600" b="1" smtClean="0"/>
              <a:t>A Balanced Assessment System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119188" y="2273300"/>
            <a:ext cx="1368425" cy="2701925"/>
          </a:xfrm>
          <a:prstGeom prst="roundRect">
            <a:avLst>
              <a:gd name="adj" fmla="val 7176"/>
            </a:avLst>
          </a:prstGeom>
          <a:solidFill>
            <a:schemeClr val="bg2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Common Core State Standards specify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smtClean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K-12 expectations for college and career readiness</a:t>
            </a:r>
            <a:endParaRPr lang="en-US" altLang="en-US" sz="1600" u="sng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2679700" y="2501900"/>
            <a:ext cx="1098550" cy="58578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791325" y="2203450"/>
            <a:ext cx="1481138" cy="2701925"/>
          </a:xfrm>
          <a:prstGeom prst="roundRect">
            <a:avLst>
              <a:gd name="adj" fmla="val 7176"/>
            </a:avLst>
          </a:prstGeom>
          <a:solidFill>
            <a:schemeClr val="bg2"/>
          </a:solidFill>
          <a:ln>
            <a:noFill/>
          </a:ln>
          <a:effectLst>
            <a:outerShdw blurRad="63500" dist="50800" dir="2700000" algn="c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397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All students leave </a:t>
            </a:r>
            <a:b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high school college </a:t>
            </a:r>
            <a:b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Arial" charset="0"/>
                <a:ea typeface="+mn-ea"/>
                <a:cs typeface="Arial" pitchFamily="34" charset="0"/>
              </a:rPr>
              <a:t>and career ready </a:t>
            </a:r>
          </a:p>
        </p:txBody>
      </p:sp>
      <p:sp>
        <p:nvSpPr>
          <p:cNvPr id="8" name="Notched Right Arrow 7"/>
          <p:cNvSpPr>
            <a:spLocks noChangeArrowheads="1"/>
          </p:cNvSpPr>
          <p:nvPr/>
        </p:nvSpPr>
        <p:spPr bwMode="auto">
          <a:xfrm>
            <a:off x="5386388" y="2489200"/>
            <a:ext cx="1096962" cy="585788"/>
          </a:xfrm>
          <a:prstGeom prst="notchedRightArrow">
            <a:avLst>
              <a:gd name="adj1" fmla="val 50000"/>
              <a:gd name="adj2" fmla="val 49997"/>
            </a:avLst>
          </a:prstGeom>
          <a:solidFill>
            <a:schemeClr val="tx1"/>
          </a:solidFill>
          <a:ln>
            <a:noFill/>
          </a:ln>
          <a:effectLst>
            <a:outerShdw blurRad="63500" dist="508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725738" y="2062163"/>
            <a:ext cx="3703637" cy="34575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solidFill>
                  <a:srgbClr val="000000"/>
                </a:solidFill>
                <a:cs typeface="Arial" panose="020B0604020202020204" pitchFamily="34" charset="0"/>
              </a:rPr>
              <a:t>Teachers and schools have information and tools they need to improve teaching and learning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733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676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F85225-060A-40C9-B06A-29995D6C0BB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405188" y="825500"/>
            <a:ext cx="2363787" cy="15240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Summative: 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Tests used for end-of-year accountability and evaluation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233988" y="5092700"/>
            <a:ext cx="2514600" cy="1584325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Interim Assessments: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Tests used for timely and periodic information based on local needs/goals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39863" y="5092700"/>
            <a:ext cx="24034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anchor="ctr"/>
          <a:lstStyle/>
          <a:p>
            <a:pPr algn="ctr" defTabSz="711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Formative resources:</a:t>
            </a:r>
          </a:p>
          <a:p>
            <a:pPr>
              <a:defRPr/>
            </a:pPr>
            <a:r>
              <a:rPr lang="en-US" sz="1600" dirty="0">
                <a:solidFill>
                  <a:srgbClr val="000054"/>
                </a:solidFill>
                <a:latin typeface="Arial"/>
                <a:ea typeface="+mn-ea"/>
                <a:cs typeface="Arial" panose="020B0604020202020204" pitchFamily="34" charset="0"/>
              </a:rPr>
              <a:t>Educator resources that support measuring student learning in real-time during instruction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6858000" cy="1143000"/>
          </a:xfrm>
        </p:spPr>
        <p:txBody>
          <a:bodyPr/>
          <a:lstStyle/>
          <a:p>
            <a:r>
              <a:rPr lang="en-US" altLang="en-US" sz="3600" smtClean="0"/>
              <a:t>Digital Library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858000" cy="4876800"/>
          </a:xfrm>
        </p:spPr>
        <p:txBody>
          <a:bodyPr/>
          <a:lstStyle/>
          <a:p>
            <a:r>
              <a:rPr lang="en-US" altLang="en-US" sz="2800" smtClean="0"/>
              <a:t>On-line collection of resources:</a:t>
            </a:r>
          </a:p>
          <a:p>
            <a:pPr lvl="1"/>
            <a:r>
              <a:rPr lang="en-US" altLang="en-US" sz="2000" smtClean="0"/>
              <a:t>Aligned with the intent of the Common Core State Standards</a:t>
            </a:r>
          </a:p>
          <a:p>
            <a:pPr lvl="1"/>
            <a:r>
              <a:rPr lang="en-US" altLang="en-US" sz="2000" smtClean="0"/>
              <a:t>Contributed by educators for educators</a:t>
            </a:r>
          </a:p>
          <a:p>
            <a:pPr lvl="1"/>
            <a:r>
              <a:rPr lang="en-US" altLang="en-US" sz="2000" smtClean="0"/>
              <a:t>Vetted against a set of quality criteria</a:t>
            </a:r>
          </a:p>
          <a:p>
            <a:r>
              <a:rPr lang="en-US" altLang="en-US" sz="2800" smtClean="0"/>
              <a:t>Supports implementation of the formative assessment process</a:t>
            </a:r>
          </a:p>
          <a:p>
            <a:r>
              <a:rPr lang="en-US" altLang="en-US" sz="2800" smtClean="0"/>
              <a:t>Incorporates collaboration features</a:t>
            </a:r>
          </a:p>
          <a:p>
            <a:r>
              <a:rPr lang="en-US" altLang="en-US" sz="2800" smtClean="0"/>
              <a:t>Supports diverse groups of learners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0F52AF-C431-4ACE-A0ED-D21970DE4AC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/>
          </p:nvPr>
        </p:nvSpPr>
        <p:spPr>
          <a:xfrm>
            <a:off x="1905000" y="92075"/>
            <a:ext cx="6858000" cy="13716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</a:rPr>
              <a:t>Definition of the Formative Assessment Process</a:t>
            </a:r>
          </a:p>
        </p:txBody>
      </p:sp>
      <p:sp>
        <p:nvSpPr>
          <p:cNvPr id="229379" name="Content Placeholder 2"/>
          <p:cNvSpPr>
            <a:spLocks noGrp="1"/>
          </p:cNvSpPr>
          <p:nvPr>
            <p:ph idx="1"/>
          </p:nvPr>
        </p:nvSpPr>
        <p:spPr>
          <a:xfrm>
            <a:off x="519113" y="1828800"/>
            <a:ext cx="82296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smtClean="0"/>
              <a:t>	</a:t>
            </a:r>
            <a:r>
              <a:rPr lang="en-US" altLang="en-US" b="1" smtClean="0"/>
              <a:t>    </a:t>
            </a:r>
            <a:r>
              <a:rPr lang="en-US" altLang="en-US" smtClean="0"/>
              <a:t>F</a:t>
            </a:r>
            <a:r>
              <a:rPr lang="en-US" altLang="en-US" smtClean="0">
                <a:solidFill>
                  <a:srgbClr val="202020"/>
                </a:solidFill>
              </a:rPr>
              <a:t>ormative assessment is a        		    deliberate </a:t>
            </a:r>
            <a:r>
              <a:rPr lang="en-US" altLang="en-US" b="1" smtClean="0">
                <a:solidFill>
                  <a:srgbClr val="202020"/>
                </a:solidFill>
              </a:rPr>
              <a:t>process</a:t>
            </a:r>
            <a:r>
              <a:rPr lang="en-US" altLang="en-US" smtClean="0">
                <a:solidFill>
                  <a:srgbClr val="202020"/>
                </a:solidFill>
              </a:rPr>
              <a:t> used by teachers 	    and students </a:t>
            </a:r>
            <a:r>
              <a:rPr lang="en-US" altLang="en-US" b="1" smtClean="0">
                <a:solidFill>
                  <a:srgbClr val="202020"/>
                </a:solidFill>
              </a:rPr>
              <a:t>during instruction 	    </a:t>
            </a:r>
            <a:r>
              <a:rPr lang="en-US" altLang="en-US" smtClean="0">
                <a:solidFill>
                  <a:srgbClr val="202020"/>
                </a:solidFill>
              </a:rPr>
              <a:t>that provides </a:t>
            </a:r>
            <a:r>
              <a:rPr lang="en-US" altLang="en-US" b="1" smtClean="0">
                <a:solidFill>
                  <a:srgbClr val="202020"/>
                </a:solidFill>
              </a:rPr>
              <a:t>actionable feedback </a:t>
            </a:r>
            <a:r>
              <a:rPr lang="en-US" altLang="en-US" smtClean="0">
                <a:solidFill>
                  <a:srgbClr val="202020"/>
                </a:solidFill>
              </a:rPr>
              <a:t>	    that is used to </a:t>
            </a:r>
            <a:r>
              <a:rPr lang="en-US" altLang="en-US" b="1" smtClean="0">
                <a:solidFill>
                  <a:srgbClr val="202020"/>
                </a:solidFill>
              </a:rPr>
              <a:t>adjust ongoing 	   	    teaching and learning strategies </a:t>
            </a:r>
            <a:r>
              <a:rPr lang="en-US" altLang="en-US" smtClean="0">
                <a:solidFill>
                  <a:srgbClr val="202020"/>
                </a:solidFill>
              </a:rPr>
              <a:t>to 	    improve students’ attainment of 	     	    curricular learning targets/goals.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</a:pPr>
            <a:endParaRPr lang="en-US" altLang="en-US" sz="2800" smtClean="0"/>
          </a:p>
        </p:txBody>
      </p:sp>
      <p:sp>
        <p:nvSpPr>
          <p:cNvPr id="229380" name="Title 1"/>
          <p:cNvSpPr>
            <a:spLocks noGrp="1"/>
          </p:cNvSpPr>
          <p:nvPr/>
        </p:nvSpPr>
        <p:spPr bwMode="auto">
          <a:xfrm>
            <a:off x="1181100" y="2219325"/>
            <a:ext cx="6781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1" name="Title 1"/>
          <p:cNvSpPr>
            <a:spLocks noGrp="1"/>
          </p:cNvSpPr>
          <p:nvPr/>
        </p:nvSpPr>
        <p:spPr bwMode="auto">
          <a:xfrm>
            <a:off x="1333500" y="2371725"/>
            <a:ext cx="6781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2" name="Title 1"/>
          <p:cNvSpPr>
            <a:spLocks noGrp="1"/>
          </p:cNvSpPr>
          <p:nvPr/>
        </p:nvSpPr>
        <p:spPr bwMode="auto">
          <a:xfrm>
            <a:off x="519113" y="1897063"/>
            <a:ext cx="8066087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3" name="Title 1"/>
          <p:cNvSpPr>
            <a:spLocks noGrp="1"/>
          </p:cNvSpPr>
          <p:nvPr/>
        </p:nvSpPr>
        <p:spPr bwMode="auto">
          <a:xfrm>
            <a:off x="1485900" y="2524125"/>
            <a:ext cx="6781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4" name="Title 1"/>
          <p:cNvSpPr>
            <a:spLocks noGrp="1"/>
          </p:cNvSpPr>
          <p:nvPr/>
        </p:nvSpPr>
        <p:spPr bwMode="auto">
          <a:xfrm>
            <a:off x="1638300" y="2676525"/>
            <a:ext cx="6781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5" name="Title 1"/>
          <p:cNvSpPr>
            <a:spLocks noGrp="1"/>
          </p:cNvSpPr>
          <p:nvPr/>
        </p:nvSpPr>
        <p:spPr bwMode="auto">
          <a:xfrm>
            <a:off x="1790700" y="2828925"/>
            <a:ext cx="6781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22938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7C338E-92CF-4807-98A7-3D6372CB8A9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E3"/>
          </a:solidFill>
          <a:ln w="9525">
            <a:solidFill>
              <a:srgbClr val="FFEEE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447800" y="1676400"/>
            <a:ext cx="6400800" cy="4572000"/>
          </a:xfrm>
          <a:prstGeom prst="roundRect">
            <a:avLst>
              <a:gd name="adj" fmla="val 16667"/>
            </a:avLst>
          </a:prstGeom>
          <a:solidFill>
            <a:srgbClr val="3F3FFF"/>
          </a:solidFill>
          <a:ln w="9525">
            <a:solidFill>
              <a:srgbClr val="00CC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b="1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30404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</a:rPr>
              <a:t>Four Attributes of the </a:t>
            </a:r>
            <a:br>
              <a:rPr lang="en-US" altLang="en-US" sz="3600" smtClean="0">
                <a:solidFill>
                  <a:schemeClr val="tx1"/>
                </a:solidFill>
              </a:rPr>
            </a:br>
            <a:r>
              <a:rPr lang="en-US" altLang="en-US" sz="3600" smtClean="0">
                <a:solidFill>
                  <a:schemeClr val="tx1"/>
                </a:solidFill>
              </a:rPr>
              <a:t>Formative Assessment Process</a:t>
            </a:r>
          </a:p>
        </p:txBody>
      </p:sp>
      <p:grpSp>
        <p:nvGrpSpPr>
          <p:cNvPr id="230405" name="Group 7"/>
          <p:cNvGrpSpPr>
            <a:grpSpLocks/>
          </p:cNvGrpSpPr>
          <p:nvPr/>
        </p:nvGrpSpPr>
        <p:grpSpPr bwMode="auto">
          <a:xfrm>
            <a:off x="2444750" y="2070100"/>
            <a:ext cx="4210050" cy="3860800"/>
            <a:chOff x="3815836" y="1841500"/>
            <a:chExt cx="4211796" cy="3860800"/>
          </a:xfrm>
        </p:grpSpPr>
        <p:sp>
          <p:nvSpPr>
            <p:cNvPr id="9" name="Teardrop 8"/>
            <p:cNvSpPr/>
            <p:nvPr/>
          </p:nvSpPr>
          <p:spPr>
            <a:xfrm>
              <a:off x="3822189" y="3771900"/>
              <a:ext cx="2096369" cy="19304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flipV="1">
              <a:off x="3815836" y="1893888"/>
              <a:ext cx="2096369" cy="19304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 flipH="1">
              <a:off x="5918558" y="3771900"/>
              <a:ext cx="2096369" cy="19304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12" name="Teardrop 11"/>
            <p:cNvSpPr/>
            <p:nvPr/>
          </p:nvSpPr>
          <p:spPr>
            <a:xfrm flipH="1" flipV="1">
              <a:off x="5918558" y="1841500"/>
              <a:ext cx="2096369" cy="19304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>
                <a:solidFill>
                  <a:srgbClr val="FFFFFF"/>
                </a:solidFill>
              </a:endParaRPr>
            </a:p>
          </p:txBody>
        </p:sp>
        <p:sp>
          <p:nvSpPr>
            <p:cNvPr id="230414" name="Rectangle 12"/>
            <p:cNvSpPr>
              <a:spLocks noChangeArrowheads="1"/>
            </p:cNvSpPr>
            <p:nvPr/>
          </p:nvSpPr>
          <p:spPr bwMode="auto">
            <a:xfrm>
              <a:off x="4006415" y="2328863"/>
              <a:ext cx="1727916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Clarify 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intended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learning</a:t>
              </a:r>
            </a:p>
          </p:txBody>
        </p:sp>
        <p:sp>
          <p:nvSpPr>
            <p:cNvPr id="230415" name="Rectangle 13"/>
            <p:cNvSpPr>
              <a:spLocks noChangeArrowheads="1"/>
            </p:cNvSpPr>
            <p:nvPr/>
          </p:nvSpPr>
          <p:spPr bwMode="auto">
            <a:xfrm>
              <a:off x="6299716" y="2390775"/>
              <a:ext cx="1727916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Elicit 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evidence</a:t>
              </a:r>
            </a:p>
          </p:txBody>
        </p:sp>
        <p:sp>
          <p:nvSpPr>
            <p:cNvPr id="230416" name="Rectangle 14"/>
            <p:cNvSpPr>
              <a:spLocks noChangeArrowheads="1"/>
            </p:cNvSpPr>
            <p:nvPr/>
          </p:nvSpPr>
          <p:spPr bwMode="auto">
            <a:xfrm>
              <a:off x="4028649" y="4370388"/>
              <a:ext cx="1727916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Act on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evidence</a:t>
              </a:r>
            </a:p>
          </p:txBody>
        </p:sp>
        <p:sp>
          <p:nvSpPr>
            <p:cNvPr id="230417" name="Rectangle 15"/>
            <p:cNvSpPr>
              <a:spLocks noChangeArrowheads="1"/>
            </p:cNvSpPr>
            <p:nvPr/>
          </p:nvSpPr>
          <p:spPr bwMode="auto">
            <a:xfrm>
              <a:off x="6172663" y="4391025"/>
              <a:ext cx="1727916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Interpret 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2400" b="1">
                  <a:solidFill>
                    <a:srgbClr val="202020"/>
                  </a:solidFill>
                  <a:cs typeface="Arial" pitchFamily="34" charset="0"/>
                </a:rPr>
                <a:t>evidence</a:t>
              </a:r>
            </a:p>
          </p:txBody>
        </p:sp>
      </p:grpSp>
      <p:grpSp>
        <p:nvGrpSpPr>
          <p:cNvPr id="230406" name="Group 17"/>
          <p:cNvGrpSpPr>
            <a:grpSpLocks/>
          </p:cNvGrpSpPr>
          <p:nvPr/>
        </p:nvGrpSpPr>
        <p:grpSpPr bwMode="auto">
          <a:xfrm>
            <a:off x="3886200" y="3348038"/>
            <a:ext cx="1320800" cy="1304925"/>
            <a:chOff x="192961" y="1428647"/>
            <a:chExt cx="5216347" cy="5144591"/>
          </a:xfrm>
        </p:grpSpPr>
        <p:sp>
          <p:nvSpPr>
            <p:cNvPr id="19" name="Circular Arrow 18"/>
            <p:cNvSpPr>
              <a:spLocks/>
            </p:cNvSpPr>
            <p:nvPr/>
          </p:nvSpPr>
          <p:spPr bwMode="auto">
            <a:xfrm>
              <a:off x="192961" y="1428647"/>
              <a:ext cx="5197540" cy="5119556"/>
            </a:xfrm>
            <a:custGeom>
              <a:avLst/>
              <a:gdLst>
                <a:gd name="T0" fmla="*/ 319972 w 5197540"/>
                <a:gd name="T1" fmla="*/ 2559778 h 5119556"/>
                <a:gd name="T2" fmla="*/ 2281701 w 5197540"/>
                <a:gd name="T3" fmla="*/ 341759 h 5119556"/>
                <a:gd name="T4" fmla="*/ 4783289 w 5197540"/>
                <a:gd name="T5" fmla="*/ 1922188 h 5119556"/>
                <a:gd name="T6" fmla="*/ 5086360 w 5197540"/>
                <a:gd name="T7" fmla="*/ 1922188 h 5119556"/>
                <a:gd name="T8" fmla="*/ 4557596 w 5197540"/>
                <a:gd name="T9" fmla="*/ 2559778 h 5119556"/>
                <a:gd name="T10" fmla="*/ 3806471 w 5197540"/>
                <a:gd name="T11" fmla="*/ 1922188 h 5119556"/>
                <a:gd name="T12" fmla="*/ 4101854 w 5197540"/>
                <a:gd name="T13" fmla="*/ 1922188 h 5119556"/>
                <a:gd name="T14" fmla="*/ 2279702 w 5197540"/>
                <a:gd name="T15" fmla="*/ 990531 h 5119556"/>
                <a:gd name="T16" fmla="*/ 959917 w 5197540"/>
                <a:gd name="T17" fmla="*/ 2559778 h 5119556"/>
                <a:gd name="T18" fmla="*/ 319972 w 5197540"/>
                <a:gd name="T19" fmla="*/ 2559778 h 5119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97540" h="5119556">
                  <a:moveTo>
                    <a:pt x="319972" y="2559778"/>
                  </a:moveTo>
                  <a:cubicBezTo>
                    <a:pt x="319972" y="1443176"/>
                    <a:pt x="1156711" y="497121"/>
                    <a:pt x="2281701" y="341759"/>
                  </a:cubicBezTo>
                  <a:cubicBezTo>
                    <a:pt x="3398578" y="187517"/>
                    <a:pt x="4462233" y="859503"/>
                    <a:pt x="4783289" y="1922188"/>
                  </a:cubicBezTo>
                  <a:lnTo>
                    <a:pt x="5086360" y="1922188"/>
                  </a:lnTo>
                  <a:lnTo>
                    <a:pt x="4557596" y="2559778"/>
                  </a:lnTo>
                  <a:lnTo>
                    <a:pt x="3806471" y="1922188"/>
                  </a:lnTo>
                  <a:lnTo>
                    <a:pt x="4101854" y="1922188"/>
                  </a:lnTo>
                  <a:cubicBezTo>
                    <a:pt x="3794583" y="1231873"/>
                    <a:pt x="3035962" y="843993"/>
                    <a:pt x="2279702" y="990531"/>
                  </a:cubicBezTo>
                  <a:cubicBezTo>
                    <a:pt x="1512562" y="1139176"/>
                    <a:pt x="959917" y="1796280"/>
                    <a:pt x="959917" y="2559778"/>
                  </a:cubicBezTo>
                  <a:lnTo>
                    <a:pt x="319972" y="2559778"/>
                  </a:lnTo>
                  <a:close/>
                </a:path>
              </a:pathLst>
            </a:custGeom>
            <a:solidFill>
              <a:srgbClr val="299D3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Circular Arrow 19"/>
            <p:cNvSpPr>
              <a:spLocks/>
            </p:cNvSpPr>
            <p:nvPr/>
          </p:nvSpPr>
          <p:spPr bwMode="auto">
            <a:xfrm rot="10800000">
              <a:off x="211772" y="1453682"/>
              <a:ext cx="5197536" cy="5119556"/>
            </a:xfrm>
            <a:custGeom>
              <a:avLst/>
              <a:gdLst>
                <a:gd name="T0" fmla="*/ 319972 w 5197536"/>
                <a:gd name="T1" fmla="*/ 2559778 h 5119556"/>
                <a:gd name="T2" fmla="*/ 2281699 w 5197536"/>
                <a:gd name="T3" fmla="*/ 341759 h 5119556"/>
                <a:gd name="T4" fmla="*/ 4783285 w 5197536"/>
                <a:gd name="T5" fmla="*/ 1922189 h 5119556"/>
                <a:gd name="T6" fmla="*/ 5086357 w 5197536"/>
                <a:gd name="T7" fmla="*/ 1922189 h 5119556"/>
                <a:gd name="T8" fmla="*/ 4557592 w 5197536"/>
                <a:gd name="T9" fmla="*/ 2559778 h 5119556"/>
                <a:gd name="T10" fmla="*/ 3806468 w 5197536"/>
                <a:gd name="T11" fmla="*/ 1922189 h 5119556"/>
                <a:gd name="T12" fmla="*/ 4101851 w 5197536"/>
                <a:gd name="T13" fmla="*/ 1922189 h 5119556"/>
                <a:gd name="T14" fmla="*/ 2279700 w 5197536"/>
                <a:gd name="T15" fmla="*/ 990531 h 5119556"/>
                <a:gd name="T16" fmla="*/ 959917 w 5197536"/>
                <a:gd name="T17" fmla="*/ 2559778 h 5119556"/>
                <a:gd name="T18" fmla="*/ 319972 w 5197536"/>
                <a:gd name="T19" fmla="*/ 2559778 h 5119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97536" h="5119556">
                  <a:moveTo>
                    <a:pt x="319972" y="2559778"/>
                  </a:moveTo>
                  <a:cubicBezTo>
                    <a:pt x="319972" y="1443176"/>
                    <a:pt x="1156710" y="497122"/>
                    <a:pt x="2281699" y="341759"/>
                  </a:cubicBezTo>
                  <a:cubicBezTo>
                    <a:pt x="3398575" y="187517"/>
                    <a:pt x="4462229" y="859503"/>
                    <a:pt x="4783285" y="1922189"/>
                  </a:cubicBezTo>
                  <a:lnTo>
                    <a:pt x="5086357" y="1922189"/>
                  </a:lnTo>
                  <a:lnTo>
                    <a:pt x="4557592" y="2559778"/>
                  </a:lnTo>
                  <a:lnTo>
                    <a:pt x="3806468" y="1922189"/>
                  </a:lnTo>
                  <a:lnTo>
                    <a:pt x="4101851" y="1922189"/>
                  </a:lnTo>
                  <a:cubicBezTo>
                    <a:pt x="3794581" y="1231873"/>
                    <a:pt x="3035960" y="843994"/>
                    <a:pt x="2279700" y="990531"/>
                  </a:cubicBezTo>
                  <a:cubicBezTo>
                    <a:pt x="1512561" y="1139177"/>
                    <a:pt x="959917" y="1796280"/>
                    <a:pt x="959917" y="2559778"/>
                  </a:cubicBezTo>
                  <a:lnTo>
                    <a:pt x="319972" y="2559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040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73421-4606-47E2-9F5E-ED4CA642217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1676400" y="180975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Purpose of the Interim Assessments</a:t>
            </a:r>
          </a:p>
        </p:txBody>
      </p:sp>
      <p:sp>
        <p:nvSpPr>
          <p:cNvPr id="203779" name="Content Placeholder 2"/>
          <p:cNvSpPr>
            <a:spLocks noGrp="1"/>
          </p:cNvSpPr>
          <p:nvPr>
            <p:ph idx="1"/>
          </p:nvPr>
        </p:nvSpPr>
        <p:spPr>
          <a:xfrm>
            <a:off x="1716088" y="1371600"/>
            <a:ext cx="7315200" cy="4800600"/>
          </a:xfrm>
        </p:spPr>
        <p:txBody>
          <a:bodyPr/>
          <a:lstStyle/>
          <a:p>
            <a:r>
              <a:rPr lang="en-US" altLang="en-US" smtClean="0"/>
              <a:t>Designed to support teaching and learning throughout the year.</a:t>
            </a:r>
          </a:p>
          <a:p>
            <a:pPr lvl="1"/>
            <a:r>
              <a:rPr lang="en-US" altLang="en-US" smtClean="0"/>
              <a:t>Feedback to inform instruction including:</a:t>
            </a:r>
          </a:p>
          <a:p>
            <a:pPr lvl="2"/>
            <a:r>
              <a:rPr lang="en-US" altLang="en-US" smtClean="0"/>
              <a:t>Global measures of early and midyear progress</a:t>
            </a:r>
          </a:p>
          <a:p>
            <a:pPr lvl="2"/>
            <a:r>
              <a:rPr lang="en-US" altLang="en-US" smtClean="0"/>
              <a:t>Identify specific areas of strength and weakness</a:t>
            </a:r>
          </a:p>
          <a:p>
            <a:pPr lvl="2"/>
            <a:r>
              <a:rPr lang="en-US" altLang="en-US" smtClean="0"/>
              <a:t>Assess skills of incoming students</a:t>
            </a:r>
          </a:p>
          <a:p>
            <a:r>
              <a:rPr lang="en-US" altLang="en-US" smtClean="0"/>
              <a:t>Local use</a:t>
            </a:r>
          </a:p>
          <a:p>
            <a:pPr lvl="2"/>
            <a:endParaRPr lang="en-US" altLang="en-US" smtClean="0"/>
          </a:p>
        </p:txBody>
      </p:sp>
      <p:sp>
        <p:nvSpPr>
          <p:cNvPr id="203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F4603-CEF1-403E-9720-772F322EC3B9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1427" name="Title 1"/>
          <p:cNvSpPr>
            <a:spLocks noGrp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</a:rPr>
              <a:t>Digital Library Resources</a:t>
            </a:r>
          </a:p>
        </p:txBody>
      </p:sp>
      <p:sp>
        <p:nvSpPr>
          <p:cNvPr id="8" name="Freeform 7"/>
          <p:cNvSpPr/>
          <p:nvPr/>
        </p:nvSpPr>
        <p:spPr>
          <a:xfrm>
            <a:off x="3325813" y="1365250"/>
            <a:ext cx="5322887" cy="1420813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C9EAF1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Interactive Professional Learning Modules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Resources for educators, students, and families</a:t>
            </a:r>
          </a:p>
          <a:p>
            <a:pPr>
              <a:spcBef>
                <a:spcPct val="0"/>
              </a:spcBef>
              <a:defRPr/>
            </a:pPr>
            <a:endParaRPr lang="en-US" altLang="en-US" sz="12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Frame Formative Assessment within a Balanced Assessment System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Articulate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 Highlight Formative Assessment Practices and Tools</a:t>
            </a:r>
          </a:p>
        </p:txBody>
      </p:sp>
      <p:sp>
        <p:nvSpPr>
          <p:cNvPr id="9" name="Freeform 8"/>
          <p:cNvSpPr/>
          <p:nvPr/>
        </p:nvSpPr>
        <p:spPr>
          <a:xfrm>
            <a:off x="381000" y="1371600"/>
            <a:ext cx="2994025" cy="1543050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Assessment Literacy Modules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325813" y="2984500"/>
            <a:ext cx="5322887" cy="1416050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D6F4CE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Interactive Professional Learning Modules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Instructional coaching for educators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Instructional materials for students</a:t>
            </a:r>
          </a:p>
          <a:p>
            <a:pPr>
              <a:spcBef>
                <a:spcPct val="0"/>
              </a:spcBef>
              <a:defRPr/>
            </a:pPr>
            <a:endParaRPr lang="en-US" altLang="en-US" sz="12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Demonstrate/support effective implementation of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Focus on key content and practice from the Common Core State Standards for Mathematics and English Language Arts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368300" y="2895600"/>
            <a:ext cx="2994025" cy="1544638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60E1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Instructional Modules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325813" y="4621213"/>
            <a:ext cx="5322887" cy="1417637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FCDDCF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High-quality vetted instructional resources and tools for educators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High-quality vetted resources and tools for students and families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Reflect and support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Reflect and support the Common Core State Standards for Mathematics and English Language Arts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Create Professional Learning Communities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8300" y="4543425"/>
            <a:ext cx="2994025" cy="1544638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Education Resources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362325" y="1979613"/>
            <a:ext cx="5286375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352800" y="5141913"/>
            <a:ext cx="5286375" cy="0"/>
          </a:xfrm>
          <a:prstGeom prst="line">
            <a:avLst/>
          </a:prstGeom>
          <a:noFill/>
          <a:ln w="25400">
            <a:solidFill>
              <a:srgbClr val="EF214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3352800" y="3603625"/>
            <a:ext cx="52863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43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E742C-1D74-4696-8339-D56050272F0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16675"/>
            <a:ext cx="1295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3BF841C-9B17-4948-A003-6B3578354CC4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9600" y="1295400"/>
            <a:ext cx="8077200" cy="4953000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C9EAF1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Interactive Professional Learning Modules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Resources for educators, students, and families</a:t>
            </a:r>
          </a:p>
          <a:p>
            <a:pPr>
              <a:spcBef>
                <a:spcPct val="0"/>
              </a:spcBef>
              <a:defRPr/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Frame Formative Assessment within a Balanced Assessment System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Articulate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 Highlight Formative Assessment Practices and Tools</a:t>
            </a:r>
          </a:p>
        </p:txBody>
      </p:sp>
      <p:sp>
        <p:nvSpPr>
          <p:cNvPr id="9" name="Freeform 8"/>
          <p:cNvSpPr/>
          <p:nvPr/>
        </p:nvSpPr>
        <p:spPr>
          <a:xfrm>
            <a:off x="565150" y="168275"/>
            <a:ext cx="8077200" cy="990600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Assessment Literacy Modules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762000" y="3148013"/>
            <a:ext cx="7772400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8D5A68B-ACD3-46FC-B13E-03E8A498AD13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295400"/>
            <a:ext cx="8077200" cy="5334000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D6F4CE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Interactive Professional Learning Modules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Instructional coaching for educators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Instructional materials for students</a:t>
            </a:r>
          </a:p>
          <a:p>
            <a:pPr>
              <a:spcBef>
                <a:spcPct val="0"/>
              </a:spcBef>
              <a:defRPr/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Demonstrate/support effective implementation of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Focus on key content and practice from the Common Core State Standards for Mathematics and English Language Arts Literacy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3400" y="147638"/>
            <a:ext cx="8077200" cy="990600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60E1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Instructional Modules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762000" y="3200400"/>
            <a:ext cx="7696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CB00A45-91A4-47A3-91E8-D749296E6662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7200" y="1219200"/>
            <a:ext cx="8458200" cy="5334000"/>
          </a:xfrm>
          <a:custGeom>
            <a:avLst/>
            <a:gdLst>
              <a:gd name="connsiteX0" fmla="*/ 180707 w 1084219"/>
              <a:gd name="connsiteY0" fmla="*/ 0 h 5323690"/>
              <a:gd name="connsiteX1" fmla="*/ 903512 w 1084219"/>
              <a:gd name="connsiteY1" fmla="*/ 0 h 5323690"/>
              <a:gd name="connsiteX2" fmla="*/ 1084219 w 1084219"/>
              <a:gd name="connsiteY2" fmla="*/ 180707 h 5323690"/>
              <a:gd name="connsiteX3" fmla="*/ 1084219 w 1084219"/>
              <a:gd name="connsiteY3" fmla="*/ 5323690 h 5323690"/>
              <a:gd name="connsiteX4" fmla="*/ 1084219 w 1084219"/>
              <a:gd name="connsiteY4" fmla="*/ 5323690 h 5323690"/>
              <a:gd name="connsiteX5" fmla="*/ 0 w 1084219"/>
              <a:gd name="connsiteY5" fmla="*/ 5323690 h 5323690"/>
              <a:gd name="connsiteX6" fmla="*/ 0 w 1084219"/>
              <a:gd name="connsiteY6" fmla="*/ 5323690 h 5323690"/>
              <a:gd name="connsiteX7" fmla="*/ 0 w 1084219"/>
              <a:gd name="connsiteY7" fmla="*/ 180707 h 5323690"/>
              <a:gd name="connsiteX8" fmla="*/ 180707 w 1084219"/>
              <a:gd name="connsiteY8" fmla="*/ 0 h 5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219" h="5323690">
                <a:moveTo>
                  <a:pt x="1084219" y="887302"/>
                </a:moveTo>
                <a:lnTo>
                  <a:pt x="1084219" y="4436388"/>
                </a:lnTo>
                <a:cubicBezTo>
                  <a:pt x="1084219" y="4926431"/>
                  <a:pt x="1067742" y="5323688"/>
                  <a:pt x="1047416" y="5323688"/>
                </a:cubicBezTo>
                <a:lnTo>
                  <a:pt x="0" y="5323688"/>
                </a:lnTo>
                <a:lnTo>
                  <a:pt x="0" y="5323688"/>
                </a:lnTo>
                <a:lnTo>
                  <a:pt x="0" y="2"/>
                </a:lnTo>
                <a:lnTo>
                  <a:pt x="0" y="2"/>
                </a:lnTo>
                <a:lnTo>
                  <a:pt x="1047416" y="2"/>
                </a:lnTo>
                <a:cubicBezTo>
                  <a:pt x="1067742" y="2"/>
                  <a:pt x="1084219" y="397259"/>
                  <a:pt x="1084219" y="887302"/>
                </a:cubicBezTo>
                <a:close/>
              </a:path>
            </a:pathLst>
          </a:custGeom>
          <a:solidFill>
            <a:srgbClr val="FCDDCF">
              <a:alpha val="89804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1" tIns="89122" rIns="125317" bIns="89123"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High-quality vetted instructional resources and tools for educators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High-quality vetted resources and tools for students and families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Reflect and support the formative assessment process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Reflect and support the Common Core State Standards for Mathematics and English Language Arts Literacy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Create Professional Learning Communities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381000" y="207963"/>
            <a:ext cx="8458200" cy="903287"/>
          </a:xfrm>
          <a:custGeom>
            <a:avLst/>
            <a:gdLst>
              <a:gd name="connsiteX0" fmla="*/ 0 w 2994576"/>
              <a:gd name="connsiteY0" fmla="*/ 225884 h 1355274"/>
              <a:gd name="connsiteX1" fmla="*/ 225884 w 2994576"/>
              <a:gd name="connsiteY1" fmla="*/ 0 h 1355274"/>
              <a:gd name="connsiteX2" fmla="*/ 2768692 w 2994576"/>
              <a:gd name="connsiteY2" fmla="*/ 0 h 1355274"/>
              <a:gd name="connsiteX3" fmla="*/ 2994576 w 2994576"/>
              <a:gd name="connsiteY3" fmla="*/ 225884 h 1355274"/>
              <a:gd name="connsiteX4" fmla="*/ 2994576 w 2994576"/>
              <a:gd name="connsiteY4" fmla="*/ 1129390 h 1355274"/>
              <a:gd name="connsiteX5" fmla="*/ 2768692 w 2994576"/>
              <a:gd name="connsiteY5" fmla="*/ 1355274 h 1355274"/>
              <a:gd name="connsiteX6" fmla="*/ 225884 w 2994576"/>
              <a:gd name="connsiteY6" fmla="*/ 1355274 h 1355274"/>
              <a:gd name="connsiteX7" fmla="*/ 0 w 2994576"/>
              <a:gd name="connsiteY7" fmla="*/ 1129390 h 1355274"/>
              <a:gd name="connsiteX8" fmla="*/ 0 w 2994576"/>
              <a:gd name="connsiteY8" fmla="*/ 225884 h 13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576" h="1355274">
                <a:moveTo>
                  <a:pt x="0" y="225884"/>
                </a:moveTo>
                <a:cubicBezTo>
                  <a:pt x="0" y="101132"/>
                  <a:pt x="101132" y="0"/>
                  <a:pt x="225884" y="0"/>
                </a:cubicBezTo>
                <a:lnTo>
                  <a:pt x="2768692" y="0"/>
                </a:lnTo>
                <a:cubicBezTo>
                  <a:pt x="2893444" y="0"/>
                  <a:pt x="2994576" y="101132"/>
                  <a:pt x="2994576" y="225884"/>
                </a:cubicBezTo>
                <a:lnTo>
                  <a:pt x="2994576" y="1129390"/>
                </a:lnTo>
                <a:cubicBezTo>
                  <a:pt x="2994576" y="1254142"/>
                  <a:pt x="2893444" y="1355274"/>
                  <a:pt x="2768692" y="1355274"/>
                </a:cubicBezTo>
                <a:lnTo>
                  <a:pt x="225884" y="1355274"/>
                </a:lnTo>
                <a:cubicBezTo>
                  <a:pt x="101132" y="1355274"/>
                  <a:pt x="0" y="1254142"/>
                  <a:pt x="0" y="1129390"/>
                </a:cubicBezTo>
                <a:lnTo>
                  <a:pt x="0" y="22588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4739" tIns="100449" rIns="134739" bIns="1004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cs typeface="Arial" pitchFamily="34" charset="0"/>
              </a:rPr>
              <a:t>Education Resources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85800" y="3429000"/>
            <a:ext cx="7772400" cy="0"/>
          </a:xfrm>
          <a:prstGeom prst="line">
            <a:avLst/>
          </a:prstGeom>
          <a:noFill/>
          <a:ln w="25400">
            <a:solidFill>
              <a:srgbClr val="EF214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5523" name="Title 1"/>
          <p:cNvSpPr>
            <a:spLocks noGrp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/>
          <a:lstStyle/>
          <a:p>
            <a:r>
              <a:rPr lang="en-US" altLang="en-US" sz="3600" smtClean="0"/>
              <a:t>Digital Library Features</a:t>
            </a: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C24B5-C677-4D3A-8EA8-B2092651D45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2355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5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>
          <a:xfrm>
            <a:off x="1676400" y="207963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Interim Assessment Blocks </a:t>
            </a:r>
            <a:br>
              <a:rPr lang="en-US" altLang="en-US" sz="3600" smtClean="0"/>
            </a:br>
            <a:r>
              <a:rPr lang="en-US" altLang="en-US" sz="3600" smtClean="0"/>
              <a:t>Interactive Module</a:t>
            </a: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85952D5-B91F-4E91-854A-3BB17724DB86}" type="slidenum">
              <a:rPr lang="en-US" altLang="en-US" sz="1400">
                <a:solidFill>
                  <a:srgbClr val="00000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2365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13539" r="22345" b="5063"/>
          <a:stretch>
            <a:fillRect/>
          </a:stretch>
        </p:blipFill>
        <p:spPr>
          <a:xfrm>
            <a:off x="1868488" y="1595438"/>
            <a:ext cx="632460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F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7571" name="Title 1"/>
          <p:cNvSpPr>
            <a:spLocks noGrp="1"/>
          </p:cNvSpPr>
          <p:nvPr>
            <p:ph type="title"/>
          </p:nvPr>
        </p:nvSpPr>
        <p:spPr>
          <a:xfrm>
            <a:off x="0" y="349250"/>
            <a:ext cx="9144000" cy="1143000"/>
          </a:xfrm>
        </p:spPr>
        <p:txBody>
          <a:bodyPr/>
          <a:lstStyle/>
          <a:p>
            <a:r>
              <a:rPr lang="en-US" altLang="en-US" sz="2600" smtClean="0">
                <a:solidFill>
                  <a:schemeClr val="tx1"/>
                </a:solidFill>
              </a:rPr>
              <a:t>Using Interim Assessment Blocks</a:t>
            </a:r>
            <a:br>
              <a:rPr lang="en-US" altLang="en-US" sz="2600" smtClean="0">
                <a:solidFill>
                  <a:schemeClr val="tx1"/>
                </a:solidFill>
              </a:rPr>
            </a:br>
            <a:r>
              <a:rPr lang="en-US" altLang="en-US" sz="2600" smtClean="0">
                <a:solidFill>
                  <a:schemeClr val="tx1"/>
                </a:solidFill>
              </a:rPr>
              <a:t> </a:t>
            </a:r>
            <a:r>
              <a:rPr lang="en-US" altLang="en-US" sz="1600" smtClean="0">
                <a:solidFill>
                  <a:srgbClr val="0000FF"/>
                </a:solidFill>
              </a:rPr>
              <a:t/>
            </a:r>
            <a:br>
              <a:rPr lang="en-US" altLang="en-US" sz="1600" smtClean="0">
                <a:solidFill>
                  <a:srgbClr val="0000FF"/>
                </a:solidFill>
              </a:rPr>
            </a:br>
            <a:endParaRPr lang="en-US" altLang="en-US" sz="1600" smtClean="0">
              <a:solidFill>
                <a:srgbClr val="0000FF"/>
              </a:solidFill>
            </a:endParaRPr>
          </a:p>
        </p:txBody>
      </p:sp>
      <p:sp>
        <p:nvSpPr>
          <p:cNvPr id="2375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63"/>
              </a:spcBef>
              <a:buFontTx/>
              <a:buNone/>
            </a:pPr>
            <a:endParaRPr lang="en-US" altLang="en-US" smtClean="0">
              <a:cs typeface="Arial" pitchFamily="34" charset="0"/>
            </a:endParaRPr>
          </a:p>
          <a:p>
            <a:pPr>
              <a:spcBef>
                <a:spcPts val="563"/>
              </a:spcBef>
              <a:buFontTx/>
              <a:buNone/>
            </a:pPr>
            <a:endParaRPr lang="en-US" altLang="en-US" i="1" smtClean="0">
              <a:cs typeface="Arial" pitchFamily="34" charset="0"/>
            </a:endParaRPr>
          </a:p>
        </p:txBody>
      </p:sp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540250" y="4216400"/>
            <a:ext cx="2560638" cy="2184400"/>
          </a:xfrm>
          <a:prstGeom prst="roundRect">
            <a:avLst>
              <a:gd name="adj" fmla="val 16667"/>
            </a:avLst>
          </a:prstGeom>
          <a:solidFill>
            <a:srgbClr val="3F3FFF"/>
          </a:solidFill>
          <a:ln w="9525">
            <a:solidFill>
              <a:srgbClr val="00CC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+mn-lt"/>
                <a:ea typeface="+mn-ea"/>
              </a:rPr>
              <a:t>Check Progress Using an Interim Assessment Block</a:t>
            </a:r>
          </a:p>
        </p:txBody>
      </p:sp>
      <p:grpSp>
        <p:nvGrpSpPr>
          <p:cNvPr id="237574" name="Group 39"/>
          <p:cNvGrpSpPr>
            <a:grpSpLocks/>
          </p:cNvGrpSpPr>
          <p:nvPr/>
        </p:nvGrpSpPr>
        <p:grpSpPr bwMode="auto">
          <a:xfrm>
            <a:off x="487363" y="3998913"/>
            <a:ext cx="2332037" cy="2355850"/>
            <a:chOff x="2504407" y="3998913"/>
            <a:chExt cx="2332038" cy="2355850"/>
          </a:xfrm>
        </p:grpSpPr>
        <p:grpSp>
          <p:nvGrpSpPr>
            <p:cNvPr id="237596" name="Group 7"/>
            <p:cNvGrpSpPr>
              <a:grpSpLocks/>
            </p:cNvGrpSpPr>
            <p:nvPr/>
          </p:nvGrpSpPr>
          <p:grpSpPr bwMode="auto">
            <a:xfrm>
              <a:off x="2504407" y="3998913"/>
              <a:ext cx="2332038" cy="2355850"/>
              <a:chOff x="3822700" y="1841500"/>
              <a:chExt cx="4191000" cy="3860800"/>
            </a:xfrm>
          </p:grpSpPr>
          <p:sp>
            <p:nvSpPr>
              <p:cNvPr id="81" name="Teardrop 80"/>
              <p:cNvSpPr/>
              <p:nvPr/>
            </p:nvSpPr>
            <p:spPr>
              <a:xfrm>
                <a:off x="3822700" y="3771900"/>
                <a:ext cx="2096926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Teardrop 81"/>
              <p:cNvSpPr/>
              <p:nvPr/>
            </p:nvSpPr>
            <p:spPr>
              <a:xfrm flipV="1">
                <a:off x="3822700" y="1841500"/>
                <a:ext cx="2096926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Teardrop 82"/>
              <p:cNvSpPr/>
              <p:nvPr/>
            </p:nvSpPr>
            <p:spPr>
              <a:xfrm flipH="1">
                <a:off x="5919626" y="3771900"/>
                <a:ext cx="2094074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Teardrop 83"/>
              <p:cNvSpPr/>
              <p:nvPr/>
            </p:nvSpPr>
            <p:spPr>
              <a:xfrm flipH="1" flipV="1">
                <a:off x="5919626" y="1841500"/>
                <a:ext cx="2094074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604" name="Rectangle 84"/>
              <p:cNvSpPr>
                <a:spLocks noChangeArrowheads="1"/>
              </p:cNvSpPr>
              <p:nvPr/>
            </p:nvSpPr>
            <p:spPr bwMode="auto">
              <a:xfrm>
                <a:off x="4191001" y="2234224"/>
                <a:ext cx="1727200" cy="1208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Clarify 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Intended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Learning</a:t>
                </a:r>
              </a:p>
            </p:txBody>
          </p:sp>
          <p:sp>
            <p:nvSpPr>
              <p:cNvPr id="237605" name="Rectangle 85"/>
              <p:cNvSpPr>
                <a:spLocks noChangeArrowheads="1"/>
              </p:cNvSpPr>
              <p:nvPr/>
            </p:nvSpPr>
            <p:spPr bwMode="auto">
              <a:xfrm>
                <a:off x="6211448" y="2198382"/>
                <a:ext cx="1727200" cy="110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Elicit </a:t>
                </a:r>
              </a:p>
              <a:p>
                <a:pPr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  <p:sp>
            <p:nvSpPr>
              <p:cNvPr id="237606" name="Rectangle 86"/>
              <p:cNvSpPr>
                <a:spLocks noChangeArrowheads="1"/>
              </p:cNvSpPr>
              <p:nvPr/>
            </p:nvSpPr>
            <p:spPr bwMode="auto">
              <a:xfrm>
                <a:off x="4192789" y="4339664"/>
                <a:ext cx="1727198" cy="77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Act on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  <p:sp>
            <p:nvSpPr>
              <p:cNvPr id="237607" name="Rectangle 87"/>
              <p:cNvSpPr>
                <a:spLocks noChangeArrowheads="1"/>
              </p:cNvSpPr>
              <p:nvPr/>
            </p:nvSpPr>
            <p:spPr bwMode="auto">
              <a:xfrm>
                <a:off x="6211448" y="4339664"/>
                <a:ext cx="1727200" cy="77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Interpret 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</p:grpSp>
        <p:grpSp>
          <p:nvGrpSpPr>
            <p:cNvPr id="237597" name="Group 17"/>
            <p:cNvGrpSpPr>
              <a:grpSpLocks/>
            </p:cNvGrpSpPr>
            <p:nvPr/>
          </p:nvGrpSpPr>
          <p:grpSpPr bwMode="auto">
            <a:xfrm>
              <a:off x="3443288" y="4862513"/>
              <a:ext cx="623887" cy="628650"/>
              <a:chOff x="192961" y="1428647"/>
              <a:chExt cx="5216347" cy="5144591"/>
            </a:xfrm>
          </p:grpSpPr>
          <p:sp>
            <p:nvSpPr>
              <p:cNvPr id="68" name="Circular Arrow 67"/>
              <p:cNvSpPr>
                <a:spLocks/>
              </p:cNvSpPr>
              <p:nvPr/>
            </p:nvSpPr>
            <p:spPr bwMode="auto">
              <a:xfrm>
                <a:off x="187367" y="1428647"/>
                <a:ext cx="5203078" cy="5118608"/>
              </a:xfrm>
              <a:custGeom>
                <a:avLst/>
                <a:gdLst>
                  <a:gd name="T0" fmla="*/ 319913 w 5203078"/>
                  <a:gd name="T1" fmla="*/ 2559304 h 5118608"/>
                  <a:gd name="T2" fmla="*/ 2284466 w 5203078"/>
                  <a:gd name="T3" fmla="*/ 341642 h 5118608"/>
                  <a:gd name="T4" fmla="*/ 4788484 w 5203078"/>
                  <a:gd name="T5" fmla="*/ 1920892 h 5118608"/>
                  <a:gd name="T6" fmla="*/ 5091396 w 5203078"/>
                  <a:gd name="T7" fmla="*/ 1920891 h 5118608"/>
                  <a:gd name="T8" fmla="*/ 4563252 w 5203078"/>
                  <a:gd name="T9" fmla="*/ 2559304 h 5118608"/>
                  <a:gd name="T10" fmla="*/ 3811744 w 5203078"/>
                  <a:gd name="T11" fmla="*/ 1920891 h 5118608"/>
                  <a:gd name="T12" fmla="*/ 4106906 w 5203078"/>
                  <a:gd name="T13" fmla="*/ 1920891 h 5118608"/>
                  <a:gd name="T14" fmla="*/ 2282570 w 5203078"/>
                  <a:gd name="T15" fmla="*/ 990217 h 5118608"/>
                  <a:gd name="T16" fmla="*/ 959739 w 5203078"/>
                  <a:gd name="T17" fmla="*/ 2559304 h 5118608"/>
                  <a:gd name="T18" fmla="*/ 319913 w 5203078"/>
                  <a:gd name="T19" fmla="*/ 2559304 h 5118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03078" h="5118608">
                    <a:moveTo>
                      <a:pt x="319913" y="2559304"/>
                    </a:moveTo>
                    <a:cubicBezTo>
                      <a:pt x="319913" y="1442762"/>
                      <a:pt x="1157905" y="496805"/>
                      <a:pt x="2284466" y="341642"/>
                    </a:cubicBezTo>
                    <a:cubicBezTo>
                      <a:pt x="3402232" y="187690"/>
                      <a:pt x="4466705" y="859038"/>
                      <a:pt x="4788484" y="1920892"/>
                    </a:cubicBezTo>
                    <a:lnTo>
                      <a:pt x="5091396" y="1920891"/>
                    </a:lnTo>
                    <a:lnTo>
                      <a:pt x="4563252" y="2559304"/>
                    </a:lnTo>
                    <a:lnTo>
                      <a:pt x="3811744" y="1920891"/>
                    </a:lnTo>
                    <a:lnTo>
                      <a:pt x="4106906" y="1920891"/>
                    </a:lnTo>
                    <a:cubicBezTo>
                      <a:pt x="3798889" y="1231479"/>
                      <a:pt x="3039613" y="844139"/>
                      <a:pt x="2282570" y="990217"/>
                    </a:cubicBezTo>
                    <a:cubicBezTo>
                      <a:pt x="1513733" y="1138571"/>
                      <a:pt x="959739" y="1795696"/>
                      <a:pt x="959739" y="2559304"/>
                    </a:cubicBezTo>
                    <a:lnTo>
                      <a:pt x="319913" y="25593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Circular Arrow 68"/>
              <p:cNvSpPr>
                <a:spLocks/>
              </p:cNvSpPr>
              <p:nvPr/>
            </p:nvSpPr>
            <p:spPr bwMode="auto">
              <a:xfrm rot="10800000">
                <a:off x="200645" y="1454630"/>
                <a:ext cx="5203078" cy="5118608"/>
              </a:xfrm>
              <a:custGeom>
                <a:avLst/>
                <a:gdLst>
                  <a:gd name="T0" fmla="*/ 319913 w 5203078"/>
                  <a:gd name="T1" fmla="*/ 2559304 h 5118608"/>
                  <a:gd name="T2" fmla="*/ 2284466 w 5203078"/>
                  <a:gd name="T3" fmla="*/ 341642 h 5118608"/>
                  <a:gd name="T4" fmla="*/ 4788484 w 5203078"/>
                  <a:gd name="T5" fmla="*/ 1920892 h 5118608"/>
                  <a:gd name="T6" fmla="*/ 5091396 w 5203078"/>
                  <a:gd name="T7" fmla="*/ 1920891 h 5118608"/>
                  <a:gd name="T8" fmla="*/ 4563252 w 5203078"/>
                  <a:gd name="T9" fmla="*/ 2559304 h 5118608"/>
                  <a:gd name="T10" fmla="*/ 3811744 w 5203078"/>
                  <a:gd name="T11" fmla="*/ 1920891 h 5118608"/>
                  <a:gd name="T12" fmla="*/ 4106906 w 5203078"/>
                  <a:gd name="T13" fmla="*/ 1920891 h 5118608"/>
                  <a:gd name="T14" fmla="*/ 2282570 w 5203078"/>
                  <a:gd name="T15" fmla="*/ 990217 h 5118608"/>
                  <a:gd name="T16" fmla="*/ 959739 w 5203078"/>
                  <a:gd name="T17" fmla="*/ 2559304 h 5118608"/>
                  <a:gd name="T18" fmla="*/ 319913 w 5203078"/>
                  <a:gd name="T19" fmla="*/ 2559304 h 5118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03078" h="5118608">
                    <a:moveTo>
                      <a:pt x="319913" y="2559304"/>
                    </a:moveTo>
                    <a:cubicBezTo>
                      <a:pt x="319913" y="1442762"/>
                      <a:pt x="1157905" y="496805"/>
                      <a:pt x="2284466" y="341642"/>
                    </a:cubicBezTo>
                    <a:cubicBezTo>
                      <a:pt x="3402232" y="187690"/>
                      <a:pt x="4466705" y="859038"/>
                      <a:pt x="4788484" y="1920892"/>
                    </a:cubicBezTo>
                    <a:lnTo>
                      <a:pt x="5091396" y="1920891"/>
                    </a:lnTo>
                    <a:lnTo>
                      <a:pt x="4563252" y="2559304"/>
                    </a:lnTo>
                    <a:lnTo>
                      <a:pt x="3811744" y="1920891"/>
                    </a:lnTo>
                    <a:lnTo>
                      <a:pt x="4106906" y="1920891"/>
                    </a:lnTo>
                    <a:cubicBezTo>
                      <a:pt x="3798889" y="1231479"/>
                      <a:pt x="3039613" y="844139"/>
                      <a:pt x="2282570" y="990217"/>
                    </a:cubicBezTo>
                    <a:cubicBezTo>
                      <a:pt x="1513733" y="1138571"/>
                      <a:pt x="959739" y="1795696"/>
                      <a:pt x="959739" y="2559304"/>
                    </a:cubicBezTo>
                    <a:lnTo>
                      <a:pt x="319913" y="25593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37575" name="TextBox 6"/>
          <p:cNvSpPr txBox="1">
            <a:spLocks noChangeArrowheads="1"/>
          </p:cNvSpPr>
          <p:nvPr/>
        </p:nvSpPr>
        <p:spPr bwMode="auto">
          <a:xfrm>
            <a:off x="4810125" y="1322388"/>
            <a:ext cx="128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Digital Library</a:t>
            </a: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2354263" y="1219200"/>
            <a:ext cx="2325687" cy="2112963"/>
          </a:xfrm>
          <a:prstGeom prst="roundRect">
            <a:avLst>
              <a:gd name="adj" fmla="val 16667"/>
            </a:avLst>
          </a:prstGeom>
          <a:solidFill>
            <a:srgbClr val="3F3FFF"/>
          </a:solidFill>
          <a:ln w="9525">
            <a:solidFill>
              <a:srgbClr val="00CC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b="1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37577" name="TextBox 57"/>
          <p:cNvSpPr txBox="1">
            <a:spLocks noChangeArrowheads="1"/>
          </p:cNvSpPr>
          <p:nvPr/>
        </p:nvSpPr>
        <p:spPr bwMode="auto">
          <a:xfrm>
            <a:off x="2413000" y="1433513"/>
            <a:ext cx="21510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Elicit Baseline  Evidence Using an Interim Assessment Block</a:t>
            </a:r>
          </a:p>
        </p:txBody>
      </p:sp>
      <p:sp>
        <p:nvSpPr>
          <p:cNvPr id="59" name="Right Arrow 58"/>
          <p:cNvSpPr>
            <a:spLocks noChangeArrowheads="1"/>
          </p:cNvSpPr>
          <p:nvPr/>
        </p:nvSpPr>
        <p:spPr bwMode="auto">
          <a:xfrm>
            <a:off x="5013325" y="2187575"/>
            <a:ext cx="792163" cy="40640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237579" name="Group 41"/>
          <p:cNvGrpSpPr>
            <a:grpSpLocks/>
          </p:cNvGrpSpPr>
          <p:nvPr/>
        </p:nvGrpSpPr>
        <p:grpSpPr bwMode="auto">
          <a:xfrm>
            <a:off x="6280150" y="1193800"/>
            <a:ext cx="2333625" cy="2355850"/>
            <a:chOff x="5541963" y="1193800"/>
            <a:chExt cx="2333625" cy="2355850"/>
          </a:xfrm>
        </p:grpSpPr>
        <p:grpSp>
          <p:nvGrpSpPr>
            <p:cNvPr id="237584" name="Group 7"/>
            <p:cNvGrpSpPr>
              <a:grpSpLocks/>
            </p:cNvGrpSpPr>
            <p:nvPr/>
          </p:nvGrpSpPr>
          <p:grpSpPr bwMode="auto">
            <a:xfrm>
              <a:off x="5541963" y="1193800"/>
              <a:ext cx="2333625" cy="2355850"/>
              <a:chOff x="3822700" y="1841500"/>
              <a:chExt cx="4191000" cy="3860800"/>
            </a:xfrm>
          </p:grpSpPr>
          <p:sp>
            <p:nvSpPr>
              <p:cNvPr id="13" name="Teardrop 12"/>
              <p:cNvSpPr/>
              <p:nvPr/>
            </p:nvSpPr>
            <p:spPr>
              <a:xfrm>
                <a:off x="3822700" y="3771900"/>
                <a:ext cx="2095501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ardrop 13"/>
              <p:cNvSpPr/>
              <p:nvPr/>
            </p:nvSpPr>
            <p:spPr>
              <a:xfrm flipV="1">
                <a:off x="3822700" y="1841500"/>
                <a:ext cx="2095501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ardrop 14"/>
              <p:cNvSpPr/>
              <p:nvPr/>
            </p:nvSpPr>
            <p:spPr>
              <a:xfrm flipH="1">
                <a:off x="5918201" y="3771900"/>
                <a:ext cx="2095499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ardrop 15"/>
              <p:cNvSpPr/>
              <p:nvPr/>
            </p:nvSpPr>
            <p:spPr>
              <a:xfrm flipH="1" flipV="1">
                <a:off x="5918201" y="1841500"/>
                <a:ext cx="2095499" cy="1930400"/>
              </a:xfrm>
              <a:prstGeom prst="teardrop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592" name="Rectangle 16"/>
              <p:cNvSpPr>
                <a:spLocks noChangeArrowheads="1"/>
              </p:cNvSpPr>
              <p:nvPr/>
            </p:nvSpPr>
            <p:spPr bwMode="auto">
              <a:xfrm>
                <a:off x="4191001" y="2234224"/>
                <a:ext cx="1727200" cy="1208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Clarify 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Intended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Learning</a:t>
                </a:r>
              </a:p>
            </p:txBody>
          </p:sp>
          <p:sp>
            <p:nvSpPr>
              <p:cNvPr id="237593" name="Rectangle 17"/>
              <p:cNvSpPr>
                <a:spLocks noChangeArrowheads="1"/>
              </p:cNvSpPr>
              <p:nvPr/>
            </p:nvSpPr>
            <p:spPr bwMode="auto">
              <a:xfrm>
                <a:off x="6211448" y="2198382"/>
                <a:ext cx="1727200" cy="110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Elicit </a:t>
                </a:r>
              </a:p>
              <a:p>
                <a:pPr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  <p:sp>
            <p:nvSpPr>
              <p:cNvPr id="237594" name="Rectangle 18"/>
              <p:cNvSpPr>
                <a:spLocks noChangeArrowheads="1"/>
              </p:cNvSpPr>
              <p:nvPr/>
            </p:nvSpPr>
            <p:spPr bwMode="auto">
              <a:xfrm>
                <a:off x="4192789" y="4339664"/>
                <a:ext cx="1727198" cy="77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Act on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  <p:sp>
            <p:nvSpPr>
              <p:cNvPr id="237595" name="Rectangle 19"/>
              <p:cNvSpPr>
                <a:spLocks noChangeArrowheads="1"/>
              </p:cNvSpPr>
              <p:nvPr/>
            </p:nvSpPr>
            <p:spPr bwMode="auto">
              <a:xfrm>
                <a:off x="6211448" y="4339664"/>
                <a:ext cx="1727200" cy="77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Interpret 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</a:rPr>
                  <a:t>Evidence</a:t>
                </a:r>
              </a:p>
            </p:txBody>
          </p:sp>
        </p:grpSp>
        <p:grpSp>
          <p:nvGrpSpPr>
            <p:cNvPr id="237585" name="Group 17"/>
            <p:cNvGrpSpPr>
              <a:grpSpLocks/>
            </p:cNvGrpSpPr>
            <p:nvPr/>
          </p:nvGrpSpPr>
          <p:grpSpPr bwMode="auto">
            <a:xfrm>
              <a:off x="6396038" y="2154238"/>
              <a:ext cx="625475" cy="628650"/>
              <a:chOff x="192961" y="1428647"/>
              <a:chExt cx="5216347" cy="5144591"/>
            </a:xfrm>
          </p:grpSpPr>
          <p:sp>
            <p:nvSpPr>
              <p:cNvPr id="90" name="Circular Arrow 89"/>
              <p:cNvSpPr>
                <a:spLocks/>
              </p:cNvSpPr>
              <p:nvPr/>
            </p:nvSpPr>
            <p:spPr bwMode="auto">
              <a:xfrm>
                <a:off x="192961" y="1428647"/>
                <a:ext cx="5203112" cy="5118608"/>
              </a:xfrm>
              <a:custGeom>
                <a:avLst/>
                <a:gdLst>
                  <a:gd name="T0" fmla="*/ 319913 w 5203112"/>
                  <a:gd name="T1" fmla="*/ 2559304 h 5118608"/>
                  <a:gd name="T2" fmla="*/ 2284483 w 5203112"/>
                  <a:gd name="T3" fmla="*/ 341642 h 5118608"/>
                  <a:gd name="T4" fmla="*/ 4788516 w 5203112"/>
                  <a:gd name="T5" fmla="*/ 1920886 h 5118608"/>
                  <a:gd name="T6" fmla="*/ 5091427 w 5203112"/>
                  <a:gd name="T7" fmla="*/ 1920886 h 5118608"/>
                  <a:gd name="T8" fmla="*/ 4563286 w 5203112"/>
                  <a:gd name="T9" fmla="*/ 2559304 h 5118608"/>
                  <a:gd name="T10" fmla="*/ 3811775 w 5203112"/>
                  <a:gd name="T11" fmla="*/ 1920886 h 5118608"/>
                  <a:gd name="T12" fmla="*/ 4106936 w 5203112"/>
                  <a:gd name="T13" fmla="*/ 1920886 h 5118608"/>
                  <a:gd name="T14" fmla="*/ 2282587 w 5203112"/>
                  <a:gd name="T15" fmla="*/ 990216 h 5118608"/>
                  <a:gd name="T16" fmla="*/ 959738 w 5203112"/>
                  <a:gd name="T17" fmla="*/ 2559304 h 5118608"/>
                  <a:gd name="T18" fmla="*/ 319913 w 5203112"/>
                  <a:gd name="T19" fmla="*/ 2559304 h 5118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03112" h="5118608">
                    <a:moveTo>
                      <a:pt x="319913" y="2559304"/>
                    </a:moveTo>
                    <a:cubicBezTo>
                      <a:pt x="319913" y="1442762"/>
                      <a:pt x="1157912" y="496805"/>
                      <a:pt x="2284483" y="341642"/>
                    </a:cubicBezTo>
                    <a:cubicBezTo>
                      <a:pt x="3402255" y="187691"/>
                      <a:pt x="4466733" y="859037"/>
                      <a:pt x="4788516" y="1920886"/>
                    </a:cubicBezTo>
                    <a:lnTo>
                      <a:pt x="5091427" y="1920886"/>
                    </a:lnTo>
                    <a:lnTo>
                      <a:pt x="4563286" y="2559304"/>
                    </a:lnTo>
                    <a:lnTo>
                      <a:pt x="3811775" y="1920886"/>
                    </a:lnTo>
                    <a:lnTo>
                      <a:pt x="4106936" y="1920886"/>
                    </a:lnTo>
                    <a:cubicBezTo>
                      <a:pt x="3798914" y="1231477"/>
                      <a:pt x="3039635" y="844140"/>
                      <a:pt x="2282587" y="990216"/>
                    </a:cubicBezTo>
                    <a:cubicBezTo>
                      <a:pt x="1513740" y="1138568"/>
                      <a:pt x="959738" y="1795694"/>
                      <a:pt x="959738" y="2559304"/>
                    </a:cubicBezTo>
                    <a:lnTo>
                      <a:pt x="319913" y="25593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Circular Arrow 90"/>
              <p:cNvSpPr>
                <a:spLocks/>
              </p:cNvSpPr>
              <p:nvPr/>
            </p:nvSpPr>
            <p:spPr bwMode="auto">
              <a:xfrm rot="10800000">
                <a:off x="206205" y="1454630"/>
                <a:ext cx="5203103" cy="5118608"/>
              </a:xfrm>
              <a:custGeom>
                <a:avLst/>
                <a:gdLst>
                  <a:gd name="T0" fmla="*/ 319913 w 5203103"/>
                  <a:gd name="T1" fmla="*/ 2559304 h 5118608"/>
                  <a:gd name="T2" fmla="*/ 2284479 w 5203103"/>
                  <a:gd name="T3" fmla="*/ 341642 h 5118608"/>
                  <a:gd name="T4" fmla="*/ 4788508 w 5203103"/>
                  <a:gd name="T5" fmla="*/ 1920888 h 5118608"/>
                  <a:gd name="T6" fmla="*/ 5091419 w 5203103"/>
                  <a:gd name="T7" fmla="*/ 1920887 h 5118608"/>
                  <a:gd name="T8" fmla="*/ 4563277 w 5203103"/>
                  <a:gd name="T9" fmla="*/ 2559304 h 5118608"/>
                  <a:gd name="T10" fmla="*/ 3811767 w 5203103"/>
                  <a:gd name="T11" fmla="*/ 1920887 h 5118608"/>
                  <a:gd name="T12" fmla="*/ 4106928 w 5203103"/>
                  <a:gd name="T13" fmla="*/ 1920887 h 5118608"/>
                  <a:gd name="T14" fmla="*/ 2282582 w 5203103"/>
                  <a:gd name="T15" fmla="*/ 990216 h 5118608"/>
                  <a:gd name="T16" fmla="*/ 959738 w 5203103"/>
                  <a:gd name="T17" fmla="*/ 2559304 h 5118608"/>
                  <a:gd name="T18" fmla="*/ 319913 w 5203103"/>
                  <a:gd name="T19" fmla="*/ 2559304 h 5118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03103" h="5118608">
                    <a:moveTo>
                      <a:pt x="319913" y="2559304"/>
                    </a:moveTo>
                    <a:cubicBezTo>
                      <a:pt x="319913" y="1442762"/>
                      <a:pt x="1157911" y="496804"/>
                      <a:pt x="2284479" y="341642"/>
                    </a:cubicBezTo>
                    <a:cubicBezTo>
                      <a:pt x="3402250" y="187691"/>
                      <a:pt x="4466727" y="859038"/>
                      <a:pt x="4788508" y="1920888"/>
                    </a:cubicBezTo>
                    <a:lnTo>
                      <a:pt x="5091419" y="1920887"/>
                    </a:lnTo>
                    <a:lnTo>
                      <a:pt x="4563277" y="2559304"/>
                    </a:lnTo>
                    <a:lnTo>
                      <a:pt x="3811767" y="1920887"/>
                    </a:lnTo>
                    <a:lnTo>
                      <a:pt x="4106928" y="1920887"/>
                    </a:lnTo>
                    <a:cubicBezTo>
                      <a:pt x="3798907" y="1231478"/>
                      <a:pt x="3039629" y="844140"/>
                      <a:pt x="2282582" y="990216"/>
                    </a:cubicBezTo>
                    <a:cubicBezTo>
                      <a:pt x="1513738" y="1138569"/>
                      <a:pt x="959738" y="1795694"/>
                      <a:pt x="959738" y="2559304"/>
                    </a:cubicBezTo>
                    <a:lnTo>
                      <a:pt x="319913" y="255930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" name="Right Arrow 91"/>
          <p:cNvSpPr>
            <a:spLocks noChangeArrowheads="1"/>
          </p:cNvSpPr>
          <p:nvPr/>
        </p:nvSpPr>
        <p:spPr bwMode="auto">
          <a:xfrm>
            <a:off x="3209925" y="4894263"/>
            <a:ext cx="792163" cy="40640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300" smtClean="0">
              <a:solidFill>
                <a:srgbClr val="FFFFFF"/>
              </a:solidFill>
              <a:ea typeface="+mn-ea"/>
            </a:endParaRPr>
          </a:p>
        </p:txBody>
      </p: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>
            <a:off x="304800" y="3752850"/>
            <a:ext cx="84851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82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754B969-955E-45F3-BA0E-C64A8E8E9570}" type="slidenum">
              <a:rPr lang="en-US" altLang="en-US" sz="1400">
                <a:solidFill>
                  <a:srgbClr val="000000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7583" name="TextBox 6"/>
          <p:cNvSpPr txBox="1">
            <a:spLocks noChangeArrowheads="1"/>
          </p:cNvSpPr>
          <p:nvPr/>
        </p:nvSpPr>
        <p:spPr bwMode="auto">
          <a:xfrm>
            <a:off x="2955925" y="4114800"/>
            <a:ext cx="128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Digital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6858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Each LEA must:</a:t>
            </a:r>
          </a:p>
          <a:p>
            <a:r>
              <a:rPr lang="en-US" altLang="en-US" sz="2800" smtClean="0"/>
              <a:t>Register Schools (Institutions)</a:t>
            </a:r>
          </a:p>
          <a:p>
            <a:r>
              <a:rPr lang="en-US" altLang="en-US" sz="2800" smtClean="0"/>
              <a:t>Register Teachers</a:t>
            </a:r>
          </a:p>
          <a:p>
            <a:r>
              <a:rPr lang="en-US" altLang="en-US" sz="2800" smtClean="0"/>
              <a:t>Important to complete forms </a:t>
            </a:r>
            <a:r>
              <a:rPr lang="en-US" altLang="en-US" sz="2800" b="1" smtClean="0"/>
              <a:t>Accurately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Help: CalTAC at 855-631-1510</a:t>
            </a:r>
          </a:p>
        </p:txBody>
      </p:sp>
      <p:sp>
        <p:nvSpPr>
          <p:cNvPr id="238595" name="Rectangle 7"/>
          <p:cNvSpPr>
            <a:spLocks noChangeArrowheads="1"/>
          </p:cNvSpPr>
          <p:nvPr/>
        </p:nvSpPr>
        <p:spPr bwMode="auto">
          <a:xfrm>
            <a:off x="2057400" y="3902075"/>
            <a:ext cx="5867400" cy="169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54"/>
              </a:solidFill>
            </a:endParaRPr>
          </a:p>
        </p:txBody>
      </p:sp>
      <p:sp>
        <p:nvSpPr>
          <p:cNvPr id="238596" name="Title 1"/>
          <p:cNvSpPr>
            <a:spLocks noGrp="1"/>
          </p:cNvSpPr>
          <p:nvPr>
            <p:ph type="title"/>
          </p:nvPr>
        </p:nvSpPr>
        <p:spPr>
          <a:xfrm>
            <a:off x="1676400" y="-96838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Log-in Credentials for Teachers</a:t>
            </a:r>
          </a:p>
        </p:txBody>
      </p:sp>
      <p:sp>
        <p:nvSpPr>
          <p:cNvPr id="2385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78946-4D38-48F0-A799-3DD371116C7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23859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86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114800"/>
          </a:xfrm>
        </p:spPr>
        <p:txBody>
          <a:bodyPr/>
          <a:lstStyle/>
          <a:p>
            <a:r>
              <a:rPr lang="en-US" altLang="en-US" smtClean="0"/>
              <a:t>Think through what the teachers might need</a:t>
            </a:r>
          </a:p>
          <a:p>
            <a:r>
              <a:rPr lang="en-US" altLang="en-US" smtClean="0"/>
              <a:t>Provide hands-on training and support</a:t>
            </a:r>
          </a:p>
          <a:p>
            <a:r>
              <a:rPr lang="en-US" altLang="en-US" smtClean="0"/>
              <a:t>Embed into existing meetings</a:t>
            </a:r>
          </a:p>
          <a:p>
            <a:r>
              <a:rPr lang="en-US" altLang="en-US" smtClean="0"/>
              <a:t>Encourage collaborative exploration</a:t>
            </a:r>
          </a:p>
          <a:p>
            <a:r>
              <a:rPr lang="en-US" altLang="en-US" smtClean="0"/>
              <a:t>Build the knowledge base around formative assessment practice</a:t>
            </a:r>
          </a:p>
          <a:p>
            <a:endParaRPr lang="en-US" altLang="en-US" sz="2800" smtClean="0"/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endParaRPr lang="en-US" altLang="en-US" sz="2800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39619" name="Title 1"/>
          <p:cNvSpPr>
            <a:spLocks noGrp="1"/>
          </p:cNvSpPr>
          <p:nvPr>
            <p:ph type="title"/>
          </p:nvPr>
        </p:nvSpPr>
        <p:spPr>
          <a:xfrm>
            <a:off x="1676400" y="-96838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Digital Library Implementation</a:t>
            </a: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436B5-0F8F-4E86-9A39-B2FEDB8CD99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>
          <a:xfrm>
            <a:off x="1905000" y="1600200"/>
            <a:ext cx="6858000" cy="1143000"/>
          </a:xfrm>
        </p:spPr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2406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4682F-ECA4-4B2D-946C-D89E598778A9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/>
          <a:lstStyle/>
          <a:p>
            <a:r>
              <a:rPr lang="en-US" altLang="en-US" sz="3600" smtClean="0"/>
              <a:t>Interim Assessments: Two Types</a:t>
            </a: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335220-3F07-45AA-85A6-B1EE6819685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4804" name="Content Placeholder 4"/>
          <p:cNvSpPr txBox="1">
            <a:spLocks/>
          </p:cNvSpPr>
          <p:nvPr/>
        </p:nvSpPr>
        <p:spPr bwMode="auto">
          <a:xfrm>
            <a:off x="1720850" y="1350963"/>
            <a:ext cx="6858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Interim Comprehensive Assessments (ICAs)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Assess the same claims and standards</a:t>
            </a:r>
          </a:p>
          <a:p>
            <a:pPr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Interim Assessment Blocks (IABs)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Assess smaller sets of assessment targets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Address specific content areas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More flexible </a:t>
            </a:r>
          </a:p>
          <a:p>
            <a:pPr lvl="1"/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>
          <a:xfrm>
            <a:off x="1905000" y="-60325"/>
            <a:ext cx="6858000" cy="1143000"/>
          </a:xfrm>
        </p:spPr>
        <p:txBody>
          <a:bodyPr/>
          <a:lstStyle/>
          <a:p>
            <a:r>
              <a:rPr lang="en-US" altLang="en-US" sz="3600" b="1" smtClean="0"/>
              <a:t>For Further Information</a:t>
            </a:r>
            <a:endParaRPr lang="en-US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6858000" cy="41148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ea typeface="+mn-ea"/>
                <a:cs typeface="+mn-cs"/>
              </a:rPr>
              <a:t>California Department of Education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ea typeface="+mn-ea"/>
                <a:cs typeface="+mn-cs"/>
              </a:rPr>
              <a:t>CAASPP Office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caaspp@cde.ca.gov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916-445-8765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http://www.cde.ca.gov/ta/tg/sa/sbacinterimassess.asp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http://www.cde.ca.gov/ta/tg/sa/diglib.asp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ea typeface="+mn-ea"/>
                <a:cs typeface="+mn-cs"/>
              </a:rPr>
              <a:t>Smarter Balanced Web Page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http://www.smarterbalanced.org/interim-assessments/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u="sng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ea typeface="+mn-ea"/>
                <a:cs typeface="+mn-cs"/>
              </a:rPr>
              <a:t>CalTAC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http://caaspp.org/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1-800-955-2954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smtClean="0">
                <a:ea typeface="+mn-ea"/>
                <a:cs typeface="+mn-cs"/>
              </a:rPr>
              <a:t>(for Digital Library:  1-855-631-1510)</a:t>
            </a:r>
          </a:p>
          <a:p>
            <a:pPr marL="0" indent="0">
              <a:defRPr/>
            </a:pPr>
            <a:endParaRPr lang="en-US" altLang="en-US" smtClean="0">
              <a:ea typeface="+mn-ea"/>
              <a:cs typeface="+mn-cs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17888-235C-4E65-A206-D9A825F9761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914400"/>
          </a:xfrm>
        </p:spPr>
        <p:txBody>
          <a:bodyPr/>
          <a:lstStyle/>
          <a:p>
            <a:r>
              <a:rPr lang="en-US" altLang="en-US" sz="3600" smtClean="0"/>
              <a:t>Interim Assessment Items</a:t>
            </a:r>
          </a:p>
        </p:txBody>
      </p:sp>
      <p:sp>
        <p:nvSpPr>
          <p:cNvPr id="205827" name="Content Placeholder 2"/>
          <p:cNvSpPr>
            <a:spLocks noGrp="1"/>
          </p:cNvSpPr>
          <p:nvPr>
            <p:ph idx="1"/>
          </p:nvPr>
        </p:nvSpPr>
        <p:spPr>
          <a:xfrm>
            <a:off x="1716088" y="1371600"/>
            <a:ext cx="8229600" cy="4876800"/>
          </a:xfrm>
        </p:spPr>
        <p:txBody>
          <a:bodyPr/>
          <a:lstStyle/>
          <a:p>
            <a:r>
              <a:rPr lang="en-US" altLang="en-US" smtClean="0"/>
              <a:t>Same as summative items</a:t>
            </a:r>
          </a:p>
          <a:p>
            <a:pPr lvl="1"/>
            <a:r>
              <a:rPr lang="en-US" altLang="en-US" smtClean="0"/>
              <a:t>assess Common Core State Standards</a:t>
            </a:r>
          </a:p>
          <a:p>
            <a:pPr lvl="1"/>
            <a:r>
              <a:rPr lang="en-US" altLang="en-US" smtClean="0"/>
              <a:t>same accessibility resources</a:t>
            </a:r>
          </a:p>
          <a:p>
            <a:pPr lvl="1"/>
            <a:r>
              <a:rPr lang="en-US" altLang="en-US" smtClean="0"/>
              <a:t>provide evidence to support claims in mathematics and English language arts/literacy</a:t>
            </a:r>
          </a:p>
          <a:p>
            <a:r>
              <a:rPr lang="en-US" altLang="en-US" smtClean="0"/>
              <a:t>Different from summative items</a:t>
            </a:r>
          </a:p>
          <a:p>
            <a:pPr lvl="1"/>
            <a:r>
              <a:rPr lang="en-US" altLang="en-US" smtClean="0"/>
              <a:t>Separate, non-secure pool </a:t>
            </a:r>
          </a:p>
        </p:txBody>
      </p:sp>
      <p:sp>
        <p:nvSpPr>
          <p:cNvPr id="205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AA87D-B497-445E-A436-16E1EB0B455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/>
          </p:nvPr>
        </p:nvSpPr>
        <p:spPr>
          <a:xfrm>
            <a:off x="1676400" y="-80963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IABs for ELA, Grades 3 to 5</a:t>
            </a:r>
          </a:p>
        </p:txBody>
      </p:sp>
      <p:sp>
        <p:nvSpPr>
          <p:cNvPr id="206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1CFAE6-73AE-4D72-9CC9-ED0392832077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9438" y="1271588"/>
          <a:ext cx="7143750" cy="3660775"/>
        </p:xfrm>
        <a:graphic>
          <a:graphicData uri="http://schemas.openxmlformats.org/drawingml/2006/table">
            <a:tbl>
              <a:tblPr/>
              <a:tblGrid>
                <a:gridCol w="7143750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Grades 3–5</a:t>
                      </a:r>
                      <a:endParaRPr kumimoji="0" lang="en-US" altLang="en-US" sz="3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Read Literary Texts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Read Informational Texts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Edit/Revise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Brief Writes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Listen/Interpret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Research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Narrative Performance Task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(Grades 4–5 only in 2014–15)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Informational Performance Task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marL="23813" indent="238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3813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Opinion Performance Task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(Grade 3 only in 2014–15)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10570" marR="10570" marT="10572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6876" name="Rectangle 6"/>
          <p:cNvSpPr>
            <a:spLocks noChangeArrowheads="1"/>
          </p:cNvSpPr>
          <p:nvPr/>
        </p:nvSpPr>
        <p:spPr bwMode="auto">
          <a:xfrm>
            <a:off x="1828800" y="5037138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title"/>
          </p:nvPr>
        </p:nvSpPr>
        <p:spPr>
          <a:xfrm>
            <a:off x="1676400" y="-80963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IABs for ELA, Grades 6 to 8</a:t>
            </a: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3383E-02C6-499D-9164-F4ABB23EA2B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7876" name="Rectangle 8"/>
          <p:cNvSpPr>
            <a:spLocks noChangeArrowheads="1"/>
          </p:cNvSpPr>
          <p:nvPr/>
        </p:nvSpPr>
        <p:spPr bwMode="auto">
          <a:xfrm>
            <a:off x="1952625" y="5470525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5963" y="1279525"/>
          <a:ext cx="6861175" cy="4117980"/>
        </p:xfrm>
        <a:graphic>
          <a:graphicData uri="http://schemas.openxmlformats.org/drawingml/2006/table">
            <a:tbl>
              <a:tblPr/>
              <a:tblGrid>
                <a:gridCol w="6861175"/>
              </a:tblGrid>
              <a:tr h="518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Grade 6-8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Read Literary Texts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Read Informational Texts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Edit/Revise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Brief Writes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Listen/Interpret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Research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Narrative Performance Task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Explanatory Performance Task</a:t>
                      </a:r>
                      <a:endParaRPr kumimoji="0" lang="en-US" alt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98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Argument Performance Task</a:t>
                      </a:r>
                      <a:endParaRPr kumimoji="0" lang="en-US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>
          <a:xfrm>
            <a:off x="1676400" y="-96838"/>
            <a:ext cx="7467600" cy="1143001"/>
          </a:xfrm>
        </p:spPr>
        <p:txBody>
          <a:bodyPr/>
          <a:lstStyle/>
          <a:p>
            <a:r>
              <a:rPr lang="en-US" altLang="en-US" sz="3600" smtClean="0"/>
              <a:t>IABs for ELA, High School</a:t>
            </a:r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EBE25-F287-4B53-94AE-D577B151062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8900" name="Rectangle 8"/>
          <p:cNvSpPr>
            <a:spLocks noChangeArrowheads="1"/>
          </p:cNvSpPr>
          <p:nvPr/>
        </p:nvSpPr>
        <p:spPr bwMode="auto">
          <a:xfrm>
            <a:off x="2751138" y="5153025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98763" y="1266825"/>
          <a:ext cx="5257800" cy="3786189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High School</a:t>
                      </a:r>
                      <a:endParaRPr kumimoji="0" lang="en-US" altLang="en-US" sz="3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Read Literary Texts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Read Informational Texts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Edit/Revise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Brief Writes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Listen/Interpret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Research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Explanatory Performance Task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66675" indent="9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Argument Performance Task</a:t>
                      </a:r>
                      <a:endParaRPr kumimoji="0" lang="en-US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1143000"/>
          </a:xfrm>
        </p:spPr>
        <p:txBody>
          <a:bodyPr/>
          <a:lstStyle/>
          <a:p>
            <a:r>
              <a:rPr lang="en-US" altLang="en-US" sz="3600" smtClean="0"/>
              <a:t>IABs for Mathematics</a:t>
            </a:r>
            <a:br>
              <a:rPr lang="en-US" altLang="en-US" sz="3600" smtClean="0"/>
            </a:br>
            <a:r>
              <a:rPr lang="en-US" altLang="en-US" sz="3600" smtClean="0"/>
              <a:t>Grades 3 to 5</a:t>
            </a: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BE2315-BDAF-4011-9C0D-1989777156D7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1513" y="1673225"/>
          <a:ext cx="6934200" cy="3914774"/>
        </p:xfrm>
        <a:graphic>
          <a:graphicData uri="http://schemas.openxmlformats.org/drawingml/2006/table">
            <a:tbl>
              <a:tblPr/>
              <a:tblGrid>
                <a:gridCol w="5522912"/>
                <a:gridCol w="485775"/>
                <a:gridCol w="415925"/>
                <a:gridCol w="509588"/>
              </a:tblGrid>
              <a:tr h="423897">
                <a:tc rowSpan="2"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IAB Name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228600" indent="-228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Grade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28600" indent="-2286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228600" indent="-2286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228600" indent="-228600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22860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0829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Operations and Algebraic Thinking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29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Numbers and Operations in Base 10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endParaRPr kumimoji="0" lang="en-US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29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Fractions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29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Geometry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endParaRPr kumimoji="0" lang="en-US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endParaRPr kumimoji="0" lang="en-US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829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Measurement and Data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endParaRPr kumimoji="0" lang="en-US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*</a:t>
                      </a:r>
                      <a:endParaRPr kumimoji="0" lang="en-US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505">
                <a:tc>
                  <a:txBody>
                    <a:bodyPr/>
                    <a:lstStyle>
                      <a:lvl1pPr marL="228600" indent="-1603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603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Mathematics Performance Task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228600" indent="-1825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228600" marR="0" lvl="0" indent="-1825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itchFamily="18" charset="2"/>
                          <a:ea typeface="MS PGothic" pitchFamily="34" charset="-128"/>
                        </a:rPr>
                        <a:t>a</a:t>
                      </a:r>
                      <a:endParaRPr kumimoji="0" lang="en-US" alt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ebdings" pitchFamily="18" charset="2"/>
                        <a:ea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9965" name="Rectangle 6"/>
          <p:cNvSpPr>
            <a:spLocks noChangeArrowheads="1"/>
          </p:cNvSpPr>
          <p:nvPr/>
        </p:nvSpPr>
        <p:spPr bwMode="auto">
          <a:xfrm>
            <a:off x="1909763" y="5686425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*Will be available in 2015–16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STAR.sep_25_slides.2013</Template>
  <TotalTime>17376</TotalTime>
  <Words>1695</Words>
  <Application>Microsoft Office PowerPoint</Application>
  <PresentationFormat>On-screen Show (4:3)</PresentationFormat>
  <Paragraphs>459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40</vt:i4>
      </vt:variant>
    </vt:vector>
  </HeadingPairs>
  <TitlesOfParts>
    <vt:vector size="94" baseType="lpstr">
      <vt:lpstr>Times New Roman</vt:lpstr>
      <vt:lpstr>MS PGothic</vt:lpstr>
      <vt:lpstr>Arial</vt:lpstr>
      <vt:lpstr>Verdana</vt:lpstr>
      <vt:lpstr>Times</vt:lpstr>
      <vt:lpstr>Calibri</vt:lpstr>
      <vt:lpstr>Wingdings</vt:lpstr>
      <vt:lpstr>Franklin Gothic Book</vt:lpstr>
      <vt:lpstr>Wingdings 2</vt:lpstr>
      <vt:lpstr>Malgun Gothic</vt:lpstr>
      <vt:lpstr>Courier New</vt:lpstr>
      <vt:lpstr>LArial (Body)</vt:lpstr>
      <vt:lpstr>Webdings</vt:lpstr>
      <vt:lpstr>2013 Reports Preview V1 4.9.2013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23_Blank Presentation</vt:lpstr>
      <vt:lpstr>24_Blank Presentation</vt:lpstr>
      <vt:lpstr>25_Blank Presentation</vt:lpstr>
      <vt:lpstr>26_Blank Presentation</vt:lpstr>
      <vt:lpstr>27_Blank Presentation</vt:lpstr>
      <vt:lpstr>28_Blank Presentation</vt:lpstr>
      <vt:lpstr>29_Blank Presentation</vt:lpstr>
      <vt:lpstr>30_Blank Presentation</vt:lpstr>
      <vt:lpstr>31_Blank Presentation</vt:lpstr>
      <vt:lpstr>32_Blank Presentation</vt:lpstr>
      <vt:lpstr>33_Blank Presentation</vt:lpstr>
      <vt:lpstr>34_Blank Presentation</vt:lpstr>
      <vt:lpstr>35_Blank Presentation</vt:lpstr>
      <vt:lpstr>36_Blank Presentation</vt:lpstr>
      <vt:lpstr>37_Blank Presentation</vt:lpstr>
      <vt:lpstr>38_Blank Presentation</vt:lpstr>
      <vt:lpstr>39_Blank Presentation</vt:lpstr>
      <vt:lpstr>Senior Assessment Fellows Kathy Caric Gina Koency Mary Tribbey </vt:lpstr>
      <vt:lpstr>A Balanced Assessment System </vt:lpstr>
      <vt:lpstr>Purpose of the Interim Assessments</vt:lpstr>
      <vt:lpstr>Interim Assessments: Two Types</vt:lpstr>
      <vt:lpstr>Interim Assessment Items</vt:lpstr>
      <vt:lpstr>IABs for ELA, Grades 3 to 5</vt:lpstr>
      <vt:lpstr>IABs for ELA, Grades 6 to 8</vt:lpstr>
      <vt:lpstr>IABs for ELA, High School</vt:lpstr>
      <vt:lpstr>IABs for Mathematics Grades 3 to 5</vt:lpstr>
      <vt:lpstr>IABs for Mathematics  Grades 6 to 7</vt:lpstr>
      <vt:lpstr>IABs for Mathematics Grade 8</vt:lpstr>
      <vt:lpstr>IABs for Mathematics  for High School</vt:lpstr>
      <vt:lpstr>Administration of ICAs and IABs</vt:lpstr>
      <vt:lpstr>Grades Supported by Interim Assessments for 2014–15</vt:lpstr>
      <vt:lpstr>Scoring of the Interim Assessments</vt:lpstr>
      <vt:lpstr>Interim Blocks That Do Not Require Local Scoring in 2014–15</vt:lpstr>
      <vt:lpstr>Results from the Smarter Balanced Interim Assessments</vt:lpstr>
      <vt:lpstr>Smarter Balanced Mockup:  Individual Student Report</vt:lpstr>
      <vt:lpstr>Suggested Uses of the Interim Assessments in 2014−15</vt:lpstr>
      <vt:lpstr>Inform Teaching and Learning</vt:lpstr>
      <vt:lpstr>Authentic Experience</vt:lpstr>
      <vt:lpstr>Accessibility Supports</vt:lpstr>
      <vt:lpstr>Local Scoring</vt:lpstr>
      <vt:lpstr>Sample Implementation Plan for LEAs for 2015–16</vt:lpstr>
      <vt:lpstr>Log-ins required to support Interims</vt:lpstr>
      <vt:lpstr>A Balanced Assessment System </vt:lpstr>
      <vt:lpstr>Digital Library</vt:lpstr>
      <vt:lpstr>Definition of the Formative Assessment Process</vt:lpstr>
      <vt:lpstr>Four Attributes of the  Formative Assessment Process</vt:lpstr>
      <vt:lpstr>Digital Library Resources</vt:lpstr>
      <vt:lpstr>PowerPoint Presentation</vt:lpstr>
      <vt:lpstr>PowerPoint Presentation</vt:lpstr>
      <vt:lpstr>PowerPoint Presentation</vt:lpstr>
      <vt:lpstr>Digital Library Features</vt:lpstr>
      <vt:lpstr>Interim Assessment Blocks  Interactive Module</vt:lpstr>
      <vt:lpstr>Using Interim Assessment Blocks   </vt:lpstr>
      <vt:lpstr>Log-in Credentials for Teachers</vt:lpstr>
      <vt:lpstr>Digital Library Implementation</vt:lpstr>
      <vt:lpstr>Questions?</vt:lpstr>
      <vt:lpstr>For Further Information</vt:lpstr>
    </vt:vector>
  </TitlesOfParts>
  <Company>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Balanced 2015 Online Test Administration Workshop</dc:title>
  <dc:creator>ETS CAASPP Management Team</dc:creator>
  <cp:lastModifiedBy>SCUSD</cp:lastModifiedBy>
  <cp:revision>1712</cp:revision>
  <dcterms:created xsi:type="dcterms:W3CDTF">2004-12-10T21:15:47Z</dcterms:created>
  <dcterms:modified xsi:type="dcterms:W3CDTF">2015-01-30T16:47:36Z</dcterms:modified>
</cp:coreProperties>
</file>