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6" y="-6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03757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0" y="1005575"/>
            <a:ext cx="9144000" cy="15121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indent="0" rtl="0">
              <a:lnSpc>
                <a:spcPct val="89047"/>
              </a:lnSpc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2"/>
          </p:nvPr>
        </p:nvSpPr>
        <p:spPr>
          <a:xfrm>
            <a:off x="0" y="2409732"/>
            <a:ext cx="9144000" cy="1892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Numbers - 2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688500" y="1581398"/>
            <a:ext cx="7770938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1406"/>
              </a:spcBef>
              <a:buClr>
                <a:schemeClr val="dk2"/>
              </a:buClr>
              <a:buFont typeface="Cabin"/>
              <a:buNone/>
              <a:defRPr/>
            </a:lvl1pPr>
            <a:lvl2pPr marL="548640" indent="-231140" algn="l" rtl="0">
              <a:lnSpc>
                <a:spcPct val="110000"/>
              </a:lnSpc>
              <a:spcBef>
                <a:spcPts val="1055"/>
              </a:spcBef>
              <a:buClr>
                <a:schemeClr val="lt2"/>
              </a:buClr>
              <a:buFont typeface="Cabin"/>
              <a:buAutoNum type="arabicPeriod"/>
              <a:defRPr/>
            </a:lvl2pPr>
            <a:lvl3pPr marL="548640" indent="-129540" algn="l" rtl="0">
              <a:lnSpc>
                <a:spcPct val="110000"/>
              </a:lnSpc>
              <a:spcBef>
                <a:spcPts val="1055"/>
              </a:spcBef>
              <a:buClr>
                <a:schemeClr val="accent1"/>
              </a:buClr>
              <a:buFont typeface="Cabin"/>
              <a:buAutoNum type="alphaUcPeriod"/>
              <a:defRPr/>
            </a:lvl3pPr>
            <a:lvl4pPr marL="822960" indent="-251460" algn="l" rtl="0">
              <a:lnSpc>
                <a:spcPct val="110000"/>
              </a:lnSpc>
              <a:spcBef>
                <a:spcPts val="1055"/>
              </a:spcBef>
              <a:buClr>
                <a:schemeClr val="accent3"/>
              </a:buClr>
              <a:buFont typeface="Cabin"/>
              <a:buAutoNum type="arabicPeriod"/>
              <a:defRPr/>
            </a:lvl4pPr>
            <a:lvl5pPr marL="868680" indent="-157480" algn="l" rtl="0">
              <a:lnSpc>
                <a:spcPct val="100000"/>
              </a:lnSpc>
              <a:spcBef>
                <a:spcPts val="352"/>
              </a:spcBef>
              <a:buClr>
                <a:schemeClr val="accent4"/>
              </a:buClr>
              <a:buFont typeface="Cabin"/>
              <a:buAutoNum type="alphaLcPeriod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ight Colum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3"/>
          </p:nvPr>
        </p:nvSpPr>
        <p:spPr>
          <a:xfrm>
            <a:off x="683568" y="1581398"/>
            <a:ext cx="3528391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eft Colum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3"/>
          </p:nvPr>
        </p:nvSpPr>
        <p:spPr>
          <a:xfrm>
            <a:off x="5076055" y="1581398"/>
            <a:ext cx="3528391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ph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3"/>
          </p:nvPr>
        </p:nvSpPr>
        <p:spPr>
          <a:xfrm>
            <a:off x="5076055" y="1581398"/>
            <a:ext cx="3528391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rowser &amp; Right Colum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Shape 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075" y="1432377"/>
            <a:ext cx="3929062" cy="3147714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60599" y="1642517"/>
            <a:ext cx="3559509" cy="273415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65772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4"/>
          </p:nvPr>
        </p:nvSpPr>
        <p:spPr>
          <a:xfrm>
            <a:off x="5076055" y="1599641"/>
            <a:ext cx="3456383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dia &amp; Right Colum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22810" y="1584452"/>
            <a:ext cx="4024687" cy="227812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t" anchorCtr="0"/>
          <a:lstStyle>
            <a:lvl1pPr marL="265772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4"/>
          </p:nvPr>
        </p:nvSpPr>
        <p:spPr>
          <a:xfrm>
            <a:off x="5076055" y="1599641"/>
            <a:ext cx="3456383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Tab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8500" y="1508507"/>
            <a:ext cx="7770938" cy="7392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1055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allery - Showcase 2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267889" y="2571750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2491593" y="2571750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3"/>
          </p:nvPr>
        </p:nvSpPr>
        <p:spPr>
          <a:xfrm>
            <a:off x="4714875" y="2571750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4"/>
          </p:nvPr>
        </p:nvSpPr>
        <p:spPr>
          <a:xfrm>
            <a:off x="6938156" y="2571750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5"/>
          </p:nvPr>
        </p:nvSpPr>
        <p:spPr>
          <a:xfrm>
            <a:off x="267889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6"/>
          </p:nvPr>
        </p:nvSpPr>
        <p:spPr>
          <a:xfrm>
            <a:off x="6938156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7"/>
          </p:nvPr>
        </p:nvSpPr>
        <p:spPr>
          <a:xfrm>
            <a:off x="4714733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8"/>
          </p:nvPr>
        </p:nvSpPr>
        <p:spPr>
          <a:xfrm>
            <a:off x="2491311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9"/>
          </p:nvPr>
        </p:nvSpPr>
        <p:spPr>
          <a:xfrm>
            <a:off x="267889" y="4211422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3"/>
          </p:nvPr>
        </p:nvSpPr>
        <p:spPr>
          <a:xfrm>
            <a:off x="2491593" y="4211422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4"/>
          </p:nvPr>
        </p:nvSpPr>
        <p:spPr>
          <a:xfrm>
            <a:off x="4714875" y="4211422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5"/>
          </p:nvPr>
        </p:nvSpPr>
        <p:spPr>
          <a:xfrm>
            <a:off x="6938156" y="4211422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6"/>
          </p:nvPr>
        </p:nvSpPr>
        <p:spPr>
          <a:xfrm>
            <a:off x="267889" y="3065398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7"/>
          </p:nvPr>
        </p:nvSpPr>
        <p:spPr>
          <a:xfrm>
            <a:off x="6938156" y="3065398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8"/>
          </p:nvPr>
        </p:nvSpPr>
        <p:spPr>
          <a:xfrm>
            <a:off x="4714733" y="3065398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9"/>
          </p:nvPr>
        </p:nvSpPr>
        <p:spPr>
          <a:xfrm>
            <a:off x="2491311" y="3065398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0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1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edia &amp; Left Column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47132" y="1584452"/>
            <a:ext cx="4024687" cy="227812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t" anchorCtr="0"/>
          <a:lstStyle>
            <a:lvl1pPr marL="265772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4"/>
          </p:nvPr>
        </p:nvSpPr>
        <p:spPr>
          <a:xfrm>
            <a:off x="683568" y="1581398"/>
            <a:ext cx="3528391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allery - Showcas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267889" y="2638723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267889" y="2846337"/>
            <a:ext cx="1949062" cy="1743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Font typeface="PT Serif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267889" y="3080741"/>
            <a:ext cx="1949062" cy="13668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1055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2491593" y="2638723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5"/>
          </p:nvPr>
        </p:nvSpPr>
        <p:spPr>
          <a:xfrm>
            <a:off x="2491593" y="2846337"/>
            <a:ext cx="1949062" cy="1743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6"/>
          </p:nvPr>
        </p:nvSpPr>
        <p:spPr>
          <a:xfrm>
            <a:off x="2491593" y="3080741"/>
            <a:ext cx="1949062" cy="13668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1055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7"/>
          </p:nvPr>
        </p:nvSpPr>
        <p:spPr>
          <a:xfrm>
            <a:off x="4714875" y="2638723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8"/>
          </p:nvPr>
        </p:nvSpPr>
        <p:spPr>
          <a:xfrm>
            <a:off x="4714875" y="2846337"/>
            <a:ext cx="1949062" cy="1743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9"/>
          </p:nvPr>
        </p:nvSpPr>
        <p:spPr>
          <a:xfrm>
            <a:off x="4714875" y="3080741"/>
            <a:ext cx="1949062" cy="13668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1055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3"/>
          </p:nvPr>
        </p:nvSpPr>
        <p:spPr>
          <a:xfrm>
            <a:off x="6938156" y="2638723"/>
            <a:ext cx="1949062" cy="198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422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4"/>
          </p:nvPr>
        </p:nvSpPr>
        <p:spPr>
          <a:xfrm>
            <a:off x="6938156" y="2846337"/>
            <a:ext cx="1949062" cy="1743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5"/>
          </p:nvPr>
        </p:nvSpPr>
        <p:spPr>
          <a:xfrm>
            <a:off x="6938156" y="3080741"/>
            <a:ext cx="1949062" cy="13668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1055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6"/>
          </p:nvPr>
        </p:nvSpPr>
        <p:spPr>
          <a:xfrm>
            <a:off x="267889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7"/>
          </p:nvPr>
        </p:nvSpPr>
        <p:spPr>
          <a:xfrm>
            <a:off x="6938156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8"/>
          </p:nvPr>
        </p:nvSpPr>
        <p:spPr>
          <a:xfrm>
            <a:off x="4714733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9"/>
          </p:nvPr>
        </p:nvSpPr>
        <p:spPr>
          <a:xfrm>
            <a:off x="2491311" y="1425726"/>
            <a:ext cx="1949062" cy="10631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0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1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Black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2 Colum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688500" y="1581398"/>
            <a:ext cx="7770938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Intro - 2 Colum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8500" y="1508507"/>
            <a:ext cx="7770938" cy="7392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110000"/>
              </a:lnSpc>
              <a:spcBef>
                <a:spcPts val="1055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88500" y="2463737"/>
            <a:ext cx="7770938" cy="20412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2000"/>
              </a:spcBef>
              <a:defRPr/>
            </a:lvl1pPr>
            <a:lvl2pPr marL="0" indent="0" algn="l" rtl="0">
              <a:lnSpc>
                <a:spcPct val="110000"/>
              </a:lnSpc>
              <a:spcBef>
                <a:spcPts val="100"/>
              </a:spcBef>
              <a:spcAft>
                <a:spcPts val="1400"/>
              </a:spcAft>
              <a:defRPr/>
            </a:lvl2pPr>
            <a:lvl3pPr marL="0" indent="0" algn="l" rtl="0">
              <a:lnSpc>
                <a:spcPct val="110000"/>
              </a:lnSpc>
              <a:spcBef>
                <a:spcPts val="1055"/>
              </a:spcBef>
              <a:defRPr/>
            </a:lvl3pPr>
            <a:lvl4pPr marL="0" indent="0" algn="l" rtl="0">
              <a:lnSpc>
                <a:spcPct val="110000"/>
              </a:lnSpc>
              <a:spcBef>
                <a:spcPts val="1055"/>
              </a:spcBef>
              <a:defRPr/>
            </a:lvl4pPr>
            <a:lvl5pPr marL="0" indent="0" algn="l" rtl="0">
              <a:lnSpc>
                <a:spcPct val="100000"/>
              </a:lnSpc>
              <a:spcBef>
                <a:spcPts val="352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Text Bule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8500" y="1581398"/>
            <a:ext cx="7770938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428" indent="-126027" algn="l" rtl="0">
              <a:lnSpc>
                <a:spcPct val="75000"/>
              </a:lnSpc>
              <a:spcBef>
                <a:spcPts val="1406"/>
              </a:spcBef>
              <a:buClr>
                <a:schemeClr val="dk2"/>
              </a:buClr>
              <a:buFont typeface="Arial"/>
              <a:buChar char="•"/>
              <a:defRPr/>
            </a:lvl1pPr>
            <a:lvl2pPr marL="548640" indent="-167640" algn="l" rtl="0">
              <a:lnSpc>
                <a:spcPct val="110000"/>
              </a:lnSpc>
              <a:spcBef>
                <a:spcPts val="1055"/>
              </a:spcBef>
              <a:buClr>
                <a:schemeClr val="lt2"/>
              </a:buClr>
              <a:buFont typeface="Noto Symbol"/>
              <a:buChar char="▪"/>
              <a:defRPr/>
            </a:lvl2pPr>
            <a:lvl3pPr marL="822960" indent="-187960" algn="l" rtl="0">
              <a:lnSpc>
                <a:spcPct val="110000"/>
              </a:lnSpc>
              <a:spcBef>
                <a:spcPts val="1055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97280" indent="-182880" algn="l" rtl="0">
              <a:lnSpc>
                <a:spcPct val="110000"/>
              </a:lnSpc>
              <a:spcBef>
                <a:spcPts val="1055"/>
              </a:spcBef>
              <a:buClr>
                <a:schemeClr val="accent3"/>
              </a:buClr>
              <a:buFont typeface="Noto Symbol"/>
              <a:buChar char="▪"/>
              <a:defRPr/>
            </a:lvl4pPr>
            <a:lvl5pPr marL="1371600" indent="-203200" algn="l" rtl="0">
              <a:lnSpc>
                <a:spcPct val="100000"/>
              </a:lnSpc>
              <a:spcBef>
                <a:spcPts val="352"/>
              </a:spcBef>
              <a:buClr>
                <a:schemeClr val="accent4"/>
              </a:buClr>
              <a:buFont typeface="Arial"/>
              <a:buChar char="•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Text Bulets - 2 Colum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688500" y="1581398"/>
            <a:ext cx="7770938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8428" indent="-126027" algn="l" rtl="0">
              <a:lnSpc>
                <a:spcPct val="75000"/>
              </a:lnSpc>
              <a:spcBef>
                <a:spcPts val="1406"/>
              </a:spcBef>
              <a:buClr>
                <a:schemeClr val="dk2"/>
              </a:buClr>
              <a:buFont typeface="Arial"/>
              <a:buChar char="•"/>
              <a:defRPr/>
            </a:lvl1pPr>
            <a:lvl2pPr marL="548640" indent="-167640" algn="l" rtl="0">
              <a:lnSpc>
                <a:spcPct val="110000"/>
              </a:lnSpc>
              <a:spcBef>
                <a:spcPts val="1055"/>
              </a:spcBef>
              <a:buClr>
                <a:schemeClr val="lt2"/>
              </a:buClr>
              <a:buFont typeface="Noto Symbol"/>
              <a:buChar char="▪"/>
              <a:defRPr/>
            </a:lvl2pPr>
            <a:lvl3pPr marL="822960" indent="-187960" algn="l" rtl="0">
              <a:lnSpc>
                <a:spcPct val="110000"/>
              </a:lnSpc>
              <a:spcBef>
                <a:spcPts val="1055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97280" indent="-182880" algn="l" rtl="0">
              <a:lnSpc>
                <a:spcPct val="110000"/>
              </a:lnSpc>
              <a:spcBef>
                <a:spcPts val="1055"/>
              </a:spcBef>
              <a:buClr>
                <a:schemeClr val="accent3"/>
              </a:buClr>
              <a:buFont typeface="Noto Symbol"/>
              <a:buChar char="▪"/>
              <a:defRPr/>
            </a:lvl4pPr>
            <a:lvl5pPr marL="1371600" indent="-203200" algn="l" rtl="0">
              <a:lnSpc>
                <a:spcPct val="100000"/>
              </a:lnSpc>
              <a:spcBef>
                <a:spcPts val="352"/>
              </a:spcBef>
              <a:buClr>
                <a:schemeClr val="accent4"/>
              </a:buClr>
              <a:buFont typeface="Arial"/>
              <a:buChar char="•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Number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8500" y="1581398"/>
            <a:ext cx="7770938" cy="29235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lnSpc>
                <a:spcPct val="75000"/>
              </a:lnSpc>
              <a:spcBef>
                <a:spcPts val="1406"/>
              </a:spcBef>
              <a:buClr>
                <a:schemeClr val="dk2"/>
              </a:buClr>
              <a:buFont typeface="Cabin"/>
              <a:buNone/>
              <a:defRPr/>
            </a:lvl1pPr>
            <a:lvl2pPr marL="548640" indent="-231140" algn="l" rtl="0">
              <a:lnSpc>
                <a:spcPct val="110000"/>
              </a:lnSpc>
              <a:spcBef>
                <a:spcPts val="1055"/>
              </a:spcBef>
              <a:buClr>
                <a:schemeClr val="lt2"/>
              </a:buClr>
              <a:buFont typeface="Cabin"/>
              <a:buAutoNum type="arabicPeriod"/>
              <a:defRPr/>
            </a:lvl2pPr>
            <a:lvl3pPr marL="548640" indent="-129540" algn="l" rtl="0">
              <a:lnSpc>
                <a:spcPct val="110000"/>
              </a:lnSpc>
              <a:spcBef>
                <a:spcPts val="1055"/>
              </a:spcBef>
              <a:buClr>
                <a:schemeClr val="accent1"/>
              </a:buClr>
              <a:buFont typeface="Cabin"/>
              <a:buAutoNum type="alphaUcPeriod"/>
              <a:defRPr/>
            </a:lvl3pPr>
            <a:lvl4pPr marL="822960" indent="-251460" algn="l" rtl="0">
              <a:lnSpc>
                <a:spcPct val="110000"/>
              </a:lnSpc>
              <a:spcBef>
                <a:spcPts val="1055"/>
              </a:spcBef>
              <a:buClr>
                <a:schemeClr val="accent3"/>
              </a:buClr>
              <a:buFont typeface="Cabin"/>
              <a:buAutoNum type="arabicPeriod"/>
              <a:defRPr/>
            </a:lvl4pPr>
            <a:lvl5pPr marL="868680" indent="-157480" algn="l" rtl="0">
              <a:lnSpc>
                <a:spcPct val="100000"/>
              </a:lnSpc>
              <a:spcBef>
                <a:spcPts val="352"/>
              </a:spcBef>
              <a:buClr>
                <a:schemeClr val="accent4"/>
              </a:buClr>
              <a:buFont typeface="Cabin"/>
              <a:buAutoNum type="alphaLcPeriod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0" y="141480"/>
            <a:ext cx="9144000" cy="2274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0" y="482870"/>
            <a:ext cx="9144000" cy="6075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Relationship Id="rId3" Type="http://schemas.openxmlformats.org/officeDocument/2006/relationships/hyperlink" Target="scusd.illuminateed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-17400" y="303500"/>
            <a:ext cx="9144000" cy="2146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241093" marR="0" lvl="0" indent="-241093" algn="ctr" rtl="0">
              <a:lnSpc>
                <a:spcPct val="8904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400" b="1" i="0" u="none" strike="noStrike" cap="none" baseline="0">
              <a:solidFill>
                <a:srgbClr val="F3F3F3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241093" marR="0" lvl="0" indent="-241093" algn="ctr" rtl="0">
              <a:lnSpc>
                <a:spcPct val="89047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8400" b="1" i="0" u="none" strike="noStrike" cap="none" baseline="0">
                <a:solidFill>
                  <a:srgbClr val="F3F3F3"/>
                </a:solidFill>
                <a:latin typeface="PT Sans"/>
                <a:ea typeface="PT Sans"/>
                <a:cs typeface="PT Sans"/>
                <a:sym typeface="PT Sans"/>
              </a:rPr>
              <a:t>Illuminate </a:t>
            </a:r>
          </a:p>
          <a:p>
            <a:pPr marL="241093" marR="0" lvl="0" indent="-241093" algn="ctr" rtl="0">
              <a:lnSpc>
                <a:spcPct val="89047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8400" b="1" i="0" u="none" strike="noStrike" cap="none" baseline="0">
                <a:solidFill>
                  <a:srgbClr val="F3F3F3"/>
                </a:solidFill>
                <a:latin typeface="PT Sans"/>
                <a:ea typeface="PT Sans"/>
                <a:cs typeface="PT Sans"/>
                <a:sym typeface="PT Sans"/>
              </a:rPr>
              <a:t>Training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1763700" y="2384250"/>
            <a:ext cx="5688599" cy="1441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241092" marR="0" lvl="0" indent="-241092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3600" i="1" dirty="0">
                <a:solidFill>
                  <a:schemeClr val="accent6"/>
                </a:solidFill>
                <a:latin typeface="PT Serif"/>
                <a:ea typeface="PT Serif"/>
                <a:cs typeface="PT Serif"/>
                <a:sym typeface="PT Serif"/>
              </a:rPr>
              <a:t>Sacramento City </a:t>
            </a:r>
            <a:r>
              <a:rPr lang="en" sz="3600" i="1" dirty="0" smtClean="0">
                <a:solidFill>
                  <a:schemeClr val="accent6"/>
                </a:solidFill>
                <a:latin typeface="PT Serif"/>
                <a:ea typeface="PT Serif"/>
                <a:cs typeface="PT Serif"/>
                <a:sym typeface="PT Serif"/>
              </a:rPr>
              <a:t>Principals</a:t>
            </a:r>
            <a:endParaRPr lang="en-US" sz="3600" i="1" dirty="0" smtClean="0">
              <a:solidFill>
                <a:schemeClr val="accent6"/>
              </a:solidFill>
              <a:latin typeface="PT Serif"/>
              <a:ea typeface="PT Serif"/>
              <a:cs typeface="PT Serif"/>
              <a:sym typeface="PT Serif"/>
            </a:endParaRPr>
          </a:p>
          <a:p>
            <a:pPr marL="241092" marR="0" lvl="0" indent="-241092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i="1" dirty="0" smtClean="0">
                <a:solidFill>
                  <a:schemeClr val="accent6"/>
                </a:solidFill>
                <a:latin typeface="PT Serif"/>
                <a:ea typeface="PT Serif"/>
                <a:cs typeface="PT Serif"/>
                <a:sym typeface="PT Serif"/>
              </a:rPr>
              <a:t>Basics/Reporting</a:t>
            </a:r>
            <a:endParaRPr lang="en" sz="3600" i="1" dirty="0">
              <a:solidFill>
                <a:schemeClr val="accent6"/>
              </a:solidFill>
              <a:latin typeface="PT Serif"/>
              <a:ea typeface="PT Serif"/>
              <a:cs typeface="PT Serif"/>
              <a:sym typeface="PT Serif"/>
            </a:endParaRPr>
          </a:p>
          <a:p>
            <a:pPr marL="241093" marR="0" lvl="0" indent="-241093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3600" i="1" dirty="0">
                <a:solidFill>
                  <a:schemeClr val="accent6"/>
                </a:solidFill>
                <a:latin typeface="PT Serif"/>
                <a:ea typeface="PT Serif"/>
                <a:cs typeface="PT Serif"/>
                <a:sym typeface="PT Serif"/>
              </a:rPr>
              <a:t>12/9/15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/>
        </p:nvSpPr>
        <p:spPr>
          <a:xfrm>
            <a:off x="537100" y="340600"/>
            <a:ext cx="7545900" cy="9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Student Groups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432325" y="1652575"/>
            <a:ext cx="7545900" cy="293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slice your data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track groups of students based on assessment results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0" y="1100425"/>
            <a:ext cx="9144000" cy="404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744525"/>
            <a:ext cx="8229600" cy="3331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222222"/>
                </a:solidFill>
                <a:highlight>
                  <a:srgbClr val="FFFFFF"/>
                </a:highlight>
              </a:rPr>
              <a:t>Participants </a:t>
            </a:r>
            <a:r>
              <a:rPr lang="en" sz="2000" dirty="0">
                <a:solidFill>
                  <a:srgbClr val="222222"/>
                </a:solidFill>
                <a:highlight>
                  <a:srgbClr val="FFFFFF"/>
                </a:highlight>
              </a:rPr>
              <a:t>will…</a:t>
            </a:r>
          </a:p>
          <a:p>
            <a:pPr marL="9144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222222"/>
              </a:buClr>
              <a:buSzPct val="100000"/>
            </a:pPr>
            <a:r>
              <a:rPr lang="en" sz="2000" dirty="0">
                <a:solidFill>
                  <a:srgbClr val="222222"/>
                </a:solidFill>
                <a:highlight>
                  <a:srgbClr val="FFFFFF"/>
                </a:highlight>
              </a:rPr>
              <a:t>become familiar with basic navigation, including dashboard</a:t>
            </a:r>
          </a:p>
          <a:p>
            <a:pPr marL="9144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222222"/>
              </a:buClr>
              <a:buSzPct val="100000"/>
            </a:pPr>
            <a:r>
              <a:rPr lang="en" sz="2000" dirty="0">
                <a:solidFill>
                  <a:srgbClr val="222222"/>
                </a:solidFill>
                <a:highlight>
                  <a:srgbClr val="FFFFFF"/>
                </a:highlight>
              </a:rPr>
              <a:t>be able to access the Student Profile Report</a:t>
            </a:r>
          </a:p>
          <a:p>
            <a:pPr marL="9144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222222"/>
              </a:buClr>
              <a:buSzPct val="100000"/>
            </a:pPr>
            <a:r>
              <a:rPr lang="en" sz="2000" dirty="0">
                <a:solidFill>
                  <a:srgbClr val="222222"/>
                </a:solidFill>
                <a:highlight>
                  <a:srgbClr val="FFFFFF"/>
                </a:highlight>
              </a:rPr>
              <a:t>be able to access previews and view details of district assessments</a:t>
            </a:r>
          </a:p>
          <a:p>
            <a:pPr marL="914400" lvl="0" indent="-355600" rtl="0">
              <a:lnSpc>
                <a:spcPct val="115000"/>
              </a:lnSpc>
              <a:spcBef>
                <a:spcPts val="0"/>
              </a:spcBef>
              <a:buClr>
                <a:srgbClr val="222222"/>
              </a:buClr>
              <a:buSzPct val="100000"/>
              <a:buChar char="●"/>
            </a:pPr>
            <a:r>
              <a:rPr lang="en" sz="2000" dirty="0">
                <a:solidFill>
                  <a:srgbClr val="222222"/>
                </a:solidFill>
                <a:highlight>
                  <a:srgbClr val="FFFFFF"/>
                </a:highlight>
              </a:rPr>
              <a:t>be able to access site, classroom and student level reports on local assessments</a:t>
            </a:r>
          </a:p>
          <a:p>
            <a:pPr marL="914400" lvl="0" indent="-355600" rtl="0">
              <a:lnSpc>
                <a:spcPct val="115000"/>
              </a:lnSpc>
              <a:spcBef>
                <a:spcPts val="0"/>
              </a:spcBef>
              <a:buClr>
                <a:srgbClr val="222222"/>
              </a:buClr>
              <a:buSzPct val="1000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become familiar with teacher/site options for formative/review assessments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000" dirty="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2000" dirty="0"/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</p:txBody>
      </p:sp>
      <p:sp>
        <p:nvSpPr>
          <p:cNvPr id="122" name="Shape 122"/>
          <p:cNvSpPr txBox="1"/>
          <p:nvPr/>
        </p:nvSpPr>
        <p:spPr>
          <a:xfrm>
            <a:off x="1320250" y="205375"/>
            <a:ext cx="5633099" cy="657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Goals for the Day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/>
        </p:nvSpPr>
        <p:spPr>
          <a:xfrm>
            <a:off x="537100" y="340600"/>
            <a:ext cx="7545900" cy="88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Log in to your Illuminate account: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403525" y="1220800"/>
            <a:ext cx="7545900" cy="332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4800" u="sng">
                <a:solidFill>
                  <a:schemeClr val="hlink"/>
                </a:solidFill>
                <a:hlinkClick r:id="rId3"/>
              </a:rPr>
              <a:t>scusd.illuminateed.com</a:t>
            </a:r>
          </a:p>
          <a:p>
            <a:pPr algn="ctr" rtl="0">
              <a:spcBef>
                <a:spcPts val="0"/>
              </a:spcBef>
              <a:buNone/>
            </a:pPr>
            <a:endParaRPr sz="4800"/>
          </a:p>
          <a:p>
            <a:pPr algn="ctr" rtl="0">
              <a:spcBef>
                <a:spcPts val="0"/>
              </a:spcBef>
              <a:buNone/>
            </a:pPr>
            <a:r>
              <a:rPr lang="en" sz="3000"/>
              <a:t>username: </a:t>
            </a:r>
            <a:r>
              <a:rPr lang="en" sz="3000" b="1"/>
              <a:t>(usually) first initial last name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000"/>
              <a:t>password: </a:t>
            </a:r>
            <a:r>
              <a:rPr lang="en" sz="3000" b="1"/>
              <a:t>welcome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205350" y="340600"/>
            <a:ext cx="8595299" cy="129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What is the purpose of the assessment?</a:t>
            </a:r>
          </a:p>
          <a:p>
            <a:pPr rtl="0">
              <a:spcBef>
                <a:spcPts val="0"/>
              </a:spcBef>
              <a:buNone/>
            </a:pPr>
            <a:endParaRPr sz="3600"/>
          </a:p>
          <a:p>
            <a:pPr>
              <a:spcBef>
                <a:spcPts val="0"/>
              </a:spcBef>
              <a:buNone/>
            </a:pPr>
            <a:r>
              <a:rPr lang="en" sz="3600" i="1"/>
              <a:t>Analyze the content/structure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432325" y="2111725"/>
            <a:ext cx="7545900" cy="2621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Assessment Overview Page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Assessment Details Page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Preview Online Assessment</a:t>
            </a:r>
          </a:p>
          <a:p>
            <a:pPr marL="457200" lvl="0" indent="-381000">
              <a:spcBef>
                <a:spcPts val="0"/>
              </a:spcBef>
              <a:buSzPct val="100000"/>
              <a:buChar char="●"/>
            </a:pPr>
            <a:r>
              <a:rPr lang="en" sz="2400"/>
              <a:t>Generate a Test Booklet (teacher edition)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537100" y="340600"/>
            <a:ext cx="7545900" cy="9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What are you looking for?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432325" y="1369000"/>
            <a:ext cx="8250899" cy="331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400"/>
              <a:t>How did my school do overall?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400"/>
              <a:t>How did each grade level do?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400"/>
              <a:t>What are areas of strength?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400"/>
              <a:t>What are areas for improvement for each teacher, grade level or course?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400"/>
              <a:t>Which teachers are showing above average results?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537100" y="340600"/>
            <a:ext cx="7545900" cy="9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Access Site Level Data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432325" y="1369000"/>
            <a:ext cx="7545900" cy="266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Assessment Overview Page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Response Frequency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Peer Comparison Report </a:t>
            </a:r>
            <a:r>
              <a:rPr lang="en" sz="1800" i="1"/>
              <a:t>(also student level)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Site Peer Comparison Report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537100" y="340600"/>
            <a:ext cx="7545900" cy="9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What will teachers view?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432325" y="1369000"/>
            <a:ext cx="7545900" cy="266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Assessment Overview Page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Response Frequency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Matrix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Teacher Peer Comparison Report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/>
        </p:nvSpPr>
        <p:spPr>
          <a:xfrm>
            <a:off x="537100" y="340600"/>
            <a:ext cx="7545900" cy="9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Student Level Data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432325" y="1369000"/>
            <a:ext cx="7545900" cy="266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Student Profile 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Student Responses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Peer Comparison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Matrix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Teacher Peer Comparison Report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537100" y="340600"/>
            <a:ext cx="7545900" cy="90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600">
                <a:solidFill>
                  <a:srgbClr val="F6B26B"/>
                </a:solidFill>
              </a:rPr>
              <a:t>Looking Ahead:</a:t>
            </a:r>
            <a:r>
              <a:rPr lang="en" sz="3600"/>
              <a:t> </a:t>
            </a:r>
          </a:p>
          <a:p>
            <a:pPr rtl="0">
              <a:spcBef>
                <a:spcPts val="0"/>
              </a:spcBef>
              <a:buNone/>
            </a:pPr>
            <a:endParaRPr sz="3600"/>
          </a:p>
          <a:p>
            <a:pPr lvl="0" rtl="0">
              <a:spcBef>
                <a:spcPts val="0"/>
              </a:spcBef>
              <a:buNone/>
            </a:pPr>
            <a:r>
              <a:rPr lang="en" sz="2400" i="1"/>
              <a:t>Multiple Assessment Reports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432325" y="2024400"/>
            <a:ext cx="7545900" cy="1682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Pivot Table Report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Standard Progress Report and Widget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SzPct val="100000"/>
              <a:buChar char="●"/>
            </a:pPr>
            <a:r>
              <a:rPr lang="en" sz="2400"/>
              <a:t>Multiple Assessment Reports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Rework Theme">
  <a:themeElements>
    <a:clrScheme name="Custom 2">
      <a:dk1>
        <a:srgbClr val="1B1B1B"/>
      </a:dk1>
      <a:lt1>
        <a:srgbClr val="838383"/>
      </a:lt1>
      <a:dk2>
        <a:srgbClr val="6A6A6A"/>
      </a:dk2>
      <a:lt2>
        <a:srgbClr val="838383"/>
      </a:lt2>
      <a:accent1>
        <a:srgbClr val="949696"/>
      </a:accent1>
      <a:accent2>
        <a:srgbClr val="C4C4C4"/>
      </a:accent2>
      <a:accent3>
        <a:srgbClr val="397BB9"/>
      </a:accent3>
      <a:accent4>
        <a:srgbClr val="5BAEDF"/>
      </a:accent4>
      <a:accent5>
        <a:srgbClr val="A1BE49"/>
      </a:accent5>
      <a:accent6>
        <a:srgbClr val="E39030"/>
      </a:accent6>
      <a:hlink>
        <a:srgbClr val="397BB9"/>
      </a:hlink>
      <a:folHlink>
        <a:srgbClr val="397BB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Macintosh PowerPoint</Application>
  <PresentationFormat>On-screen Show (16:9)</PresentationFormat>
  <Paragraphs>59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PT Serif</vt:lpstr>
      <vt:lpstr>PT Sans</vt:lpstr>
      <vt:lpstr>Rework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Tim Cariss</cp:lastModifiedBy>
  <cp:revision>1</cp:revision>
  <dcterms:modified xsi:type="dcterms:W3CDTF">2015-12-09T23:28:39Z</dcterms:modified>
</cp:coreProperties>
</file>