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0" r:id="rId4"/>
    <p:sldId id="258" r:id="rId5"/>
    <p:sldId id="259" r:id="rId6"/>
    <p:sldId id="268" r:id="rId7"/>
    <p:sldId id="260" r:id="rId8"/>
    <p:sldId id="269" r:id="rId9"/>
    <p:sldId id="261" r:id="rId10"/>
    <p:sldId id="271" r:id="rId11"/>
    <p:sldId id="262" r:id="rId12"/>
    <p:sldId id="272" r:id="rId13"/>
    <p:sldId id="263" r:id="rId14"/>
    <p:sldId id="273" r:id="rId15"/>
    <p:sldId id="264" r:id="rId16"/>
    <p:sldId id="265" r:id="rId17"/>
    <p:sldId id="266" r:id="rId18"/>
    <p:sldId id="267"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0CC0D2C-23E4-40C4-9B42-76C4017A1790}" type="datetimeFigureOut">
              <a:rPr lang="en-US" smtClean="0"/>
              <a:t>7/24/2024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CB3C89BC-E31D-4DC1-B9C1-7BFAA9D678A1}" type="slidenum">
              <a:rPr lang="en-US" smtClean="0"/>
              <a:t>‹#›</a:t>
            </a:fld>
            <a:endParaRPr lang="en-US"/>
          </a:p>
        </p:txBody>
      </p:sp>
    </p:spTree>
    <p:extLst>
      <p:ext uri="{BB962C8B-B14F-4D97-AF65-F5344CB8AC3E}">
        <p14:creationId xmlns:p14="http://schemas.microsoft.com/office/powerpoint/2010/main" val="281413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a:t>
            </a:fld>
            <a:endParaRPr lang="en-US"/>
          </a:p>
        </p:txBody>
      </p:sp>
    </p:spTree>
    <p:extLst>
      <p:ext uri="{BB962C8B-B14F-4D97-AF65-F5344CB8AC3E}">
        <p14:creationId xmlns:p14="http://schemas.microsoft.com/office/powerpoint/2010/main" val="1191566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10</a:t>
            </a:fld>
            <a:endParaRPr lang="en-US"/>
          </a:p>
        </p:txBody>
      </p:sp>
    </p:spTree>
    <p:extLst>
      <p:ext uri="{BB962C8B-B14F-4D97-AF65-F5344CB8AC3E}">
        <p14:creationId xmlns:p14="http://schemas.microsoft.com/office/powerpoint/2010/main" val="244428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11</a:t>
            </a:fld>
            <a:endParaRPr lang="en-US"/>
          </a:p>
        </p:txBody>
      </p:sp>
    </p:spTree>
    <p:extLst>
      <p:ext uri="{BB962C8B-B14F-4D97-AF65-F5344CB8AC3E}">
        <p14:creationId xmlns:p14="http://schemas.microsoft.com/office/powerpoint/2010/main" val="14404114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12</a:t>
            </a:fld>
            <a:endParaRPr lang="en-US"/>
          </a:p>
        </p:txBody>
      </p:sp>
    </p:spTree>
    <p:extLst>
      <p:ext uri="{BB962C8B-B14F-4D97-AF65-F5344CB8AC3E}">
        <p14:creationId xmlns:p14="http://schemas.microsoft.com/office/powerpoint/2010/main" val="3985537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13</a:t>
            </a:fld>
            <a:endParaRPr lang="en-US"/>
          </a:p>
        </p:txBody>
      </p:sp>
    </p:spTree>
    <p:extLst>
      <p:ext uri="{BB962C8B-B14F-4D97-AF65-F5344CB8AC3E}">
        <p14:creationId xmlns:p14="http://schemas.microsoft.com/office/powerpoint/2010/main" val="2028555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14</a:t>
            </a:fld>
            <a:endParaRPr lang="en-US"/>
          </a:p>
        </p:txBody>
      </p:sp>
    </p:spTree>
    <p:extLst>
      <p:ext uri="{BB962C8B-B14F-4D97-AF65-F5344CB8AC3E}">
        <p14:creationId xmlns:p14="http://schemas.microsoft.com/office/powerpoint/2010/main" val="11013209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15</a:t>
            </a:fld>
            <a:endParaRPr lang="en-US"/>
          </a:p>
        </p:txBody>
      </p:sp>
    </p:spTree>
    <p:extLst>
      <p:ext uri="{BB962C8B-B14F-4D97-AF65-F5344CB8AC3E}">
        <p14:creationId xmlns:p14="http://schemas.microsoft.com/office/powerpoint/2010/main" val="23267499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16</a:t>
            </a:fld>
            <a:endParaRPr lang="en-US"/>
          </a:p>
        </p:txBody>
      </p:sp>
    </p:spTree>
    <p:extLst>
      <p:ext uri="{BB962C8B-B14F-4D97-AF65-F5344CB8AC3E}">
        <p14:creationId xmlns:p14="http://schemas.microsoft.com/office/powerpoint/2010/main" val="1022441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17</a:t>
            </a:fld>
            <a:endParaRPr lang="en-US"/>
          </a:p>
        </p:txBody>
      </p:sp>
    </p:spTree>
    <p:extLst>
      <p:ext uri="{BB962C8B-B14F-4D97-AF65-F5344CB8AC3E}">
        <p14:creationId xmlns:p14="http://schemas.microsoft.com/office/powerpoint/2010/main" val="8452577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18</a:t>
            </a:fld>
            <a:endParaRPr lang="en-US"/>
          </a:p>
        </p:txBody>
      </p:sp>
    </p:spTree>
    <p:extLst>
      <p:ext uri="{BB962C8B-B14F-4D97-AF65-F5344CB8AC3E}">
        <p14:creationId xmlns:p14="http://schemas.microsoft.com/office/powerpoint/2010/main" val="3897343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2</a:t>
            </a:fld>
            <a:endParaRPr lang="en-US"/>
          </a:p>
        </p:txBody>
      </p:sp>
    </p:spTree>
    <p:extLst>
      <p:ext uri="{BB962C8B-B14F-4D97-AF65-F5344CB8AC3E}">
        <p14:creationId xmlns:p14="http://schemas.microsoft.com/office/powerpoint/2010/main" val="191438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3</a:t>
            </a:fld>
            <a:endParaRPr lang="en-US"/>
          </a:p>
        </p:txBody>
      </p:sp>
    </p:spTree>
    <p:extLst>
      <p:ext uri="{BB962C8B-B14F-4D97-AF65-F5344CB8AC3E}">
        <p14:creationId xmlns:p14="http://schemas.microsoft.com/office/powerpoint/2010/main" val="17345595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4</a:t>
            </a:fld>
            <a:endParaRPr lang="en-US"/>
          </a:p>
        </p:txBody>
      </p:sp>
    </p:spTree>
    <p:extLst>
      <p:ext uri="{BB962C8B-B14F-4D97-AF65-F5344CB8AC3E}">
        <p14:creationId xmlns:p14="http://schemas.microsoft.com/office/powerpoint/2010/main" val="3826065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5</a:t>
            </a:fld>
            <a:endParaRPr lang="en-US"/>
          </a:p>
        </p:txBody>
      </p:sp>
    </p:spTree>
    <p:extLst>
      <p:ext uri="{BB962C8B-B14F-4D97-AF65-F5344CB8AC3E}">
        <p14:creationId xmlns:p14="http://schemas.microsoft.com/office/powerpoint/2010/main" val="3308337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6</a:t>
            </a:fld>
            <a:endParaRPr lang="en-US"/>
          </a:p>
        </p:txBody>
      </p:sp>
    </p:spTree>
    <p:extLst>
      <p:ext uri="{BB962C8B-B14F-4D97-AF65-F5344CB8AC3E}">
        <p14:creationId xmlns:p14="http://schemas.microsoft.com/office/powerpoint/2010/main" val="4076287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7</a:t>
            </a:fld>
            <a:endParaRPr lang="en-US"/>
          </a:p>
        </p:txBody>
      </p:sp>
    </p:spTree>
    <p:extLst>
      <p:ext uri="{BB962C8B-B14F-4D97-AF65-F5344CB8AC3E}">
        <p14:creationId xmlns:p14="http://schemas.microsoft.com/office/powerpoint/2010/main" val="19622481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8</a:t>
            </a:fld>
            <a:endParaRPr lang="en-US"/>
          </a:p>
        </p:txBody>
      </p:sp>
    </p:spTree>
    <p:extLst>
      <p:ext uri="{BB962C8B-B14F-4D97-AF65-F5344CB8AC3E}">
        <p14:creationId xmlns:p14="http://schemas.microsoft.com/office/powerpoint/2010/main" val="2932482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3C89BC-E31D-4DC1-B9C1-7BFAA9D678A1}" type="slidenum">
              <a:rPr lang="en-US" smtClean="0"/>
              <a:t>9</a:t>
            </a:fld>
            <a:endParaRPr lang="en-US"/>
          </a:p>
        </p:txBody>
      </p:sp>
    </p:spTree>
    <p:extLst>
      <p:ext uri="{BB962C8B-B14F-4D97-AF65-F5344CB8AC3E}">
        <p14:creationId xmlns:p14="http://schemas.microsoft.com/office/powerpoint/2010/main" val="3316275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16/17 SY</a:t>
            </a:r>
            <a:endParaRPr lang="en-US"/>
          </a:p>
        </p:txBody>
      </p:sp>
      <p:sp>
        <p:nvSpPr>
          <p:cNvPr id="5" name="Footer Placeholder 4"/>
          <p:cNvSpPr>
            <a:spLocks noGrp="1"/>
          </p:cNvSpPr>
          <p:nvPr>
            <p:ph type="ftr" sz="quarter" idx="11"/>
          </p:nvPr>
        </p:nvSpPr>
        <p:spPr/>
        <p:txBody>
          <a:bodyPr/>
          <a:lstStyle/>
          <a:p>
            <a:r>
              <a:rPr lang="en-US" smtClean="0"/>
              <a:t>Office of Risk &amp; Disability Management - Keyshun Marshall</a:t>
            </a:r>
            <a:endParaRPr lang="en-US"/>
          </a:p>
        </p:txBody>
      </p:sp>
      <p:sp>
        <p:nvSpPr>
          <p:cNvPr id="6" name="Slide Number Placeholder 5"/>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13927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16/17 SY</a:t>
            </a:r>
            <a:endParaRPr lang="en-US"/>
          </a:p>
        </p:txBody>
      </p:sp>
      <p:sp>
        <p:nvSpPr>
          <p:cNvPr id="5" name="Footer Placeholder 4"/>
          <p:cNvSpPr>
            <a:spLocks noGrp="1"/>
          </p:cNvSpPr>
          <p:nvPr>
            <p:ph type="ftr" sz="quarter" idx="11"/>
          </p:nvPr>
        </p:nvSpPr>
        <p:spPr/>
        <p:txBody>
          <a:bodyPr/>
          <a:lstStyle/>
          <a:p>
            <a:r>
              <a:rPr lang="en-US" smtClean="0"/>
              <a:t>Office of Risk &amp; Disability Management - Keyshun Marshall</a:t>
            </a:r>
            <a:endParaRPr lang="en-US"/>
          </a:p>
        </p:txBody>
      </p:sp>
      <p:sp>
        <p:nvSpPr>
          <p:cNvPr id="6" name="Slide Number Placeholder 5"/>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2381982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16/17 SY</a:t>
            </a:r>
            <a:endParaRPr lang="en-US"/>
          </a:p>
        </p:txBody>
      </p:sp>
      <p:sp>
        <p:nvSpPr>
          <p:cNvPr id="5" name="Footer Placeholder 4"/>
          <p:cNvSpPr>
            <a:spLocks noGrp="1"/>
          </p:cNvSpPr>
          <p:nvPr>
            <p:ph type="ftr" sz="quarter" idx="11"/>
          </p:nvPr>
        </p:nvSpPr>
        <p:spPr/>
        <p:txBody>
          <a:bodyPr/>
          <a:lstStyle/>
          <a:p>
            <a:r>
              <a:rPr lang="en-US" smtClean="0"/>
              <a:t>Office of Risk &amp; Disability Management - Keyshun Marshall</a:t>
            </a:r>
            <a:endParaRPr lang="en-US"/>
          </a:p>
        </p:txBody>
      </p:sp>
      <p:sp>
        <p:nvSpPr>
          <p:cNvPr id="6" name="Slide Number Placeholder 5"/>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1166961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16/17 SY</a:t>
            </a:r>
            <a:endParaRPr lang="en-US"/>
          </a:p>
        </p:txBody>
      </p:sp>
      <p:sp>
        <p:nvSpPr>
          <p:cNvPr id="5" name="Footer Placeholder 4"/>
          <p:cNvSpPr>
            <a:spLocks noGrp="1"/>
          </p:cNvSpPr>
          <p:nvPr>
            <p:ph type="ftr" sz="quarter" idx="11"/>
          </p:nvPr>
        </p:nvSpPr>
        <p:spPr/>
        <p:txBody>
          <a:bodyPr/>
          <a:lstStyle/>
          <a:p>
            <a:r>
              <a:rPr lang="en-US" smtClean="0"/>
              <a:t>Office of Risk &amp; Disability Management - Keyshun Marshall</a:t>
            </a:r>
            <a:endParaRPr lang="en-US"/>
          </a:p>
        </p:txBody>
      </p:sp>
      <p:sp>
        <p:nvSpPr>
          <p:cNvPr id="6" name="Slide Number Placeholder 5"/>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253714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16/17 SY</a:t>
            </a:r>
            <a:endParaRPr lang="en-US"/>
          </a:p>
        </p:txBody>
      </p:sp>
      <p:sp>
        <p:nvSpPr>
          <p:cNvPr id="5" name="Footer Placeholder 4"/>
          <p:cNvSpPr>
            <a:spLocks noGrp="1"/>
          </p:cNvSpPr>
          <p:nvPr>
            <p:ph type="ftr" sz="quarter" idx="11"/>
          </p:nvPr>
        </p:nvSpPr>
        <p:spPr/>
        <p:txBody>
          <a:bodyPr/>
          <a:lstStyle/>
          <a:p>
            <a:r>
              <a:rPr lang="en-US" smtClean="0"/>
              <a:t>Office of Risk &amp; Disability Management - Keyshun Marshall</a:t>
            </a:r>
            <a:endParaRPr lang="en-US"/>
          </a:p>
        </p:txBody>
      </p:sp>
      <p:sp>
        <p:nvSpPr>
          <p:cNvPr id="6" name="Slide Number Placeholder 5"/>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4000410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16/17 SY</a:t>
            </a:r>
            <a:endParaRPr lang="en-US"/>
          </a:p>
        </p:txBody>
      </p:sp>
      <p:sp>
        <p:nvSpPr>
          <p:cNvPr id="6" name="Footer Placeholder 5"/>
          <p:cNvSpPr>
            <a:spLocks noGrp="1"/>
          </p:cNvSpPr>
          <p:nvPr>
            <p:ph type="ftr" sz="quarter" idx="11"/>
          </p:nvPr>
        </p:nvSpPr>
        <p:spPr/>
        <p:txBody>
          <a:bodyPr/>
          <a:lstStyle/>
          <a:p>
            <a:r>
              <a:rPr lang="en-US" smtClean="0"/>
              <a:t>Office of Risk &amp; Disability Management - Keyshun Marshall</a:t>
            </a:r>
            <a:endParaRPr lang="en-US"/>
          </a:p>
        </p:txBody>
      </p:sp>
      <p:sp>
        <p:nvSpPr>
          <p:cNvPr id="7" name="Slide Number Placeholder 6"/>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147165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16/17 SY</a:t>
            </a:r>
            <a:endParaRPr lang="en-US"/>
          </a:p>
        </p:txBody>
      </p:sp>
      <p:sp>
        <p:nvSpPr>
          <p:cNvPr id="8" name="Footer Placeholder 7"/>
          <p:cNvSpPr>
            <a:spLocks noGrp="1"/>
          </p:cNvSpPr>
          <p:nvPr>
            <p:ph type="ftr" sz="quarter" idx="11"/>
          </p:nvPr>
        </p:nvSpPr>
        <p:spPr/>
        <p:txBody>
          <a:bodyPr/>
          <a:lstStyle/>
          <a:p>
            <a:r>
              <a:rPr lang="en-US" smtClean="0"/>
              <a:t>Office of Risk &amp; Disability Management - Keyshun Marshall</a:t>
            </a:r>
            <a:endParaRPr lang="en-US"/>
          </a:p>
        </p:txBody>
      </p:sp>
      <p:sp>
        <p:nvSpPr>
          <p:cNvPr id="9" name="Slide Number Placeholder 8"/>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792994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16/17 SY</a:t>
            </a:r>
            <a:endParaRPr lang="en-US"/>
          </a:p>
        </p:txBody>
      </p:sp>
      <p:sp>
        <p:nvSpPr>
          <p:cNvPr id="4" name="Footer Placeholder 3"/>
          <p:cNvSpPr>
            <a:spLocks noGrp="1"/>
          </p:cNvSpPr>
          <p:nvPr>
            <p:ph type="ftr" sz="quarter" idx="11"/>
          </p:nvPr>
        </p:nvSpPr>
        <p:spPr/>
        <p:txBody>
          <a:bodyPr/>
          <a:lstStyle/>
          <a:p>
            <a:r>
              <a:rPr lang="en-US" smtClean="0"/>
              <a:t>Office of Risk &amp; Disability Management - Keyshun Marshall</a:t>
            </a:r>
            <a:endParaRPr lang="en-US"/>
          </a:p>
        </p:txBody>
      </p:sp>
      <p:sp>
        <p:nvSpPr>
          <p:cNvPr id="5" name="Slide Number Placeholder 4"/>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896798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16/17 SY</a:t>
            </a:r>
            <a:endParaRPr lang="en-US"/>
          </a:p>
        </p:txBody>
      </p:sp>
      <p:sp>
        <p:nvSpPr>
          <p:cNvPr id="3" name="Footer Placeholder 2"/>
          <p:cNvSpPr>
            <a:spLocks noGrp="1"/>
          </p:cNvSpPr>
          <p:nvPr>
            <p:ph type="ftr" sz="quarter" idx="11"/>
          </p:nvPr>
        </p:nvSpPr>
        <p:spPr/>
        <p:txBody>
          <a:bodyPr/>
          <a:lstStyle/>
          <a:p>
            <a:r>
              <a:rPr lang="en-US" smtClean="0"/>
              <a:t>Office of Risk &amp; Disability Management - Keyshun Marshall</a:t>
            </a:r>
            <a:endParaRPr lang="en-US"/>
          </a:p>
        </p:txBody>
      </p:sp>
      <p:sp>
        <p:nvSpPr>
          <p:cNvPr id="4" name="Slide Number Placeholder 3"/>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990567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16/17 SY</a:t>
            </a:r>
            <a:endParaRPr lang="en-US"/>
          </a:p>
        </p:txBody>
      </p:sp>
      <p:sp>
        <p:nvSpPr>
          <p:cNvPr id="6" name="Footer Placeholder 5"/>
          <p:cNvSpPr>
            <a:spLocks noGrp="1"/>
          </p:cNvSpPr>
          <p:nvPr>
            <p:ph type="ftr" sz="quarter" idx="11"/>
          </p:nvPr>
        </p:nvSpPr>
        <p:spPr/>
        <p:txBody>
          <a:bodyPr/>
          <a:lstStyle/>
          <a:p>
            <a:r>
              <a:rPr lang="en-US" smtClean="0"/>
              <a:t>Office of Risk &amp; Disability Management - Keyshun Marshall</a:t>
            </a:r>
            <a:endParaRPr lang="en-US"/>
          </a:p>
        </p:txBody>
      </p:sp>
      <p:sp>
        <p:nvSpPr>
          <p:cNvPr id="7" name="Slide Number Placeholder 6"/>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3275735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16/17 SY</a:t>
            </a:r>
            <a:endParaRPr lang="en-US"/>
          </a:p>
        </p:txBody>
      </p:sp>
      <p:sp>
        <p:nvSpPr>
          <p:cNvPr id="6" name="Footer Placeholder 5"/>
          <p:cNvSpPr>
            <a:spLocks noGrp="1"/>
          </p:cNvSpPr>
          <p:nvPr>
            <p:ph type="ftr" sz="quarter" idx="11"/>
          </p:nvPr>
        </p:nvSpPr>
        <p:spPr/>
        <p:txBody>
          <a:bodyPr/>
          <a:lstStyle/>
          <a:p>
            <a:r>
              <a:rPr lang="en-US" smtClean="0"/>
              <a:t>Office of Risk &amp; Disability Management - Keyshun Marshall</a:t>
            </a:r>
            <a:endParaRPr lang="en-US"/>
          </a:p>
        </p:txBody>
      </p:sp>
      <p:sp>
        <p:nvSpPr>
          <p:cNvPr id="7" name="Slide Number Placeholder 6"/>
          <p:cNvSpPr>
            <a:spLocks noGrp="1"/>
          </p:cNvSpPr>
          <p:nvPr>
            <p:ph type="sldNum" sz="quarter" idx="12"/>
          </p:nvPr>
        </p:nvSpPr>
        <p:spPr/>
        <p:txBody>
          <a:bodyPr/>
          <a:lstStyle/>
          <a:p>
            <a:fld id="{E0FA7FF4-93D4-4743-9A3E-EE360A12F65C}" type="slidenum">
              <a:rPr lang="en-US" smtClean="0"/>
              <a:t>‹#›</a:t>
            </a:fld>
            <a:endParaRPr lang="en-US"/>
          </a:p>
        </p:txBody>
      </p:sp>
    </p:spTree>
    <p:extLst>
      <p:ext uri="{BB962C8B-B14F-4D97-AF65-F5344CB8AC3E}">
        <p14:creationId xmlns:p14="http://schemas.microsoft.com/office/powerpoint/2010/main" val="302276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16/17 SY</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Office of Risk &amp; Disability Management - Keyshun Marshall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FA7FF4-93D4-4743-9A3E-EE360A12F65C}" type="slidenum">
              <a:rPr lang="en-US" smtClean="0"/>
              <a:t>‹#›</a:t>
            </a:fld>
            <a:endParaRPr lang="en-US"/>
          </a:p>
        </p:txBody>
      </p:sp>
    </p:spTree>
    <p:extLst>
      <p:ext uri="{BB962C8B-B14F-4D97-AF65-F5344CB8AC3E}">
        <p14:creationId xmlns:p14="http://schemas.microsoft.com/office/powerpoint/2010/main" val="946189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cR6FA5w8A1o"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www.99calor.org/_downloads/Employers_training_Kit/worker_fact_sheet_english.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2710201"/>
          </a:xfrm>
        </p:spPr>
        <p:txBody>
          <a:bodyPr>
            <a:normAutofit fontScale="90000"/>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sz="2700" b="1" dirty="0" smtClean="0">
                <a:latin typeface="Times New Roman" panose="02020603050405020304" pitchFamily="18" charset="0"/>
                <a:cs typeface="Times New Roman" panose="02020603050405020304" pitchFamily="18" charset="0"/>
              </a:rPr>
              <a:t>Sacramento </a:t>
            </a:r>
            <a:r>
              <a:rPr lang="en-US" sz="2700" b="1" dirty="0">
                <a:latin typeface="Times New Roman" panose="02020603050405020304" pitchFamily="18" charset="0"/>
                <a:cs typeface="Times New Roman" panose="02020603050405020304" pitchFamily="18" charset="0"/>
              </a:rPr>
              <a:t>City Unified School </a:t>
            </a:r>
            <a:r>
              <a:rPr lang="en-US" sz="2700" b="1" dirty="0" smtClean="0">
                <a:latin typeface="Times New Roman" panose="02020603050405020304" pitchFamily="18" charset="0"/>
                <a:cs typeface="Times New Roman" panose="02020603050405020304" pitchFamily="18" charset="0"/>
              </a:rPr>
              <a:t>District</a:t>
            </a:r>
            <a:r>
              <a:rPr lang="en-US" sz="2700" dirty="0">
                <a:latin typeface="Times New Roman" panose="02020603050405020304" pitchFamily="18" charset="0"/>
                <a:cs typeface="Times New Roman" panose="02020603050405020304" pitchFamily="18" charset="0"/>
              </a:rPr>
              <a:t/>
            </a:r>
            <a:br>
              <a:rPr lang="en-US" sz="2700"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Heat Prevention Program</a:t>
            </a:r>
            <a:r>
              <a:rPr lang="en-US" sz="1400" b="1" dirty="0" smtClean="0">
                <a:latin typeface="Times New Roman" panose="02020603050405020304" pitchFamily="18" charset="0"/>
                <a:cs typeface="Times New Roman" panose="02020603050405020304" pitchFamily="18" charset="0"/>
              </a:rPr>
              <a:t/>
            </a:r>
            <a:br>
              <a:rPr lang="en-US" sz="1400" b="1" dirty="0" smtClean="0">
                <a:latin typeface="Times New Roman" panose="02020603050405020304" pitchFamily="18" charset="0"/>
                <a:cs typeface="Times New Roman" panose="02020603050405020304" pitchFamily="18" charset="0"/>
              </a:rPr>
            </a:br>
            <a:r>
              <a:rPr lang="en-US" dirty="0"/>
              <a:t/>
            </a:r>
            <a:br>
              <a:rPr lang="en-US" dirty="0"/>
            </a:br>
            <a:endParaRPr lang="en-US" dirty="0"/>
          </a:p>
        </p:txBody>
      </p:sp>
      <p:pic>
        <p:nvPicPr>
          <p:cNvPr id="4" name="Picture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6019800"/>
            <a:ext cx="914400" cy="625046"/>
          </a:xfrm>
          <a:prstGeom prst="rect">
            <a:avLst/>
          </a:prstGeom>
          <a:noFill/>
          <a:ln>
            <a:noFill/>
          </a:ln>
        </p:spPr>
      </p:pic>
      <p:sp>
        <p:nvSpPr>
          <p:cNvPr id="6" name="Footer Placeholder 5"/>
          <p:cNvSpPr>
            <a:spLocks noGrp="1"/>
          </p:cNvSpPr>
          <p:nvPr>
            <p:ph type="ftr" sz="quarter" idx="11"/>
          </p:nvPr>
        </p:nvSpPr>
        <p:spPr/>
        <p:txBody>
          <a:bodyPr/>
          <a:lstStyle/>
          <a:p>
            <a:r>
              <a:rPr lang="en-US" b="1" i="1" dirty="0" smtClean="0">
                <a:latin typeface="Times New Roman" panose="02020603050405020304" pitchFamily="18" charset="0"/>
                <a:cs typeface="Times New Roman" panose="02020603050405020304" pitchFamily="18" charset="0"/>
              </a:rPr>
              <a:t>Risk Management - </a:t>
            </a:r>
            <a:r>
              <a:rPr lang="en-US" sz="800" b="1" i="1" dirty="0" smtClean="0">
                <a:latin typeface="Times New Roman" panose="02020603050405020304" pitchFamily="18" charset="0"/>
                <a:cs typeface="Times New Roman" panose="02020603050405020304" pitchFamily="18" charset="0"/>
              </a:rPr>
              <a:t>Keyshun Marshall, Director II</a:t>
            </a:r>
            <a:endParaRPr lang="en-US" sz="800" b="1" i="1" dirty="0">
              <a:latin typeface="Times New Roman" panose="02020603050405020304" pitchFamily="18" charset="0"/>
              <a:cs typeface="Times New Roman" panose="02020603050405020304" pitchFamily="18" charset="0"/>
            </a:endParaRPr>
          </a:p>
        </p:txBody>
      </p:sp>
      <p:pic>
        <p:nvPicPr>
          <p:cNvPr id="13315" name="Picture 3" descr="C:\Users\keyshado\AppData\Local\Microsoft\Windows\Temporary Internet Files\Content.IE5\UGDE1EOI\safety[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2765" y="5821391"/>
            <a:ext cx="990600" cy="990600"/>
          </a:xfrm>
          <a:prstGeom prst="rect">
            <a:avLst/>
          </a:prstGeom>
          <a:noFill/>
          <a:extLst>
            <a:ext uri="{909E8E84-426E-40DD-AFC4-6F175D3DCCD1}">
              <a14:hiddenFill xmlns:a14="http://schemas.microsoft.com/office/drawing/2010/main">
                <a:solidFill>
                  <a:srgbClr val="FFFFFF"/>
                </a:solidFill>
              </a14:hiddenFill>
            </a:ext>
          </a:extLst>
        </p:spPr>
      </p:pic>
      <p:pic>
        <p:nvPicPr>
          <p:cNvPr id="13316" name="Picture 4" descr="C:\Users\keyshado\AppData\Local\Microsoft\Windows\Temporary Internet Files\Content.IE5\GUASV8Z5\Sun-waving-hands[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4466" y="3376459"/>
            <a:ext cx="2694633" cy="2694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477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Times New Roman" panose="02020603050405020304" pitchFamily="18" charset="0"/>
                <a:cs typeface="Times New Roman" panose="02020603050405020304" pitchFamily="18" charset="0"/>
              </a:rPr>
              <a:t>Access to Shade</a:t>
            </a:r>
            <a:endParaRPr lang="en-US" dirty="0"/>
          </a:p>
        </p:txBody>
      </p:sp>
      <p:sp>
        <p:nvSpPr>
          <p:cNvPr id="3" name="Content Placeholder 2"/>
          <p:cNvSpPr>
            <a:spLocks noGrp="1"/>
          </p:cNvSpPr>
          <p:nvPr>
            <p:ph idx="1"/>
          </p:nvPr>
        </p:nvSpPr>
        <p:spPr/>
        <p:txBody>
          <a:bodyPr/>
          <a:lstStyle/>
          <a:p>
            <a:pPr lvl="0"/>
            <a:r>
              <a:rPr lang="en-US" dirty="0" smtClean="0">
                <a:latin typeface="Times New Roman" panose="02020603050405020304" pitchFamily="18" charset="0"/>
                <a:cs typeface="Times New Roman" panose="02020603050405020304" pitchFamily="18" charset="0"/>
              </a:rPr>
              <a:t>Employees will be reminded regularly to take rest breaks in shaded and cooler areas.</a:t>
            </a:r>
          </a:p>
          <a:p>
            <a:pPr lvl="0"/>
            <a:r>
              <a:rPr lang="en-US" dirty="0" smtClean="0">
                <a:latin typeface="Times New Roman" panose="02020603050405020304" pitchFamily="18" charset="0"/>
                <a:cs typeface="Times New Roman" panose="02020603050405020304" pitchFamily="18" charset="0"/>
              </a:rPr>
              <a:t>Supervisor will provide umbrellas, canopies or other portable devices for shade within 50 -100 yards of the work activity if other shade is not available.</a:t>
            </a:r>
          </a:p>
          <a:p>
            <a:pPr lvl="0"/>
            <a:r>
              <a:rPr lang="en-US" dirty="0" smtClean="0">
                <a:latin typeface="Times New Roman" panose="02020603050405020304" pitchFamily="18" charset="0"/>
                <a:cs typeface="Times New Roman" panose="02020603050405020304" pitchFamily="18" charset="0"/>
              </a:rPr>
              <a:t>Drinking water will be available in shaded areas.</a:t>
            </a:r>
            <a:endParaRPr lang="en-US" dirty="0"/>
          </a:p>
        </p:txBody>
      </p:sp>
    </p:spTree>
    <p:extLst>
      <p:ext uri="{BB962C8B-B14F-4D97-AF65-F5344CB8AC3E}">
        <p14:creationId xmlns:p14="http://schemas.microsoft.com/office/powerpoint/2010/main" val="20110845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anose="02020603050405020304" pitchFamily="18" charset="0"/>
                <a:cs typeface="Times New Roman" panose="02020603050405020304" pitchFamily="18" charset="0"/>
              </a:rPr>
              <a:t>Extra Measures During Heat Waves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Because of extreme environmental conditions during a heat wave, employees’ physical and mental condition can change rapidly into a serious medical condition. </a:t>
            </a:r>
            <a:endParaRPr lang="en-US" dirty="0"/>
          </a:p>
        </p:txBody>
      </p:sp>
      <p:pic>
        <p:nvPicPr>
          <p:cNvPr id="11266" name="Picture 2" descr="C:\Users\keyshado\AppData\Local\Microsoft\Windows\Temporary Internet Files\Content.IE5\UGDE1EOI\chaleu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495800"/>
            <a:ext cx="15240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1267" name="Picture 3" descr="C:\Users\keyshado\AppData\Local\Microsoft\Windows\Temporary Internet Files\Content.IE5\GUASV8Z5\sickearth[1].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324896"/>
            <a:ext cx="182118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44232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Extra Measures During Heat Waves </a:t>
            </a:r>
            <a:endParaRPr lang="en-US" sz="3600" dirty="0"/>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 onset of heat illness may be confused with other problems and may not always be obvious before it becomes life-threatening. Therefore, extra measures may be required to prevent and/or respond to heat illness. </a:t>
            </a:r>
          </a:p>
          <a:p>
            <a:endParaRPr lang="en-US" dirty="0"/>
          </a:p>
        </p:txBody>
      </p:sp>
      <p:pic>
        <p:nvPicPr>
          <p:cNvPr id="12290" name="Picture 2" descr="C:\Users\keyshado\AppData\Local\Microsoft\Windows\Temporary Internet Files\Content.IE5\C2RXAB97\therm[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733800"/>
            <a:ext cx="28956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9324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t>
            </a:r>
            <a:r>
              <a:rPr lang="en-US" sz="3600" b="1" dirty="0">
                <a:latin typeface="Times New Roman" panose="02020603050405020304" pitchFamily="18" charset="0"/>
                <a:cs typeface="Times New Roman" panose="02020603050405020304" pitchFamily="18" charset="0"/>
              </a:rPr>
              <a:t>Extra Measures During Heat Waves </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2057400"/>
            <a:ext cx="8229600" cy="4068763"/>
          </a:xfrm>
        </p:spPr>
        <p:txBody>
          <a:bodyPr>
            <a:normAutofit fontScale="92500" lnSpcReduction="10000"/>
          </a:bodyPr>
          <a:lstStyle/>
          <a:p>
            <a:pPr lvl="0"/>
            <a:r>
              <a:rPr lang="en-US" dirty="0">
                <a:latin typeface="Times New Roman" panose="02020603050405020304" pitchFamily="18" charset="0"/>
                <a:cs typeface="Times New Roman" panose="02020603050405020304" pitchFamily="18" charset="0"/>
              </a:rPr>
              <a:t>Stay alert to weather – make sure to monitor the weather and the specific locations where work activities are occurring.  </a:t>
            </a: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Continue </a:t>
            </a:r>
            <a:r>
              <a:rPr lang="en-US" dirty="0">
                <a:latin typeface="Times New Roman" panose="02020603050405020304" pitchFamily="18" charset="0"/>
                <a:cs typeface="Times New Roman" panose="02020603050405020304" pitchFamily="18" charset="0"/>
              </a:rPr>
              <a:t>to stay updated throughout the work shift on the changing air temperatures and other environmental factors.  </a:t>
            </a:r>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Use </a:t>
            </a:r>
            <a:r>
              <a:rPr lang="en-US" dirty="0">
                <a:latin typeface="Times New Roman" panose="02020603050405020304" pitchFamily="18" charset="0"/>
                <a:cs typeface="Times New Roman" panose="02020603050405020304" pitchFamily="18" charset="0"/>
              </a:rPr>
              <a:t>current weather information to make the appropriate adjustments in work activities throughout the workday.</a:t>
            </a:r>
          </a:p>
          <a:p>
            <a:endParaRPr lang="en-US" dirty="0"/>
          </a:p>
        </p:txBody>
      </p:sp>
      <p:pic>
        <p:nvPicPr>
          <p:cNvPr id="7170" name="Picture 2" descr="C:\Users\keyshado\AppData\Local\Microsoft\Windows\Temporary Internet Files\Content.IE5\T4F9SUTG\sun[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1143000"/>
            <a:ext cx="952500" cy="891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04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Extra Measures During Heat Waves</a:t>
            </a:r>
            <a:endParaRPr lang="en-US" sz="3600" dirty="0"/>
          </a:p>
        </p:txBody>
      </p:sp>
      <p:sp>
        <p:nvSpPr>
          <p:cNvPr id="3" name="Content Placeholder 2"/>
          <p:cNvSpPr>
            <a:spLocks noGrp="1"/>
          </p:cNvSpPr>
          <p:nvPr>
            <p:ph idx="1"/>
          </p:nvPr>
        </p:nvSpPr>
        <p:spPr/>
        <p:txBody>
          <a:bodyPr/>
          <a:lstStyle/>
          <a:p>
            <a:pPr lvl="0"/>
            <a:r>
              <a:rPr lang="en-US" dirty="0" smtClean="0">
                <a:latin typeface="Times New Roman" panose="02020603050405020304" pitchFamily="18" charset="0"/>
                <a:cs typeface="Times New Roman" panose="02020603050405020304" pitchFamily="18" charset="0"/>
              </a:rPr>
              <a:t>Workers who were previously fully acclimatized are at risk for heat illness during a heat wave because during a heat wave, the body does not have enough time to adjust to a sudden, abnormally high temperature or other extreme conditions.</a:t>
            </a:r>
          </a:p>
          <a:p>
            <a:endParaRPr lang="en-US" dirty="0"/>
          </a:p>
        </p:txBody>
      </p:sp>
      <p:pic>
        <p:nvPicPr>
          <p:cNvPr id="8194" name="Picture 2" descr="C:\Users\keyshado\AppData\Local\Microsoft\Windows\Temporary Internet Files\Content.IE5\T4F9SUTG\HEATWAVE[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267200"/>
            <a:ext cx="2667000"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7768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Extra Measures During Heat Waves</a:t>
            </a:r>
            <a:endParaRPr lang="en-US" sz="3600" dirty="0"/>
          </a:p>
        </p:txBody>
      </p:sp>
      <p:sp>
        <p:nvSpPr>
          <p:cNvPr id="3" name="Content Placeholder 2"/>
          <p:cNvSpPr>
            <a:spLocks noGrp="1"/>
          </p:cNvSpPr>
          <p:nvPr>
            <p:ph idx="1"/>
          </p:nvPr>
        </p:nvSpPr>
        <p:spPr/>
        <p:txBody>
          <a:bodyPr>
            <a:normAutofit fontScale="70000" lnSpcReduction="20000"/>
          </a:bodyPr>
          <a:lstStyle/>
          <a:p>
            <a:pPr lvl="0"/>
            <a:r>
              <a:rPr lang="en-US" dirty="0">
                <a:latin typeface="Times New Roman" panose="02020603050405020304" pitchFamily="18" charset="0"/>
                <a:cs typeface="Times New Roman" panose="02020603050405020304" pitchFamily="18" charset="0"/>
              </a:rPr>
              <a:t>Co-workers will use a </a:t>
            </a:r>
            <a:r>
              <a:rPr lang="en-US" b="1" dirty="0">
                <a:latin typeface="Times New Roman" panose="02020603050405020304" pitchFamily="18" charset="0"/>
                <a:cs typeface="Times New Roman" panose="02020603050405020304" pitchFamily="18" charset="0"/>
              </a:rPr>
              <a:t>“buddy system” </a:t>
            </a:r>
            <a:r>
              <a:rPr lang="en-US" dirty="0">
                <a:latin typeface="Times New Roman" panose="02020603050405020304" pitchFamily="18" charset="0"/>
                <a:cs typeface="Times New Roman" panose="02020603050405020304" pitchFamily="18" charset="0"/>
              </a:rPr>
              <a:t>to watch each other closely for discomfort or symptoms of heat illness.</a:t>
            </a:r>
          </a:p>
          <a:p>
            <a:pPr lvl="0"/>
            <a:r>
              <a:rPr lang="en-US" b="1" dirty="0">
                <a:latin typeface="Times New Roman" panose="02020603050405020304" pitchFamily="18" charset="0"/>
                <a:cs typeface="Times New Roman" panose="02020603050405020304" pitchFamily="18" charset="0"/>
              </a:rPr>
              <a:t>Extra vigilance </a:t>
            </a:r>
            <a:r>
              <a:rPr lang="en-US" dirty="0">
                <a:latin typeface="Times New Roman" panose="02020603050405020304" pitchFamily="18" charset="0"/>
                <a:cs typeface="Times New Roman" panose="02020603050405020304" pitchFamily="18" charset="0"/>
              </a:rPr>
              <a:t>– real time communication and the “buddy system” account for the whereabouts of employees at more frequent intervals throughout the work shift and at the end of the work shift.</a:t>
            </a:r>
          </a:p>
          <a:p>
            <a:pPr lvl="0"/>
            <a:r>
              <a:rPr lang="en-US" b="1" dirty="0">
                <a:latin typeface="Times New Roman" panose="02020603050405020304" pitchFamily="18" charset="0"/>
                <a:cs typeface="Times New Roman" panose="02020603050405020304" pitchFamily="18" charset="0"/>
              </a:rPr>
              <a:t>Additional water consumption </a:t>
            </a:r>
            <a:r>
              <a:rPr lang="en-US" dirty="0">
                <a:latin typeface="Times New Roman" panose="02020603050405020304" pitchFamily="18" charset="0"/>
                <a:cs typeface="Times New Roman" panose="02020603050405020304" pitchFamily="18" charset="0"/>
              </a:rPr>
              <a:t>– encourage employees to drink small quantities of water more frequently and have effective replenishment measures in place for the provision of extra drinking water to ensure that supplies are reliable.</a:t>
            </a:r>
          </a:p>
          <a:p>
            <a:pPr lvl="0"/>
            <a:r>
              <a:rPr lang="en-US" b="1" dirty="0">
                <a:latin typeface="Times New Roman" panose="02020603050405020304" pitchFamily="18" charset="0"/>
                <a:cs typeface="Times New Roman" panose="02020603050405020304" pitchFamily="18" charset="0"/>
              </a:rPr>
              <a:t>Additional cooling measures </a:t>
            </a:r>
            <a:r>
              <a:rPr lang="en-US" dirty="0">
                <a:latin typeface="Times New Roman" panose="02020603050405020304" pitchFamily="18" charset="0"/>
                <a:cs typeface="Times New Roman" panose="02020603050405020304" pitchFamily="18" charset="0"/>
              </a:rPr>
              <a:t>– employees may use alternative cooling measures in addition to shade (i.e. air conditioned rooms, </a:t>
            </a:r>
            <a:r>
              <a:rPr lang="en-US" dirty="0" smtClean="0">
                <a:latin typeface="Times New Roman" panose="02020603050405020304" pitchFamily="18" charset="0"/>
                <a:cs typeface="Times New Roman" panose="02020603050405020304" pitchFamily="18" charset="0"/>
              </a:rPr>
              <a:t>spraying themselves with </a:t>
            </a:r>
            <a:r>
              <a:rPr lang="en-US" dirty="0">
                <a:latin typeface="Times New Roman" panose="02020603050405020304" pitchFamily="18" charset="0"/>
                <a:cs typeface="Times New Roman" panose="02020603050405020304" pitchFamily="18" charset="0"/>
              </a:rPr>
              <a:t>water</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0"/>
            <a:r>
              <a:rPr lang="en-US" b="1" dirty="0">
                <a:latin typeface="Times New Roman" panose="02020603050405020304" pitchFamily="18" charset="0"/>
                <a:cs typeface="Times New Roman" panose="02020603050405020304" pitchFamily="18" charset="0"/>
              </a:rPr>
              <a:t>Additional and/or longer rest breaks </a:t>
            </a:r>
            <a:r>
              <a:rPr lang="en-US" dirty="0">
                <a:latin typeface="Times New Roman" panose="02020603050405020304" pitchFamily="18" charset="0"/>
                <a:cs typeface="Times New Roman" panose="02020603050405020304" pitchFamily="18" charset="0"/>
              </a:rPr>
              <a:t>–employees may be allowed to take more frequent and longer breaks.</a:t>
            </a:r>
          </a:p>
          <a:p>
            <a:endParaRPr lang="en-US" dirty="0"/>
          </a:p>
        </p:txBody>
      </p:sp>
    </p:spTree>
    <p:extLst>
      <p:ext uri="{BB962C8B-B14F-4D97-AF65-F5344CB8AC3E}">
        <p14:creationId xmlns:p14="http://schemas.microsoft.com/office/powerpoint/2010/main" val="41416791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Extra Measures During Heat Waves</a:t>
            </a:r>
            <a:endParaRPr lang="en-US" sz="3600" dirty="0"/>
          </a:p>
        </p:txBody>
      </p:sp>
      <p:sp>
        <p:nvSpPr>
          <p:cNvPr id="3" name="Content Placeholder 2"/>
          <p:cNvSpPr>
            <a:spLocks noGrp="1"/>
          </p:cNvSpPr>
          <p:nvPr>
            <p:ph idx="1"/>
          </p:nvPr>
        </p:nvSpPr>
        <p:spPr>
          <a:xfrm>
            <a:off x="457200" y="1295400"/>
            <a:ext cx="8229600" cy="4525963"/>
          </a:xfrm>
        </p:spPr>
        <p:txBody>
          <a:bodyPr>
            <a:normAutofit fontScale="77500" lnSpcReduction="20000"/>
          </a:bodyPr>
          <a:lstStyle/>
          <a:p>
            <a:pPr marL="0" lvl="0" indent="0">
              <a:buNone/>
            </a:pPr>
            <a:r>
              <a:rPr lang="en-US" i="1" dirty="0">
                <a:latin typeface="Times New Roman" panose="02020603050405020304" pitchFamily="18" charset="0"/>
                <a:cs typeface="Times New Roman" panose="02020603050405020304" pitchFamily="18" charset="0"/>
              </a:rPr>
              <a:t>Changing work scheduling and assignments – supervisors may need to put into place one or more of the following additional measures</a:t>
            </a:r>
            <a:r>
              <a:rPr lang="en-US" i="1" dirty="0" smtClean="0">
                <a:latin typeface="Times New Roman" panose="02020603050405020304" pitchFamily="18" charset="0"/>
                <a:cs typeface="Times New Roman" panose="02020603050405020304" pitchFamily="18" charset="0"/>
              </a:rPr>
              <a:t>:</a:t>
            </a:r>
          </a:p>
          <a:p>
            <a:pPr marL="0" lvl="0" indent="0">
              <a:buNone/>
            </a:pPr>
            <a:endParaRPr lang="en-US" i="1"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Start the work shift even earlier in the day or later in the evening</a:t>
            </a:r>
            <a:r>
              <a:rPr lang="en-US" dirty="0" smtClean="0">
                <a:latin typeface="Times New Roman" panose="02020603050405020304" pitchFamily="18" charset="0"/>
                <a:cs typeface="Times New Roman" panose="02020603050405020304" pitchFamily="18" charset="0"/>
              </a:rPr>
              <a:t>.</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Cut work shifts short or stop work altogether</a:t>
            </a:r>
            <a:r>
              <a:rPr lang="en-US" dirty="0" smtClean="0">
                <a:latin typeface="Times New Roman" panose="02020603050405020304" pitchFamily="18" charset="0"/>
                <a:cs typeface="Times New Roman" panose="02020603050405020304" pitchFamily="18" charset="0"/>
              </a:rPr>
              <a:t>.</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Reduce the severity of work by scheduling slower paced, less physically demanding work during the hot parts of the day and the heaviest work activities during the cooler parts of the day.</a:t>
            </a:r>
          </a:p>
          <a:p>
            <a:endParaRPr lang="en-US" dirty="0"/>
          </a:p>
        </p:txBody>
      </p:sp>
    </p:spTree>
    <p:extLst>
      <p:ext uri="{BB962C8B-B14F-4D97-AF65-F5344CB8AC3E}">
        <p14:creationId xmlns:p14="http://schemas.microsoft.com/office/powerpoint/2010/main" val="2351769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i="1" dirty="0">
                <a:latin typeface="Times New Roman" panose="02020603050405020304" pitchFamily="18" charset="0"/>
                <a:cs typeface="Times New Roman" panose="02020603050405020304" pitchFamily="18" charset="0"/>
              </a:rPr>
              <a:t>Emergency Response</a:t>
            </a:r>
            <a:r>
              <a:rPr lang="en-US" dirty="0"/>
              <a:t/>
            </a:r>
            <a:br>
              <a:rPr lang="en-US" dirty="0"/>
            </a:br>
            <a:endParaRPr lang="en-US" dirty="0"/>
          </a:p>
        </p:txBody>
      </p:sp>
      <p:sp>
        <p:nvSpPr>
          <p:cNvPr id="3" name="Content Placeholder 2"/>
          <p:cNvSpPr>
            <a:spLocks noGrp="1"/>
          </p:cNvSpPr>
          <p:nvPr>
            <p:ph idx="1"/>
          </p:nvPr>
        </p:nvSpPr>
        <p:spPr>
          <a:xfrm>
            <a:off x="381000" y="1143000"/>
            <a:ext cx="8229600" cy="4525963"/>
          </a:xfrm>
        </p:spPr>
        <p:txBody>
          <a:bodyPr>
            <a:normAutofit fontScale="70000" lnSpcReduction="20000"/>
          </a:bodyPr>
          <a:lstStyle/>
          <a:p>
            <a:pPr marL="0" indent="0">
              <a:buNone/>
            </a:pPr>
            <a:r>
              <a:rPr lang="en-US" i="1" dirty="0">
                <a:latin typeface="Times New Roman" panose="02020603050405020304" pitchFamily="18" charset="0"/>
                <a:cs typeface="Times New Roman" panose="02020603050405020304" pitchFamily="18" charset="0"/>
              </a:rPr>
              <a:t>To ensure that emergency medical services are provided without delay, the following steps will be taken</a:t>
            </a:r>
            <a:r>
              <a:rPr lang="en-US" i="1" dirty="0" smtClean="0">
                <a:latin typeface="Times New Roman" panose="02020603050405020304" pitchFamily="18" charset="0"/>
                <a:cs typeface="Times New Roman" panose="02020603050405020304" pitchFamily="18" charset="0"/>
              </a:rPr>
              <a:t>:</a:t>
            </a:r>
          </a:p>
          <a:p>
            <a:pPr marL="0" indent="0">
              <a:buNone/>
            </a:pPr>
            <a:endParaRPr lang="en-US" i="1"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Supervisors and co-workers are encouraged never to discount any signs or symptoms they are experiencing and will immediately report them.</a:t>
            </a:r>
          </a:p>
          <a:p>
            <a:pPr lvl="0"/>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Supervisors </a:t>
            </a:r>
            <a:r>
              <a:rPr lang="en-US" dirty="0">
                <a:latin typeface="Times New Roman" panose="02020603050405020304" pitchFamily="18" charset="0"/>
                <a:cs typeface="Times New Roman" panose="02020603050405020304" pitchFamily="18" charset="0"/>
              </a:rPr>
              <a:t>will carry cell phones or other means of communication, to ensure that emergency services can be called and check that these are functional at the worksite prior to each shift.</a:t>
            </a:r>
          </a:p>
          <a:p>
            <a:pPr lvl="0"/>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event of an </a:t>
            </a:r>
            <a:r>
              <a:rPr lang="en-US" b="1" dirty="0">
                <a:latin typeface="Times New Roman" panose="02020603050405020304" pitchFamily="18" charset="0"/>
                <a:cs typeface="Times New Roman" panose="02020603050405020304" pitchFamily="18" charset="0"/>
              </a:rPr>
              <a:t>emergency</a:t>
            </a:r>
            <a:r>
              <a:rPr lang="en-US" dirty="0">
                <a:latin typeface="Times New Roman" panose="02020603050405020304" pitchFamily="18" charset="0"/>
                <a:cs typeface="Times New Roman" panose="02020603050405020304" pitchFamily="18" charset="0"/>
              </a:rPr>
              <a:t>, supervisor or lead will </a:t>
            </a:r>
            <a:r>
              <a:rPr lang="en-US" b="1" dirty="0">
                <a:latin typeface="Times New Roman" panose="02020603050405020304" pitchFamily="18" charset="0"/>
                <a:cs typeface="Times New Roman" panose="02020603050405020304" pitchFamily="18" charset="0"/>
              </a:rPr>
              <a:t>call 911 </a:t>
            </a:r>
            <a:r>
              <a:rPr lang="en-US" dirty="0">
                <a:latin typeface="Times New Roman" panose="02020603050405020304" pitchFamily="18" charset="0"/>
                <a:cs typeface="Times New Roman" panose="02020603050405020304" pitchFamily="18" charset="0"/>
              </a:rPr>
              <a:t>and give clear and precise directions to the work site.</a:t>
            </a:r>
          </a:p>
          <a:p>
            <a:endParaRPr lang="en-US" dirty="0"/>
          </a:p>
        </p:txBody>
      </p:sp>
    </p:spTree>
    <p:extLst>
      <p:ext uri="{BB962C8B-B14F-4D97-AF65-F5344CB8AC3E}">
        <p14:creationId xmlns:p14="http://schemas.microsoft.com/office/powerpoint/2010/main" val="78629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5105400"/>
          </a:xfrm>
        </p:spPr>
        <p:txBody>
          <a:bodyPr/>
          <a:lstStyle/>
          <a:p>
            <a:pPr marL="0" indent="0">
              <a:buNone/>
            </a:pPr>
            <a:r>
              <a:rPr lang="en-US" dirty="0">
                <a:latin typeface="Times New Roman" panose="02020603050405020304" pitchFamily="18" charset="0"/>
                <a:cs typeface="Times New Roman" panose="02020603050405020304" pitchFamily="18" charset="0"/>
              </a:rPr>
              <a:t>To report any concerns regarding our district’s heat illness plan contact: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indent="0" algn="ctr">
              <a:buNone/>
            </a:pPr>
            <a:r>
              <a:rPr lang="en-US" dirty="0" smtClean="0">
                <a:latin typeface="Times New Roman" panose="02020603050405020304" pitchFamily="18" charset="0"/>
                <a:cs typeface="Times New Roman" panose="02020603050405020304" pitchFamily="18" charset="0"/>
              </a:rPr>
              <a:t>Risk Management</a:t>
            </a:r>
            <a:endParaRPr lang="en-US" dirty="0">
              <a:latin typeface="Times New Roman" panose="02020603050405020304" pitchFamily="18" charset="0"/>
              <a:cs typeface="Times New Roman" panose="02020603050405020304" pitchFamily="18" charset="0"/>
            </a:endParaRPr>
          </a:p>
          <a:p>
            <a:pPr marL="0" indent="0" algn="ctr">
              <a:buNone/>
            </a:pPr>
            <a:r>
              <a:rPr lang="en-US" dirty="0" smtClean="0">
                <a:latin typeface="Times New Roman" panose="02020603050405020304" pitchFamily="18" charset="0"/>
                <a:cs typeface="Times New Roman" panose="02020603050405020304" pitchFamily="18" charset="0"/>
              </a:rPr>
              <a:t>916-643-9421</a:t>
            </a:r>
          </a:p>
          <a:p>
            <a:pPr marL="0" indent="0">
              <a:buNone/>
            </a:pPr>
            <a:endParaRPr lang="en-US" sz="1200" dirty="0" smtClean="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pPr marL="0" indent="0">
              <a:buNone/>
            </a:pPr>
            <a:r>
              <a:rPr lang="en-US" sz="1200" dirty="0" smtClean="0">
                <a:latin typeface="Times New Roman" panose="02020603050405020304" pitchFamily="18" charset="0"/>
                <a:cs typeface="Times New Roman" panose="02020603050405020304" pitchFamily="18" charset="0"/>
              </a:rPr>
              <a:t>Resource Links – California Department of Industrial Relations</a:t>
            </a:r>
          </a:p>
          <a:p>
            <a:pPr marL="0" indent="0">
              <a:buNone/>
            </a:pPr>
            <a:r>
              <a:rPr lang="en-US" sz="1200" dirty="0" smtClean="0">
                <a:latin typeface="Times New Roman" panose="02020603050405020304" pitchFamily="18" charset="0"/>
                <a:cs typeface="Times New Roman" panose="02020603050405020304" pitchFamily="18" charset="0"/>
              </a:rPr>
              <a:t>Heat Illness </a:t>
            </a:r>
            <a:r>
              <a:rPr lang="en-US" sz="1200" dirty="0">
                <a:latin typeface="Times New Roman" panose="02020603050405020304" pitchFamily="18" charset="0"/>
                <a:cs typeface="Times New Roman" panose="02020603050405020304" pitchFamily="18" charset="0"/>
              </a:rPr>
              <a:t>Prevention Video</a:t>
            </a:r>
            <a:r>
              <a:rPr lang="en-US" sz="1200" dirty="0" smtClean="0">
                <a:latin typeface="Times New Roman" panose="02020603050405020304" pitchFamily="18" charset="0"/>
                <a:cs typeface="Times New Roman" panose="02020603050405020304" pitchFamily="18" charset="0"/>
              </a:rPr>
              <a:t>: </a:t>
            </a:r>
            <a:r>
              <a:rPr lang="en-US" sz="1200" dirty="0" smtClean="0">
                <a:latin typeface="Times New Roman" panose="02020603050405020304" pitchFamily="18" charset="0"/>
                <a:cs typeface="Times New Roman" panose="02020603050405020304" pitchFamily="18" charset="0"/>
                <a:hlinkClick r:id="rId3"/>
              </a:rPr>
              <a:t>https</a:t>
            </a:r>
            <a:r>
              <a:rPr lang="en-US" sz="1200" dirty="0">
                <a:latin typeface="Times New Roman" panose="02020603050405020304" pitchFamily="18" charset="0"/>
                <a:cs typeface="Times New Roman" panose="02020603050405020304" pitchFamily="18" charset="0"/>
                <a:hlinkClick r:id="rId3"/>
              </a:rPr>
              <a:t>://</a:t>
            </a:r>
            <a:r>
              <a:rPr lang="en-US" sz="1200" dirty="0" smtClean="0">
                <a:latin typeface="Times New Roman" panose="02020603050405020304" pitchFamily="18" charset="0"/>
                <a:cs typeface="Times New Roman" panose="02020603050405020304" pitchFamily="18" charset="0"/>
                <a:hlinkClick r:id="rId3"/>
              </a:rPr>
              <a:t>www.youtube.com/watch?v=cR6FA5w8A1o</a:t>
            </a:r>
            <a:endParaRPr lang="en-US" sz="1200" dirty="0" smtClean="0">
              <a:latin typeface="Times New Roman" panose="02020603050405020304" pitchFamily="18" charset="0"/>
              <a:cs typeface="Times New Roman" panose="02020603050405020304" pitchFamily="18" charset="0"/>
            </a:endParaRPr>
          </a:p>
          <a:p>
            <a:pPr marL="0" indent="0">
              <a:buNone/>
            </a:pPr>
            <a:r>
              <a:rPr lang="en-US" sz="1200" dirty="0" smtClean="0">
                <a:latin typeface="Times New Roman" panose="02020603050405020304" pitchFamily="18" charset="0"/>
                <a:cs typeface="Times New Roman" panose="02020603050405020304" pitchFamily="18" charset="0"/>
              </a:rPr>
              <a:t>Heat Illness Worker Fact Sheet</a:t>
            </a:r>
            <a:r>
              <a:rPr lang="en-US"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hlinkClick r:id="rId4"/>
              </a:rPr>
              <a:t>https://www.99calor.org/_</a:t>
            </a:r>
            <a:r>
              <a:rPr lang="en-US" sz="1200" dirty="0" smtClean="0">
                <a:latin typeface="Times New Roman" panose="02020603050405020304" pitchFamily="18" charset="0"/>
                <a:cs typeface="Times New Roman" panose="02020603050405020304" pitchFamily="18" charset="0"/>
                <a:hlinkClick r:id="rId4"/>
              </a:rPr>
              <a:t>downloads/Employers_training_Kit/worker_fact_sheet_english.pdf</a:t>
            </a:r>
            <a:endParaRPr lang="en-US" sz="1200" dirty="0" smtClean="0">
              <a:latin typeface="Times New Roman" panose="02020603050405020304" pitchFamily="18" charset="0"/>
              <a:cs typeface="Times New Roman" panose="02020603050405020304" pitchFamily="18" charset="0"/>
            </a:endParaRPr>
          </a:p>
          <a:p>
            <a:pPr marL="0" indent="0">
              <a:buNone/>
            </a:pPr>
            <a:endParaRPr lang="en-US" sz="1200" dirty="0" smtClean="0">
              <a:latin typeface="Times New Roman" panose="02020603050405020304" pitchFamily="18" charset="0"/>
              <a:cs typeface="Times New Roman" panose="02020603050405020304" pitchFamily="18" charset="0"/>
            </a:endParaRPr>
          </a:p>
          <a:p>
            <a:pPr marL="0" indent="0">
              <a:buNone/>
            </a:pPr>
            <a:endParaRPr lang="en-US" sz="1200" dirty="0" smtClean="0">
              <a:latin typeface="Times New Roman" panose="02020603050405020304" pitchFamily="18" charset="0"/>
              <a:cs typeface="Times New Roman" panose="02020603050405020304" pitchFamily="18" charset="0"/>
            </a:endParaRPr>
          </a:p>
          <a:p>
            <a:pPr marL="0" indent="0">
              <a:buNone/>
            </a:pPr>
            <a:endParaRPr lang="en-US" sz="1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57472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sz="4000" b="1" i="1" dirty="0" smtClean="0">
                <a:latin typeface="Times New Roman" panose="02020603050405020304" pitchFamily="18" charset="0"/>
                <a:cs typeface="Times New Roman" panose="02020603050405020304" pitchFamily="18" charset="0"/>
              </a:rPr>
              <a:t>Heat Illness Prevention Elements</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525963"/>
          </a:xfrm>
        </p:spPr>
        <p:txBody>
          <a:bodyPr>
            <a:normAutofit/>
          </a:bodyPr>
          <a:lstStyle/>
          <a:p>
            <a:r>
              <a:rPr lang="en-US" dirty="0" smtClean="0">
                <a:latin typeface="Times New Roman" panose="02020603050405020304" pitchFamily="18" charset="0"/>
                <a:cs typeface="Times New Roman" panose="02020603050405020304" pitchFamily="18" charset="0"/>
              </a:rPr>
              <a:t>Heat </a:t>
            </a:r>
            <a:r>
              <a:rPr lang="en-US" dirty="0">
                <a:latin typeface="Times New Roman" panose="02020603050405020304" pitchFamily="18" charset="0"/>
                <a:cs typeface="Times New Roman" panose="02020603050405020304" pitchFamily="18" charset="0"/>
              </a:rPr>
              <a:t>illness results when the body’s internal temperature system is overworked.  These procedures are designed to assist the district in reducing the risk of heat related illnesses and to ensure that emergency assistance is provided without delay.</a:t>
            </a:r>
          </a:p>
          <a:p>
            <a:endParaRPr lang="en-US" dirty="0"/>
          </a:p>
        </p:txBody>
      </p:sp>
      <p:pic>
        <p:nvPicPr>
          <p:cNvPr id="1027" name="Picture 3" descr="C:\Users\keyshado\AppData\Local\Microsoft\Windows\Temporary Internet Files\Content.IE5\C2RXAB97\08080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193801"/>
            <a:ext cx="1452563" cy="1708898"/>
          </a:xfrm>
          <a:prstGeom prst="rect">
            <a:avLst/>
          </a:prstGeom>
          <a:noFill/>
          <a:extLst>
            <a:ext uri="{909E8E84-426E-40DD-AFC4-6F175D3DCCD1}">
              <a14:hiddenFill xmlns:a14="http://schemas.microsoft.com/office/drawing/2010/main">
                <a:solidFill>
                  <a:srgbClr val="FFFFFF"/>
                </a:solidFill>
              </a14:hiddenFill>
            </a:ext>
          </a:extLst>
        </p:spPr>
      </p:pic>
      <p:sp>
        <p:nvSpPr>
          <p:cNvPr id="5" name="Footer Placeholder 4"/>
          <p:cNvSpPr>
            <a:spLocks noGrp="1"/>
          </p:cNvSpPr>
          <p:nvPr>
            <p:ph type="ftr" sz="quarter" idx="11"/>
          </p:nvPr>
        </p:nvSpPr>
        <p:spPr/>
        <p:txBody>
          <a:bodyPr/>
          <a:lstStyle/>
          <a:p>
            <a:endParaRPr lang="en-US" sz="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1428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Times New Roman" panose="02020603050405020304" pitchFamily="18" charset="0"/>
                <a:cs typeface="Times New Roman" panose="02020603050405020304" pitchFamily="18" charset="0"/>
              </a:rPr>
              <a:t>Heat Illness Prevention Elements</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latin typeface="Times New Roman" panose="02020603050405020304" pitchFamily="18" charset="0"/>
                <a:cs typeface="Times New Roman" panose="02020603050405020304" pitchFamily="18" charset="0"/>
              </a:rPr>
              <a:t>The elements reflected within this Heat Illness Prevention Plan are those contained in Title 8 of the California Code of Regulations, Section 3395 (T8 CCR 3395) and consist of the following: </a:t>
            </a:r>
          </a:p>
          <a:p>
            <a:pPr marL="1603375" indent="-457200"/>
            <a:r>
              <a:rPr lang="en-US" b="1" dirty="0" smtClean="0">
                <a:latin typeface="Times New Roman" panose="02020603050405020304" pitchFamily="18" charset="0"/>
                <a:cs typeface="Times New Roman" panose="02020603050405020304" pitchFamily="18" charset="0"/>
              </a:rPr>
              <a:t>Provision of Water </a:t>
            </a:r>
          </a:p>
          <a:p>
            <a:pPr marL="1603375" indent="-457200"/>
            <a:r>
              <a:rPr lang="en-US" b="1" dirty="0" smtClean="0">
                <a:latin typeface="Times New Roman" panose="02020603050405020304" pitchFamily="18" charset="0"/>
                <a:cs typeface="Times New Roman" panose="02020603050405020304" pitchFamily="18" charset="0"/>
              </a:rPr>
              <a:t>Access to Shade </a:t>
            </a:r>
          </a:p>
          <a:p>
            <a:pPr marL="1603375" indent="-457200"/>
            <a:r>
              <a:rPr lang="en-US" b="1" dirty="0" smtClean="0">
                <a:latin typeface="Times New Roman" panose="02020603050405020304" pitchFamily="18" charset="0"/>
                <a:cs typeface="Times New Roman" panose="02020603050405020304" pitchFamily="18" charset="0"/>
              </a:rPr>
              <a:t>Training</a:t>
            </a:r>
            <a:r>
              <a:rPr lang="en-US" dirty="0" smtClean="0">
                <a:latin typeface="Times New Roman" panose="02020603050405020304" pitchFamily="18" charset="0"/>
                <a:cs typeface="Times New Roman" panose="02020603050405020304" pitchFamily="18" charset="0"/>
              </a:rPr>
              <a:t> </a:t>
            </a:r>
          </a:p>
          <a:p>
            <a:pPr marL="1603375" indent="-457200"/>
            <a:r>
              <a:rPr lang="en-US" b="1" dirty="0" smtClean="0">
                <a:latin typeface="Times New Roman" panose="02020603050405020304" pitchFamily="18" charset="0"/>
                <a:cs typeface="Times New Roman" panose="02020603050405020304" pitchFamily="18" charset="0"/>
              </a:rPr>
              <a:t>Response to an Emergency</a:t>
            </a:r>
          </a:p>
          <a:p>
            <a:endParaRPr lang="en-US" dirty="0"/>
          </a:p>
        </p:txBody>
      </p:sp>
    </p:spTree>
    <p:extLst>
      <p:ext uri="{BB962C8B-B14F-4D97-AF65-F5344CB8AC3E}">
        <p14:creationId xmlns:p14="http://schemas.microsoft.com/office/powerpoint/2010/main" val="3372243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latin typeface="Times New Roman" panose="02020603050405020304" pitchFamily="18" charset="0"/>
                <a:cs typeface="Times New Roman" panose="02020603050405020304" pitchFamily="18" charset="0"/>
              </a:rPr>
              <a:t>Provision of Water</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914400"/>
            <a:ext cx="8229600" cy="4525963"/>
          </a:xfrm>
        </p:spPr>
        <p:txBody>
          <a:bodyPr>
            <a:normAutofit fontScale="70000" lnSpcReduction="20000"/>
          </a:bodyPr>
          <a:lstStyle/>
          <a:p>
            <a:pPr marL="0" indent="0">
              <a:buNone/>
            </a:pPr>
            <a:r>
              <a:rPr lang="en-US" dirty="0">
                <a:latin typeface="Times New Roman" panose="02020603050405020304" pitchFamily="18" charset="0"/>
                <a:cs typeface="Times New Roman" panose="02020603050405020304" pitchFamily="18" charset="0"/>
              </a:rPr>
              <a:t>Water is a key preventive measure to minimize the risk of heat related illnesses. </a:t>
            </a: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According </a:t>
            </a:r>
            <a:r>
              <a:rPr lang="en-US" dirty="0">
                <a:latin typeface="Times New Roman" panose="02020603050405020304" pitchFamily="18" charset="0"/>
                <a:cs typeface="Times New Roman" panose="02020603050405020304" pitchFamily="18" charset="0"/>
              </a:rPr>
              <a:t>to regulation 3395 (c), employees shall have access to potable </a:t>
            </a:r>
            <a:r>
              <a:rPr lang="en-US" dirty="0" smtClean="0">
                <a:latin typeface="Times New Roman" panose="02020603050405020304" pitchFamily="18" charset="0"/>
                <a:cs typeface="Times New Roman" panose="02020603050405020304" pitchFamily="18" charset="0"/>
              </a:rPr>
              <a:t>drinking. </a:t>
            </a:r>
          </a:p>
          <a:p>
            <a:r>
              <a:rPr lang="en-US" dirty="0" smtClean="0">
                <a:latin typeface="Times New Roman" panose="02020603050405020304" pitchFamily="18" charset="0"/>
                <a:cs typeface="Times New Roman" panose="02020603050405020304" pitchFamily="18" charset="0"/>
              </a:rPr>
              <a:t>Where </a:t>
            </a:r>
            <a:r>
              <a:rPr lang="en-US" dirty="0">
                <a:latin typeface="Times New Roman" panose="02020603050405020304" pitchFamily="18" charset="0"/>
                <a:cs typeface="Times New Roman" panose="02020603050405020304" pitchFamily="18" charset="0"/>
              </a:rPr>
              <a:t>the supply of water is not plumbed or otherwise continuously supplied, </a:t>
            </a:r>
            <a:r>
              <a:rPr lang="en-US" u="sng" dirty="0">
                <a:latin typeface="Times New Roman" panose="02020603050405020304" pitchFamily="18" charset="0"/>
                <a:cs typeface="Times New Roman" panose="02020603050405020304" pitchFamily="18" charset="0"/>
              </a:rPr>
              <a:t>water </a:t>
            </a:r>
            <a:r>
              <a:rPr lang="en-US" u="sng" dirty="0" smtClean="0">
                <a:latin typeface="Times New Roman" panose="02020603050405020304" pitchFamily="18" charset="0"/>
                <a:cs typeface="Times New Roman" panose="02020603050405020304" pitchFamily="18" charset="0"/>
              </a:rPr>
              <a:t>should </a:t>
            </a:r>
            <a:r>
              <a:rPr lang="en-US" u="sng" dirty="0">
                <a:latin typeface="Times New Roman" panose="02020603050405020304" pitchFamily="18" charset="0"/>
                <a:cs typeface="Times New Roman" panose="02020603050405020304" pitchFamily="18" charset="0"/>
              </a:rPr>
              <a:t>be provided in sufficient quantity at the beginning of the work shift to provide one quart per employee per hour for drinking for the entire shift.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Smaller </a:t>
            </a:r>
            <a:r>
              <a:rPr lang="en-US" dirty="0">
                <a:latin typeface="Times New Roman" panose="02020603050405020304" pitchFamily="18" charset="0"/>
                <a:cs typeface="Times New Roman" panose="02020603050405020304" pitchFamily="18" charset="0"/>
              </a:rPr>
              <a:t>quantities of water are allowed if effective procedures for replenishment during the shift are established to allow employees to drink one quart or more per hour. </a:t>
            </a:r>
            <a:endParaRPr lang="en-US" dirty="0"/>
          </a:p>
        </p:txBody>
      </p:sp>
      <p:pic>
        <p:nvPicPr>
          <p:cNvPr id="2050" name="Picture 2" descr="C:\Users\keyshado\AppData\Local\Microsoft\Windows\Temporary Internet Files\Content.IE5\UGDE1EOI\large-water-drop-66.6-14283[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1295400"/>
            <a:ext cx="360000" cy="5304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keyshado\AppData\Local\Microsoft\Windows\Temporary Internet Files\Content.IE5\UGDE1EOI\water-bottl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69888" y="4952999"/>
            <a:ext cx="1473511" cy="12451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3896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latin typeface="Times New Roman" panose="02020603050405020304" pitchFamily="18" charset="0"/>
                <a:cs typeface="Times New Roman" panose="02020603050405020304" pitchFamily="18" charset="0"/>
              </a:rPr>
              <a:t>Provision of Water</a:t>
            </a:r>
            <a:r>
              <a:rPr lang="en-US" dirty="0"/>
              <a:t/>
            </a:r>
            <a:br>
              <a:rPr lang="en-US" dirty="0"/>
            </a:br>
            <a:endParaRPr lang="en-US" dirty="0"/>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sz="2800" i="1" dirty="0">
                <a:latin typeface="Times New Roman" panose="02020603050405020304" pitchFamily="18" charset="0"/>
                <a:cs typeface="Times New Roman" panose="02020603050405020304" pitchFamily="18" charset="0"/>
              </a:rPr>
              <a:t>To ensure access to sufficient quantities of potable drinking water and to encourage the frequent drinking of potable water, the following steps </a:t>
            </a:r>
            <a:r>
              <a:rPr lang="en-US" sz="2800" i="1" dirty="0" smtClean="0">
                <a:latin typeface="Times New Roman" panose="02020603050405020304" pitchFamily="18" charset="0"/>
                <a:cs typeface="Times New Roman" panose="02020603050405020304" pitchFamily="18" charset="0"/>
              </a:rPr>
              <a:t>will be </a:t>
            </a:r>
            <a:r>
              <a:rPr lang="en-US" sz="2800" i="1" dirty="0">
                <a:latin typeface="Times New Roman" panose="02020603050405020304" pitchFamily="18" charset="0"/>
                <a:cs typeface="Times New Roman" panose="02020603050405020304" pitchFamily="18" charset="0"/>
              </a:rPr>
              <a:t>taken:</a:t>
            </a:r>
            <a:endParaRPr lang="en-US" sz="2800" dirty="0">
              <a:latin typeface="Times New Roman" panose="02020603050405020304" pitchFamily="18" charset="0"/>
              <a:cs typeface="Times New Roman" panose="02020603050405020304" pitchFamily="18" charset="0"/>
            </a:endParaRPr>
          </a:p>
          <a:p>
            <a:pPr lvl="0"/>
            <a:endParaRPr lang="en-US" sz="2800" dirty="0" smtClean="0">
              <a:latin typeface="Times New Roman" panose="02020603050405020304" pitchFamily="18" charset="0"/>
              <a:cs typeface="Times New Roman" panose="02020603050405020304" pitchFamily="18" charset="0"/>
            </a:endParaRPr>
          </a:p>
          <a:p>
            <a:pPr lvl="0"/>
            <a:r>
              <a:rPr lang="en-US" sz="2800" dirty="0" smtClean="0">
                <a:latin typeface="Times New Roman" panose="02020603050405020304" pitchFamily="18" charset="0"/>
                <a:cs typeface="Times New Roman" panose="02020603050405020304" pitchFamily="18" charset="0"/>
              </a:rPr>
              <a:t>Supervisor </a:t>
            </a:r>
            <a:r>
              <a:rPr lang="en-US" sz="2800" dirty="0">
                <a:latin typeface="Times New Roman" panose="02020603050405020304" pitchFamily="18" charset="0"/>
                <a:cs typeface="Times New Roman" panose="02020603050405020304" pitchFamily="18" charset="0"/>
              </a:rPr>
              <a:t>will provide repeated reminders to employees to drink frequently and more water </a:t>
            </a:r>
            <a:r>
              <a:rPr lang="en-US" sz="2800" dirty="0" smtClean="0">
                <a:latin typeface="Times New Roman" panose="02020603050405020304" pitchFamily="18" charset="0"/>
                <a:cs typeface="Times New Roman" panose="02020603050405020304" pitchFamily="18" charset="0"/>
              </a:rPr>
              <a:t>breaks.</a:t>
            </a:r>
            <a:endParaRPr lang="en-US" sz="2800" dirty="0">
              <a:latin typeface="Times New Roman" panose="02020603050405020304" pitchFamily="18" charset="0"/>
              <a:cs typeface="Times New Roman" panose="02020603050405020304" pitchFamily="18" charset="0"/>
            </a:endParaRPr>
          </a:p>
          <a:p>
            <a:pPr lvl="0"/>
            <a:endParaRPr lang="en-US" sz="2800" dirty="0" smtClean="0">
              <a:latin typeface="Times New Roman" panose="02020603050405020304" pitchFamily="18" charset="0"/>
              <a:cs typeface="Times New Roman" panose="02020603050405020304" pitchFamily="18" charset="0"/>
            </a:endParaRPr>
          </a:p>
          <a:p>
            <a:pPr lvl="0"/>
            <a:r>
              <a:rPr lang="en-US" sz="2800" dirty="0" smtClean="0">
                <a:latin typeface="Times New Roman" panose="02020603050405020304" pitchFamily="18" charset="0"/>
                <a:cs typeface="Times New Roman" panose="02020603050405020304" pitchFamily="18" charset="0"/>
              </a:rPr>
              <a:t>Working </a:t>
            </a:r>
            <a:r>
              <a:rPr lang="en-US" sz="2800" dirty="0">
                <a:latin typeface="Times New Roman" panose="02020603050405020304" pitchFamily="18" charset="0"/>
                <a:cs typeface="Times New Roman" panose="02020603050405020304" pitchFamily="18" charset="0"/>
              </a:rPr>
              <a:t>water fountains will be available and within close proximity at most job sites.</a:t>
            </a:r>
          </a:p>
          <a:p>
            <a:endParaRPr lang="en-US" dirty="0"/>
          </a:p>
        </p:txBody>
      </p:sp>
      <p:pic>
        <p:nvPicPr>
          <p:cNvPr id="3074" name="Picture 2" descr="C:\Users\keyshado\AppData\Local\Microsoft\Windows\Temporary Internet Files\Content.IE5\C2RXAB97\1024px-Water_Symbol.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228600"/>
            <a:ext cx="12954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1541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Times New Roman" panose="02020603050405020304" pitchFamily="18" charset="0"/>
                <a:cs typeface="Times New Roman" panose="02020603050405020304" pitchFamily="18" charset="0"/>
              </a:rPr>
              <a:t>Provision of Water</a:t>
            </a:r>
            <a:endParaRPr lang="en-US" dirty="0"/>
          </a:p>
        </p:txBody>
      </p:sp>
      <p:sp>
        <p:nvSpPr>
          <p:cNvPr id="3" name="Content Placeholder 2"/>
          <p:cNvSpPr>
            <a:spLocks noGrp="1"/>
          </p:cNvSpPr>
          <p:nvPr>
            <p:ph idx="1"/>
          </p:nvPr>
        </p:nvSpPr>
        <p:spPr/>
        <p:txBody>
          <a:bodyPr/>
          <a:lstStyle/>
          <a:p>
            <a:pPr lvl="0"/>
            <a:r>
              <a:rPr lang="en-US" dirty="0" smtClean="0">
                <a:latin typeface="Times New Roman" panose="02020603050405020304" pitchFamily="18" charset="0"/>
                <a:cs typeface="Times New Roman" panose="02020603050405020304" pitchFamily="18" charset="0"/>
              </a:rPr>
              <a:t>Where water fountains are not easily accessible, supervisor/designee will provide water bottles.</a:t>
            </a:r>
          </a:p>
          <a:p>
            <a:pPr lvl="0"/>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Supervisor/designated person will monitor water containers, and employees are encouraged to report to supervisor/designated person low levels or dirty water. </a:t>
            </a:r>
          </a:p>
          <a:p>
            <a:endParaRPr lang="en-US" dirty="0"/>
          </a:p>
        </p:txBody>
      </p:sp>
      <p:pic>
        <p:nvPicPr>
          <p:cNvPr id="4098" name="Picture 2" descr="C:\Users\keyshado\AppData\Local\Microsoft\Windows\Temporary Internet Files\Content.IE5\C2RXAB97\140102667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2743200"/>
            <a:ext cx="762476"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5572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latin typeface="Times New Roman" panose="02020603050405020304" pitchFamily="18" charset="0"/>
                <a:cs typeface="Times New Roman" panose="02020603050405020304" pitchFamily="18" charset="0"/>
              </a:rPr>
              <a:t>Access to Shade</a:t>
            </a:r>
            <a:r>
              <a:rPr lang="en-US" dirty="0"/>
              <a:t/>
            </a:r>
            <a:br>
              <a:rPr lang="en-US" dirty="0"/>
            </a:br>
            <a:endParaRPr lang="en-US"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a:latin typeface="Times New Roman" panose="02020603050405020304" pitchFamily="18" charset="0"/>
                <a:cs typeface="Times New Roman" panose="02020603050405020304" pitchFamily="18" charset="0"/>
              </a:rPr>
              <a:t>Access to rest and shade or other cooling measures are important preventive steps to minimize the risk of heat related illnesses. </a:t>
            </a:r>
          </a:p>
          <a:p>
            <a:endParaRPr lang="en-US" dirty="0"/>
          </a:p>
        </p:txBody>
      </p:sp>
      <p:pic>
        <p:nvPicPr>
          <p:cNvPr id="5122" name="Picture 2" descr="C:\Users\keyshado\AppData\Local\Microsoft\Windows\Temporary Internet Files\Content.IE5\T4F9SUTG\man-under-large-tree-13308-larg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3352800"/>
            <a:ext cx="2667000" cy="2715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332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latin typeface="Times New Roman" panose="02020603050405020304" pitchFamily="18" charset="0"/>
                <a:cs typeface="Times New Roman" panose="02020603050405020304" pitchFamily="18" charset="0"/>
              </a:rPr>
              <a:t>Access to Shade</a:t>
            </a:r>
            <a:endParaRPr lang="en-US" dirty="0"/>
          </a:p>
        </p:txBody>
      </p:sp>
      <p:sp>
        <p:nvSpPr>
          <p:cNvPr id="3" name="Content Placeholder 2"/>
          <p:cNvSpPr>
            <a:spLocks noGrp="1"/>
          </p:cNvSpPr>
          <p:nvPr>
            <p:ph idx="1"/>
          </p:nvPr>
        </p:nvSpPr>
        <p:spPr>
          <a:xfrm>
            <a:off x="304800" y="1600200"/>
            <a:ext cx="8229600" cy="3763963"/>
          </a:xfrm>
        </p:spPr>
        <p:txBody>
          <a:bodyPr/>
          <a:lstStyle/>
          <a:p>
            <a:r>
              <a:rPr lang="en-US" sz="2800" dirty="0" smtClean="0">
                <a:latin typeface="Times New Roman" panose="02020603050405020304" pitchFamily="18" charset="0"/>
                <a:cs typeface="Times New Roman" panose="02020603050405020304" pitchFamily="18" charset="0"/>
              </a:rPr>
              <a:t>Employees suffering from heat illness or believing a preventative recovery period is needed, shall be provided access to an area with shade that is either open to the air or provided with ventilation or cooling for a period of no less than five minutes. Such access to shade shall be permitted at all times. </a:t>
            </a:r>
          </a:p>
          <a:p>
            <a:endParaRPr lang="en-US" dirty="0"/>
          </a:p>
        </p:txBody>
      </p:sp>
      <p:pic>
        <p:nvPicPr>
          <p:cNvPr id="6147" name="Picture 3" descr="C:\Users\keyshado\AppData\Local\Microsoft\Windows\Temporary Internet Files\Content.IE5\UGDE1EOI\2015-06-18_22-10-2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4267200"/>
            <a:ext cx="2362200" cy="1919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5654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latin typeface="Times New Roman" panose="02020603050405020304" pitchFamily="18" charset="0"/>
                <a:cs typeface="Times New Roman" panose="02020603050405020304" pitchFamily="18" charset="0"/>
              </a:rPr>
              <a:t>Access to Shade</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i="1" dirty="0">
                <a:latin typeface="Times New Roman" panose="02020603050405020304" pitchFamily="18" charset="0"/>
                <a:cs typeface="Times New Roman" panose="02020603050405020304" pitchFamily="18" charset="0"/>
              </a:rPr>
              <a:t>To ensure access to shade and a preventative recovery period at all times, the following steps will be taken:</a:t>
            </a:r>
            <a:endParaRPr lang="en-US" dirty="0">
              <a:latin typeface="Times New Roman" panose="02020603050405020304" pitchFamily="18" charset="0"/>
              <a:cs typeface="Times New Roman" panose="02020603050405020304" pitchFamily="18" charset="0"/>
            </a:endParaRPr>
          </a:p>
          <a:p>
            <a:pPr lvl="0"/>
            <a:endParaRPr lang="en-US" dirty="0" smtClean="0">
              <a:latin typeface="Times New Roman" panose="02020603050405020304" pitchFamily="18" charset="0"/>
              <a:cs typeface="Times New Roman" panose="02020603050405020304" pitchFamily="18" charset="0"/>
            </a:endParaRPr>
          </a:p>
          <a:p>
            <a:pPr lvl="0"/>
            <a:r>
              <a:rPr lang="en-US" dirty="0" smtClean="0">
                <a:latin typeface="Times New Roman" panose="02020603050405020304" pitchFamily="18" charset="0"/>
                <a:cs typeface="Times New Roman" panose="02020603050405020304" pitchFamily="18" charset="0"/>
              </a:rPr>
              <a:t>During </a:t>
            </a:r>
            <a:r>
              <a:rPr lang="en-US" dirty="0">
                <a:latin typeface="Times New Roman" panose="02020603050405020304" pitchFamily="18" charset="0"/>
                <a:cs typeface="Times New Roman" panose="02020603050405020304" pitchFamily="18" charset="0"/>
              </a:rPr>
              <a:t>days of anticipated heat, jobs requiring outside exposure will be conducted early in the day.  When a modified or shorter work-shift is not possible, more water and rest breaks will be provided</a:t>
            </a:r>
            <a:r>
              <a:rPr lang="en-US" dirty="0" smtClean="0">
                <a:latin typeface="Times New Roman" panose="02020603050405020304" pitchFamily="18" charset="0"/>
                <a:cs typeface="Times New Roman" panose="02020603050405020304" pitchFamily="18" charset="0"/>
              </a:rPr>
              <a:t>.</a:t>
            </a:r>
          </a:p>
          <a:p>
            <a:pPr lvl="0"/>
            <a:endParaRPr lang="en-US" dirty="0">
              <a:latin typeface="Times New Roman" panose="02020603050405020304" pitchFamily="18" charset="0"/>
              <a:cs typeface="Times New Roman" panose="02020603050405020304" pitchFamily="18" charset="0"/>
            </a:endParaRPr>
          </a:p>
          <a:p>
            <a:pPr lvl="0"/>
            <a:r>
              <a:rPr lang="en-US" dirty="0">
                <a:latin typeface="Times New Roman" panose="02020603050405020304" pitchFamily="18" charset="0"/>
                <a:cs typeface="Times New Roman" panose="02020603050405020304" pitchFamily="18" charset="0"/>
              </a:rPr>
              <a:t>Indoor jobs where air conditioning is available will be conducted in the late morning or afternoon when the temperatures are higher.</a:t>
            </a:r>
          </a:p>
          <a:p>
            <a:pPr marL="0" lvl="0" indent="0">
              <a:buNone/>
            </a:pPr>
            <a:endParaRPr lang="en-US" dirty="0" smtClean="0">
              <a:latin typeface="Times New Roman" panose="02020603050405020304" pitchFamily="18" charset="0"/>
              <a:cs typeface="Times New Roman" panose="02020603050405020304" pitchFamily="18" charset="0"/>
            </a:endParaRPr>
          </a:p>
          <a:p>
            <a:endParaRPr lang="en-US" dirty="0"/>
          </a:p>
        </p:txBody>
      </p:sp>
      <p:pic>
        <p:nvPicPr>
          <p:cNvPr id="10242" name="Picture 2" descr="C:\Users\keyshado\AppData\Local\Microsoft\Windows\Temporary Internet Files\Content.IE5\T4F9SUTG\sun-in-shades-8351-medium[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8679" y="381000"/>
            <a:ext cx="1066800" cy="106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54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1108</Words>
  <Application>Microsoft Office PowerPoint</Application>
  <PresentationFormat>On-screen Show (4:3)</PresentationFormat>
  <Paragraphs>102</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 Sacramento City Unified School District Heat Prevention Program  </vt:lpstr>
      <vt:lpstr>Heat Illness Prevention Elements </vt:lpstr>
      <vt:lpstr>Heat Illness Prevention Elements</vt:lpstr>
      <vt:lpstr>Provision of Water </vt:lpstr>
      <vt:lpstr>Provision of Water </vt:lpstr>
      <vt:lpstr>Provision of Water</vt:lpstr>
      <vt:lpstr>Access to Shade </vt:lpstr>
      <vt:lpstr>Access to Shade</vt:lpstr>
      <vt:lpstr>Access to Shade </vt:lpstr>
      <vt:lpstr>Access to Shade</vt:lpstr>
      <vt:lpstr>Extra Measures During Heat Waves </vt:lpstr>
      <vt:lpstr>Extra Measures During Heat Waves </vt:lpstr>
      <vt:lpstr> Extra Measures During Heat Waves </vt:lpstr>
      <vt:lpstr>Extra Measures During Heat Waves</vt:lpstr>
      <vt:lpstr>Extra Measures During Heat Waves</vt:lpstr>
      <vt:lpstr>Extra Measures During Heat Waves</vt:lpstr>
      <vt:lpstr>Emergency Response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Sacramento City Unified School District Heat Illness Prevention Training</dc:title>
  <dc:creator>Admin</dc:creator>
  <cp:lastModifiedBy>Martine Kruger</cp:lastModifiedBy>
  <cp:revision>33</cp:revision>
  <cp:lastPrinted>2016-06-16T23:03:19Z</cp:lastPrinted>
  <dcterms:created xsi:type="dcterms:W3CDTF">2016-06-16T22:43:54Z</dcterms:created>
  <dcterms:modified xsi:type="dcterms:W3CDTF">2024-07-24T20:21:13Z</dcterms:modified>
</cp:coreProperties>
</file>