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23"/>
  </p:notesMasterIdLst>
  <p:handoutMasterIdLst>
    <p:handoutMasterId r:id="rId24"/>
  </p:handoutMasterIdLst>
  <p:sldIdLst>
    <p:sldId id="405" r:id="rId3"/>
    <p:sldId id="552" r:id="rId4"/>
    <p:sldId id="417" r:id="rId5"/>
    <p:sldId id="544" r:id="rId6"/>
    <p:sldId id="553" r:id="rId7"/>
    <p:sldId id="554" r:id="rId8"/>
    <p:sldId id="555" r:id="rId9"/>
    <p:sldId id="566" r:id="rId10"/>
    <p:sldId id="567" r:id="rId11"/>
    <p:sldId id="564" r:id="rId12"/>
    <p:sldId id="563" r:id="rId13"/>
    <p:sldId id="565" r:id="rId14"/>
    <p:sldId id="556" r:id="rId15"/>
    <p:sldId id="562" r:id="rId16"/>
    <p:sldId id="570" r:id="rId17"/>
    <p:sldId id="557" r:id="rId18"/>
    <p:sldId id="569" r:id="rId19"/>
    <p:sldId id="559" r:id="rId20"/>
    <p:sldId id="558" r:id="rId21"/>
    <p:sldId id="561" r:id="rId22"/>
  </p:sldIdLst>
  <p:sldSz cx="9829800" cy="7315200"/>
  <p:notesSz cx="6950075" cy="9236075"/>
  <p:defaultTextStyle>
    <a:defPPr>
      <a:defRPr lang="en-US"/>
    </a:defPPr>
    <a:lvl1pPr marL="0" algn="l" defTabSz="979600" rtl="0" eaLnBrk="1" latinLnBrk="0" hangingPunct="1">
      <a:defRPr sz="1929" kern="1200">
        <a:solidFill>
          <a:schemeClr val="tx1"/>
        </a:solidFill>
        <a:latin typeface="+mn-lt"/>
        <a:ea typeface="+mn-ea"/>
        <a:cs typeface="+mn-cs"/>
      </a:defRPr>
    </a:lvl1pPr>
    <a:lvl2pPr marL="489800" algn="l" defTabSz="979600" rtl="0" eaLnBrk="1" latinLnBrk="0" hangingPunct="1">
      <a:defRPr sz="1929" kern="1200">
        <a:solidFill>
          <a:schemeClr val="tx1"/>
        </a:solidFill>
        <a:latin typeface="+mn-lt"/>
        <a:ea typeface="+mn-ea"/>
        <a:cs typeface="+mn-cs"/>
      </a:defRPr>
    </a:lvl2pPr>
    <a:lvl3pPr marL="979600" algn="l" defTabSz="979600" rtl="0" eaLnBrk="1" latinLnBrk="0" hangingPunct="1">
      <a:defRPr sz="1929" kern="1200">
        <a:solidFill>
          <a:schemeClr val="tx1"/>
        </a:solidFill>
        <a:latin typeface="+mn-lt"/>
        <a:ea typeface="+mn-ea"/>
        <a:cs typeface="+mn-cs"/>
      </a:defRPr>
    </a:lvl3pPr>
    <a:lvl4pPr marL="1469400" algn="l" defTabSz="979600" rtl="0" eaLnBrk="1" latinLnBrk="0" hangingPunct="1">
      <a:defRPr sz="1929" kern="1200">
        <a:solidFill>
          <a:schemeClr val="tx1"/>
        </a:solidFill>
        <a:latin typeface="+mn-lt"/>
        <a:ea typeface="+mn-ea"/>
        <a:cs typeface="+mn-cs"/>
      </a:defRPr>
    </a:lvl4pPr>
    <a:lvl5pPr marL="1959202" algn="l" defTabSz="979600" rtl="0" eaLnBrk="1" latinLnBrk="0" hangingPunct="1">
      <a:defRPr sz="1929" kern="1200">
        <a:solidFill>
          <a:schemeClr val="tx1"/>
        </a:solidFill>
        <a:latin typeface="+mn-lt"/>
        <a:ea typeface="+mn-ea"/>
        <a:cs typeface="+mn-cs"/>
      </a:defRPr>
    </a:lvl5pPr>
    <a:lvl6pPr marL="2449003" algn="l" defTabSz="979600" rtl="0" eaLnBrk="1" latinLnBrk="0" hangingPunct="1">
      <a:defRPr sz="1929" kern="1200">
        <a:solidFill>
          <a:schemeClr val="tx1"/>
        </a:solidFill>
        <a:latin typeface="+mn-lt"/>
        <a:ea typeface="+mn-ea"/>
        <a:cs typeface="+mn-cs"/>
      </a:defRPr>
    </a:lvl6pPr>
    <a:lvl7pPr marL="2938803" algn="l" defTabSz="979600" rtl="0" eaLnBrk="1" latinLnBrk="0" hangingPunct="1">
      <a:defRPr sz="1929" kern="1200">
        <a:solidFill>
          <a:schemeClr val="tx1"/>
        </a:solidFill>
        <a:latin typeface="+mn-lt"/>
        <a:ea typeface="+mn-ea"/>
        <a:cs typeface="+mn-cs"/>
      </a:defRPr>
    </a:lvl7pPr>
    <a:lvl8pPr marL="3428603" algn="l" defTabSz="979600" rtl="0" eaLnBrk="1" latinLnBrk="0" hangingPunct="1">
      <a:defRPr sz="1929" kern="1200">
        <a:solidFill>
          <a:schemeClr val="tx1"/>
        </a:solidFill>
        <a:latin typeface="+mn-lt"/>
        <a:ea typeface="+mn-ea"/>
        <a:cs typeface="+mn-cs"/>
      </a:defRPr>
    </a:lvl8pPr>
    <a:lvl9pPr marL="3918403" algn="l" defTabSz="979600" rtl="0" eaLnBrk="1" latinLnBrk="0" hangingPunct="1">
      <a:defRPr sz="1929"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04">
          <p15:clr>
            <a:srgbClr val="A4A3A4"/>
          </p15:clr>
        </p15:guide>
        <p15:guide id="2" pos="3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9" autoAdjust="0"/>
    <p:restoredTop sz="77620" autoAdjust="0"/>
  </p:normalViewPr>
  <p:slideViewPr>
    <p:cSldViewPr snapToGrid="0">
      <p:cViewPr>
        <p:scale>
          <a:sx n="80" d="100"/>
          <a:sy n="80" d="100"/>
        </p:scale>
        <p:origin x="-1134" y="1146"/>
      </p:cViewPr>
      <p:guideLst>
        <p:guide orient="horz" pos="2304"/>
        <p:guide pos="3096"/>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8310"/>
    </p:cViewPr>
  </p:sorterViewPr>
  <p:notesViewPr>
    <p:cSldViewPr snapToGrid="0">
      <p:cViewPr varScale="1">
        <p:scale>
          <a:sx n="52" d="100"/>
          <a:sy n="52" d="100"/>
        </p:scale>
        <p:origin x="-1806"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1ABDE7-7677-464A-B61E-5F1CC52CA8E9}" type="doc">
      <dgm:prSet loTypeId="urn:microsoft.com/office/officeart/2005/8/layout/cycle2" loCatId="cycle" qsTypeId="urn:microsoft.com/office/officeart/2005/8/quickstyle/simple1" qsCatId="simple" csTypeId="urn:microsoft.com/office/officeart/2005/8/colors/accent0_1" csCatId="mainScheme" phldr="1"/>
      <dgm:spPr/>
      <dgm:t>
        <a:bodyPr/>
        <a:lstStyle/>
        <a:p>
          <a:endParaRPr lang="en-US"/>
        </a:p>
      </dgm:t>
    </dgm:pt>
    <dgm:pt modelId="{EC11C367-D45E-4CB0-9422-404F2D14EB14}">
      <dgm:prSet phldrT="[Text]"/>
      <dgm:spPr/>
      <dgm:t>
        <a:bodyPr/>
        <a:lstStyle/>
        <a:p>
          <a:r>
            <a:rPr lang="en-US" dirty="0" smtClean="0"/>
            <a:t>Notice</a:t>
          </a:r>
          <a:endParaRPr lang="en-US" dirty="0"/>
        </a:p>
      </dgm:t>
    </dgm:pt>
    <dgm:pt modelId="{E8A72BB6-E74F-4C48-BF3B-98AA575602D3}" type="parTrans" cxnId="{5F38DDAA-FDC1-49AC-9CA2-78BDA9FD2842}">
      <dgm:prSet/>
      <dgm:spPr/>
      <dgm:t>
        <a:bodyPr/>
        <a:lstStyle/>
        <a:p>
          <a:endParaRPr lang="en-US"/>
        </a:p>
      </dgm:t>
    </dgm:pt>
    <dgm:pt modelId="{14EFD47D-43DB-48C9-93F0-B9F5FA48B0D7}" type="sibTrans" cxnId="{5F38DDAA-FDC1-49AC-9CA2-78BDA9FD2842}">
      <dgm:prSet/>
      <dgm:spPr/>
      <dgm:t>
        <a:bodyPr/>
        <a:lstStyle/>
        <a:p>
          <a:endParaRPr lang="en-US"/>
        </a:p>
      </dgm:t>
    </dgm:pt>
    <dgm:pt modelId="{C40024C6-8774-4491-86A1-F6D3C4E7E0E7}">
      <dgm:prSet phldrT="[Text]"/>
      <dgm:spPr/>
      <dgm:t>
        <a:bodyPr/>
        <a:lstStyle/>
        <a:p>
          <a:r>
            <a:rPr lang="en-US" dirty="0" smtClean="0"/>
            <a:t>Name/</a:t>
          </a:r>
        </a:p>
        <a:p>
          <a:r>
            <a:rPr lang="en-US" dirty="0" smtClean="0"/>
            <a:t>Label</a:t>
          </a:r>
          <a:endParaRPr lang="en-US" dirty="0"/>
        </a:p>
      </dgm:t>
    </dgm:pt>
    <dgm:pt modelId="{E1DFB0E8-3B70-4D41-B066-8E969C7CE134}" type="parTrans" cxnId="{1BCF28B3-EE73-4D25-B000-2F071CCFA02A}">
      <dgm:prSet/>
      <dgm:spPr/>
      <dgm:t>
        <a:bodyPr/>
        <a:lstStyle/>
        <a:p>
          <a:endParaRPr lang="en-US"/>
        </a:p>
      </dgm:t>
    </dgm:pt>
    <dgm:pt modelId="{F3F42FE7-8BE3-4234-8CBF-4E86B13B1FC7}" type="sibTrans" cxnId="{1BCF28B3-EE73-4D25-B000-2F071CCFA02A}">
      <dgm:prSet/>
      <dgm:spPr/>
      <dgm:t>
        <a:bodyPr/>
        <a:lstStyle/>
        <a:p>
          <a:endParaRPr lang="en-US"/>
        </a:p>
      </dgm:t>
    </dgm:pt>
    <dgm:pt modelId="{26F7258B-3132-4242-BB63-5740931F4E2A}">
      <dgm:prSet phldrT="[Text]"/>
      <dgm:spPr/>
      <dgm:t>
        <a:bodyPr/>
        <a:lstStyle/>
        <a:p>
          <a:r>
            <a:rPr lang="en-US" dirty="0" smtClean="0"/>
            <a:t>Ask Questions</a:t>
          </a:r>
          <a:endParaRPr lang="en-US" dirty="0"/>
        </a:p>
      </dgm:t>
    </dgm:pt>
    <dgm:pt modelId="{F3E8C58D-769A-4ED9-8D07-F0E88D7490A6}" type="parTrans" cxnId="{95DF6A24-87BE-495C-AB25-F53985E82EEA}">
      <dgm:prSet/>
      <dgm:spPr/>
      <dgm:t>
        <a:bodyPr/>
        <a:lstStyle/>
        <a:p>
          <a:endParaRPr lang="en-US"/>
        </a:p>
      </dgm:t>
    </dgm:pt>
    <dgm:pt modelId="{4CFFE593-157A-4031-A1BA-192F639F619F}" type="sibTrans" cxnId="{95DF6A24-87BE-495C-AB25-F53985E82EEA}">
      <dgm:prSet/>
      <dgm:spPr/>
      <dgm:t>
        <a:bodyPr/>
        <a:lstStyle/>
        <a:p>
          <a:endParaRPr lang="en-US"/>
        </a:p>
      </dgm:t>
    </dgm:pt>
    <dgm:pt modelId="{DE494395-B13E-4CB2-8CCD-E512777E006D}">
      <dgm:prSet phldrT="[Text]"/>
      <dgm:spPr/>
      <dgm:t>
        <a:bodyPr/>
        <a:lstStyle/>
        <a:p>
          <a:r>
            <a:rPr lang="en-US" dirty="0" smtClean="0"/>
            <a:t>Envision</a:t>
          </a:r>
          <a:endParaRPr lang="en-US" dirty="0"/>
        </a:p>
      </dgm:t>
    </dgm:pt>
    <dgm:pt modelId="{0BAA8A1E-BDB8-45CA-90B2-97BA484F7580}" type="parTrans" cxnId="{0A6C9F3F-AEB7-4477-84E1-38988003206A}">
      <dgm:prSet/>
      <dgm:spPr/>
      <dgm:t>
        <a:bodyPr/>
        <a:lstStyle/>
        <a:p>
          <a:endParaRPr lang="en-US"/>
        </a:p>
      </dgm:t>
    </dgm:pt>
    <dgm:pt modelId="{BB2B891C-E2B3-4679-9A60-8FF5759DC5E0}" type="sibTrans" cxnId="{0A6C9F3F-AEB7-4477-84E1-38988003206A}">
      <dgm:prSet/>
      <dgm:spPr/>
      <dgm:t>
        <a:bodyPr/>
        <a:lstStyle/>
        <a:p>
          <a:endParaRPr lang="en-US"/>
        </a:p>
      </dgm:t>
    </dgm:pt>
    <dgm:pt modelId="{6ABCF7C4-FB3E-4EFF-8D57-7F255DCBE55B}">
      <dgm:prSet phldrT="[Text]"/>
      <dgm:spPr/>
      <dgm:t>
        <a:bodyPr/>
        <a:lstStyle/>
        <a:p>
          <a:r>
            <a:rPr lang="en-US" dirty="0" smtClean="0"/>
            <a:t>Apply</a:t>
          </a:r>
          <a:endParaRPr lang="en-US" dirty="0"/>
        </a:p>
      </dgm:t>
    </dgm:pt>
    <dgm:pt modelId="{3CD89002-32F0-42C5-AB54-033F4C1AEBCF}" type="parTrans" cxnId="{32F4C0A3-0C22-4BA6-9FB5-C5440D084454}">
      <dgm:prSet/>
      <dgm:spPr/>
      <dgm:t>
        <a:bodyPr/>
        <a:lstStyle/>
        <a:p>
          <a:endParaRPr lang="en-US"/>
        </a:p>
      </dgm:t>
    </dgm:pt>
    <dgm:pt modelId="{6F46A9F2-2C28-4AE1-BE6D-C6288AB9726A}" type="sibTrans" cxnId="{32F4C0A3-0C22-4BA6-9FB5-C5440D084454}">
      <dgm:prSet/>
      <dgm:spPr/>
      <dgm:t>
        <a:bodyPr/>
        <a:lstStyle/>
        <a:p>
          <a:endParaRPr lang="en-US"/>
        </a:p>
      </dgm:t>
    </dgm:pt>
    <dgm:pt modelId="{618A71F5-006F-4F61-94BB-3EB57D253C29}" type="pres">
      <dgm:prSet presAssocID="{B81ABDE7-7677-464A-B61E-5F1CC52CA8E9}" presName="cycle" presStyleCnt="0">
        <dgm:presLayoutVars>
          <dgm:dir/>
          <dgm:resizeHandles val="exact"/>
        </dgm:presLayoutVars>
      </dgm:prSet>
      <dgm:spPr/>
      <dgm:t>
        <a:bodyPr/>
        <a:lstStyle/>
        <a:p>
          <a:endParaRPr lang="en-US"/>
        </a:p>
      </dgm:t>
    </dgm:pt>
    <dgm:pt modelId="{67E587B1-4118-4E37-B510-C7FEBFBDDBFD}" type="pres">
      <dgm:prSet presAssocID="{EC11C367-D45E-4CB0-9422-404F2D14EB14}" presName="node" presStyleLbl="node1" presStyleIdx="0" presStyleCnt="5">
        <dgm:presLayoutVars>
          <dgm:bulletEnabled val="1"/>
        </dgm:presLayoutVars>
      </dgm:prSet>
      <dgm:spPr/>
      <dgm:t>
        <a:bodyPr/>
        <a:lstStyle/>
        <a:p>
          <a:endParaRPr lang="en-US"/>
        </a:p>
      </dgm:t>
    </dgm:pt>
    <dgm:pt modelId="{C582CF67-9C04-4064-A150-C7CC2D9A6620}" type="pres">
      <dgm:prSet presAssocID="{14EFD47D-43DB-48C9-93F0-B9F5FA48B0D7}" presName="sibTrans" presStyleLbl="sibTrans2D1" presStyleIdx="0" presStyleCnt="5"/>
      <dgm:spPr/>
      <dgm:t>
        <a:bodyPr/>
        <a:lstStyle/>
        <a:p>
          <a:endParaRPr lang="en-US"/>
        </a:p>
      </dgm:t>
    </dgm:pt>
    <dgm:pt modelId="{B819B93A-53F9-431B-A541-94BE0B595387}" type="pres">
      <dgm:prSet presAssocID="{14EFD47D-43DB-48C9-93F0-B9F5FA48B0D7}" presName="connectorText" presStyleLbl="sibTrans2D1" presStyleIdx="0" presStyleCnt="5"/>
      <dgm:spPr/>
      <dgm:t>
        <a:bodyPr/>
        <a:lstStyle/>
        <a:p>
          <a:endParaRPr lang="en-US"/>
        </a:p>
      </dgm:t>
    </dgm:pt>
    <dgm:pt modelId="{151CE0C3-ACF0-4706-BC28-58A0B71EC408}" type="pres">
      <dgm:prSet presAssocID="{C40024C6-8774-4491-86A1-F6D3C4E7E0E7}" presName="node" presStyleLbl="node1" presStyleIdx="1" presStyleCnt="5">
        <dgm:presLayoutVars>
          <dgm:bulletEnabled val="1"/>
        </dgm:presLayoutVars>
      </dgm:prSet>
      <dgm:spPr/>
      <dgm:t>
        <a:bodyPr/>
        <a:lstStyle/>
        <a:p>
          <a:endParaRPr lang="en-US"/>
        </a:p>
      </dgm:t>
    </dgm:pt>
    <dgm:pt modelId="{89172934-A381-4D7F-BC9F-DCBA40AD81B9}" type="pres">
      <dgm:prSet presAssocID="{F3F42FE7-8BE3-4234-8CBF-4E86B13B1FC7}" presName="sibTrans" presStyleLbl="sibTrans2D1" presStyleIdx="1" presStyleCnt="5"/>
      <dgm:spPr/>
      <dgm:t>
        <a:bodyPr/>
        <a:lstStyle/>
        <a:p>
          <a:endParaRPr lang="en-US"/>
        </a:p>
      </dgm:t>
    </dgm:pt>
    <dgm:pt modelId="{3F365AAC-AB29-44BC-8037-B5169E61C035}" type="pres">
      <dgm:prSet presAssocID="{F3F42FE7-8BE3-4234-8CBF-4E86B13B1FC7}" presName="connectorText" presStyleLbl="sibTrans2D1" presStyleIdx="1" presStyleCnt="5"/>
      <dgm:spPr/>
      <dgm:t>
        <a:bodyPr/>
        <a:lstStyle/>
        <a:p>
          <a:endParaRPr lang="en-US"/>
        </a:p>
      </dgm:t>
    </dgm:pt>
    <dgm:pt modelId="{33C40488-EE76-47DB-852D-6DE12C225EC5}" type="pres">
      <dgm:prSet presAssocID="{26F7258B-3132-4242-BB63-5740931F4E2A}" presName="node" presStyleLbl="node1" presStyleIdx="2" presStyleCnt="5">
        <dgm:presLayoutVars>
          <dgm:bulletEnabled val="1"/>
        </dgm:presLayoutVars>
      </dgm:prSet>
      <dgm:spPr/>
      <dgm:t>
        <a:bodyPr/>
        <a:lstStyle/>
        <a:p>
          <a:endParaRPr lang="en-US"/>
        </a:p>
      </dgm:t>
    </dgm:pt>
    <dgm:pt modelId="{EE85E859-90AF-49B8-B4B4-9A87E5275CB6}" type="pres">
      <dgm:prSet presAssocID="{4CFFE593-157A-4031-A1BA-192F639F619F}" presName="sibTrans" presStyleLbl="sibTrans2D1" presStyleIdx="2" presStyleCnt="5"/>
      <dgm:spPr/>
      <dgm:t>
        <a:bodyPr/>
        <a:lstStyle/>
        <a:p>
          <a:endParaRPr lang="en-US"/>
        </a:p>
      </dgm:t>
    </dgm:pt>
    <dgm:pt modelId="{5B525364-4294-4959-8595-029822F60E83}" type="pres">
      <dgm:prSet presAssocID="{4CFFE593-157A-4031-A1BA-192F639F619F}" presName="connectorText" presStyleLbl="sibTrans2D1" presStyleIdx="2" presStyleCnt="5"/>
      <dgm:spPr/>
      <dgm:t>
        <a:bodyPr/>
        <a:lstStyle/>
        <a:p>
          <a:endParaRPr lang="en-US"/>
        </a:p>
      </dgm:t>
    </dgm:pt>
    <dgm:pt modelId="{C26DD9B4-F35E-4999-9923-61D5DBBB4738}" type="pres">
      <dgm:prSet presAssocID="{DE494395-B13E-4CB2-8CCD-E512777E006D}" presName="node" presStyleLbl="node1" presStyleIdx="3" presStyleCnt="5">
        <dgm:presLayoutVars>
          <dgm:bulletEnabled val="1"/>
        </dgm:presLayoutVars>
      </dgm:prSet>
      <dgm:spPr/>
      <dgm:t>
        <a:bodyPr/>
        <a:lstStyle/>
        <a:p>
          <a:endParaRPr lang="en-US"/>
        </a:p>
      </dgm:t>
    </dgm:pt>
    <dgm:pt modelId="{0E5DDAE4-54E0-4B6A-9B55-A91EFB9B76D2}" type="pres">
      <dgm:prSet presAssocID="{BB2B891C-E2B3-4679-9A60-8FF5759DC5E0}" presName="sibTrans" presStyleLbl="sibTrans2D1" presStyleIdx="3" presStyleCnt="5"/>
      <dgm:spPr/>
      <dgm:t>
        <a:bodyPr/>
        <a:lstStyle/>
        <a:p>
          <a:endParaRPr lang="en-US"/>
        </a:p>
      </dgm:t>
    </dgm:pt>
    <dgm:pt modelId="{9E998D6B-2918-473C-ACF3-B62F3A3A0CD1}" type="pres">
      <dgm:prSet presAssocID="{BB2B891C-E2B3-4679-9A60-8FF5759DC5E0}" presName="connectorText" presStyleLbl="sibTrans2D1" presStyleIdx="3" presStyleCnt="5"/>
      <dgm:spPr/>
      <dgm:t>
        <a:bodyPr/>
        <a:lstStyle/>
        <a:p>
          <a:endParaRPr lang="en-US"/>
        </a:p>
      </dgm:t>
    </dgm:pt>
    <dgm:pt modelId="{4CBD9CF4-25E9-48C9-9FC3-109C707DBDB6}" type="pres">
      <dgm:prSet presAssocID="{6ABCF7C4-FB3E-4EFF-8D57-7F255DCBE55B}" presName="node" presStyleLbl="node1" presStyleIdx="4" presStyleCnt="5">
        <dgm:presLayoutVars>
          <dgm:bulletEnabled val="1"/>
        </dgm:presLayoutVars>
      </dgm:prSet>
      <dgm:spPr/>
      <dgm:t>
        <a:bodyPr/>
        <a:lstStyle/>
        <a:p>
          <a:endParaRPr lang="en-US"/>
        </a:p>
      </dgm:t>
    </dgm:pt>
    <dgm:pt modelId="{ADC77523-0A74-4A48-B9AA-FDB16843D773}" type="pres">
      <dgm:prSet presAssocID="{6F46A9F2-2C28-4AE1-BE6D-C6288AB9726A}" presName="sibTrans" presStyleLbl="sibTrans2D1" presStyleIdx="4" presStyleCnt="5"/>
      <dgm:spPr/>
      <dgm:t>
        <a:bodyPr/>
        <a:lstStyle/>
        <a:p>
          <a:endParaRPr lang="en-US"/>
        </a:p>
      </dgm:t>
    </dgm:pt>
    <dgm:pt modelId="{7FEF721C-1412-4A90-A41B-C860DB2E8413}" type="pres">
      <dgm:prSet presAssocID="{6F46A9F2-2C28-4AE1-BE6D-C6288AB9726A}" presName="connectorText" presStyleLbl="sibTrans2D1" presStyleIdx="4" presStyleCnt="5"/>
      <dgm:spPr/>
      <dgm:t>
        <a:bodyPr/>
        <a:lstStyle/>
        <a:p>
          <a:endParaRPr lang="en-US"/>
        </a:p>
      </dgm:t>
    </dgm:pt>
  </dgm:ptLst>
  <dgm:cxnLst>
    <dgm:cxn modelId="{6C1E7625-F235-491A-9BD9-3BA4FA0C7660}" type="presOf" srcId="{C40024C6-8774-4491-86A1-F6D3C4E7E0E7}" destId="{151CE0C3-ACF0-4706-BC28-58A0B71EC408}" srcOrd="0" destOrd="0" presId="urn:microsoft.com/office/officeart/2005/8/layout/cycle2"/>
    <dgm:cxn modelId="{58CE252E-1B08-4F97-83D7-8FA0B78122EB}" type="presOf" srcId="{14EFD47D-43DB-48C9-93F0-B9F5FA48B0D7}" destId="{C582CF67-9C04-4064-A150-C7CC2D9A6620}" srcOrd="0" destOrd="0" presId="urn:microsoft.com/office/officeart/2005/8/layout/cycle2"/>
    <dgm:cxn modelId="{5F38DDAA-FDC1-49AC-9CA2-78BDA9FD2842}" srcId="{B81ABDE7-7677-464A-B61E-5F1CC52CA8E9}" destId="{EC11C367-D45E-4CB0-9422-404F2D14EB14}" srcOrd="0" destOrd="0" parTransId="{E8A72BB6-E74F-4C48-BF3B-98AA575602D3}" sibTransId="{14EFD47D-43DB-48C9-93F0-B9F5FA48B0D7}"/>
    <dgm:cxn modelId="{CC502310-055E-47E0-8938-6A77BA0B7F05}" type="presOf" srcId="{6F46A9F2-2C28-4AE1-BE6D-C6288AB9726A}" destId="{ADC77523-0A74-4A48-B9AA-FDB16843D773}" srcOrd="0" destOrd="0" presId="urn:microsoft.com/office/officeart/2005/8/layout/cycle2"/>
    <dgm:cxn modelId="{32F4C0A3-0C22-4BA6-9FB5-C5440D084454}" srcId="{B81ABDE7-7677-464A-B61E-5F1CC52CA8E9}" destId="{6ABCF7C4-FB3E-4EFF-8D57-7F255DCBE55B}" srcOrd="4" destOrd="0" parTransId="{3CD89002-32F0-42C5-AB54-033F4C1AEBCF}" sibTransId="{6F46A9F2-2C28-4AE1-BE6D-C6288AB9726A}"/>
    <dgm:cxn modelId="{0A6C9F3F-AEB7-4477-84E1-38988003206A}" srcId="{B81ABDE7-7677-464A-B61E-5F1CC52CA8E9}" destId="{DE494395-B13E-4CB2-8CCD-E512777E006D}" srcOrd="3" destOrd="0" parTransId="{0BAA8A1E-BDB8-45CA-90B2-97BA484F7580}" sibTransId="{BB2B891C-E2B3-4679-9A60-8FF5759DC5E0}"/>
    <dgm:cxn modelId="{26060023-3A86-48F9-879F-E7C4F0BF4699}" type="presOf" srcId="{DE494395-B13E-4CB2-8CCD-E512777E006D}" destId="{C26DD9B4-F35E-4999-9923-61D5DBBB4738}" srcOrd="0" destOrd="0" presId="urn:microsoft.com/office/officeart/2005/8/layout/cycle2"/>
    <dgm:cxn modelId="{B81BB10C-CA5D-4F0A-8A06-9B1DC97D3F68}" type="presOf" srcId="{F3F42FE7-8BE3-4234-8CBF-4E86B13B1FC7}" destId="{89172934-A381-4D7F-BC9F-DCBA40AD81B9}" srcOrd="0" destOrd="0" presId="urn:microsoft.com/office/officeart/2005/8/layout/cycle2"/>
    <dgm:cxn modelId="{263B72E6-EF5B-42BA-B9AD-E67081ECB232}" type="presOf" srcId="{4CFFE593-157A-4031-A1BA-192F639F619F}" destId="{5B525364-4294-4959-8595-029822F60E83}" srcOrd="1" destOrd="0" presId="urn:microsoft.com/office/officeart/2005/8/layout/cycle2"/>
    <dgm:cxn modelId="{F2A8B15B-487A-4296-99AC-EBCD12CB1EB2}" type="presOf" srcId="{6F46A9F2-2C28-4AE1-BE6D-C6288AB9726A}" destId="{7FEF721C-1412-4A90-A41B-C860DB2E8413}" srcOrd="1" destOrd="0" presId="urn:microsoft.com/office/officeart/2005/8/layout/cycle2"/>
    <dgm:cxn modelId="{36D5F55C-E46B-4C8C-89E9-45F9A5C81D2C}" type="presOf" srcId="{6ABCF7C4-FB3E-4EFF-8D57-7F255DCBE55B}" destId="{4CBD9CF4-25E9-48C9-9FC3-109C707DBDB6}" srcOrd="0" destOrd="0" presId="urn:microsoft.com/office/officeart/2005/8/layout/cycle2"/>
    <dgm:cxn modelId="{1BCF28B3-EE73-4D25-B000-2F071CCFA02A}" srcId="{B81ABDE7-7677-464A-B61E-5F1CC52CA8E9}" destId="{C40024C6-8774-4491-86A1-F6D3C4E7E0E7}" srcOrd="1" destOrd="0" parTransId="{E1DFB0E8-3B70-4D41-B066-8E969C7CE134}" sibTransId="{F3F42FE7-8BE3-4234-8CBF-4E86B13B1FC7}"/>
    <dgm:cxn modelId="{B554D944-B644-498C-9BE0-934D3F214B7D}" type="presOf" srcId="{B81ABDE7-7677-464A-B61E-5F1CC52CA8E9}" destId="{618A71F5-006F-4F61-94BB-3EB57D253C29}" srcOrd="0" destOrd="0" presId="urn:microsoft.com/office/officeart/2005/8/layout/cycle2"/>
    <dgm:cxn modelId="{70EC673C-95EE-434F-B967-52759AB94E7D}" type="presOf" srcId="{F3F42FE7-8BE3-4234-8CBF-4E86B13B1FC7}" destId="{3F365AAC-AB29-44BC-8037-B5169E61C035}" srcOrd="1" destOrd="0" presId="urn:microsoft.com/office/officeart/2005/8/layout/cycle2"/>
    <dgm:cxn modelId="{BB907673-753A-4D6F-A8DF-9950FEB829BE}" type="presOf" srcId="{26F7258B-3132-4242-BB63-5740931F4E2A}" destId="{33C40488-EE76-47DB-852D-6DE12C225EC5}" srcOrd="0" destOrd="0" presId="urn:microsoft.com/office/officeart/2005/8/layout/cycle2"/>
    <dgm:cxn modelId="{0AFF6547-51AA-4F27-B706-165B8C014DA3}" type="presOf" srcId="{EC11C367-D45E-4CB0-9422-404F2D14EB14}" destId="{67E587B1-4118-4E37-B510-C7FEBFBDDBFD}" srcOrd="0" destOrd="0" presId="urn:microsoft.com/office/officeart/2005/8/layout/cycle2"/>
    <dgm:cxn modelId="{3B006C7B-B5E3-42DA-9CCC-A66719360C68}" type="presOf" srcId="{BB2B891C-E2B3-4679-9A60-8FF5759DC5E0}" destId="{9E998D6B-2918-473C-ACF3-B62F3A3A0CD1}" srcOrd="1" destOrd="0" presId="urn:microsoft.com/office/officeart/2005/8/layout/cycle2"/>
    <dgm:cxn modelId="{D45C541D-1550-4B3A-96B4-1490A1A899DF}" type="presOf" srcId="{BB2B891C-E2B3-4679-9A60-8FF5759DC5E0}" destId="{0E5DDAE4-54E0-4B6A-9B55-A91EFB9B76D2}" srcOrd="0" destOrd="0" presId="urn:microsoft.com/office/officeart/2005/8/layout/cycle2"/>
    <dgm:cxn modelId="{5A60291B-1627-47DE-BFB5-B633B0B92FC9}" type="presOf" srcId="{14EFD47D-43DB-48C9-93F0-B9F5FA48B0D7}" destId="{B819B93A-53F9-431B-A541-94BE0B595387}" srcOrd="1" destOrd="0" presId="urn:microsoft.com/office/officeart/2005/8/layout/cycle2"/>
    <dgm:cxn modelId="{13AC2FF3-BAE6-4C6D-84BF-48D767CB7A71}" type="presOf" srcId="{4CFFE593-157A-4031-A1BA-192F639F619F}" destId="{EE85E859-90AF-49B8-B4B4-9A87E5275CB6}" srcOrd="0" destOrd="0" presId="urn:microsoft.com/office/officeart/2005/8/layout/cycle2"/>
    <dgm:cxn modelId="{95DF6A24-87BE-495C-AB25-F53985E82EEA}" srcId="{B81ABDE7-7677-464A-B61E-5F1CC52CA8E9}" destId="{26F7258B-3132-4242-BB63-5740931F4E2A}" srcOrd="2" destOrd="0" parTransId="{F3E8C58D-769A-4ED9-8D07-F0E88D7490A6}" sibTransId="{4CFFE593-157A-4031-A1BA-192F639F619F}"/>
    <dgm:cxn modelId="{F41AD11C-BAE7-4671-BFA7-00D39AC98444}" type="presParOf" srcId="{618A71F5-006F-4F61-94BB-3EB57D253C29}" destId="{67E587B1-4118-4E37-B510-C7FEBFBDDBFD}" srcOrd="0" destOrd="0" presId="urn:microsoft.com/office/officeart/2005/8/layout/cycle2"/>
    <dgm:cxn modelId="{A4605E1F-D7BD-4E51-A076-97A3EE706A10}" type="presParOf" srcId="{618A71F5-006F-4F61-94BB-3EB57D253C29}" destId="{C582CF67-9C04-4064-A150-C7CC2D9A6620}" srcOrd="1" destOrd="0" presId="urn:microsoft.com/office/officeart/2005/8/layout/cycle2"/>
    <dgm:cxn modelId="{21B252F4-09F4-4BDA-B70B-E345637F02C5}" type="presParOf" srcId="{C582CF67-9C04-4064-A150-C7CC2D9A6620}" destId="{B819B93A-53F9-431B-A541-94BE0B595387}" srcOrd="0" destOrd="0" presId="urn:microsoft.com/office/officeart/2005/8/layout/cycle2"/>
    <dgm:cxn modelId="{806FEBFD-7915-460B-9ADC-8AEFE281E210}" type="presParOf" srcId="{618A71F5-006F-4F61-94BB-3EB57D253C29}" destId="{151CE0C3-ACF0-4706-BC28-58A0B71EC408}" srcOrd="2" destOrd="0" presId="urn:microsoft.com/office/officeart/2005/8/layout/cycle2"/>
    <dgm:cxn modelId="{9CEA7CF5-2B80-4492-A8F2-6DD099CC5CA5}" type="presParOf" srcId="{618A71F5-006F-4F61-94BB-3EB57D253C29}" destId="{89172934-A381-4D7F-BC9F-DCBA40AD81B9}" srcOrd="3" destOrd="0" presId="urn:microsoft.com/office/officeart/2005/8/layout/cycle2"/>
    <dgm:cxn modelId="{865EBFB5-9302-4914-9CE3-B5683203C790}" type="presParOf" srcId="{89172934-A381-4D7F-BC9F-DCBA40AD81B9}" destId="{3F365AAC-AB29-44BC-8037-B5169E61C035}" srcOrd="0" destOrd="0" presId="urn:microsoft.com/office/officeart/2005/8/layout/cycle2"/>
    <dgm:cxn modelId="{552DA434-4A38-40BB-9B40-0D44E10902AC}" type="presParOf" srcId="{618A71F5-006F-4F61-94BB-3EB57D253C29}" destId="{33C40488-EE76-47DB-852D-6DE12C225EC5}" srcOrd="4" destOrd="0" presId="urn:microsoft.com/office/officeart/2005/8/layout/cycle2"/>
    <dgm:cxn modelId="{BB532FE7-F215-412E-9029-18771076CE4D}" type="presParOf" srcId="{618A71F5-006F-4F61-94BB-3EB57D253C29}" destId="{EE85E859-90AF-49B8-B4B4-9A87E5275CB6}" srcOrd="5" destOrd="0" presId="urn:microsoft.com/office/officeart/2005/8/layout/cycle2"/>
    <dgm:cxn modelId="{DB1D2193-E09A-4ACD-A708-F4D85252BA1E}" type="presParOf" srcId="{EE85E859-90AF-49B8-B4B4-9A87E5275CB6}" destId="{5B525364-4294-4959-8595-029822F60E83}" srcOrd="0" destOrd="0" presId="urn:microsoft.com/office/officeart/2005/8/layout/cycle2"/>
    <dgm:cxn modelId="{1F85904D-2C99-4A2B-BAB2-56A66C99B04B}" type="presParOf" srcId="{618A71F5-006F-4F61-94BB-3EB57D253C29}" destId="{C26DD9B4-F35E-4999-9923-61D5DBBB4738}" srcOrd="6" destOrd="0" presId="urn:microsoft.com/office/officeart/2005/8/layout/cycle2"/>
    <dgm:cxn modelId="{AE7B62FA-BB4F-4FB5-ADF9-C0A1C24F3215}" type="presParOf" srcId="{618A71F5-006F-4F61-94BB-3EB57D253C29}" destId="{0E5DDAE4-54E0-4B6A-9B55-A91EFB9B76D2}" srcOrd="7" destOrd="0" presId="urn:microsoft.com/office/officeart/2005/8/layout/cycle2"/>
    <dgm:cxn modelId="{78C5E941-1828-4651-BF8A-10AD41322EAD}" type="presParOf" srcId="{0E5DDAE4-54E0-4B6A-9B55-A91EFB9B76D2}" destId="{9E998D6B-2918-473C-ACF3-B62F3A3A0CD1}" srcOrd="0" destOrd="0" presId="urn:microsoft.com/office/officeart/2005/8/layout/cycle2"/>
    <dgm:cxn modelId="{77F08E19-B232-4C53-9F5F-F33CF42DC1E1}" type="presParOf" srcId="{618A71F5-006F-4F61-94BB-3EB57D253C29}" destId="{4CBD9CF4-25E9-48C9-9FC3-109C707DBDB6}" srcOrd="8" destOrd="0" presId="urn:microsoft.com/office/officeart/2005/8/layout/cycle2"/>
    <dgm:cxn modelId="{0BEE6052-4E6F-49A7-83FD-CC7303878044}" type="presParOf" srcId="{618A71F5-006F-4F61-94BB-3EB57D253C29}" destId="{ADC77523-0A74-4A48-B9AA-FDB16843D773}" srcOrd="9" destOrd="0" presId="urn:microsoft.com/office/officeart/2005/8/layout/cycle2"/>
    <dgm:cxn modelId="{5840E226-5A1A-4AB0-A1BE-64C9E8495DC9}" type="presParOf" srcId="{ADC77523-0A74-4A48-B9AA-FDB16843D773}" destId="{7FEF721C-1412-4A90-A41B-C860DB2E841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587B1-4118-4E37-B510-C7FEBFBDDBFD}">
      <dsp:nvSpPr>
        <dsp:cNvPr id="0" name=""/>
        <dsp:cNvSpPr/>
      </dsp:nvSpPr>
      <dsp:spPr>
        <a:xfrm>
          <a:off x="3236855" y="1167"/>
          <a:ext cx="1515538" cy="15155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Notice</a:t>
          </a:r>
          <a:endParaRPr lang="en-US" sz="1900" kern="1200" dirty="0"/>
        </a:p>
      </dsp:txBody>
      <dsp:txXfrm>
        <a:off x="3458800" y="223112"/>
        <a:ext cx="1071648" cy="1071648"/>
      </dsp:txXfrm>
    </dsp:sp>
    <dsp:sp modelId="{C582CF67-9C04-4064-A150-C7CC2D9A6620}">
      <dsp:nvSpPr>
        <dsp:cNvPr id="0" name=""/>
        <dsp:cNvSpPr/>
      </dsp:nvSpPr>
      <dsp:spPr>
        <a:xfrm rot="2160000">
          <a:off x="4704470" y="1165239"/>
          <a:ext cx="402775" cy="51149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716008" y="1232026"/>
        <a:ext cx="281943" cy="306896"/>
      </dsp:txXfrm>
    </dsp:sp>
    <dsp:sp modelId="{151CE0C3-ACF0-4706-BC28-58A0B71EC408}">
      <dsp:nvSpPr>
        <dsp:cNvPr id="0" name=""/>
        <dsp:cNvSpPr/>
      </dsp:nvSpPr>
      <dsp:spPr>
        <a:xfrm>
          <a:off x="5077766" y="1338667"/>
          <a:ext cx="1515538" cy="15155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Name/</a:t>
          </a:r>
        </a:p>
        <a:p>
          <a:pPr lvl="0" algn="ctr" defTabSz="844550">
            <a:lnSpc>
              <a:spcPct val="90000"/>
            </a:lnSpc>
            <a:spcBef>
              <a:spcPct val="0"/>
            </a:spcBef>
            <a:spcAft>
              <a:spcPct val="35000"/>
            </a:spcAft>
          </a:pPr>
          <a:r>
            <a:rPr lang="en-US" sz="1900" kern="1200" dirty="0" smtClean="0"/>
            <a:t>Label</a:t>
          </a:r>
          <a:endParaRPr lang="en-US" sz="1900" kern="1200" dirty="0"/>
        </a:p>
      </dsp:txBody>
      <dsp:txXfrm>
        <a:off x="5299711" y="1560612"/>
        <a:ext cx="1071648" cy="1071648"/>
      </dsp:txXfrm>
    </dsp:sp>
    <dsp:sp modelId="{89172934-A381-4D7F-BC9F-DCBA40AD81B9}">
      <dsp:nvSpPr>
        <dsp:cNvPr id="0" name=""/>
        <dsp:cNvSpPr/>
      </dsp:nvSpPr>
      <dsp:spPr>
        <a:xfrm rot="6480000">
          <a:off x="5286088" y="2911909"/>
          <a:ext cx="402775" cy="51149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5365174" y="2956749"/>
        <a:ext cx="281943" cy="306896"/>
      </dsp:txXfrm>
    </dsp:sp>
    <dsp:sp modelId="{33C40488-EE76-47DB-852D-6DE12C225EC5}">
      <dsp:nvSpPr>
        <dsp:cNvPr id="0" name=""/>
        <dsp:cNvSpPr/>
      </dsp:nvSpPr>
      <dsp:spPr>
        <a:xfrm>
          <a:off x="4374601" y="3502789"/>
          <a:ext cx="1515538" cy="15155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Ask Questions</a:t>
          </a:r>
          <a:endParaRPr lang="en-US" sz="1900" kern="1200" dirty="0"/>
        </a:p>
      </dsp:txBody>
      <dsp:txXfrm>
        <a:off x="4596546" y="3724734"/>
        <a:ext cx="1071648" cy="1071648"/>
      </dsp:txXfrm>
    </dsp:sp>
    <dsp:sp modelId="{EE85E859-90AF-49B8-B4B4-9A87E5275CB6}">
      <dsp:nvSpPr>
        <dsp:cNvPr id="0" name=""/>
        <dsp:cNvSpPr/>
      </dsp:nvSpPr>
      <dsp:spPr>
        <a:xfrm rot="10800000">
          <a:off x="3804636" y="4004811"/>
          <a:ext cx="402775" cy="51149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3925468" y="4107110"/>
        <a:ext cx="281943" cy="306896"/>
      </dsp:txXfrm>
    </dsp:sp>
    <dsp:sp modelId="{C26DD9B4-F35E-4999-9923-61D5DBBB4738}">
      <dsp:nvSpPr>
        <dsp:cNvPr id="0" name=""/>
        <dsp:cNvSpPr/>
      </dsp:nvSpPr>
      <dsp:spPr>
        <a:xfrm>
          <a:off x="2099109" y="3502789"/>
          <a:ext cx="1515538" cy="15155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Envision</a:t>
          </a:r>
          <a:endParaRPr lang="en-US" sz="1900" kern="1200" dirty="0"/>
        </a:p>
      </dsp:txBody>
      <dsp:txXfrm>
        <a:off x="2321054" y="3724734"/>
        <a:ext cx="1071648" cy="1071648"/>
      </dsp:txXfrm>
    </dsp:sp>
    <dsp:sp modelId="{0E5DDAE4-54E0-4B6A-9B55-A91EFB9B76D2}">
      <dsp:nvSpPr>
        <dsp:cNvPr id="0" name=""/>
        <dsp:cNvSpPr/>
      </dsp:nvSpPr>
      <dsp:spPr>
        <a:xfrm rot="15120000">
          <a:off x="2307430" y="2933592"/>
          <a:ext cx="402775" cy="51149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2386516" y="3093350"/>
        <a:ext cx="281943" cy="306896"/>
      </dsp:txXfrm>
    </dsp:sp>
    <dsp:sp modelId="{4CBD9CF4-25E9-48C9-9FC3-109C707DBDB6}">
      <dsp:nvSpPr>
        <dsp:cNvPr id="0" name=""/>
        <dsp:cNvSpPr/>
      </dsp:nvSpPr>
      <dsp:spPr>
        <a:xfrm>
          <a:off x="1395943" y="1338667"/>
          <a:ext cx="1515538" cy="15155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Apply</a:t>
          </a:r>
          <a:endParaRPr lang="en-US" sz="1900" kern="1200" dirty="0"/>
        </a:p>
      </dsp:txBody>
      <dsp:txXfrm>
        <a:off x="1617888" y="1560612"/>
        <a:ext cx="1071648" cy="1071648"/>
      </dsp:txXfrm>
    </dsp:sp>
    <dsp:sp modelId="{ADC77523-0A74-4A48-B9AA-FDB16843D773}">
      <dsp:nvSpPr>
        <dsp:cNvPr id="0" name=""/>
        <dsp:cNvSpPr/>
      </dsp:nvSpPr>
      <dsp:spPr>
        <a:xfrm rot="19440000">
          <a:off x="2863558" y="1178639"/>
          <a:ext cx="402775" cy="51149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2875096" y="1316450"/>
        <a:ext cx="281943" cy="30689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2120"/>
          </a:xfrm>
          <a:prstGeom prst="rect">
            <a:avLst/>
          </a:prstGeom>
        </p:spPr>
        <p:txBody>
          <a:bodyPr vert="horz" lIns="91440" tIns="45720" rIns="91440" bIns="45720" rtlCol="0"/>
          <a:lstStyle>
            <a:lvl1pPr algn="r">
              <a:defRPr sz="1200"/>
            </a:lvl1pPr>
          </a:lstStyle>
          <a:p>
            <a:fld id="{BDC7E070-0954-4E6B-A953-1F74F70B0E8C}" type="datetimeFigureOut">
              <a:rPr lang="en-US" smtClean="0"/>
              <a:t>7/31/2015</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1440" tIns="45720" rIns="91440" bIns="45720" rtlCol="0" anchor="b"/>
          <a:lstStyle>
            <a:lvl1pPr algn="r">
              <a:defRPr sz="1200"/>
            </a:lvl1pPr>
          </a:lstStyle>
          <a:p>
            <a:fld id="{3A0CFFCC-51EF-4D03-9720-4C976BF68B5B}" type="slidenum">
              <a:rPr lang="en-US" smtClean="0"/>
              <a:t>‹#›</a:t>
            </a:fld>
            <a:endParaRPr lang="en-US" dirty="0"/>
          </a:p>
        </p:txBody>
      </p:sp>
    </p:spTree>
    <p:extLst>
      <p:ext uri="{BB962C8B-B14F-4D97-AF65-F5344CB8AC3E}">
        <p14:creationId xmlns:p14="http://schemas.microsoft.com/office/powerpoint/2010/main" val="392705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11699" cy="463407"/>
          </a:xfrm>
          <a:prstGeom prst="rect">
            <a:avLst/>
          </a:prstGeom>
        </p:spPr>
        <p:txBody>
          <a:bodyPr vert="horz" lIns="92472" tIns="46235" rIns="92472" bIns="46235" rtlCol="0"/>
          <a:lstStyle>
            <a:lvl1pPr algn="l">
              <a:defRPr sz="1200"/>
            </a:lvl1pPr>
          </a:lstStyle>
          <a:p>
            <a:endParaRPr lang="en-US" dirty="0"/>
          </a:p>
        </p:txBody>
      </p:sp>
      <p:sp>
        <p:nvSpPr>
          <p:cNvPr id="3" name="Date Placeholder 2"/>
          <p:cNvSpPr>
            <a:spLocks noGrp="1"/>
          </p:cNvSpPr>
          <p:nvPr>
            <p:ph type="dt" idx="1"/>
          </p:nvPr>
        </p:nvSpPr>
        <p:spPr>
          <a:xfrm>
            <a:off x="3936768" y="4"/>
            <a:ext cx="3011699" cy="463407"/>
          </a:xfrm>
          <a:prstGeom prst="rect">
            <a:avLst/>
          </a:prstGeom>
        </p:spPr>
        <p:txBody>
          <a:bodyPr vert="horz" lIns="92472" tIns="46235" rIns="92472" bIns="46235" rtlCol="0"/>
          <a:lstStyle>
            <a:lvl1pPr algn="r">
              <a:defRPr sz="1200"/>
            </a:lvl1pPr>
          </a:lstStyle>
          <a:p>
            <a:fld id="{3B00B56A-1FF1-4473-BD78-3B9FB34FA2F8}" type="datetimeFigureOut">
              <a:rPr lang="en-US" smtClean="0"/>
              <a:t>7/31/2015</a:t>
            </a:fld>
            <a:endParaRPr lang="en-US" dirty="0"/>
          </a:p>
        </p:txBody>
      </p:sp>
      <p:sp>
        <p:nvSpPr>
          <p:cNvPr id="4" name="Slide Image Placeholder 3"/>
          <p:cNvSpPr>
            <a:spLocks noGrp="1" noRot="1" noChangeAspect="1"/>
          </p:cNvSpPr>
          <p:nvPr>
            <p:ph type="sldImg" idx="2"/>
          </p:nvPr>
        </p:nvSpPr>
        <p:spPr>
          <a:xfrm>
            <a:off x="1379538" y="1154113"/>
            <a:ext cx="4191000" cy="3117850"/>
          </a:xfrm>
          <a:prstGeom prst="rect">
            <a:avLst/>
          </a:prstGeom>
          <a:noFill/>
          <a:ln w="12700">
            <a:solidFill>
              <a:prstClr val="black"/>
            </a:solidFill>
          </a:ln>
        </p:spPr>
        <p:txBody>
          <a:bodyPr vert="horz" lIns="92472" tIns="46235" rIns="92472" bIns="46235" rtlCol="0" anchor="ctr"/>
          <a:lstStyle/>
          <a:p>
            <a:endParaRPr lang="en-US" dirty="0"/>
          </a:p>
        </p:txBody>
      </p:sp>
      <p:sp>
        <p:nvSpPr>
          <p:cNvPr id="5" name="Notes Placeholder 4"/>
          <p:cNvSpPr>
            <a:spLocks noGrp="1"/>
          </p:cNvSpPr>
          <p:nvPr>
            <p:ph type="body" sz="quarter" idx="3"/>
          </p:nvPr>
        </p:nvSpPr>
        <p:spPr>
          <a:xfrm>
            <a:off x="695008" y="4444865"/>
            <a:ext cx="5560060" cy="3636705"/>
          </a:xfrm>
          <a:prstGeom prst="rect">
            <a:avLst/>
          </a:prstGeom>
        </p:spPr>
        <p:txBody>
          <a:bodyPr vert="horz" lIns="92472" tIns="46235" rIns="92472" bIns="462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72" tIns="46235" rIns="92472" bIns="4623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72" tIns="46235" rIns="92472" bIns="46235" rtlCol="0" anchor="b"/>
          <a:lstStyle>
            <a:lvl1pPr algn="r">
              <a:defRPr sz="1200"/>
            </a:lvl1pPr>
          </a:lstStyle>
          <a:p>
            <a:fld id="{6F81C11A-4A62-4E2C-9802-7B45E53D192F}" type="slidenum">
              <a:rPr lang="en-US" smtClean="0"/>
              <a:t>‹#›</a:t>
            </a:fld>
            <a:endParaRPr lang="en-US" dirty="0"/>
          </a:p>
        </p:txBody>
      </p:sp>
    </p:spTree>
    <p:extLst>
      <p:ext uri="{BB962C8B-B14F-4D97-AF65-F5344CB8AC3E}">
        <p14:creationId xmlns:p14="http://schemas.microsoft.com/office/powerpoint/2010/main" val="3851187382"/>
      </p:ext>
    </p:extLst>
  </p:cSld>
  <p:clrMap bg1="lt1" tx1="dk1" bg2="lt2" tx2="dk2" accent1="accent1" accent2="accent2" accent3="accent3" accent4="accent4" accent5="accent5" accent6="accent6" hlink="hlink" folHlink="folHlink"/>
  <p:notesStyle>
    <a:lvl1pPr marL="0" algn="l" defTabSz="979600" rtl="0" eaLnBrk="1" latinLnBrk="0" hangingPunct="1">
      <a:defRPr sz="1286" kern="1200">
        <a:solidFill>
          <a:schemeClr val="tx1"/>
        </a:solidFill>
        <a:latin typeface="+mn-lt"/>
        <a:ea typeface="+mn-ea"/>
        <a:cs typeface="+mn-cs"/>
      </a:defRPr>
    </a:lvl1pPr>
    <a:lvl2pPr marL="489800" algn="l" defTabSz="979600" rtl="0" eaLnBrk="1" latinLnBrk="0" hangingPunct="1">
      <a:defRPr sz="1286" kern="1200">
        <a:solidFill>
          <a:schemeClr val="tx1"/>
        </a:solidFill>
        <a:latin typeface="+mn-lt"/>
        <a:ea typeface="+mn-ea"/>
        <a:cs typeface="+mn-cs"/>
      </a:defRPr>
    </a:lvl2pPr>
    <a:lvl3pPr marL="979600" algn="l" defTabSz="979600" rtl="0" eaLnBrk="1" latinLnBrk="0" hangingPunct="1">
      <a:defRPr sz="1286" kern="1200">
        <a:solidFill>
          <a:schemeClr val="tx1"/>
        </a:solidFill>
        <a:latin typeface="+mn-lt"/>
        <a:ea typeface="+mn-ea"/>
        <a:cs typeface="+mn-cs"/>
      </a:defRPr>
    </a:lvl3pPr>
    <a:lvl4pPr marL="1469400" algn="l" defTabSz="979600" rtl="0" eaLnBrk="1" latinLnBrk="0" hangingPunct="1">
      <a:defRPr sz="1286" kern="1200">
        <a:solidFill>
          <a:schemeClr val="tx1"/>
        </a:solidFill>
        <a:latin typeface="+mn-lt"/>
        <a:ea typeface="+mn-ea"/>
        <a:cs typeface="+mn-cs"/>
      </a:defRPr>
    </a:lvl4pPr>
    <a:lvl5pPr marL="1959202" algn="l" defTabSz="979600" rtl="0" eaLnBrk="1" latinLnBrk="0" hangingPunct="1">
      <a:defRPr sz="1286" kern="1200">
        <a:solidFill>
          <a:schemeClr val="tx1"/>
        </a:solidFill>
        <a:latin typeface="+mn-lt"/>
        <a:ea typeface="+mn-ea"/>
        <a:cs typeface="+mn-cs"/>
      </a:defRPr>
    </a:lvl5pPr>
    <a:lvl6pPr marL="2449003" algn="l" defTabSz="979600" rtl="0" eaLnBrk="1" latinLnBrk="0" hangingPunct="1">
      <a:defRPr sz="1286" kern="1200">
        <a:solidFill>
          <a:schemeClr val="tx1"/>
        </a:solidFill>
        <a:latin typeface="+mn-lt"/>
        <a:ea typeface="+mn-ea"/>
        <a:cs typeface="+mn-cs"/>
      </a:defRPr>
    </a:lvl6pPr>
    <a:lvl7pPr marL="2938803" algn="l" defTabSz="979600" rtl="0" eaLnBrk="1" latinLnBrk="0" hangingPunct="1">
      <a:defRPr sz="1286" kern="1200">
        <a:solidFill>
          <a:schemeClr val="tx1"/>
        </a:solidFill>
        <a:latin typeface="+mn-lt"/>
        <a:ea typeface="+mn-ea"/>
        <a:cs typeface="+mn-cs"/>
      </a:defRPr>
    </a:lvl7pPr>
    <a:lvl8pPr marL="3428603" algn="l" defTabSz="979600" rtl="0" eaLnBrk="1" latinLnBrk="0" hangingPunct="1">
      <a:defRPr sz="1286" kern="1200">
        <a:solidFill>
          <a:schemeClr val="tx1"/>
        </a:solidFill>
        <a:latin typeface="+mn-lt"/>
        <a:ea typeface="+mn-ea"/>
        <a:cs typeface="+mn-cs"/>
      </a:defRPr>
    </a:lvl8pPr>
    <a:lvl9pPr marL="3918403" algn="l" defTabSz="979600" rtl="0" eaLnBrk="1" latinLnBrk="0" hangingPunct="1">
      <a:defRPr sz="12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9538" y="1154113"/>
            <a:ext cx="4191000" cy="3117850"/>
          </a:xfrm>
        </p:spPr>
      </p:sp>
      <p:sp>
        <p:nvSpPr>
          <p:cNvPr id="3" name="Notes Placeholder 2"/>
          <p:cNvSpPr>
            <a:spLocks noGrp="1"/>
          </p:cNvSpPr>
          <p:nvPr>
            <p:ph type="body" idx="1"/>
          </p:nvPr>
        </p:nvSpPr>
        <p:spPr/>
        <p:txBody>
          <a:bodyPr/>
          <a:lstStyle/>
          <a:p>
            <a:r>
              <a:rPr lang="en-US" dirty="0" smtClean="0"/>
              <a:t>Welcome</a:t>
            </a:r>
            <a:r>
              <a:rPr lang="en-US" baseline="0" dirty="0" smtClean="0"/>
              <a:t> to Grammar: Beyond Conventions.  I chose this graphic because we already understand that we aren’t “red penning” student writing as our primary means of teaching grammar.  That’s why we’re here, yes? If we’re not “red penning”, what are we doing with regards to grammar instruction?  This is a very complex topic.  As with all complex ideas, we will have to trudge through some mud before we get to a place of clarity about this topic.  For some of us, that moment of clarity will be during our session today.  Others of us will still feel a little muddy when you leave today…and that’s okay.  As Denise always says, we are on a learning journey.  That journey is sometimes messy.  So let’s take those nice clean new binders and start getting dirty!</a:t>
            </a:r>
          </a:p>
        </p:txBody>
      </p:sp>
      <p:sp>
        <p:nvSpPr>
          <p:cNvPr id="4" name="Slide Number Placeholder 3"/>
          <p:cNvSpPr>
            <a:spLocks noGrp="1"/>
          </p:cNvSpPr>
          <p:nvPr>
            <p:ph type="sldNum" sz="quarter" idx="10"/>
          </p:nvPr>
        </p:nvSpPr>
        <p:spPr/>
        <p:txBody>
          <a:bodyPr/>
          <a:lstStyle/>
          <a:p>
            <a:fld id="{6F81C11A-4A62-4E2C-9802-7B45E53D192F}" type="slidenum">
              <a:rPr lang="en-US" smtClean="0"/>
              <a:t>1</a:t>
            </a:fld>
            <a:endParaRPr lang="en-US" dirty="0"/>
          </a:p>
        </p:txBody>
      </p:sp>
    </p:spTree>
    <p:extLst>
      <p:ext uri="{BB962C8B-B14F-4D97-AF65-F5344CB8AC3E}">
        <p14:creationId xmlns:p14="http://schemas.microsoft.com/office/powerpoint/2010/main" val="4159147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Let’s try this process with quotation marks. I’m going to couch this within our genre study unit on narratives.  This is where I would teach quotation marks for dialogue because that is where my students will most likely use the convention to construct meaning in their reading and writing. </a:t>
            </a:r>
          </a:p>
          <a:p>
            <a:endParaRPr lang="en-US" baseline="0" dirty="0" smtClean="0"/>
          </a:p>
          <a:p>
            <a:r>
              <a:rPr lang="en-US" baseline="0" dirty="0" smtClean="0"/>
              <a:t>In our initial inquiry into the genre, we NOTICED that our narratives include dialogue.  We also noticed that when the authors include dialogue, they use QUOTATION MARKS.  Let’s focus our inquiry and think about how and why authors use quotation marks in dialogue.  Inquire into quotation marks in Wilfrid Gordon McDonald Partridge.  </a:t>
            </a:r>
          </a:p>
          <a:p>
            <a:r>
              <a:rPr lang="en-US" baseline="0" dirty="0" smtClean="0"/>
              <a:t>Turn and Talk - “What does it do for you as a reader?”</a:t>
            </a:r>
          </a:p>
          <a:p>
            <a:endParaRPr lang="en-US" baseline="0" dirty="0" smtClean="0"/>
          </a:p>
          <a:p>
            <a:r>
              <a:rPr lang="en-US" baseline="0" dirty="0" smtClean="0"/>
              <a:t>One way to put a Spotlight on meta-linguistic awareness is to manipulate the language for the purpose of understanding it better.  Let’s manipulate the language convention of quotation marks and see if it helps us to understand their purpose better.  Show sample from Wilfred Gordon McDonald Partridge without quotation marks.  What does it do to you as a reader.  </a:t>
            </a:r>
          </a:p>
          <a:p>
            <a:r>
              <a:rPr lang="en-US" baseline="0" dirty="0" smtClean="0"/>
              <a:t>Turn and Talk - Why do we think Mem Fox chose to use this language convention?</a:t>
            </a:r>
          </a:p>
          <a:p>
            <a:endParaRPr lang="en-US" baseline="0" dirty="0" smtClean="0"/>
          </a:p>
          <a:p>
            <a:r>
              <a:rPr lang="en-US" baseline="0" dirty="0" smtClean="0"/>
              <a:t>So we now know that quotation marks are used to support the reader’s understanding.  They help the reader know that what is inside the quotation marks is what a character said.  They also free the author from including a speaker tag after every piece of dialogue.  This is why the vast majority of narratives follow the expected convention.  </a:t>
            </a:r>
          </a:p>
          <a:p>
            <a:endParaRPr lang="en-US" baseline="0" dirty="0" smtClean="0"/>
          </a:p>
          <a:p>
            <a:r>
              <a:rPr lang="en-US" baseline="0" dirty="0" smtClean="0"/>
              <a:t>Let’s look at a piece of writing in which the author intentionally broke from the expected convention to create an effect on the reader.  Inquire into “tenth Good Think About Barney”.  Turn and Talk – What effect did the author’s choice have on you as a reader?</a:t>
            </a:r>
          </a:p>
          <a:p>
            <a:endParaRPr lang="en-US" baseline="0" dirty="0" smtClean="0"/>
          </a:p>
          <a:p>
            <a:r>
              <a:rPr lang="en-US" baseline="0" dirty="0" smtClean="0"/>
              <a:t>ENVISION AND APPLY in a Mini-lesson – Now that my class has done some inquiry and language play to develop a deeper understanding of the use of quotation marks, I can bring this into my mini-lesson for writing workshop.  It might sound like this: “Writers help their reader understand when a character is speaking so they don’t get confused when they are reading.  The most common and expected way for a writer to help the reader understand that a character is talking is by using quotation marks.”  Today we will edit our writing to make sure we have supported our reader with our dialogue by using quotation marks if it is appropriate to our piece.  </a:t>
            </a:r>
          </a:p>
          <a:p>
            <a:r>
              <a:rPr lang="en-US" baseline="0" dirty="0" smtClean="0"/>
              <a:t>I would then model editing my writing and the students would edit their own.</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t>10</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Turn and Talk - How did this approach to instruction add to students’ tool belts and build meta-linguistic awareness?</a:t>
            </a:r>
            <a:r>
              <a:rPr lang="en-US" sz="1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 Sample 3</a:t>
            </a:r>
            <a:r>
              <a:rPr lang="en-US" sz="1400" baseline="30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rd</a:t>
            </a:r>
            <a:r>
              <a:rPr lang="en-US" sz="1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 Grade Instructional</a:t>
            </a:r>
            <a:r>
              <a:rPr lang="en-US" sz="1400" baseline="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 Cycle</a:t>
            </a:r>
            <a:endParaRPr lang="en-US" sz="1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endParaRPr lang="en-US" u="sng" dirty="0"/>
          </a:p>
        </p:txBody>
      </p:sp>
      <p:sp>
        <p:nvSpPr>
          <p:cNvPr id="4" name="Slide Number Placeholder 3"/>
          <p:cNvSpPr>
            <a:spLocks noGrp="1"/>
          </p:cNvSpPr>
          <p:nvPr>
            <p:ph type="sldNum" sz="quarter" idx="10"/>
          </p:nvPr>
        </p:nvSpPr>
        <p:spPr/>
        <p:txBody>
          <a:bodyPr/>
          <a:lstStyle/>
          <a:p>
            <a:fld id="{6F81C11A-4A62-4E2C-9802-7B45E53D192F}" type="slidenum">
              <a:rPr lang="en-US" smtClean="0"/>
              <a:t>11</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Thinking</a:t>
            </a:r>
            <a:r>
              <a:rPr lang="en-US" u="none" baseline="0" dirty="0" smtClean="0"/>
              <a:t> about your journey to meaning unit and your grade-level language standards, which linguistic resources will you teach (which tools will you add to your students’ tool belt).  How might you teach them?  When </a:t>
            </a:r>
            <a:r>
              <a:rPr lang="en-US" u="none" baseline="0" dirty="0" smtClean="0"/>
              <a:t>in your unit (what part of the writing process) and when will </a:t>
            </a:r>
            <a:r>
              <a:rPr lang="en-US" u="none" baseline="0" dirty="0" smtClean="0"/>
              <a:t>that fit into your instructional day? (LBC</a:t>
            </a:r>
            <a:r>
              <a:rPr lang="en-US" u="none" baseline="0" dirty="0" smtClean="0"/>
              <a:t>)</a:t>
            </a:r>
          </a:p>
          <a:p>
            <a:endParaRPr lang="en-US" u="none" baseline="0" dirty="0" smtClean="0"/>
          </a:p>
          <a:p>
            <a:r>
              <a:rPr lang="en-US" u="none" baseline="0" dirty="0" smtClean="0"/>
              <a:t>Be prepared to share out what Language Convention you will teach during your unit and why.</a:t>
            </a:r>
            <a:endParaRPr lang="en-US" u="none" dirty="0"/>
          </a:p>
        </p:txBody>
      </p:sp>
      <p:sp>
        <p:nvSpPr>
          <p:cNvPr id="4" name="Slide Number Placeholder 3"/>
          <p:cNvSpPr>
            <a:spLocks noGrp="1"/>
          </p:cNvSpPr>
          <p:nvPr>
            <p:ph type="sldNum" sz="quarter" idx="10"/>
          </p:nvPr>
        </p:nvSpPr>
        <p:spPr/>
        <p:txBody>
          <a:bodyPr/>
          <a:lstStyle/>
          <a:p>
            <a:fld id="{6F81C11A-4A62-4E2C-9802-7B45E53D192F}" type="slidenum">
              <a:rPr lang="en-US" smtClean="0"/>
              <a:t>12</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went through a bit of mud this morning, but it seems that some of us are beginning to feel some clarity.  Make sure you don’t load up on carbs at lunch because we will be re-entering the mud after lunch.  We have gone through some of what to teach using the CCSS and a bit on how to teach using inquiry, language play, and mini-lessons.  When we return, we will use the ELD standards to find out what ELSE we need to teach regarding grammar in addition to the CCSS language standards.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13</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Welcome back from lunch.</a:t>
            </a:r>
            <a:r>
              <a:rPr lang="en-US" baseline="0" dirty="0" smtClean="0"/>
              <a:t> This morning, we went through some of what to teach using the CCSS .  Those only list the language conventions </a:t>
            </a:r>
            <a:r>
              <a:rPr lang="en-US" baseline="0" dirty="0" smtClean="0"/>
              <a:t>we need </a:t>
            </a:r>
            <a:r>
              <a:rPr lang="en-US" baseline="0" dirty="0" smtClean="0"/>
              <a:t>to teach.  We also learned that Standard English conventions are only on set of tools our students need to be able to use proficiently.  No we will use the ELD standards to find out what OTHER tools our students need to gain proficiency with in order to be successful readers, writers, and speakers.</a:t>
            </a:r>
            <a:endParaRPr lang="en-US" dirty="0" smtClean="0"/>
          </a:p>
          <a:p>
            <a:endParaRPr lang="en-US" dirty="0" smtClean="0"/>
          </a:p>
          <a:p>
            <a:r>
              <a:rPr lang="en-US" dirty="0" smtClean="0"/>
              <a:t>Everybody turn to your grade-level overview</a:t>
            </a:r>
            <a:r>
              <a:rPr lang="en-US" baseline="0" dirty="0" smtClean="0"/>
              <a:t> page.  The back side has all of the warm colors on it.  This is part II of the standards (How English Works) and focuses heavily on the grammar all students need to have proficiency with in order to be successful in common core.  Part II is split into 3 “key language processes” (A, B, and C) which are further broken down into strands.  These strands run K-12.  For example, under the first key language process, Structuring Cohesive Texts, strand #1 is understanding text structure.  Kindergarteners will need to understand text structure and so will 12</a:t>
            </a:r>
            <a:r>
              <a:rPr lang="en-US" baseline="30000" dirty="0" smtClean="0"/>
              <a:t>th</a:t>
            </a:r>
            <a:r>
              <a:rPr lang="en-US" baseline="0" dirty="0" smtClean="0"/>
              <a:t> graders.  The text structure they are looking at just gets more complex.  If we are to extend our tools metaphor,  these strands 1-7 are more like sets of tools than tools themselves.  For example, </a:t>
            </a:r>
            <a:r>
              <a:rPr lang="en-US" baseline="0" dirty="0" smtClean="0"/>
              <a:t>a strand like “text </a:t>
            </a:r>
            <a:r>
              <a:rPr lang="en-US" baseline="0" dirty="0" smtClean="0"/>
              <a:t>structure” would be like “tools for </a:t>
            </a:r>
            <a:r>
              <a:rPr lang="en-US" baseline="0" dirty="0" smtClean="0"/>
              <a:t>attaching things”.  </a:t>
            </a:r>
            <a:r>
              <a:rPr lang="en-US" baseline="0" dirty="0" smtClean="0"/>
              <a:t>Within that tool set, you would </a:t>
            </a:r>
            <a:r>
              <a:rPr lang="en-US" baseline="0" dirty="0" smtClean="0"/>
              <a:t>have nails, screws, stapes, </a:t>
            </a:r>
            <a:r>
              <a:rPr lang="en-US" baseline="0" dirty="0" smtClean="0"/>
              <a:t>etc.  </a:t>
            </a:r>
            <a:r>
              <a:rPr lang="en-US" baseline="0" dirty="0" smtClean="0"/>
              <a:t>The linguistic resources within </a:t>
            </a:r>
            <a:r>
              <a:rPr lang="en-US" baseline="0" dirty="0" smtClean="0"/>
              <a:t>the “text structure” strand are things like “narrative story structure”, “Procedural/How-to structure”.  </a:t>
            </a:r>
            <a:endParaRPr lang="en-US" baseline="0" dirty="0" smtClean="0"/>
          </a:p>
          <a:p>
            <a:endParaRPr lang="en-US" baseline="0" dirty="0" smtClean="0"/>
          </a:p>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The strands are broad sets of tools used to serve a particular function. Regardless of what I’m building, I will have to attach things.  If I’m building a tree house, I will probably use screws and a screw driver to attach the pieces of wood.  If I’m building an Ikea bookshelf, I’ll be using an </a:t>
            </a:r>
            <a:r>
              <a:rPr lang="en-US" baseline="0" dirty="0" err="1" smtClean="0"/>
              <a:t>alan</a:t>
            </a:r>
            <a:r>
              <a:rPr lang="en-US" baseline="0" dirty="0" smtClean="0"/>
              <a:t> wrench.  </a:t>
            </a:r>
          </a:p>
          <a:p>
            <a:r>
              <a:rPr lang="en-US" baseline="0" dirty="0" smtClean="0"/>
              <a:t>ALL TEXTS DO ALL 7 OF THESE STRANDS.  All text types have a predictable structure, all text types create cohesion.  Depending on the type of text, the tools that will be most effective for achieving that function might be different.  If I’m telling a story, I will probably use narrative story structure.  If I’m teaching you how to do something, I will probably use procedural/how-to structure.</a:t>
            </a:r>
          </a:p>
          <a:p>
            <a:endParaRPr lang="en-US" baseline="0" dirty="0" smtClean="0"/>
          </a:p>
          <a:p>
            <a:r>
              <a:rPr lang="en-US" baseline="0" dirty="0" smtClean="0"/>
              <a:t>The strands are necessarily very broad and are designed to help you look at ANY text to uncover the linguistic resources.  As we are getting started in this work, however, it is nice to have a cheat sheet with some specific “tools” or linguistic resources that can help us inquire into a genre.  We are going to spend some time right now building that cheat sheet that you can use in your planning of and genre study unit.</a:t>
            </a:r>
          </a:p>
          <a:p>
            <a:endParaRPr lang="en-US" baseline="0" dirty="0" smtClean="0"/>
          </a:p>
          <a:p>
            <a:r>
              <a:rPr lang="en-US" baseline="0" dirty="0" smtClean="0"/>
              <a:t>I am going to fill in the first strand, “Text Structure” in my first box.  I’ve already mentioned 2 text structures I might look for: narrative story structure and procedural/how-to.  What </a:t>
            </a:r>
            <a:r>
              <a:rPr lang="en-US" baseline="0" dirty="0" smtClean="0"/>
              <a:t>are some other text structures that your students need to have proficiency </a:t>
            </a:r>
            <a:r>
              <a:rPr lang="en-US" baseline="0" dirty="0" smtClean="0"/>
              <a:t>with at your grade-level for the genres you teach?  </a:t>
            </a:r>
            <a:r>
              <a:rPr lang="en-US" baseline="0" dirty="0" smtClean="0"/>
              <a:t>I’m writing these on my ELD Standards Cheat Sheet so I have some things to look for as I’m inquiring into a new genre.  Feel free to add these to your “Cheat Sheet” as well. </a:t>
            </a:r>
          </a:p>
          <a:p>
            <a:endParaRPr lang="en-US" baseline="0" dirty="0" smtClean="0"/>
          </a:p>
          <a:p>
            <a:r>
              <a:rPr lang="en-US" baseline="0" dirty="0" smtClean="0"/>
              <a:t>The specifics of what linguistic resources I need to teach my students under each strand will be heavily influenced by what genre I am teaching.  This concept is obvious when thinking about text structure – of course I wouldn’t teach narrative story structure during my How-to unit – but it is equally true of every strand in the ELD standards.  Let’s look at the next strand together.  Strand 2 is understanding cohesion.  This is usually a less familiar concept for us as teachers.  To get more familiar with this term, let’s go into the glossary to read the definition.  </a:t>
            </a:r>
          </a:p>
          <a:p>
            <a:endParaRPr lang="en-US" baseline="0" dirty="0" smtClean="0"/>
          </a:p>
          <a:p>
            <a:r>
              <a:rPr lang="en-US" baseline="0" dirty="0" smtClean="0"/>
              <a:t>Great!  They gave us a definition of cohesion, but also gave some specific linguistic resources or tools that can be used to create cohesion. (Pronouns, synonyms, conjunctions/transition words) Let’s add these to our note-taking sheet.  Are there any other linguistic resources that you can think of that help create cohesion?  Which linguistic resource we choose to teach should correlate to the genre we are teaching and grow out of our own inquiry into that genre.  Let’s try this kind of inquiry to support planning right now.</a:t>
            </a:r>
          </a:p>
        </p:txBody>
      </p:sp>
      <p:sp>
        <p:nvSpPr>
          <p:cNvPr id="4" name="Slide Number Placeholder 3"/>
          <p:cNvSpPr>
            <a:spLocks noGrp="1"/>
          </p:cNvSpPr>
          <p:nvPr>
            <p:ph type="sldNum" sz="quarter" idx="10"/>
          </p:nvPr>
        </p:nvSpPr>
        <p:spPr/>
        <p:txBody>
          <a:bodyPr/>
          <a:lstStyle/>
          <a:p>
            <a:fld id="{6F81C11A-4A62-4E2C-9802-7B45E53D192F}" type="slidenum">
              <a:rPr lang="en-US" smtClean="0"/>
              <a:t>14</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Strand 2 is understanding cohesion.  This is usually a less familiar concept for us as teachers.  There are some places I can go to learn more about cohesion.  Let’s look first at our grade-level standards.  Add to cheat sheet.  Now let’s go into the glossary.  Add to cheat sheet.  If I still want more information there is a wonderful hidden tool I like to call “google”.  </a:t>
            </a:r>
          </a:p>
          <a:p>
            <a:endParaRPr lang="en-US" baseline="0" dirty="0" smtClean="0"/>
          </a:p>
          <a:p>
            <a:r>
              <a:rPr lang="en-US" baseline="0" dirty="0" smtClean="0"/>
              <a:t>Are there any other linguistic resources that you can think of that help create cohesion?  </a:t>
            </a:r>
          </a:p>
          <a:p>
            <a:endParaRPr lang="en-US" baseline="0" dirty="0" smtClean="0"/>
          </a:p>
          <a:p>
            <a:r>
              <a:rPr lang="en-US" baseline="0" dirty="0" smtClean="0"/>
              <a:t>Which linguistic resource we choose to teach will be determined by our own inquiry into the genre we are going to teach.  I can sit down with the text from my chosen genre and use this tool to guide my own inquiry.  Here I have some narrative texts, I can sit down and ask myself “What tools did the author use to create cohesion in this text?”  </a:t>
            </a:r>
          </a:p>
          <a:p>
            <a:endParaRPr lang="en-US" dirty="0" smtClean="0"/>
          </a:p>
          <a:p>
            <a:r>
              <a:rPr lang="en-US" dirty="0" smtClean="0"/>
              <a:t>During the planning time, you may choose to spend</a:t>
            </a:r>
            <a:r>
              <a:rPr lang="en-US" baseline="0" dirty="0" smtClean="0"/>
              <a:t> the time with your colleagues exploring the strands from the ELD standards and filling in the rest of your “cheat sheet.”  I want to make sure that we move into the instructional planning piece though, so you are comfortable with planning instruction once you’ve decided what tools your students will need for your genre.</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15</a:t>
            </a:fld>
            <a:endParaRPr lang="en-US" dirty="0"/>
          </a:p>
        </p:txBody>
      </p:sp>
    </p:spTree>
    <p:extLst>
      <p:ext uri="{BB962C8B-B14F-4D97-AF65-F5344CB8AC3E}">
        <p14:creationId xmlns:p14="http://schemas.microsoft.com/office/powerpoint/2010/main" val="2735138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say</a:t>
            </a:r>
            <a:r>
              <a:rPr lang="en-US" baseline="0" dirty="0" smtClean="0"/>
              <a:t> we are moving into an informational unit and we plan to use </a:t>
            </a:r>
            <a:r>
              <a:rPr lang="en-US" u="sng" baseline="0" dirty="0" smtClean="0"/>
              <a:t>Horses</a:t>
            </a:r>
            <a:r>
              <a:rPr lang="en-US" baseline="0" dirty="0" smtClean="0"/>
              <a:t>, by </a:t>
            </a:r>
            <a:r>
              <a:rPr lang="en-US" baseline="0" dirty="0" err="1" smtClean="0"/>
              <a:t>Seymor</a:t>
            </a:r>
            <a:r>
              <a:rPr lang="en-US" baseline="0" dirty="0" smtClean="0"/>
              <a:t> Simon as one of our mentor texts. </a:t>
            </a:r>
            <a:r>
              <a:rPr lang="en-US" dirty="0" smtClean="0"/>
              <a:t>In </a:t>
            </a:r>
            <a:r>
              <a:rPr lang="en-US" dirty="0" smtClean="0"/>
              <a:t>informational text that focus around a particular topic, certain</a:t>
            </a:r>
            <a:r>
              <a:rPr lang="en-US" baseline="0" dirty="0" smtClean="0"/>
              <a:t> linguistic resources are more useful for creating cohesion than others.  Let’s read this paragraph </a:t>
            </a:r>
            <a:r>
              <a:rPr lang="en-US" dirty="0" smtClean="0"/>
              <a:t>(page 3) </a:t>
            </a:r>
            <a:r>
              <a:rPr lang="en-US" baseline="0" dirty="0" smtClean="0"/>
              <a:t>and </a:t>
            </a:r>
            <a:r>
              <a:rPr lang="en-US" baseline="0" dirty="0" smtClean="0"/>
              <a:t>think about what linguistic resource is being used to create cohesion.  We have our note-taking device as a cheat sheet to guide our thinking.</a:t>
            </a:r>
          </a:p>
          <a:p>
            <a:r>
              <a:rPr lang="en-US" baseline="0" dirty="0" smtClean="0"/>
              <a:t>(Read Aloud)</a:t>
            </a:r>
          </a:p>
          <a:p>
            <a:r>
              <a:rPr lang="en-US" baseline="0" dirty="0" smtClean="0"/>
              <a:t>Turn and talk – how do you think the author has created cohesion in this piece? (personal pronouns, synonyms)</a:t>
            </a:r>
          </a:p>
          <a:p>
            <a:endParaRPr lang="en-US" baseline="0" dirty="0" smtClean="0"/>
          </a:p>
          <a:p>
            <a:r>
              <a:rPr lang="en-US" baseline="0" dirty="0" smtClean="0"/>
              <a:t>Spotlight on Meta-linguistic awareness(Chain of reference)</a:t>
            </a:r>
          </a:p>
          <a:p>
            <a:endParaRPr lang="en-US" baseline="0" dirty="0" smtClean="0"/>
          </a:p>
          <a:p>
            <a:r>
              <a:rPr lang="en-US" dirty="0" smtClean="0"/>
              <a:t>This is</a:t>
            </a:r>
            <a:r>
              <a:rPr lang="en-US" baseline="0" dirty="0" smtClean="0"/>
              <a:t> a skill that my students can use to create cohesion in their writing as well.  So I need to teach them these resources.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16</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I can do that in the same way I addressed quotation marks.  I want to notice that this piece of writing is really “easy to follow” or that it “hangs together well”.  The name for this is “cohesion”.  I can </a:t>
            </a:r>
            <a:r>
              <a:rPr lang="en-US" baseline="0" dirty="0" smtClean="0"/>
              <a:t>ask </a:t>
            </a:r>
            <a:r>
              <a:rPr lang="en-US" baseline="0" dirty="0" smtClean="0"/>
              <a:t>the students how </a:t>
            </a:r>
            <a:r>
              <a:rPr lang="en-US" baseline="0" dirty="0" smtClean="0"/>
              <a:t>they think the </a:t>
            </a:r>
            <a:r>
              <a:rPr lang="en-US" baseline="0" dirty="0" smtClean="0"/>
              <a:t>author did that, just like I asked you all.  Likely, however, my students will not notice that the author does that through the use of personal pronouns and synonyms.  I can pull out of my inquiry cycle to put a spotlight on meta-linguistic awareness.  One way I can do that is to have my students track the “chain of reference” or all the ways the author refers to the “</a:t>
            </a:r>
            <a:r>
              <a:rPr lang="en-US" baseline="0" dirty="0" err="1" smtClean="0"/>
              <a:t>Hyracotherium</a:t>
            </a:r>
            <a:r>
              <a:rPr lang="en-US" baseline="0" dirty="0" smtClean="0"/>
              <a:t>”.  Once we’ve done this, they will be much more able to see how the author has supported the cohesion of the piece through the use of pronouns and synonyms. I would then pull this into a mini-lesson where student apply this language resource either as a reader to support comprehension, or as a writer to create cohesion.   </a:t>
            </a:r>
          </a:p>
        </p:txBody>
      </p:sp>
      <p:sp>
        <p:nvSpPr>
          <p:cNvPr id="4" name="Slide Number Placeholder 3"/>
          <p:cNvSpPr>
            <a:spLocks noGrp="1"/>
          </p:cNvSpPr>
          <p:nvPr>
            <p:ph type="sldNum" sz="quarter" idx="10"/>
          </p:nvPr>
        </p:nvSpPr>
        <p:spPr/>
        <p:txBody>
          <a:bodyPr/>
          <a:lstStyle/>
          <a:p>
            <a:fld id="{6F81C11A-4A62-4E2C-9802-7B45E53D192F}" type="slidenum">
              <a:rPr lang="en-US" smtClean="0"/>
              <a:t>17</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standards</a:t>
            </a:r>
            <a:r>
              <a:rPr lang="en-US" baseline="0" dirty="0" smtClean="0"/>
              <a:t> give me guidance on what to teach, but which linguistic resources I choose to teach will often be based on the genre I am preparing students to </a:t>
            </a:r>
            <a:r>
              <a:rPr lang="en-US" baseline="0" dirty="0" smtClean="0"/>
              <a:t>read and write</a:t>
            </a:r>
            <a:r>
              <a:rPr lang="en-US" baseline="0" dirty="0" smtClean="0"/>
              <a:t>.  I must use the standards and my own inquiry process decide which linguistic resources will be most helpful to my students for this genre.  </a:t>
            </a:r>
          </a:p>
          <a:p>
            <a:endParaRPr lang="en-US" baseline="0" dirty="0" smtClean="0"/>
          </a:p>
          <a:p>
            <a:r>
              <a:rPr lang="en-US" baseline="0" dirty="0" smtClean="0"/>
              <a:t>Once I know what to teach, I need to think about how I will instruct my students in such a way that they are (refer to quote) increasing their range of linguistic resources and building that meta-linguistic awareness.  Using inquiry and </a:t>
            </a:r>
            <a:r>
              <a:rPr lang="en-US" baseline="0" dirty="0" smtClean="0"/>
              <a:t>other strategies like looking at non-examples or tracking the chain of reference to put a </a:t>
            </a:r>
            <a:r>
              <a:rPr lang="en-US" baseline="0" dirty="0" smtClean="0"/>
              <a:t>spotlight on meta-linguistic awareness are valuable instructional strategies for this work.  If you would like to learn more strategies for putting a spotlight on meta-linguistic awareness, you are formally invited to our ELD Trailblazers sessions this year.</a:t>
            </a:r>
          </a:p>
          <a:p>
            <a:endParaRPr lang="en-US" baseline="0" dirty="0" smtClean="0"/>
          </a:p>
          <a:p>
            <a:r>
              <a:rPr lang="en-US" baseline="0" dirty="0" smtClean="0"/>
              <a:t>I also need to think about when in my </a:t>
            </a:r>
            <a:r>
              <a:rPr lang="en-US" baseline="0" dirty="0" smtClean="0"/>
              <a:t>unit and when in my literacy </a:t>
            </a:r>
            <a:r>
              <a:rPr lang="en-US" baseline="0" dirty="0" smtClean="0"/>
              <a:t>block this instruction might take place.</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18</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19</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Theory –</a:t>
            </a:r>
            <a:r>
              <a:rPr lang="en-US" baseline="0" dirty="0" smtClean="0"/>
              <a:t> Many things have changed in the standards (both CCSS and CA ELD) with regards to grammar instruction and we need to understand the shifts in order to prepare our students for the new literacy demands</a:t>
            </a:r>
          </a:p>
          <a:p>
            <a:r>
              <a:rPr lang="en-US" baseline="0" dirty="0" smtClean="0"/>
              <a:t>Application – We will get to try on some grammar work that reflects the shifts</a:t>
            </a:r>
          </a:p>
          <a:p>
            <a:r>
              <a:rPr lang="en-US" baseline="0" dirty="0" smtClean="0"/>
              <a:t>Planning – You will have opportunity to plan grammar instruction that aligns to one of your genre-based reading/writing units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you walking out with today??</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20</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a partner</a:t>
            </a:r>
            <a:r>
              <a:rPr lang="en-US" baseline="0" dirty="0" smtClean="0"/>
              <a:t> – describe your current definition of grammar</a:t>
            </a:r>
          </a:p>
          <a:p>
            <a:endParaRPr lang="en-US" baseline="0" dirty="0" smtClean="0"/>
          </a:p>
          <a:p>
            <a:r>
              <a:rPr lang="en-US" dirty="0" smtClean="0"/>
              <a:t>Turn and Talk with a partner about these shifts.  Questions? Concerns?  Examples of this?</a:t>
            </a:r>
          </a:p>
          <a:p>
            <a:r>
              <a:rPr lang="en-US" dirty="0" smtClean="0"/>
              <a:t>And framework</a:t>
            </a:r>
          </a:p>
        </p:txBody>
      </p:sp>
      <p:sp>
        <p:nvSpPr>
          <p:cNvPr id="4" name="Slide Number Placeholder 3"/>
          <p:cNvSpPr>
            <a:spLocks noGrp="1"/>
          </p:cNvSpPr>
          <p:nvPr>
            <p:ph type="sldNum" sz="quarter" idx="10"/>
          </p:nvPr>
        </p:nvSpPr>
        <p:spPr/>
        <p:txBody>
          <a:bodyPr/>
          <a:lstStyle/>
          <a:p>
            <a:fld id="{6F81C11A-4A62-4E2C-9802-7B45E53D192F}" type="slidenum">
              <a:rPr lang="en-US" smtClean="0"/>
              <a:t>3</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 </a:t>
            </a:r>
          </a:p>
          <a:p>
            <a:endParaRPr lang="en-US" dirty="0" smtClean="0"/>
          </a:p>
          <a:p>
            <a:r>
              <a:rPr lang="en-US" dirty="0" smtClean="0"/>
              <a:t>What word/phrase/clause stands out</a:t>
            </a:r>
            <a:r>
              <a:rPr lang="en-US" baseline="0" dirty="0" smtClean="0"/>
              <a:t> to you as representing the meaning essence of this passage?</a:t>
            </a:r>
            <a:endParaRPr lang="en-US" dirty="0" smtClean="0"/>
          </a:p>
          <a:p>
            <a:r>
              <a:rPr lang="en-US" dirty="0" smtClean="0"/>
              <a:t>Example - register:</a:t>
            </a:r>
            <a:r>
              <a:rPr lang="en-US" baseline="0" dirty="0" smtClean="0"/>
              <a:t> Playground – “I need to excuse myself to use the restroom.  I would appreciate it if you would hold my space in line until I return.” vs. “I’m </a:t>
            </a:r>
            <a:r>
              <a:rPr lang="en-US" baseline="0" dirty="0" err="1" smtClean="0"/>
              <a:t>gonna</a:t>
            </a:r>
            <a:r>
              <a:rPr lang="en-US" baseline="0" dirty="0" smtClean="0"/>
              <a:t> go to the bathroom.  Save my spot.”</a:t>
            </a:r>
          </a:p>
          <a:p>
            <a:r>
              <a:rPr lang="en-US" baseline="0" dirty="0" smtClean="0"/>
              <a:t>In addition to register, non-standard varieties of English are a valuable resource and follow their own set of rules.  Example – Habitual “be” He is running on the playground. Vs. He be running on the playground. </a:t>
            </a:r>
          </a:p>
          <a:p>
            <a:endParaRPr lang="en-US" baseline="0" dirty="0" smtClean="0"/>
          </a:p>
          <a:p>
            <a:r>
              <a:rPr lang="en-US" baseline="0" dirty="0" smtClean="0"/>
              <a:t>How does this relate to the work you’re already doing surrounding audience/task/purpose?</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4</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5</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Underline</a:t>
            </a:r>
            <a:r>
              <a:rPr lang="en-US" baseline="0" dirty="0" smtClean="0"/>
              <a:t> “more conscious of how language is used” and write in “meta-linguistic awareness”.</a:t>
            </a:r>
          </a:p>
          <a:p>
            <a:r>
              <a:rPr lang="en-US" baseline="0" dirty="0" smtClean="0"/>
              <a:t>Underline “wider range of linguistic resources” and write in “more tools in the tool belt”.</a:t>
            </a:r>
          </a:p>
          <a:p>
            <a:endParaRPr lang="en-US" baseline="0" dirty="0" smtClean="0"/>
          </a:p>
          <a:p>
            <a:r>
              <a:rPr lang="en-US" baseline="0" dirty="0" smtClean="0"/>
              <a:t>In order to provide instruction that meets these aims, we need to know WHAT to teach (or which tools students need in their took belts) and HOW to teach in a way that develops students’ meta-linguistic awareness. For the remainder of our time together, we will explore WHAT to teach, HOW to teach it, and WHEN in our day we can teach grammar.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6</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standards outline the conventions of standard English that our students need to “own” or “have in their tool belt”.  These conventions represent just one set of tools that students can use to construct meaning in particular contexts.  Because of the access to power associated with this set of tools, we have a moral obligation to ensure that our students own these particular language structures.  Our instruction, however, must respect and value the language our students bring from home.  This means recognizing the contexts in which the conventions are expected and awareness of the effect created by not meeting the expectation of our audience.  </a:t>
            </a:r>
          </a:p>
        </p:txBody>
      </p:sp>
      <p:sp>
        <p:nvSpPr>
          <p:cNvPr id="4" name="Slide Number Placeholder 3"/>
          <p:cNvSpPr>
            <a:spLocks noGrp="1"/>
          </p:cNvSpPr>
          <p:nvPr>
            <p:ph type="sldNum" sz="quarter" idx="10"/>
          </p:nvPr>
        </p:nvSpPr>
        <p:spPr/>
        <p:txBody>
          <a:bodyPr/>
          <a:lstStyle/>
          <a:p>
            <a:fld id="{6F81C11A-4A62-4E2C-9802-7B45E53D192F}" type="slidenum">
              <a:rPr lang="en-US" smtClean="0"/>
              <a:t>7</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 is something</a:t>
            </a:r>
            <a:r>
              <a:rPr lang="en-US" baseline="0" dirty="0" smtClean="0"/>
              <a:t> we in this room are familiar with.  We do it as we enter a new genre and to help reveal the craft and structure of a particular genre.  Here are the steps of inquiry that we already use. We can use the same process to teach language conventions. The only possible modification I’m going to suggest is during the Ask Questions Phase.  </a:t>
            </a:r>
          </a:p>
        </p:txBody>
      </p:sp>
      <p:sp>
        <p:nvSpPr>
          <p:cNvPr id="4" name="Slide Number Placeholder 3"/>
          <p:cNvSpPr>
            <a:spLocks noGrp="1"/>
          </p:cNvSpPr>
          <p:nvPr>
            <p:ph type="sldNum" sz="quarter" idx="10"/>
          </p:nvPr>
        </p:nvSpPr>
        <p:spPr/>
        <p:txBody>
          <a:bodyPr/>
          <a:lstStyle/>
          <a:p>
            <a:fld id="{6F81C11A-4A62-4E2C-9802-7B45E53D192F}" type="slidenum">
              <a:rPr lang="en-US" smtClean="0"/>
              <a:t>8</a:t>
            </a:fld>
            <a:endParaRPr lang="en-US" dirty="0"/>
          </a:p>
        </p:txBody>
      </p:sp>
    </p:spTree>
    <p:extLst>
      <p:ext uri="{BB962C8B-B14F-4D97-AF65-F5344CB8AC3E}">
        <p14:creationId xmlns:p14="http://schemas.microsoft.com/office/powerpoint/2010/main" val="2147355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Sometimes we get to this phase and ask our students “What is the authors purpose?”.  They then look at us (sometimes with finger in nose) and say, “HUH?!”  In order to support our students in their inquiry, it is sometimes helpful to pull out of the inquiry process and play with the language in a way that puts a spotlight on meta-linguistic awareness.  We then push right back into our inquiry process and our students are able to have deeper and more nuanced understanding of language resources.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9</a:t>
            </a:fld>
            <a:endParaRPr lang="en-US" dirty="0"/>
          </a:p>
        </p:txBody>
      </p:sp>
    </p:spTree>
    <p:extLst>
      <p:ext uri="{BB962C8B-B14F-4D97-AF65-F5344CB8AC3E}">
        <p14:creationId xmlns:p14="http://schemas.microsoft.com/office/powerpoint/2010/main" val="3753062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72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688"/>
            </a:lvl1pPr>
            <a:lvl2pPr marL="512067" indent="0" algn="ctr">
              <a:buNone/>
              <a:defRPr sz="2240"/>
            </a:lvl2pPr>
            <a:lvl3pPr marL="1024134" indent="0" algn="ctr">
              <a:buNone/>
              <a:defRPr sz="2017"/>
            </a:lvl3pPr>
            <a:lvl4pPr marL="1536202" indent="0" algn="ctr">
              <a:buNone/>
              <a:defRPr sz="1792"/>
            </a:lvl4pPr>
            <a:lvl5pPr marL="2048269" indent="0" algn="ctr">
              <a:buNone/>
              <a:defRPr sz="1792"/>
            </a:lvl5pPr>
            <a:lvl6pPr marL="2560336" indent="0" algn="ctr">
              <a:buNone/>
              <a:defRPr sz="1792"/>
            </a:lvl6pPr>
            <a:lvl7pPr marL="3072403" indent="0" algn="ctr">
              <a:buNone/>
              <a:defRPr sz="1792"/>
            </a:lvl7pPr>
            <a:lvl8pPr marL="3584470" indent="0" algn="ctr">
              <a:buNone/>
              <a:defRPr sz="1792"/>
            </a:lvl8pPr>
            <a:lvl9pPr marL="4096538" indent="0" algn="ctr">
              <a:buNone/>
              <a:defRPr sz="179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63793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78759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2"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802"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288528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40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56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61649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22"/>
            <a:ext cx="8478203" cy="3042919"/>
          </a:xfrm>
        </p:spPr>
        <p:txBody>
          <a:bodyPr anchor="b"/>
          <a:lstStyle>
            <a:lvl1pPr>
              <a:defRPr sz="640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29"/>
            <a:ext cx="8478203"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1464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77324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68"/>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1"/>
            <a:ext cx="4158466"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7" y="1793241"/>
            <a:ext cx="4178945"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976337"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48996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39356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152400" y="176176"/>
            <a:ext cx="3520441" cy="832105"/>
          </a:xfrm>
          <a:prstGeom prst="rect">
            <a:avLst/>
          </a:prstGeom>
        </p:spPr>
      </p:pic>
      <p:cxnSp>
        <p:nvCxnSpPr>
          <p:cNvPr id="6" name="Straight Connector 5"/>
          <p:cNvCxnSpPr/>
          <p:nvPr userDrawn="1"/>
        </p:nvCxnSpPr>
        <p:spPr>
          <a:xfrm>
            <a:off x="30281" y="10082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600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Content Placeholder 2"/>
          <p:cNvSpPr>
            <a:spLocks noGrp="1"/>
          </p:cNvSpPr>
          <p:nvPr>
            <p:ph idx="1"/>
          </p:nvPr>
        </p:nvSpPr>
        <p:spPr>
          <a:xfrm>
            <a:off x="4178945" y="1053255"/>
            <a:ext cx="4976336"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36566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468469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55"/>
            <a:ext cx="4976336"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69547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39351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1"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799"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88659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32"/>
            <a:ext cx="8478203" cy="3042919"/>
          </a:xfrm>
        </p:spPr>
        <p:txBody>
          <a:bodyPr anchor="b"/>
          <a:lstStyle>
            <a:lvl1pPr>
              <a:defRPr sz="672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39"/>
            <a:ext cx="8478203" cy="1600199"/>
          </a:xfrm>
        </p:spPr>
        <p:txBody>
          <a:bodyPr/>
          <a:lstStyle>
            <a:lvl1pPr marL="0" indent="0">
              <a:buNone/>
              <a:defRPr sz="2688">
                <a:solidFill>
                  <a:schemeClr val="tx1"/>
                </a:solidFill>
              </a:defRPr>
            </a:lvl1pPr>
            <a:lvl2pPr marL="512067" indent="0">
              <a:buNone/>
              <a:defRPr sz="2240">
                <a:solidFill>
                  <a:schemeClr val="tx1">
                    <a:tint val="75000"/>
                  </a:schemeClr>
                </a:solidFill>
              </a:defRPr>
            </a:lvl2pPr>
            <a:lvl3pPr marL="1024134" indent="0">
              <a:buNone/>
              <a:defRPr sz="2017">
                <a:solidFill>
                  <a:schemeClr val="tx1">
                    <a:tint val="75000"/>
                  </a:schemeClr>
                </a:solidFill>
              </a:defRPr>
            </a:lvl3pPr>
            <a:lvl4pPr marL="1536202" indent="0">
              <a:buNone/>
              <a:defRPr sz="1792">
                <a:solidFill>
                  <a:schemeClr val="tx1">
                    <a:tint val="75000"/>
                  </a:schemeClr>
                </a:solidFill>
              </a:defRPr>
            </a:lvl4pPr>
            <a:lvl5pPr marL="2048269" indent="0">
              <a:buNone/>
              <a:defRPr sz="1792">
                <a:solidFill>
                  <a:schemeClr val="tx1">
                    <a:tint val="75000"/>
                  </a:schemeClr>
                </a:solidFill>
              </a:defRPr>
            </a:lvl5pPr>
            <a:lvl6pPr marL="2560336" indent="0">
              <a:buNone/>
              <a:defRPr sz="1792">
                <a:solidFill>
                  <a:schemeClr val="tx1">
                    <a:tint val="75000"/>
                  </a:schemeClr>
                </a:solidFill>
              </a:defRPr>
            </a:lvl6pPr>
            <a:lvl7pPr marL="3072403" indent="0">
              <a:buNone/>
              <a:defRPr sz="1792">
                <a:solidFill>
                  <a:schemeClr val="tx1">
                    <a:tint val="75000"/>
                  </a:schemeClr>
                </a:solidFill>
              </a:defRPr>
            </a:lvl7pPr>
            <a:lvl8pPr marL="3584470" indent="0">
              <a:buNone/>
              <a:defRPr sz="1792">
                <a:solidFill>
                  <a:schemeClr val="tx1">
                    <a:tint val="75000"/>
                  </a:schemeClr>
                </a:solidFill>
              </a:defRPr>
            </a:lvl8pPr>
            <a:lvl9pPr marL="4096538" indent="0">
              <a:buNone/>
              <a:defRPr sz="17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83190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94934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71"/>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2"/>
            <a:ext cx="4158466"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9" y="1793242"/>
            <a:ext cx="4178945"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6" name="Content Placeholder 5"/>
          <p:cNvSpPr>
            <a:spLocks noGrp="1"/>
          </p:cNvSpPr>
          <p:nvPr>
            <p:ph sz="quarter" idx="4"/>
          </p:nvPr>
        </p:nvSpPr>
        <p:spPr>
          <a:xfrm>
            <a:off x="4976339"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2843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04561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81147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Content Placeholder 2"/>
          <p:cNvSpPr>
            <a:spLocks noGrp="1"/>
          </p:cNvSpPr>
          <p:nvPr>
            <p:ph idx="1"/>
          </p:nvPr>
        </p:nvSpPr>
        <p:spPr>
          <a:xfrm>
            <a:off x="4178945" y="1053265"/>
            <a:ext cx="4976336" cy="5198533"/>
          </a:xfrm>
        </p:spPr>
        <p:txBody>
          <a:bodyPr/>
          <a:lstStyle>
            <a:lvl1pPr>
              <a:defRPr sz="3584"/>
            </a:lvl1pPr>
            <a:lvl2pPr>
              <a:defRPr sz="3136"/>
            </a:lvl2pPr>
            <a:lvl3pPr>
              <a:defRPr sz="2688"/>
            </a:lvl3pPr>
            <a:lvl4pPr>
              <a:defRPr sz="2240"/>
            </a:lvl4pPr>
            <a:lvl5pPr>
              <a:defRPr sz="2240"/>
            </a:lvl5pPr>
            <a:lvl6pPr>
              <a:defRPr sz="2240"/>
            </a:lvl6pPr>
            <a:lvl7pPr>
              <a:defRPr sz="2240"/>
            </a:lvl7pPr>
            <a:lvl8pPr>
              <a:defRPr sz="2240"/>
            </a:lvl8pPr>
            <a:lvl9pPr>
              <a:defRPr sz="22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387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65"/>
            <a:ext cx="4976336" cy="5198533"/>
          </a:xfrm>
        </p:spPr>
        <p:txBody>
          <a:bodyPr anchor="t"/>
          <a:lstStyle>
            <a:lvl1pPr marL="0" indent="0">
              <a:buNone/>
              <a:defRPr sz="3584"/>
            </a:lvl1pPr>
            <a:lvl2pPr marL="512067" indent="0">
              <a:buNone/>
              <a:defRPr sz="3136"/>
            </a:lvl2pPr>
            <a:lvl3pPr marL="1024134" indent="0">
              <a:buNone/>
              <a:defRPr sz="2688"/>
            </a:lvl3pPr>
            <a:lvl4pPr marL="1536202" indent="0">
              <a:buNone/>
              <a:defRPr sz="2240"/>
            </a:lvl4pPr>
            <a:lvl5pPr marL="2048269" indent="0">
              <a:buNone/>
              <a:defRPr sz="2240"/>
            </a:lvl5pPr>
            <a:lvl6pPr marL="2560336" indent="0">
              <a:buNone/>
              <a:defRPr sz="2240"/>
            </a:lvl6pPr>
            <a:lvl7pPr marL="3072403" indent="0">
              <a:buNone/>
              <a:defRPr sz="2240"/>
            </a:lvl7pPr>
            <a:lvl8pPr marL="3584470" indent="0">
              <a:buNone/>
              <a:defRPr sz="2240"/>
            </a:lvl8pPr>
            <a:lvl9pPr marL="4096538" indent="0">
              <a:buNone/>
              <a:defRPr sz="224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9818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800" y="389471"/>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800"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18"/>
            <a:ext cx="2211705" cy="389467"/>
          </a:xfrm>
          <a:prstGeom prst="rect">
            <a:avLst/>
          </a:prstGeom>
        </p:spPr>
        <p:txBody>
          <a:bodyPr vert="horz" lIns="91440" tIns="45720" rIns="91440" bIns="45720" rtlCol="0" anchor="ctr"/>
          <a:lstStyle>
            <a:lvl1pPr algn="l">
              <a:defRPr sz="1344">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2" y="6780118"/>
            <a:ext cx="3317558" cy="389467"/>
          </a:xfrm>
          <a:prstGeom prst="rect">
            <a:avLst/>
          </a:prstGeom>
        </p:spPr>
        <p:txBody>
          <a:bodyPr vert="horz" lIns="91440" tIns="45720" rIns="91440" bIns="45720" rtlCol="0" anchor="ctr"/>
          <a:lstStyle>
            <a:lvl1pPr algn="ctr">
              <a:defRPr sz="13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18"/>
            <a:ext cx="2211705" cy="389467"/>
          </a:xfrm>
          <a:prstGeom prst="rect">
            <a:avLst/>
          </a:prstGeom>
        </p:spPr>
        <p:txBody>
          <a:bodyPr vert="horz" lIns="91440" tIns="45720" rIns="91440" bIns="45720" rtlCol="0" anchor="ctr"/>
          <a:lstStyle>
            <a:lvl1pPr algn="r">
              <a:defRPr sz="1344">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3296303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1024134" rtl="0" eaLnBrk="1" latinLnBrk="0" hangingPunct="1">
        <a:lnSpc>
          <a:spcPct val="90000"/>
        </a:lnSpc>
        <a:spcBef>
          <a:spcPct val="0"/>
        </a:spcBef>
        <a:buNone/>
        <a:defRPr sz="4928" kern="1200">
          <a:solidFill>
            <a:schemeClr val="tx1"/>
          </a:solidFill>
          <a:latin typeface="+mj-lt"/>
          <a:ea typeface="+mj-ea"/>
          <a:cs typeface="+mj-cs"/>
        </a:defRPr>
      </a:lvl1pPr>
    </p:titleStyle>
    <p:bodyStyle>
      <a:lvl1pPr marL="256035" indent="-256035" algn="l" defTabSz="1024134" rtl="0" eaLnBrk="1" latinLnBrk="0" hangingPunct="1">
        <a:lnSpc>
          <a:spcPct val="90000"/>
        </a:lnSpc>
        <a:spcBef>
          <a:spcPts val="1121"/>
        </a:spcBef>
        <a:buFont typeface="Arial" panose="020B0604020202020204" pitchFamily="34" charset="0"/>
        <a:buChar char="•"/>
        <a:defRPr sz="3136" kern="1200">
          <a:solidFill>
            <a:schemeClr val="tx1"/>
          </a:solidFill>
          <a:latin typeface="+mn-lt"/>
          <a:ea typeface="+mn-ea"/>
          <a:cs typeface="+mn-cs"/>
        </a:defRPr>
      </a:lvl1pPr>
      <a:lvl2pPr marL="768102" indent="-256035" algn="l" defTabSz="1024134" rtl="0" eaLnBrk="1" latinLnBrk="0" hangingPunct="1">
        <a:lnSpc>
          <a:spcPct val="90000"/>
        </a:lnSpc>
        <a:spcBef>
          <a:spcPts val="560"/>
        </a:spcBef>
        <a:buFont typeface="Arial" panose="020B0604020202020204" pitchFamily="34" charset="0"/>
        <a:buChar char="•"/>
        <a:defRPr sz="2688" kern="1200">
          <a:solidFill>
            <a:schemeClr val="tx1"/>
          </a:solidFill>
          <a:latin typeface="+mn-lt"/>
          <a:ea typeface="+mn-ea"/>
          <a:cs typeface="+mn-cs"/>
        </a:defRPr>
      </a:lvl2pPr>
      <a:lvl3pPr marL="1280169" indent="-256035" algn="l" defTabSz="1024134" rtl="0" eaLnBrk="1" latinLnBrk="0" hangingPunct="1">
        <a:lnSpc>
          <a:spcPct val="90000"/>
        </a:lnSpc>
        <a:spcBef>
          <a:spcPts val="560"/>
        </a:spcBef>
        <a:buFont typeface="Arial" panose="020B0604020202020204" pitchFamily="34" charset="0"/>
        <a:buChar char="•"/>
        <a:defRPr sz="2240" kern="1200">
          <a:solidFill>
            <a:schemeClr val="tx1"/>
          </a:solidFill>
          <a:latin typeface="+mn-lt"/>
          <a:ea typeface="+mn-ea"/>
          <a:cs typeface="+mn-cs"/>
        </a:defRPr>
      </a:lvl3pPr>
      <a:lvl4pPr marL="1792236"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4pPr>
      <a:lvl5pPr marL="2304303"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5pPr>
      <a:lvl6pPr marL="2816371"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6pPr>
      <a:lvl7pPr marL="3328438"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7pPr>
      <a:lvl8pPr marL="3840505"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8pPr>
      <a:lvl9pPr marL="4352572"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9pPr>
    </p:bodyStyle>
    <p:otherStyle>
      <a:defPPr>
        <a:defRPr lang="en-US"/>
      </a:defPPr>
      <a:lvl1pPr marL="0" algn="l" defTabSz="1024134" rtl="0" eaLnBrk="1" latinLnBrk="0" hangingPunct="1">
        <a:defRPr sz="2017" kern="1200">
          <a:solidFill>
            <a:schemeClr val="tx1"/>
          </a:solidFill>
          <a:latin typeface="+mn-lt"/>
          <a:ea typeface="+mn-ea"/>
          <a:cs typeface="+mn-cs"/>
        </a:defRPr>
      </a:lvl1pPr>
      <a:lvl2pPr marL="512067" algn="l" defTabSz="1024134" rtl="0" eaLnBrk="1" latinLnBrk="0" hangingPunct="1">
        <a:defRPr sz="2017" kern="1200">
          <a:solidFill>
            <a:schemeClr val="tx1"/>
          </a:solidFill>
          <a:latin typeface="+mn-lt"/>
          <a:ea typeface="+mn-ea"/>
          <a:cs typeface="+mn-cs"/>
        </a:defRPr>
      </a:lvl2pPr>
      <a:lvl3pPr marL="1024134" algn="l" defTabSz="1024134" rtl="0" eaLnBrk="1" latinLnBrk="0" hangingPunct="1">
        <a:defRPr sz="2017" kern="1200">
          <a:solidFill>
            <a:schemeClr val="tx1"/>
          </a:solidFill>
          <a:latin typeface="+mn-lt"/>
          <a:ea typeface="+mn-ea"/>
          <a:cs typeface="+mn-cs"/>
        </a:defRPr>
      </a:lvl3pPr>
      <a:lvl4pPr marL="1536202" algn="l" defTabSz="1024134" rtl="0" eaLnBrk="1" latinLnBrk="0" hangingPunct="1">
        <a:defRPr sz="2017" kern="1200">
          <a:solidFill>
            <a:schemeClr val="tx1"/>
          </a:solidFill>
          <a:latin typeface="+mn-lt"/>
          <a:ea typeface="+mn-ea"/>
          <a:cs typeface="+mn-cs"/>
        </a:defRPr>
      </a:lvl4pPr>
      <a:lvl5pPr marL="2048269" algn="l" defTabSz="1024134" rtl="0" eaLnBrk="1" latinLnBrk="0" hangingPunct="1">
        <a:defRPr sz="2017" kern="1200">
          <a:solidFill>
            <a:schemeClr val="tx1"/>
          </a:solidFill>
          <a:latin typeface="+mn-lt"/>
          <a:ea typeface="+mn-ea"/>
          <a:cs typeface="+mn-cs"/>
        </a:defRPr>
      </a:lvl5pPr>
      <a:lvl6pPr marL="2560336" algn="l" defTabSz="1024134" rtl="0" eaLnBrk="1" latinLnBrk="0" hangingPunct="1">
        <a:defRPr sz="2017" kern="1200">
          <a:solidFill>
            <a:schemeClr val="tx1"/>
          </a:solidFill>
          <a:latin typeface="+mn-lt"/>
          <a:ea typeface="+mn-ea"/>
          <a:cs typeface="+mn-cs"/>
        </a:defRPr>
      </a:lvl6pPr>
      <a:lvl7pPr marL="3072403" algn="l" defTabSz="1024134" rtl="0" eaLnBrk="1" latinLnBrk="0" hangingPunct="1">
        <a:defRPr sz="2017" kern="1200">
          <a:solidFill>
            <a:schemeClr val="tx1"/>
          </a:solidFill>
          <a:latin typeface="+mn-lt"/>
          <a:ea typeface="+mn-ea"/>
          <a:cs typeface="+mn-cs"/>
        </a:defRPr>
      </a:lvl7pPr>
      <a:lvl8pPr marL="3584470" algn="l" defTabSz="1024134" rtl="0" eaLnBrk="1" latinLnBrk="0" hangingPunct="1">
        <a:defRPr sz="2017" kern="1200">
          <a:solidFill>
            <a:schemeClr val="tx1"/>
          </a:solidFill>
          <a:latin typeface="+mn-lt"/>
          <a:ea typeface="+mn-ea"/>
          <a:cs typeface="+mn-cs"/>
        </a:defRPr>
      </a:lvl8pPr>
      <a:lvl9pPr marL="4096538" algn="l" defTabSz="1024134" rtl="0" eaLnBrk="1" latinLnBrk="0" hangingPunct="1">
        <a:defRPr sz="20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799" y="389468"/>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799"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08"/>
            <a:ext cx="2211705" cy="389467"/>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1" y="6780108"/>
            <a:ext cx="3317558"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08"/>
            <a:ext cx="2211705"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22214777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875" y="897365"/>
            <a:ext cx="9829800" cy="3416320"/>
          </a:xfrm>
          <a:prstGeom prst="rect">
            <a:avLst/>
          </a:prstGeom>
          <a:noFill/>
        </p:spPr>
        <p:txBody>
          <a:bodyPr wrap="square" rtlCol="0">
            <a:spAutoFit/>
          </a:bodyPr>
          <a:lstStyle/>
          <a:p>
            <a:pPr algn="ctr"/>
            <a:r>
              <a:rPr lang="en-US" sz="72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Grammar: </a:t>
            </a:r>
          </a:p>
          <a:p>
            <a:pPr algn="ctr"/>
            <a:r>
              <a:rPr lang="en-US" sz="72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Beyond Conventions</a:t>
            </a:r>
          </a:p>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Grades 2-6</a:t>
            </a:r>
            <a:r>
              <a:rPr lang="en-US" sz="72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 </a:t>
            </a:r>
            <a:endPar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pic>
        <p:nvPicPr>
          <p:cNvPr id="1029" name="Picture 5" descr="http://carriecantor.files.wordpress.com/2011/04/editing-on-looseleaf-paper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2231" y="4566827"/>
            <a:ext cx="1869085" cy="2242902"/>
          </a:xfrm>
          <a:prstGeom prst="rect">
            <a:avLst/>
          </a:prstGeom>
          <a:noFill/>
          <a:extLst>
            <a:ext uri="{909E8E84-426E-40DD-AFC4-6F175D3DCCD1}">
              <a14:hiddenFill xmlns:a14="http://schemas.microsoft.com/office/drawing/2010/main">
                <a:solidFill>
                  <a:srgbClr val="FFFFFF"/>
                </a:solidFill>
              </a14:hiddenFill>
            </a:ext>
          </a:extLst>
        </p:spPr>
      </p:pic>
      <p:sp>
        <p:nvSpPr>
          <p:cNvPr id="2" name="&quot;No&quot; Symbol 1"/>
          <p:cNvSpPr/>
          <p:nvPr/>
        </p:nvSpPr>
        <p:spPr>
          <a:xfrm>
            <a:off x="3092037" y="4191988"/>
            <a:ext cx="3669475" cy="2992581"/>
          </a:xfrm>
          <a:prstGeom prst="noSmoking">
            <a:avLst>
              <a:gd name="adj" fmla="val 657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41661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179700"/>
            <a:ext cx="9385218" cy="5509200"/>
          </a:xfrm>
          <a:prstGeom prst="rect">
            <a:avLst/>
          </a:prstGeom>
          <a:noFill/>
        </p:spPr>
        <p:txBody>
          <a:bodyPr wrap="square" rtlCol="0">
            <a:spAutoFit/>
          </a:bodyPr>
          <a:lstStyle/>
          <a:p>
            <a:pPr algn="ctr"/>
            <a:r>
              <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rPr>
              <a:t>Sample 3</a:t>
            </a:r>
            <a:r>
              <a:rPr lang="en-US" sz="4800" baseline="30000" dirty="0">
                <a:effectLst>
                  <a:outerShdw blurRad="38100" dist="38100" dir="2700000" algn="tl">
                    <a:srgbClr val="000000">
                      <a:alpha val="43137"/>
                    </a:srgbClr>
                  </a:outerShdw>
                </a:effectLst>
                <a:latin typeface="Verdana" pitchFamily="34" charset="0"/>
                <a:ea typeface="Verdana" pitchFamily="34" charset="0"/>
                <a:cs typeface="Verdana" pitchFamily="34" charset="0"/>
              </a:rPr>
              <a:t>rd</a:t>
            </a:r>
            <a:r>
              <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rPr>
              <a:t> Grade </a:t>
            </a: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Instruction</a:t>
            </a:r>
            <a:endPar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endPar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Notice</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Name/Label</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Ask Questions</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Envision</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Apply</a:t>
            </a:r>
          </a:p>
        </p:txBody>
      </p:sp>
      <p:sp>
        <p:nvSpPr>
          <p:cNvPr id="4" name="Oval 3"/>
          <p:cNvSpPr/>
          <p:nvPr/>
        </p:nvSpPr>
        <p:spPr>
          <a:xfrm>
            <a:off x="5599737" y="3028780"/>
            <a:ext cx="3199880" cy="2989738"/>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5" name="TextBox 4"/>
          <p:cNvSpPr txBox="1"/>
          <p:nvPr/>
        </p:nvSpPr>
        <p:spPr>
          <a:xfrm>
            <a:off x="6160586" y="3615708"/>
            <a:ext cx="2078182" cy="1815882"/>
          </a:xfrm>
          <a:prstGeom prst="rect">
            <a:avLst/>
          </a:prstGeom>
          <a:noFill/>
        </p:spPr>
        <p:txBody>
          <a:bodyPr wrap="square" rtlCol="0">
            <a:spAutoFit/>
          </a:bodyPr>
          <a:lstStyle/>
          <a:p>
            <a:pPr algn="ctr"/>
            <a:r>
              <a:rPr lang="en-US" sz="2800" dirty="0" smtClean="0"/>
              <a:t>Spotlight on Meta-linguistic Awareness</a:t>
            </a:r>
            <a:endParaRPr lang="en-US" sz="2800" dirty="0"/>
          </a:p>
        </p:txBody>
      </p:sp>
    </p:spTree>
    <p:extLst>
      <p:ext uri="{BB962C8B-B14F-4D97-AF65-F5344CB8AC3E}">
        <p14:creationId xmlns:p14="http://schemas.microsoft.com/office/powerpoint/2010/main" val="3532397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004" y="2450361"/>
            <a:ext cx="9385218"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Reflecting on Instruction</a:t>
            </a:r>
          </a:p>
        </p:txBody>
      </p:sp>
    </p:spTree>
    <p:extLst>
      <p:ext uri="{BB962C8B-B14F-4D97-AF65-F5344CB8AC3E}">
        <p14:creationId xmlns:p14="http://schemas.microsoft.com/office/powerpoint/2010/main" val="1671215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004" y="1227203"/>
            <a:ext cx="9385218" cy="5447645"/>
          </a:xfrm>
          <a:prstGeom prst="rect">
            <a:avLst/>
          </a:prstGeom>
          <a:noFill/>
        </p:spPr>
        <p:txBody>
          <a:bodyPr wrap="square" rtlCol="0">
            <a:spAutoFit/>
          </a:bodyPr>
          <a:lstStyle/>
          <a:p>
            <a:pPr algn="ctr"/>
            <a:r>
              <a:rPr lang="en-US" sz="6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Planning Instruction</a:t>
            </a:r>
          </a:p>
          <a:p>
            <a:pPr algn="ctr"/>
            <a:endPar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WHAT will you teach?</a:t>
            </a:r>
          </a:p>
          <a:p>
            <a:pPr marL="685800" indent="-685800">
              <a:buFont typeface="Arial" panose="020B0604020202020204" pitchFamily="34" charset="0"/>
              <a:buChar char="•"/>
            </a:pPr>
            <a:endPar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HOW will you teach it?</a:t>
            </a:r>
          </a:p>
          <a:p>
            <a:pPr marL="685800" indent="-685800">
              <a:buFont typeface="Arial" panose="020B0604020202020204" pitchFamily="34" charset="0"/>
              <a:buChar char="•"/>
            </a:pPr>
            <a:endPar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WHEN will you teach it?</a:t>
            </a:r>
          </a:p>
        </p:txBody>
      </p:sp>
    </p:spTree>
    <p:extLst>
      <p:ext uri="{BB962C8B-B14F-4D97-AF65-F5344CB8AC3E}">
        <p14:creationId xmlns:p14="http://schemas.microsoft.com/office/powerpoint/2010/main" val="1928694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2925373"/>
            <a:ext cx="9385218"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Lunch</a:t>
            </a:r>
          </a:p>
        </p:txBody>
      </p:sp>
    </p:spTree>
    <p:extLst>
      <p:ext uri="{BB962C8B-B14F-4D97-AF65-F5344CB8AC3E}">
        <p14:creationId xmlns:p14="http://schemas.microsoft.com/office/powerpoint/2010/main" val="371311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004" y="2450361"/>
            <a:ext cx="9385218" cy="1754326"/>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WHAT </a:t>
            </a:r>
            <a:r>
              <a:rPr lang="en-US" sz="5400" dirty="0">
                <a:effectLst>
                  <a:outerShdw blurRad="38100" dist="38100" dir="2700000" algn="tl">
                    <a:srgbClr val="000000">
                      <a:alpha val="43137"/>
                    </a:srgbClr>
                  </a:outerShdw>
                </a:effectLst>
                <a:latin typeface="Verdana" pitchFamily="34" charset="0"/>
                <a:ea typeface="Verdana" pitchFamily="34" charset="0"/>
                <a:cs typeface="Verdana" pitchFamily="34" charset="0"/>
              </a:rPr>
              <a:t>T</a:t>
            </a: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o Teach: </a:t>
            </a:r>
          </a:p>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From CA ELD Standards</a:t>
            </a:r>
          </a:p>
        </p:txBody>
      </p:sp>
    </p:spTree>
    <p:extLst>
      <p:ext uri="{BB962C8B-B14F-4D97-AF65-F5344CB8AC3E}">
        <p14:creationId xmlns:p14="http://schemas.microsoft.com/office/powerpoint/2010/main" val="1124475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028" y="1187532"/>
            <a:ext cx="7481455" cy="1200329"/>
          </a:xfrm>
          <a:prstGeom prst="rect">
            <a:avLst/>
          </a:prstGeom>
          <a:noFill/>
        </p:spPr>
        <p:txBody>
          <a:bodyPr wrap="square" rtlCol="0">
            <a:spAutoFit/>
          </a:bodyPr>
          <a:lstStyle/>
          <a:p>
            <a:pPr algn="ctr"/>
            <a:r>
              <a:rPr lang="en-US" sz="3600" b="1" dirty="0" smtClean="0"/>
              <a:t>Strand 2 (Tool Set) – Understanding Cohesion</a:t>
            </a:r>
            <a:endParaRPr lang="en-US" sz="3600" b="1" dirty="0"/>
          </a:p>
        </p:txBody>
      </p:sp>
      <p:sp>
        <p:nvSpPr>
          <p:cNvPr id="3" name="TextBox 2"/>
          <p:cNvSpPr txBox="1"/>
          <p:nvPr/>
        </p:nvSpPr>
        <p:spPr>
          <a:xfrm>
            <a:off x="338444" y="2909455"/>
            <a:ext cx="8894619" cy="4154984"/>
          </a:xfrm>
          <a:prstGeom prst="rect">
            <a:avLst/>
          </a:prstGeom>
          <a:noFill/>
        </p:spPr>
        <p:txBody>
          <a:bodyPr wrap="square" rtlCol="0">
            <a:spAutoFit/>
          </a:bodyPr>
          <a:lstStyle/>
          <a:p>
            <a:r>
              <a:rPr lang="en-US" sz="3200" dirty="0" smtClean="0"/>
              <a:t>Places to learn about linguistic resources (specific tools):</a:t>
            </a:r>
          </a:p>
          <a:p>
            <a:endParaRPr lang="en-US" sz="3200" dirty="0" smtClean="0"/>
          </a:p>
          <a:p>
            <a:pPr marL="1322500" lvl="2" indent="-342900">
              <a:buFont typeface="Arial" panose="020B0604020202020204" pitchFamily="34" charset="0"/>
              <a:buChar char="•"/>
            </a:pPr>
            <a:r>
              <a:rPr lang="en-US" sz="2800" dirty="0" smtClean="0"/>
              <a:t>Grade-level Standards</a:t>
            </a:r>
          </a:p>
          <a:p>
            <a:pPr marL="1322500" lvl="2" indent="-342900">
              <a:buFont typeface="Arial" panose="020B0604020202020204" pitchFamily="34" charset="0"/>
              <a:buChar char="•"/>
            </a:pPr>
            <a:endParaRPr lang="en-US" sz="2800" dirty="0"/>
          </a:p>
          <a:p>
            <a:pPr marL="1322500" lvl="2" indent="-342900">
              <a:buFont typeface="Arial" panose="020B0604020202020204" pitchFamily="34" charset="0"/>
              <a:buChar char="•"/>
            </a:pPr>
            <a:r>
              <a:rPr lang="en-US" sz="2800" dirty="0" smtClean="0"/>
              <a:t>Glossary</a:t>
            </a:r>
          </a:p>
          <a:p>
            <a:pPr marL="1322500" lvl="2" indent="-342900">
              <a:buFont typeface="Arial" panose="020B0604020202020204" pitchFamily="34" charset="0"/>
              <a:buChar char="•"/>
            </a:pPr>
            <a:endParaRPr lang="en-US" sz="2800" dirty="0"/>
          </a:p>
          <a:p>
            <a:pPr marL="1322500" lvl="2" indent="-342900">
              <a:buFont typeface="Arial" panose="020B0604020202020204" pitchFamily="34" charset="0"/>
              <a:buChar char="•"/>
            </a:pPr>
            <a:r>
              <a:rPr lang="en-US" sz="2800" dirty="0" smtClean="0"/>
              <a:t>Google (e.g., cohesion in narrative texts)</a:t>
            </a:r>
          </a:p>
          <a:p>
            <a:pPr lvl="2"/>
            <a:endParaRPr lang="en-US" sz="2800" dirty="0"/>
          </a:p>
        </p:txBody>
      </p:sp>
    </p:spTree>
    <p:extLst>
      <p:ext uri="{BB962C8B-B14F-4D97-AF65-F5344CB8AC3E}">
        <p14:creationId xmlns:p14="http://schemas.microsoft.com/office/powerpoint/2010/main" val="272414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761592"/>
            <a:ext cx="9385218" cy="2585323"/>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Inquiry to Guide Planning</a:t>
            </a:r>
          </a:p>
          <a:p>
            <a:pPr algn="ctr"/>
            <a:endParaRPr lang="en-US" sz="5400"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Cohesion</a:t>
            </a:r>
          </a:p>
        </p:txBody>
      </p:sp>
    </p:spTree>
    <p:extLst>
      <p:ext uri="{BB962C8B-B14F-4D97-AF65-F5344CB8AC3E}">
        <p14:creationId xmlns:p14="http://schemas.microsoft.com/office/powerpoint/2010/main" val="371311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179700"/>
            <a:ext cx="9385218" cy="5509200"/>
          </a:xfrm>
          <a:prstGeom prst="rect">
            <a:avLst/>
          </a:prstGeom>
          <a:noFill/>
        </p:spPr>
        <p:txBody>
          <a:bodyPr wrap="square" rtlCol="0">
            <a:spAutoFit/>
          </a:bodyPr>
          <a:lstStyle/>
          <a:p>
            <a:pPr algn="ctr"/>
            <a:r>
              <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rPr>
              <a:t>Sample 3</a:t>
            </a:r>
            <a:r>
              <a:rPr lang="en-US" sz="4800" baseline="30000" dirty="0">
                <a:effectLst>
                  <a:outerShdw blurRad="38100" dist="38100" dir="2700000" algn="tl">
                    <a:srgbClr val="000000">
                      <a:alpha val="43137"/>
                    </a:srgbClr>
                  </a:outerShdw>
                </a:effectLst>
                <a:latin typeface="Verdana" pitchFamily="34" charset="0"/>
                <a:ea typeface="Verdana" pitchFamily="34" charset="0"/>
                <a:cs typeface="Verdana" pitchFamily="34" charset="0"/>
              </a:rPr>
              <a:t>rd</a:t>
            </a:r>
            <a:r>
              <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rPr>
              <a:t> Grade </a:t>
            </a: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Instruction</a:t>
            </a:r>
            <a:endPar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endPar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Notice</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Name/Label</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Ask Questions</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Envision</a:t>
            </a:r>
          </a:p>
          <a:p>
            <a:pPr marL="685800" indent="-685800">
              <a:spcAft>
                <a:spcPts val="1200"/>
              </a:spcAft>
              <a:buFont typeface="Arial" panose="020B0604020202020204" pitchFamily="34" charset="0"/>
              <a:buChar char="•"/>
            </a:pPr>
            <a:r>
              <a:rPr lang="en-US" sz="4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Apply</a:t>
            </a:r>
          </a:p>
        </p:txBody>
      </p:sp>
      <p:sp>
        <p:nvSpPr>
          <p:cNvPr id="4" name="Oval 3"/>
          <p:cNvSpPr/>
          <p:nvPr/>
        </p:nvSpPr>
        <p:spPr>
          <a:xfrm>
            <a:off x="5599737" y="3028780"/>
            <a:ext cx="3199880" cy="2989738"/>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5" name="TextBox 4"/>
          <p:cNvSpPr txBox="1"/>
          <p:nvPr/>
        </p:nvSpPr>
        <p:spPr>
          <a:xfrm>
            <a:off x="6160586" y="3615708"/>
            <a:ext cx="2078182" cy="1815882"/>
          </a:xfrm>
          <a:prstGeom prst="rect">
            <a:avLst/>
          </a:prstGeom>
          <a:noFill/>
        </p:spPr>
        <p:txBody>
          <a:bodyPr wrap="square" rtlCol="0">
            <a:spAutoFit/>
          </a:bodyPr>
          <a:lstStyle/>
          <a:p>
            <a:pPr algn="ctr"/>
            <a:r>
              <a:rPr lang="en-US" sz="2800" dirty="0" smtClean="0"/>
              <a:t>Spotlight on Meta-linguistic Awareness</a:t>
            </a:r>
            <a:endParaRPr lang="en-US" sz="2800" dirty="0"/>
          </a:p>
        </p:txBody>
      </p:sp>
    </p:spTree>
    <p:extLst>
      <p:ext uri="{BB962C8B-B14F-4D97-AF65-F5344CB8AC3E}">
        <p14:creationId xmlns:p14="http://schemas.microsoft.com/office/powerpoint/2010/main" val="1009172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167825"/>
            <a:ext cx="9385218" cy="1754326"/>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As a teacher, I need to decide…</a:t>
            </a:r>
          </a:p>
        </p:txBody>
      </p:sp>
      <p:sp>
        <p:nvSpPr>
          <p:cNvPr id="4" name="TextBox 3"/>
          <p:cNvSpPr txBox="1"/>
          <p:nvPr/>
        </p:nvSpPr>
        <p:spPr>
          <a:xfrm>
            <a:off x="760021" y="3123210"/>
            <a:ext cx="8170223" cy="3785652"/>
          </a:xfrm>
          <a:prstGeom prst="rect">
            <a:avLst/>
          </a:prstGeom>
          <a:noFill/>
        </p:spPr>
        <p:txBody>
          <a:bodyPr wrap="square" rtlCol="0">
            <a:spAutoFit/>
          </a:bodyPr>
          <a:lstStyle/>
          <a:p>
            <a:pPr marL="342900" indent="-342900">
              <a:buFont typeface="Arial" panose="020B0604020202020204" pitchFamily="34" charset="0"/>
              <a:buChar char="•"/>
            </a:pPr>
            <a:r>
              <a:rPr lang="en-US" sz="4800" dirty="0" smtClean="0"/>
              <a:t>WHAT to teach</a:t>
            </a:r>
          </a:p>
          <a:p>
            <a:pPr marL="342900" indent="-342900">
              <a:buFont typeface="Arial" panose="020B0604020202020204" pitchFamily="34" charset="0"/>
              <a:buChar char="•"/>
            </a:pPr>
            <a:endParaRPr lang="en-US" sz="4800" dirty="0" smtClean="0"/>
          </a:p>
          <a:p>
            <a:pPr marL="342900" indent="-342900">
              <a:buFont typeface="Arial" panose="020B0604020202020204" pitchFamily="34" charset="0"/>
              <a:buChar char="•"/>
            </a:pPr>
            <a:r>
              <a:rPr lang="en-US" sz="4800" dirty="0" smtClean="0"/>
              <a:t>HOW to teach it</a:t>
            </a:r>
          </a:p>
          <a:p>
            <a:pPr marL="342900" indent="-342900">
              <a:buFont typeface="Arial" panose="020B0604020202020204" pitchFamily="34" charset="0"/>
              <a:buChar char="•"/>
            </a:pPr>
            <a:endParaRPr lang="en-US" sz="4800" dirty="0" smtClean="0"/>
          </a:p>
          <a:p>
            <a:pPr marL="342900" indent="-342900">
              <a:buFont typeface="Arial" panose="020B0604020202020204" pitchFamily="34" charset="0"/>
              <a:buChar char="•"/>
            </a:pPr>
            <a:r>
              <a:rPr lang="en-US" sz="4800" dirty="0" smtClean="0"/>
              <a:t>WHEN to teach it</a:t>
            </a:r>
            <a:endParaRPr lang="en-US" sz="4800" dirty="0"/>
          </a:p>
        </p:txBody>
      </p:sp>
    </p:spTree>
    <p:extLst>
      <p:ext uri="{BB962C8B-B14F-4D97-AF65-F5344CB8AC3E}">
        <p14:creationId xmlns:p14="http://schemas.microsoft.com/office/powerpoint/2010/main" val="543423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942194"/>
            <a:ext cx="9385218" cy="1754326"/>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Options for </a:t>
            </a:r>
          </a:p>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Planning Instruction</a:t>
            </a:r>
          </a:p>
        </p:txBody>
      </p:sp>
      <p:sp>
        <p:nvSpPr>
          <p:cNvPr id="3" name="TextBox 2"/>
          <p:cNvSpPr txBox="1"/>
          <p:nvPr/>
        </p:nvSpPr>
        <p:spPr>
          <a:xfrm>
            <a:off x="558139" y="2696520"/>
            <a:ext cx="8680863" cy="4524315"/>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Continue to use the glossary to add to your “cheat sheet” of linguistic resources</a:t>
            </a:r>
          </a:p>
          <a:p>
            <a:pPr marL="571500" indent="-571500">
              <a:buFont typeface="Arial" panose="020B0604020202020204" pitchFamily="34" charset="0"/>
              <a:buChar char="•"/>
            </a:pPr>
            <a:r>
              <a:rPr lang="en-US" sz="3600" dirty="0" smtClean="0"/>
              <a:t>Do inquiry yourself into a text to determine the linguistic resources that are used with regards to each strand </a:t>
            </a:r>
          </a:p>
          <a:p>
            <a:pPr marL="571500" indent="-571500">
              <a:buFont typeface="Arial" panose="020B0604020202020204" pitchFamily="34" charset="0"/>
              <a:buChar char="•"/>
            </a:pPr>
            <a:r>
              <a:rPr lang="en-US" sz="3600" dirty="0" smtClean="0"/>
              <a:t>Plan lessons (inquiry, language play, and/or mini-lesson) around a specific linguistic resource</a:t>
            </a:r>
            <a:endParaRPr lang="en-US" sz="3600" dirty="0"/>
          </a:p>
        </p:txBody>
      </p:sp>
    </p:spTree>
    <p:extLst>
      <p:ext uri="{BB962C8B-B14F-4D97-AF65-F5344CB8AC3E}">
        <p14:creationId xmlns:p14="http://schemas.microsoft.com/office/powerpoint/2010/main" val="543423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167825"/>
            <a:ext cx="9251868" cy="5370701"/>
          </a:xfrm>
          <a:prstGeom prst="rect">
            <a:avLst/>
          </a:prstGeom>
          <a:noFill/>
        </p:spPr>
        <p:txBody>
          <a:bodyPr wrap="square" rtlCol="0">
            <a:spAutoFit/>
          </a:bodyPr>
          <a:lstStyle/>
          <a:p>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In this session, we will have:</a:t>
            </a:r>
          </a:p>
          <a:p>
            <a:pPr marL="685800" indent="-685800">
              <a:buFont typeface="Arial" panose="020B0604020202020204" pitchFamily="34" charset="0"/>
              <a:buChar char="•"/>
            </a:pPr>
            <a:endParaRPr lang="en-US" sz="35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Theory</a:t>
            </a:r>
          </a:p>
          <a:p>
            <a:pPr marL="685800" indent="-685800">
              <a:buFont typeface="Arial" panose="020B0604020202020204" pitchFamily="34" charset="0"/>
              <a:buChar char="•"/>
            </a:pPr>
            <a:endParaRPr lang="en-US" sz="4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Application</a:t>
            </a:r>
          </a:p>
          <a:p>
            <a:pPr marL="685800" indent="-685800">
              <a:buFont typeface="Arial" panose="020B0604020202020204" pitchFamily="34" charset="0"/>
              <a:buChar char="•"/>
            </a:pPr>
            <a:endParaRPr lang="en-US" sz="4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marL="685800" indent="-685800">
              <a:buFont typeface="Arial" panose="020B0604020202020204" pitchFamily="34" charset="0"/>
              <a:buChar char="•"/>
            </a:pPr>
            <a:r>
              <a:rPr lang="en-US" sz="40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Planning</a:t>
            </a:r>
          </a:p>
        </p:txBody>
      </p:sp>
    </p:spTree>
    <p:extLst>
      <p:ext uri="{BB962C8B-B14F-4D97-AF65-F5344CB8AC3E}">
        <p14:creationId xmlns:p14="http://schemas.microsoft.com/office/powerpoint/2010/main" val="2866741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2212853"/>
            <a:ext cx="9385218"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Reflection</a:t>
            </a:r>
          </a:p>
        </p:txBody>
      </p:sp>
    </p:spTree>
    <p:extLst>
      <p:ext uri="{BB962C8B-B14F-4D97-AF65-F5344CB8AC3E}">
        <p14:creationId xmlns:p14="http://schemas.microsoft.com/office/powerpoint/2010/main" val="3040535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330" y="1214181"/>
            <a:ext cx="8122723" cy="1754326"/>
          </a:xfrm>
          <a:prstGeom prst="rect">
            <a:avLst/>
          </a:prstGeom>
          <a:noFill/>
        </p:spPr>
        <p:txBody>
          <a:bodyPr wrap="square" rtlCol="0">
            <a:spAutoFit/>
          </a:bodyPr>
          <a:lstStyle/>
          <a:p>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Describe your current definition of grammar.</a:t>
            </a:r>
          </a:p>
        </p:txBody>
      </p:sp>
      <p:sp>
        <p:nvSpPr>
          <p:cNvPr id="3" name="Rectangle 2"/>
          <p:cNvSpPr/>
          <p:nvPr/>
        </p:nvSpPr>
        <p:spPr>
          <a:xfrm>
            <a:off x="888330" y="2233848"/>
            <a:ext cx="8053137" cy="982961"/>
          </a:xfrm>
          <a:prstGeom prst="rect">
            <a:avLst/>
          </a:prstGeom>
        </p:spPr>
        <p:txBody>
          <a:bodyPr wrap="square">
            <a:spAutoFit/>
          </a:bodyPr>
          <a:lstStyle/>
          <a:p>
            <a:pPr marL="285750" indent="-285750">
              <a:buFont typeface="Arial" pitchFamily="34" charset="0"/>
              <a:buChar char="•"/>
            </a:pPr>
            <a:endParaRPr lang="en-US" dirty="0" smtClean="0">
              <a:latin typeface="Verdana" pitchFamily="34" charset="0"/>
              <a:ea typeface="Verdana" pitchFamily="34" charset="0"/>
              <a:cs typeface="Verdana" pitchFamily="34" charset="0"/>
            </a:endParaRPr>
          </a:p>
          <a:p>
            <a:pPr marL="285750" indent="-285750">
              <a:buFont typeface="Arial" pitchFamily="34" charset="0"/>
              <a:buChar char="•"/>
            </a:pPr>
            <a:endParaRPr lang="en-US" dirty="0">
              <a:latin typeface="Verdana" pitchFamily="34" charset="0"/>
              <a:ea typeface="Verdana" pitchFamily="34" charset="0"/>
              <a:cs typeface="Verdana" pitchFamily="34" charset="0"/>
            </a:endParaRPr>
          </a:p>
          <a:p>
            <a:pPr marL="285750" indent="-285750">
              <a:buFont typeface="Arial" pitchFamily="34" charset="0"/>
              <a:buChar char="•"/>
            </a:pPr>
            <a:endParaRPr lang="en-US" dirty="0" smtClean="0">
              <a:latin typeface="Verdana" pitchFamily="34" charset="0"/>
              <a:ea typeface="Verdana" pitchFamily="34" charset="0"/>
              <a:cs typeface="Verdan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10134880"/>
              </p:ext>
            </p:extLst>
          </p:nvPr>
        </p:nvGraphicFramePr>
        <p:xfrm>
          <a:off x="644638" y="3216809"/>
          <a:ext cx="8610106" cy="3335004"/>
        </p:xfrm>
        <a:graphic>
          <a:graphicData uri="http://schemas.openxmlformats.org/drawingml/2006/table">
            <a:tbl>
              <a:tblPr firstRow="1" bandRow="1">
                <a:tableStyleId>{5C22544A-7EE6-4342-B048-85BDC9FD1C3A}</a:tableStyleId>
              </a:tblPr>
              <a:tblGrid>
                <a:gridCol w="3764973"/>
                <a:gridCol w="316768"/>
                <a:gridCol w="431379"/>
                <a:gridCol w="4096986"/>
              </a:tblGrid>
              <a:tr h="405630">
                <a:tc gridSpan="4">
                  <a:txBody>
                    <a:bodyPr/>
                    <a:lstStyle/>
                    <a:p>
                      <a:pPr algn="ctr"/>
                      <a:r>
                        <a:rPr lang="en-US" dirty="0" smtClean="0">
                          <a:solidFill>
                            <a:sysClr val="windowText" lastClr="000000"/>
                          </a:solidFill>
                        </a:rPr>
                        <a:t>Key Shifts…</a:t>
                      </a:r>
                      <a:endParaRPr lang="en-US"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5630">
                <a:tc gridSpan="2">
                  <a:txBody>
                    <a:bodyPr/>
                    <a:lstStyle/>
                    <a:p>
                      <a:pPr algn="l"/>
                      <a:r>
                        <a:rPr lang="en-US" b="1" dirty="0" smtClean="0">
                          <a:solidFill>
                            <a:sysClr val="windowText" lastClr="000000"/>
                          </a:solidFill>
                        </a:rPr>
                        <a:t>from the 1999 CA</a:t>
                      </a:r>
                      <a:r>
                        <a:rPr lang="en-US" b="1" baseline="0" dirty="0" smtClean="0">
                          <a:solidFill>
                            <a:sysClr val="windowText" lastClr="000000"/>
                          </a:solidFill>
                        </a:rPr>
                        <a:t> </a:t>
                      </a:r>
                      <a:r>
                        <a:rPr lang="en-US" b="1" dirty="0" smtClean="0">
                          <a:solidFill>
                            <a:sysClr val="windowText" lastClr="000000"/>
                          </a:solidFill>
                        </a:rPr>
                        <a:t>ELD Standards </a:t>
                      </a:r>
                      <a:endParaRPr lang="en-US" b="1"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ctr"/>
                      <a:r>
                        <a:rPr lang="en-US" b="1" dirty="0" smtClean="0">
                          <a:solidFill>
                            <a:sysClr val="windowText" lastClr="000000"/>
                          </a:solidFill>
                        </a:rPr>
                        <a:t>to the 2012 CA ELD Standards</a:t>
                      </a:r>
                      <a:endParaRPr lang="en-US" b="1" dirty="0">
                        <a:solidFill>
                          <a:sysClr val="windowText" lastClr="000000"/>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811260">
                <a:tc>
                  <a:txBody>
                    <a:bodyPr/>
                    <a:lstStyle/>
                    <a:p>
                      <a:pPr algn="ctr"/>
                      <a:r>
                        <a:rPr lang="en-US" dirty="0" smtClean="0"/>
                        <a:t>English as a set of rules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US" dirty="0" smtClean="0"/>
                        <a:t>English as a meaning-making</a:t>
                      </a:r>
                      <a:r>
                        <a:rPr lang="en-US" baseline="0" dirty="0" smtClean="0"/>
                        <a:t> resource with different language choices based on discipline, topic, audience, task and purpose</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11260">
                <a:tc>
                  <a:txBody>
                    <a:bodyPr/>
                    <a:lstStyle/>
                    <a:p>
                      <a:pPr algn="ctr"/>
                      <a:r>
                        <a:rPr lang="en-US" dirty="0" smtClean="0"/>
                        <a:t>Grammar as syntax, separate from meaning, with discrete skills at the center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US" dirty="0" smtClean="0"/>
                        <a:t>An</a:t>
                      </a:r>
                      <a:r>
                        <a:rPr lang="en-US" baseline="0" dirty="0" smtClean="0"/>
                        <a:t> expanded notion of grammar as encompassing discourse, text structure, syntax, and vocabulary as inseparable from meaning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ight Arrow 4"/>
          <p:cNvSpPr/>
          <p:nvPr/>
        </p:nvSpPr>
        <p:spPr>
          <a:xfrm>
            <a:off x="4583875" y="4981699"/>
            <a:ext cx="365816" cy="22563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4594264" y="5743699"/>
            <a:ext cx="365816" cy="22563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925787" y="6629115"/>
            <a:ext cx="3467595" cy="276999"/>
          </a:xfrm>
          <a:prstGeom prst="rect">
            <a:avLst/>
          </a:prstGeom>
          <a:noFill/>
        </p:spPr>
        <p:txBody>
          <a:bodyPr wrap="square" rtlCol="0">
            <a:spAutoFit/>
          </a:bodyPr>
          <a:lstStyle/>
          <a:p>
            <a:r>
              <a:rPr lang="en-US" sz="1200" dirty="0" smtClean="0"/>
              <a:t>Table 1 From Appendix B of 2012 CA ELD Standards</a:t>
            </a:r>
            <a:endParaRPr lang="en-US" sz="1200" dirty="0"/>
          </a:p>
        </p:txBody>
      </p:sp>
    </p:spTree>
    <p:extLst>
      <p:ext uri="{BB962C8B-B14F-4D97-AF65-F5344CB8AC3E}">
        <p14:creationId xmlns:p14="http://schemas.microsoft.com/office/powerpoint/2010/main" val="438396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167825"/>
            <a:ext cx="9385218"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Valuing Student Language </a:t>
            </a:r>
          </a:p>
        </p:txBody>
      </p:sp>
      <p:sp>
        <p:nvSpPr>
          <p:cNvPr id="3" name="TextBox 2"/>
          <p:cNvSpPr txBox="1"/>
          <p:nvPr/>
        </p:nvSpPr>
        <p:spPr>
          <a:xfrm>
            <a:off x="878774" y="2291937"/>
            <a:ext cx="8217725" cy="4832092"/>
          </a:xfrm>
          <a:prstGeom prst="rect">
            <a:avLst/>
          </a:prstGeom>
          <a:noFill/>
        </p:spPr>
        <p:txBody>
          <a:bodyPr wrap="square" rtlCol="0">
            <a:spAutoFit/>
          </a:bodyPr>
          <a:lstStyle/>
          <a:p>
            <a:r>
              <a:rPr lang="en-US" sz="2800" dirty="0" smtClean="0"/>
              <a:t>“The CA ELD Standards view the language that students bring to school, both their native language and different varieties of English, as resources.  The English that students use with their peers or families is not “improper English” or wrong.  It is appropriate for particular contexts.  Being sensitive to the language resources students bring to school and discussing different ways of using English that are appropriate for different contexts can help build students’ awareness of language while also validating and leveraging their knowledge and experiences.”</a:t>
            </a:r>
            <a:endParaRPr lang="en-US" sz="2800" dirty="0"/>
          </a:p>
        </p:txBody>
      </p:sp>
      <p:sp>
        <p:nvSpPr>
          <p:cNvPr id="6" name="TextBox 5"/>
          <p:cNvSpPr txBox="1"/>
          <p:nvPr/>
        </p:nvSpPr>
        <p:spPr>
          <a:xfrm>
            <a:off x="5522026" y="6810083"/>
            <a:ext cx="3693227" cy="276999"/>
          </a:xfrm>
          <a:prstGeom prst="rect">
            <a:avLst/>
          </a:prstGeom>
          <a:noFill/>
        </p:spPr>
        <p:txBody>
          <a:bodyPr wrap="square" rtlCol="0">
            <a:spAutoFit/>
          </a:bodyPr>
          <a:lstStyle/>
          <a:p>
            <a:r>
              <a:rPr lang="en-US" sz="1200" dirty="0" smtClean="0"/>
              <a:t>Endnote 2 From Appendix B of 2012 CA ELD Standards</a:t>
            </a:r>
            <a:endParaRPr lang="en-US" sz="1200" dirty="0"/>
          </a:p>
        </p:txBody>
      </p:sp>
    </p:spTree>
    <p:extLst>
      <p:ext uri="{BB962C8B-B14F-4D97-AF65-F5344CB8AC3E}">
        <p14:creationId xmlns:p14="http://schemas.microsoft.com/office/powerpoint/2010/main" val="4234632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2343483"/>
            <a:ext cx="9385218" cy="3416320"/>
          </a:xfrm>
          <a:prstGeom prst="rect">
            <a:avLst/>
          </a:prstGeom>
          <a:noFill/>
        </p:spPr>
        <p:txBody>
          <a:bodyPr wrap="square" rtlCol="0">
            <a:spAutoFit/>
          </a:bodyPr>
          <a:lstStyle/>
          <a:p>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Based on the shifts and the endnote we read, review and/or revise your definition of grammar.</a:t>
            </a:r>
          </a:p>
        </p:txBody>
      </p:sp>
    </p:spTree>
    <p:extLst>
      <p:ext uri="{BB962C8B-B14F-4D97-AF65-F5344CB8AC3E}">
        <p14:creationId xmlns:p14="http://schemas.microsoft.com/office/powerpoint/2010/main" val="371311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003" y="1167825"/>
            <a:ext cx="9734797"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Implications for Instruction</a:t>
            </a:r>
          </a:p>
        </p:txBody>
      </p:sp>
      <p:sp>
        <p:nvSpPr>
          <p:cNvPr id="3" name="TextBox 2"/>
          <p:cNvSpPr txBox="1"/>
          <p:nvPr/>
        </p:nvSpPr>
        <p:spPr>
          <a:xfrm>
            <a:off x="522514" y="2232561"/>
            <a:ext cx="8740239" cy="4031873"/>
          </a:xfrm>
          <a:prstGeom prst="rect">
            <a:avLst/>
          </a:prstGeom>
          <a:noFill/>
        </p:spPr>
        <p:txBody>
          <a:bodyPr wrap="square" rtlCol="0">
            <a:spAutoFit/>
          </a:bodyPr>
          <a:lstStyle/>
          <a:p>
            <a:r>
              <a:rPr lang="en-US" sz="3200" dirty="0" smtClean="0"/>
              <a:t>The main pedagogical aims of this research are to help students become more conscious of how language is used to construct meaning in different contexts and </a:t>
            </a:r>
            <a:r>
              <a:rPr lang="en-US" sz="3200" smtClean="0"/>
              <a:t>to provide </a:t>
            </a:r>
            <a:r>
              <a:rPr lang="en-US" sz="3200" dirty="0" smtClean="0"/>
              <a:t>them with a wider range of linguistic resources, enabling them to make appropriate language choices that they can comprehend and construct meaning within oral and written texts.</a:t>
            </a:r>
            <a:endParaRPr lang="en-US" sz="3200" dirty="0"/>
          </a:p>
        </p:txBody>
      </p:sp>
      <p:sp>
        <p:nvSpPr>
          <p:cNvPr id="4" name="TextBox 3"/>
          <p:cNvSpPr txBox="1"/>
          <p:nvPr/>
        </p:nvSpPr>
        <p:spPr>
          <a:xfrm>
            <a:off x="5391397" y="6472052"/>
            <a:ext cx="3728852" cy="338554"/>
          </a:xfrm>
          <a:prstGeom prst="rect">
            <a:avLst/>
          </a:prstGeom>
          <a:noFill/>
        </p:spPr>
        <p:txBody>
          <a:bodyPr wrap="square" rtlCol="0">
            <a:spAutoFit/>
          </a:bodyPr>
          <a:lstStyle/>
          <a:p>
            <a:r>
              <a:rPr lang="en-US" sz="1600" dirty="0" smtClean="0"/>
              <a:t>CA ELD Standards Appendix B, p 7</a:t>
            </a:r>
            <a:endParaRPr lang="en-US" sz="1600" dirty="0"/>
          </a:p>
        </p:txBody>
      </p:sp>
    </p:spTree>
    <p:extLst>
      <p:ext uri="{BB962C8B-B14F-4D97-AF65-F5344CB8AC3E}">
        <p14:creationId xmlns:p14="http://schemas.microsoft.com/office/powerpoint/2010/main" val="371311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004" y="2450361"/>
            <a:ext cx="9385218" cy="2585323"/>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WHAT </a:t>
            </a:r>
            <a:r>
              <a:rPr lang="en-US" sz="5400" dirty="0">
                <a:effectLst>
                  <a:outerShdw blurRad="38100" dist="38100" dir="2700000" algn="tl">
                    <a:srgbClr val="000000">
                      <a:alpha val="43137"/>
                    </a:srgbClr>
                  </a:outerShdw>
                </a:effectLst>
                <a:latin typeface="Verdana" pitchFamily="34" charset="0"/>
                <a:ea typeface="Verdana" pitchFamily="34" charset="0"/>
                <a:cs typeface="Verdana" pitchFamily="34" charset="0"/>
              </a:rPr>
              <a:t>T</a:t>
            </a: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o Teach: </a:t>
            </a:r>
          </a:p>
          <a:p>
            <a:pPr algn="ctr"/>
            <a:r>
              <a:rPr lang="en-US" sz="54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Language Conventions from CCSS</a:t>
            </a:r>
          </a:p>
        </p:txBody>
      </p:sp>
    </p:spTree>
    <p:extLst>
      <p:ext uri="{BB962C8B-B14F-4D97-AF65-F5344CB8AC3E}">
        <p14:creationId xmlns:p14="http://schemas.microsoft.com/office/powerpoint/2010/main" val="3713119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2" y="1049072"/>
            <a:ext cx="9385218" cy="830997"/>
          </a:xfrm>
          <a:prstGeom prst="rect">
            <a:avLst/>
          </a:prstGeom>
          <a:noFill/>
        </p:spPr>
        <p:txBody>
          <a:bodyPr wrap="square" rtlCol="0">
            <a:spAutoFit/>
          </a:bodyPr>
          <a:lstStyle/>
          <a:p>
            <a:pPr algn="ctr"/>
            <a:r>
              <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rPr>
              <a:t>Sample </a:t>
            </a:r>
            <a:r>
              <a:rPr lang="en-US" sz="4800" dirty="0" smtClean="0">
                <a:effectLst>
                  <a:outerShdw blurRad="38100" dist="38100" dir="2700000" algn="tl">
                    <a:srgbClr val="000000">
                      <a:alpha val="43137"/>
                    </a:srgbClr>
                  </a:outerShdw>
                </a:effectLst>
                <a:latin typeface="Verdana" pitchFamily="34" charset="0"/>
                <a:ea typeface="Verdana" pitchFamily="34" charset="0"/>
                <a:cs typeface="Verdana" pitchFamily="34" charset="0"/>
              </a:rPr>
              <a:t>Instructional Cycle</a:t>
            </a:r>
            <a:endParaRPr lang="en-US" sz="4800"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graphicFrame>
        <p:nvGraphicFramePr>
          <p:cNvPr id="3" name="Diagram 2"/>
          <p:cNvGraphicFramePr/>
          <p:nvPr>
            <p:extLst>
              <p:ext uri="{D42A27DB-BD31-4B8C-83A1-F6EECF244321}">
                <p14:modId xmlns:p14="http://schemas.microsoft.com/office/powerpoint/2010/main" val="2075394010"/>
              </p:ext>
            </p:extLst>
          </p:nvPr>
        </p:nvGraphicFramePr>
        <p:xfrm>
          <a:off x="917244" y="2010696"/>
          <a:ext cx="7989249" cy="5019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triped Right Arrow 3"/>
          <p:cNvSpPr/>
          <p:nvPr/>
        </p:nvSpPr>
        <p:spPr>
          <a:xfrm rot="2700000">
            <a:off x="6863418" y="6746503"/>
            <a:ext cx="853599" cy="312699"/>
          </a:xfrm>
          <a:prstGeom prst="striped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5338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033701" y="1952376"/>
            <a:ext cx="1515538" cy="1515538"/>
            <a:chOff x="4374601" y="3502789"/>
            <a:chExt cx="1515538" cy="1515538"/>
          </a:xfrm>
        </p:grpSpPr>
        <p:sp>
          <p:nvSpPr>
            <p:cNvPr id="3" name="Oval 2"/>
            <p:cNvSpPr/>
            <p:nvPr/>
          </p:nvSpPr>
          <p:spPr>
            <a:xfrm>
              <a:off x="4374601" y="3502789"/>
              <a:ext cx="1515538" cy="1515538"/>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Oval 4"/>
            <p:cNvSpPr/>
            <p:nvPr/>
          </p:nvSpPr>
          <p:spPr>
            <a:xfrm>
              <a:off x="4596546" y="3724734"/>
              <a:ext cx="1071648" cy="10716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Ask Questions</a:t>
              </a:r>
              <a:endParaRPr lang="en-US" sz="1900" kern="1200" dirty="0"/>
            </a:p>
          </p:txBody>
        </p:sp>
      </p:grpSp>
      <p:grpSp>
        <p:nvGrpSpPr>
          <p:cNvPr id="5" name="Group 4"/>
          <p:cNvGrpSpPr/>
          <p:nvPr/>
        </p:nvGrpSpPr>
        <p:grpSpPr>
          <a:xfrm>
            <a:off x="3331852" y="1490186"/>
            <a:ext cx="511494" cy="402775"/>
            <a:chOff x="5231729" y="2966268"/>
            <a:chExt cx="511494" cy="402775"/>
          </a:xfrm>
        </p:grpSpPr>
        <p:sp>
          <p:nvSpPr>
            <p:cNvPr id="6" name="Right Arrow 5"/>
            <p:cNvSpPr/>
            <p:nvPr/>
          </p:nvSpPr>
          <p:spPr>
            <a:xfrm rot="6480000">
              <a:off x="5286088" y="2911909"/>
              <a:ext cx="402775" cy="511494"/>
            </a:xfrm>
            <a:prstGeom prst="rightArrow">
              <a:avLst>
                <a:gd name="adj1" fmla="val 60000"/>
                <a:gd name="adj2" fmla="val 50000"/>
              </a:avLst>
            </a:prstGeom>
          </p:spPr>
          <p:style>
            <a:lnRef idx="0">
              <a:schemeClr val="dk1">
                <a:tint val="60000"/>
                <a:hueOff val="0"/>
                <a:satOff val="0"/>
                <a:lumOff val="0"/>
                <a:alphaOff val="0"/>
              </a:schemeClr>
            </a:lnRef>
            <a:fillRef idx="1">
              <a:schemeClr val="dk1">
                <a:tint val="60000"/>
                <a:hueOff val="0"/>
                <a:satOff val="0"/>
                <a:lumOff val="0"/>
                <a:alphaOff val="0"/>
              </a:schemeClr>
            </a:fillRef>
            <a:effectRef idx="0">
              <a:schemeClr val="dk1">
                <a:tint val="60000"/>
                <a:hueOff val="0"/>
                <a:satOff val="0"/>
                <a:lumOff val="0"/>
                <a:alphaOff val="0"/>
              </a:schemeClr>
            </a:effectRef>
            <a:fontRef idx="minor">
              <a:schemeClr val="dk1">
                <a:hueOff val="0"/>
                <a:satOff val="0"/>
                <a:lumOff val="0"/>
                <a:alphaOff val="0"/>
              </a:schemeClr>
            </a:fontRef>
          </p:style>
        </p:sp>
        <p:sp>
          <p:nvSpPr>
            <p:cNvPr id="7" name="Right Arrow 4"/>
            <p:cNvSpPr/>
            <p:nvPr/>
          </p:nvSpPr>
          <p:spPr>
            <a:xfrm rot="17280000">
              <a:off x="5365174" y="2956749"/>
              <a:ext cx="281943" cy="306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p:txBody>
        </p:sp>
      </p:grpSp>
      <p:grpSp>
        <p:nvGrpSpPr>
          <p:cNvPr id="8" name="Group 7"/>
          <p:cNvGrpSpPr/>
          <p:nvPr/>
        </p:nvGrpSpPr>
        <p:grpSpPr>
          <a:xfrm>
            <a:off x="1388421" y="2454398"/>
            <a:ext cx="402775" cy="511494"/>
            <a:chOff x="3804636" y="4004811"/>
            <a:chExt cx="402775" cy="511494"/>
          </a:xfrm>
        </p:grpSpPr>
        <p:sp>
          <p:nvSpPr>
            <p:cNvPr id="9" name="Right Arrow 8"/>
            <p:cNvSpPr/>
            <p:nvPr/>
          </p:nvSpPr>
          <p:spPr>
            <a:xfrm rot="10800000">
              <a:off x="3804636" y="4004811"/>
              <a:ext cx="402775" cy="511494"/>
            </a:xfrm>
            <a:prstGeom prst="rightArrow">
              <a:avLst>
                <a:gd name="adj1" fmla="val 60000"/>
                <a:gd name="adj2" fmla="val 50000"/>
              </a:avLst>
            </a:prstGeom>
          </p:spPr>
          <p:style>
            <a:lnRef idx="0">
              <a:schemeClr val="dk1">
                <a:tint val="60000"/>
                <a:hueOff val="0"/>
                <a:satOff val="0"/>
                <a:lumOff val="0"/>
                <a:alphaOff val="0"/>
              </a:schemeClr>
            </a:lnRef>
            <a:fillRef idx="1">
              <a:schemeClr val="dk1">
                <a:tint val="60000"/>
                <a:hueOff val="0"/>
                <a:satOff val="0"/>
                <a:lumOff val="0"/>
                <a:alphaOff val="0"/>
              </a:schemeClr>
            </a:fillRef>
            <a:effectRef idx="0">
              <a:schemeClr val="dk1">
                <a:tint val="60000"/>
                <a:hueOff val="0"/>
                <a:satOff val="0"/>
                <a:lumOff val="0"/>
                <a:alphaOff val="0"/>
              </a:schemeClr>
            </a:effectRef>
            <a:fontRef idx="minor">
              <a:schemeClr val="dk1">
                <a:hueOff val="0"/>
                <a:satOff val="0"/>
                <a:lumOff val="0"/>
                <a:alphaOff val="0"/>
              </a:schemeClr>
            </a:fontRef>
          </p:style>
        </p:sp>
        <p:sp>
          <p:nvSpPr>
            <p:cNvPr id="10" name="Right Arrow 4"/>
            <p:cNvSpPr/>
            <p:nvPr/>
          </p:nvSpPr>
          <p:spPr>
            <a:xfrm rot="21600000">
              <a:off x="3925468" y="4107110"/>
              <a:ext cx="281943" cy="306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p:txBody>
        </p:sp>
      </p:grpSp>
      <p:grpSp>
        <p:nvGrpSpPr>
          <p:cNvPr id="11" name="Group 10"/>
          <p:cNvGrpSpPr/>
          <p:nvPr/>
        </p:nvGrpSpPr>
        <p:grpSpPr>
          <a:xfrm>
            <a:off x="-379243" y="1998443"/>
            <a:ext cx="1515538" cy="1515538"/>
            <a:chOff x="2099109" y="3502789"/>
            <a:chExt cx="1515538" cy="1515538"/>
          </a:xfrm>
        </p:grpSpPr>
        <p:sp>
          <p:nvSpPr>
            <p:cNvPr id="12" name="Oval 11"/>
            <p:cNvSpPr/>
            <p:nvPr/>
          </p:nvSpPr>
          <p:spPr>
            <a:xfrm>
              <a:off x="2099109" y="3502789"/>
              <a:ext cx="1515538" cy="1515538"/>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Oval 4"/>
            <p:cNvSpPr/>
            <p:nvPr/>
          </p:nvSpPr>
          <p:spPr>
            <a:xfrm>
              <a:off x="2321054" y="3724734"/>
              <a:ext cx="1071648" cy="10716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Envision</a:t>
              </a:r>
              <a:endParaRPr lang="en-US" sz="1900" kern="1200" dirty="0"/>
            </a:p>
          </p:txBody>
        </p:sp>
      </p:grpSp>
      <p:sp>
        <p:nvSpPr>
          <p:cNvPr id="14" name="Striped Right Arrow 13"/>
          <p:cNvSpPr/>
          <p:nvPr/>
        </p:nvSpPr>
        <p:spPr>
          <a:xfrm rot="2700000">
            <a:off x="3427025" y="3569022"/>
            <a:ext cx="1392518" cy="605812"/>
          </a:xfrm>
          <a:prstGeom prst="striped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310742" y="3245969"/>
            <a:ext cx="2244437" cy="389209"/>
          </a:xfrm>
          <a:prstGeom prst="rect">
            <a:avLst/>
          </a:prstGeom>
          <a:noFill/>
        </p:spPr>
        <p:txBody>
          <a:bodyPr wrap="square" rtlCol="0">
            <a:spAutoFit/>
          </a:bodyPr>
          <a:lstStyle/>
          <a:p>
            <a:r>
              <a:rPr lang="en-US" dirty="0" smtClean="0"/>
              <a:t>If needed…</a:t>
            </a:r>
            <a:endParaRPr lang="en-US" dirty="0"/>
          </a:p>
        </p:txBody>
      </p:sp>
      <p:sp>
        <p:nvSpPr>
          <p:cNvPr id="16" name="Oval 15"/>
          <p:cNvSpPr/>
          <p:nvPr/>
        </p:nvSpPr>
        <p:spPr>
          <a:xfrm>
            <a:off x="5255352" y="3871928"/>
            <a:ext cx="3199880" cy="2989738"/>
          </a:xfrm>
          <a:prstGeom prst="ellipse">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TextBox 16"/>
          <p:cNvSpPr txBox="1"/>
          <p:nvPr/>
        </p:nvSpPr>
        <p:spPr>
          <a:xfrm>
            <a:off x="5842660" y="4458856"/>
            <a:ext cx="2078182" cy="1815882"/>
          </a:xfrm>
          <a:prstGeom prst="rect">
            <a:avLst/>
          </a:prstGeom>
          <a:noFill/>
        </p:spPr>
        <p:txBody>
          <a:bodyPr wrap="square" rtlCol="0">
            <a:spAutoFit/>
          </a:bodyPr>
          <a:lstStyle/>
          <a:p>
            <a:pPr algn="ctr"/>
            <a:r>
              <a:rPr lang="en-US" sz="2800" dirty="0" smtClean="0"/>
              <a:t>Spotlight on Meta-linguistic Awareness</a:t>
            </a:r>
            <a:endParaRPr lang="en-US" sz="2800" dirty="0"/>
          </a:p>
        </p:txBody>
      </p:sp>
    </p:spTree>
    <p:extLst>
      <p:ext uri="{BB962C8B-B14F-4D97-AF65-F5344CB8AC3E}">
        <p14:creationId xmlns:p14="http://schemas.microsoft.com/office/powerpoint/2010/main" val="2855906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10472</TotalTime>
  <Words>3533</Words>
  <Application>Microsoft Office PowerPoint</Application>
  <PresentationFormat>Custom</PresentationFormat>
  <Paragraphs>186</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A. Forrest</dc:creator>
  <cp:lastModifiedBy>Imaging</cp:lastModifiedBy>
  <cp:revision>574</cp:revision>
  <cp:lastPrinted>2015-07-31T22:14:08Z</cp:lastPrinted>
  <dcterms:created xsi:type="dcterms:W3CDTF">2013-05-24T21:33:12Z</dcterms:created>
  <dcterms:modified xsi:type="dcterms:W3CDTF">2015-07-31T22:18:53Z</dcterms:modified>
</cp:coreProperties>
</file>