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257" r:id="rId3"/>
    <p:sldId id="258" r:id="rId4"/>
    <p:sldId id="259" r:id="rId5"/>
    <p:sldId id="285" r:id="rId6"/>
    <p:sldId id="287" r:id="rId7"/>
    <p:sldId id="288" r:id="rId8"/>
    <p:sldId id="289" r:id="rId9"/>
    <p:sldId id="291" r:id="rId10"/>
    <p:sldId id="262" r:id="rId11"/>
    <p:sldId id="260" r:id="rId12"/>
    <p:sldId id="263" r:id="rId13"/>
    <p:sldId id="265" r:id="rId14"/>
    <p:sldId id="264" r:id="rId15"/>
    <p:sldId id="266" r:id="rId16"/>
    <p:sldId id="313" r:id="rId17"/>
    <p:sldId id="314" r:id="rId18"/>
    <p:sldId id="315" r:id="rId19"/>
    <p:sldId id="269" r:id="rId20"/>
    <p:sldId id="270" r:id="rId21"/>
    <p:sldId id="271" r:id="rId22"/>
    <p:sldId id="272" r:id="rId23"/>
    <p:sldId id="282" r:id="rId24"/>
    <p:sldId id="310" r:id="rId25"/>
    <p:sldId id="273" r:id="rId26"/>
    <p:sldId id="299" r:id="rId27"/>
    <p:sldId id="300" r:id="rId28"/>
    <p:sldId id="301" r:id="rId29"/>
    <p:sldId id="302" r:id="rId30"/>
    <p:sldId id="303" r:id="rId31"/>
    <p:sldId id="304" r:id="rId32"/>
    <p:sldId id="296" r:id="rId33"/>
    <p:sldId id="297"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43" autoAdjust="0"/>
    <p:restoredTop sz="98859" autoAdjust="0"/>
  </p:normalViewPr>
  <p:slideViewPr>
    <p:cSldViewPr snapToGrid="0" snapToObjects="1">
      <p:cViewPr>
        <p:scale>
          <a:sx n="100" d="100"/>
          <a:sy n="100" d="100"/>
        </p:scale>
        <p:origin x="-1224" y="-4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167291-2B4C-EB43-A354-2DD6498CAFED}" type="datetimeFigureOut">
              <a:rPr lang="en-US" smtClean="0"/>
              <a:t>5/1/2012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E684DF-D88A-AB47-8C3E-C8C01F51E86B}" type="slidenum">
              <a:rPr lang="en-US" smtClean="0"/>
              <a:t>‹#›</a:t>
            </a:fld>
            <a:endParaRPr lang="en-US" dirty="0"/>
          </a:p>
        </p:txBody>
      </p:sp>
    </p:spTree>
    <p:extLst>
      <p:ext uri="{BB962C8B-B14F-4D97-AF65-F5344CB8AC3E}">
        <p14:creationId xmlns:p14="http://schemas.microsoft.com/office/powerpoint/2010/main" val="17105481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Story about gsa bulletin apparently</a:t>
            </a:r>
            <a:r>
              <a:rPr lang="en-US" baseline="0" dirty="0" smtClean="0"/>
              <a:t> I ‘pass’</a:t>
            </a:r>
            <a:endParaRPr lang="en-US" dirty="0"/>
          </a:p>
        </p:txBody>
      </p:sp>
      <p:sp>
        <p:nvSpPr>
          <p:cNvPr id="4" name="Slide Number Placeholder 3"/>
          <p:cNvSpPr>
            <a:spLocks noGrp="1"/>
          </p:cNvSpPr>
          <p:nvPr>
            <p:ph type="sldNum" sz="quarter" idx="10"/>
          </p:nvPr>
        </p:nvSpPr>
        <p:spPr/>
        <p:txBody>
          <a:bodyPr/>
          <a:lstStyle/>
          <a:p>
            <a:fld id="{BAFC32BC-ECEC-7E4A-98C5-5B92FA53C864}" type="slidenum">
              <a:rPr lang="en-US" smtClean="0"/>
              <a:pPr/>
              <a:t>5</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(one recent report claims that it may be as high as 40%</a:t>
            </a:r>
            <a:endParaRPr lang="en-US" dirty="0"/>
          </a:p>
        </p:txBody>
      </p:sp>
      <p:sp>
        <p:nvSpPr>
          <p:cNvPr id="4" name="Slide Number Placeholder 3"/>
          <p:cNvSpPr>
            <a:spLocks noGrp="1"/>
          </p:cNvSpPr>
          <p:nvPr>
            <p:ph type="sldNum" sz="quarter" idx="10"/>
          </p:nvPr>
        </p:nvSpPr>
        <p:spPr/>
        <p:txBody>
          <a:bodyPr/>
          <a:lstStyle/>
          <a:p>
            <a:fld id="{8112CEF9-C0C5-654A-BC0C-AEBEDC4AFC60}" type="slidenum">
              <a:rPr lang="en-US" smtClean="0"/>
              <a:pPr/>
              <a:t>6</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E684DF-D88A-AB47-8C3E-C8C01F51E86B}" type="slidenum">
              <a:rPr lang="en-US" smtClean="0"/>
              <a:t>13</a:t>
            </a:fld>
            <a:endParaRPr lang="en-US" dirty="0"/>
          </a:p>
        </p:txBody>
      </p:sp>
    </p:spTree>
    <p:extLst>
      <p:ext uri="{BB962C8B-B14F-4D97-AF65-F5344CB8AC3E}">
        <p14:creationId xmlns:p14="http://schemas.microsoft.com/office/powerpoint/2010/main" val="2439806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Erastothanes… comic</a:t>
            </a:r>
            <a:r>
              <a:rPr lang="en-US" baseline="0" dirty="0" smtClean="0"/>
              <a:t> </a:t>
            </a:r>
            <a:r>
              <a:rPr lang="en-US" dirty="0" smtClean="0"/>
              <a:t>playwright…will and grace</a:t>
            </a:r>
          </a:p>
          <a:p>
            <a:r>
              <a:rPr lang="en-US" dirty="0" smtClean="0">
                <a:solidFill>
                  <a:srgbClr val="FFFFFF"/>
                </a:solidFill>
                <a:latin typeface="Century Schoolbook"/>
                <a:cs typeface="Century Schoolbook"/>
              </a:rPr>
              <a:t>(source of the word ‘lesbian’ ) – known for her ‘beautiful and passionate’ poetry, which had at one time filled 9 volumes.</a:t>
            </a:r>
          </a:p>
          <a:p>
            <a:r>
              <a:rPr lang="en-US" dirty="0" smtClean="0">
                <a:solidFill>
                  <a:srgbClr val="FFFFFF"/>
                </a:solidFill>
                <a:latin typeface="Century Schoolbook"/>
                <a:cs typeface="Century Schoolbook"/>
              </a:rPr>
              <a:t>Aristophanes comic playwright who ridiculed effeminate men.</a:t>
            </a:r>
          </a:p>
          <a:p>
            <a:r>
              <a:rPr lang="en-US" dirty="0" smtClean="0">
                <a:solidFill>
                  <a:srgbClr val="FFFFFF"/>
                </a:solidFill>
                <a:latin typeface="Century Schoolbook"/>
                <a:cs typeface="Century Schoolbook"/>
              </a:rPr>
              <a:t>gives rise to the term “Boston Marriage” where two women set up household. Some were official legal arrangements,</a:t>
            </a:r>
            <a:r>
              <a:rPr lang="en-US" baseline="0" dirty="0" smtClean="0">
                <a:solidFill>
                  <a:srgbClr val="FFFFFF"/>
                </a:solidFill>
                <a:latin typeface="Century Schoolbook"/>
                <a:cs typeface="Century Schoolbook"/>
              </a:rPr>
              <a:t> where 2 wwI widows set up household.</a:t>
            </a:r>
            <a:endParaRPr lang="en-US" dirty="0" smtClean="0">
              <a:solidFill>
                <a:srgbClr val="FFFFFF"/>
              </a:solidFill>
              <a:latin typeface="Century Schoolbook"/>
              <a:cs typeface="Century Schoolbook"/>
            </a:endParaRPr>
          </a:p>
          <a:p>
            <a:r>
              <a:rPr lang="en-US" dirty="0" smtClean="0">
                <a:solidFill>
                  <a:srgbClr val="FFFFFF"/>
                </a:solidFill>
                <a:latin typeface="Century Schoolbook"/>
                <a:cs typeface="Century Schoolbook"/>
              </a:rPr>
              <a:t>who was the first to speak out publicly for gay rights</a:t>
            </a:r>
          </a:p>
          <a:p>
            <a:r>
              <a:rPr lang="en-US" dirty="0" smtClean="0">
                <a:solidFill>
                  <a:srgbClr val="FFFFFF"/>
                </a:solidFill>
                <a:latin typeface="Century Schoolbook"/>
                <a:cs typeface="Century Schoolbook"/>
              </a:rPr>
              <a:t>Milk – fought to keep our jobs! and so much more…</a:t>
            </a:r>
            <a:endParaRPr lang="en-US" dirty="0" smtClean="0"/>
          </a:p>
          <a:p>
            <a:r>
              <a:rPr lang="en-US" dirty="0" smtClean="0"/>
              <a:t>Add Hadrian</a:t>
            </a:r>
          </a:p>
          <a:p>
            <a:r>
              <a:rPr lang="en-US" dirty="0" smtClean="0"/>
              <a:t>(January 24, 76 AD - July 10, 138 AD)</a:t>
            </a:r>
            <a:br>
              <a:rPr lang="en-US" dirty="0" smtClean="0"/>
            </a:br>
            <a:r>
              <a:rPr lang="en-US" dirty="0" smtClean="0"/>
              <a:t>Roman emperor, who was born in Italica, Spain. His full name was Publius Aelius Hadrianus. In 100 AD he married Sabina. He met his lover Antinioüs of Bithynia in 123 AD. In 130 AD they were sailing down the Nile when Antinioüs drowned.</a:t>
            </a:r>
            <a:endParaRPr lang="en-US" dirty="0"/>
          </a:p>
        </p:txBody>
      </p:sp>
      <p:sp>
        <p:nvSpPr>
          <p:cNvPr id="4" name="Slide Number Placeholder 3"/>
          <p:cNvSpPr>
            <a:spLocks noGrp="1"/>
          </p:cNvSpPr>
          <p:nvPr>
            <p:ph type="sldNum" sz="quarter" idx="10"/>
          </p:nvPr>
        </p:nvSpPr>
        <p:spPr/>
        <p:txBody>
          <a:bodyPr/>
          <a:lstStyle/>
          <a:p>
            <a:fld id="{BAFC32BC-ECEC-7E4A-98C5-5B92FA53C864}" type="slidenum">
              <a:rPr lang="en-US" smtClean="0"/>
              <a:pPr/>
              <a:t>26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Find a shorter version, or use the photos</a:t>
            </a:r>
            <a:endParaRPr lang="en-US" dirty="0"/>
          </a:p>
        </p:txBody>
      </p:sp>
      <p:sp>
        <p:nvSpPr>
          <p:cNvPr id="4" name="Slide Number Placeholder 3"/>
          <p:cNvSpPr>
            <a:spLocks noGrp="1"/>
          </p:cNvSpPr>
          <p:nvPr>
            <p:ph type="sldNum" sz="quarter" idx="10"/>
          </p:nvPr>
        </p:nvSpPr>
        <p:spPr/>
        <p:txBody>
          <a:bodyPr/>
          <a:lstStyle/>
          <a:p>
            <a:fld id="{BAFC32BC-ECEC-7E4A-98C5-5B92FA53C864}" type="slidenum">
              <a:rPr lang="en-US" smtClean="0"/>
              <a:pPr/>
              <a:t>27</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a:t>
            </a:r>
            <a:r>
              <a:rPr lang="en-US" baseline="0" dirty="0" smtClean="0"/>
              <a:t> “Ballad of Reading Gaol “ and compare to one of his poems before he was imprisoned. Discuss how he might have been affected by the trial and imprisonment.</a:t>
            </a:r>
            <a:endParaRPr lang="en-US" dirty="0"/>
          </a:p>
        </p:txBody>
      </p:sp>
      <p:sp>
        <p:nvSpPr>
          <p:cNvPr id="4" name="Slide Number Placeholder 3"/>
          <p:cNvSpPr>
            <a:spLocks noGrp="1"/>
          </p:cNvSpPr>
          <p:nvPr>
            <p:ph type="sldNum" sz="quarter" idx="10"/>
          </p:nvPr>
        </p:nvSpPr>
        <p:spPr/>
        <p:txBody>
          <a:bodyPr/>
          <a:lstStyle/>
          <a:p>
            <a:fld id="{AF13F02B-FE8B-7442-996B-AAAAF41864DB}" type="slidenum">
              <a:rPr lang="en-US" smtClean="0"/>
              <a:pPr/>
              <a:t>28</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Raise your hand if… rosa parks or  Martin</a:t>
            </a:r>
            <a:r>
              <a:rPr lang="en-US" baseline="0" dirty="0" smtClean="0"/>
              <a:t> Luther King</a:t>
            </a:r>
            <a:r>
              <a:rPr lang="en-US" dirty="0" smtClean="0"/>
              <a:t> – stonewall riots or Harvey Milk.</a:t>
            </a:r>
            <a:r>
              <a:rPr lang="en-US" baseline="0" dirty="0" smtClean="0"/>
              <a:t> Poems are a wonderful way to show that it was about “love.” Coman, professor of economics, both women were very political.</a:t>
            </a:r>
            <a:endParaRPr lang="en-US" dirty="0"/>
          </a:p>
        </p:txBody>
      </p:sp>
      <p:sp>
        <p:nvSpPr>
          <p:cNvPr id="4" name="Slide Number Placeholder 3"/>
          <p:cNvSpPr>
            <a:spLocks noGrp="1"/>
          </p:cNvSpPr>
          <p:nvPr>
            <p:ph type="sldNum" sz="quarter" idx="10"/>
          </p:nvPr>
        </p:nvSpPr>
        <p:spPr/>
        <p:txBody>
          <a:bodyPr/>
          <a:lstStyle/>
          <a:p>
            <a:fld id="{BAFC32BC-ECEC-7E4A-98C5-5B92FA53C864}" type="slidenum">
              <a:rPr lang="en-US" smtClean="0"/>
              <a:pPr/>
              <a:t>29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Review, in order to tell more</a:t>
            </a:r>
            <a:endParaRPr lang="en-US" dirty="0"/>
          </a:p>
        </p:txBody>
      </p:sp>
      <p:sp>
        <p:nvSpPr>
          <p:cNvPr id="4" name="Slide Number Placeholder 3"/>
          <p:cNvSpPr>
            <a:spLocks noGrp="1"/>
          </p:cNvSpPr>
          <p:nvPr>
            <p:ph type="sldNum" sz="quarter" idx="10"/>
          </p:nvPr>
        </p:nvSpPr>
        <p:spPr/>
        <p:txBody>
          <a:bodyPr/>
          <a:lstStyle/>
          <a:p>
            <a:fld id="{BAFC32BC-ECEC-7E4A-98C5-5B92FA53C864}" type="slidenum">
              <a:rPr lang="en-US" smtClean="0"/>
              <a:pPr/>
              <a:t>30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3C2F9E-DD2C-1649-81AE-DBF10A08B39A}" type="datetimeFigureOut">
              <a:rPr lang="en-US" smtClean="0"/>
              <a:t>5/1/2012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2343C7-2B84-A447-95E4-15BB36551CE7}" type="slidenum">
              <a:rPr lang="en-US" smtClean="0"/>
              <a:t>‹#›</a:t>
            </a:fld>
            <a:endParaRPr lang="en-US" dirty="0"/>
          </a:p>
        </p:txBody>
      </p:sp>
    </p:spTree>
    <p:extLst>
      <p:ext uri="{BB962C8B-B14F-4D97-AF65-F5344CB8AC3E}">
        <p14:creationId xmlns:p14="http://schemas.microsoft.com/office/powerpoint/2010/main" val="1880223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3C2F9E-DD2C-1649-81AE-DBF10A08B39A}" type="datetimeFigureOut">
              <a:rPr lang="en-US" smtClean="0"/>
              <a:t>5/1/2012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2343C7-2B84-A447-95E4-15BB36551CE7}" type="slidenum">
              <a:rPr lang="en-US" smtClean="0"/>
              <a:t>‹#›</a:t>
            </a:fld>
            <a:endParaRPr lang="en-US" dirty="0"/>
          </a:p>
        </p:txBody>
      </p:sp>
    </p:spTree>
    <p:extLst>
      <p:ext uri="{BB962C8B-B14F-4D97-AF65-F5344CB8AC3E}">
        <p14:creationId xmlns:p14="http://schemas.microsoft.com/office/powerpoint/2010/main" val="3220677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3C2F9E-DD2C-1649-81AE-DBF10A08B39A}" type="datetimeFigureOut">
              <a:rPr lang="en-US" smtClean="0"/>
              <a:t>5/1/2012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2343C7-2B84-A447-95E4-15BB36551CE7}" type="slidenum">
              <a:rPr lang="en-US" smtClean="0"/>
              <a:t>‹#›</a:t>
            </a:fld>
            <a:endParaRPr lang="en-US" dirty="0"/>
          </a:p>
        </p:txBody>
      </p:sp>
    </p:spTree>
    <p:extLst>
      <p:ext uri="{BB962C8B-B14F-4D97-AF65-F5344CB8AC3E}">
        <p14:creationId xmlns:p14="http://schemas.microsoft.com/office/powerpoint/2010/main" val="755540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3C2F9E-DD2C-1649-81AE-DBF10A08B39A}" type="datetimeFigureOut">
              <a:rPr lang="en-US" smtClean="0"/>
              <a:t>5/1/2012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2343C7-2B84-A447-95E4-15BB36551CE7}" type="slidenum">
              <a:rPr lang="en-US" smtClean="0"/>
              <a:t>‹#›</a:t>
            </a:fld>
            <a:endParaRPr lang="en-US" dirty="0"/>
          </a:p>
        </p:txBody>
      </p:sp>
    </p:spTree>
    <p:extLst>
      <p:ext uri="{BB962C8B-B14F-4D97-AF65-F5344CB8AC3E}">
        <p14:creationId xmlns:p14="http://schemas.microsoft.com/office/powerpoint/2010/main" val="1908617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3C2F9E-DD2C-1649-81AE-DBF10A08B39A}" type="datetimeFigureOut">
              <a:rPr lang="en-US" smtClean="0"/>
              <a:t>5/1/2012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2343C7-2B84-A447-95E4-15BB36551CE7}" type="slidenum">
              <a:rPr lang="en-US" smtClean="0"/>
              <a:t>‹#›</a:t>
            </a:fld>
            <a:endParaRPr lang="en-US" dirty="0"/>
          </a:p>
        </p:txBody>
      </p:sp>
    </p:spTree>
    <p:extLst>
      <p:ext uri="{BB962C8B-B14F-4D97-AF65-F5344CB8AC3E}">
        <p14:creationId xmlns:p14="http://schemas.microsoft.com/office/powerpoint/2010/main" val="336255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3C2F9E-DD2C-1649-81AE-DBF10A08B39A}" type="datetimeFigureOut">
              <a:rPr lang="en-US" smtClean="0"/>
              <a:t>5/1/2012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2343C7-2B84-A447-95E4-15BB36551CE7}" type="slidenum">
              <a:rPr lang="en-US" smtClean="0"/>
              <a:t>‹#›</a:t>
            </a:fld>
            <a:endParaRPr lang="en-US" dirty="0"/>
          </a:p>
        </p:txBody>
      </p:sp>
    </p:spTree>
    <p:extLst>
      <p:ext uri="{BB962C8B-B14F-4D97-AF65-F5344CB8AC3E}">
        <p14:creationId xmlns:p14="http://schemas.microsoft.com/office/powerpoint/2010/main" val="1462426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3C2F9E-DD2C-1649-81AE-DBF10A08B39A}" type="datetimeFigureOut">
              <a:rPr lang="en-US" smtClean="0"/>
              <a:t>5/1/2012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D2343C7-2B84-A447-95E4-15BB36551CE7}" type="slidenum">
              <a:rPr lang="en-US" smtClean="0"/>
              <a:t>‹#›</a:t>
            </a:fld>
            <a:endParaRPr lang="en-US" dirty="0"/>
          </a:p>
        </p:txBody>
      </p:sp>
    </p:spTree>
    <p:extLst>
      <p:ext uri="{BB962C8B-B14F-4D97-AF65-F5344CB8AC3E}">
        <p14:creationId xmlns:p14="http://schemas.microsoft.com/office/powerpoint/2010/main" val="2202740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3C2F9E-DD2C-1649-81AE-DBF10A08B39A}" type="datetimeFigureOut">
              <a:rPr lang="en-US" smtClean="0"/>
              <a:t>5/1/2012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D2343C7-2B84-A447-95E4-15BB36551CE7}" type="slidenum">
              <a:rPr lang="en-US" smtClean="0"/>
              <a:t>‹#›</a:t>
            </a:fld>
            <a:endParaRPr lang="en-US" dirty="0"/>
          </a:p>
        </p:txBody>
      </p:sp>
    </p:spTree>
    <p:extLst>
      <p:ext uri="{BB962C8B-B14F-4D97-AF65-F5344CB8AC3E}">
        <p14:creationId xmlns:p14="http://schemas.microsoft.com/office/powerpoint/2010/main" val="1976160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3C2F9E-DD2C-1649-81AE-DBF10A08B39A}" type="datetimeFigureOut">
              <a:rPr lang="en-US" smtClean="0"/>
              <a:t>5/1/2012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D2343C7-2B84-A447-95E4-15BB36551CE7}" type="slidenum">
              <a:rPr lang="en-US" smtClean="0"/>
              <a:t>‹#›</a:t>
            </a:fld>
            <a:endParaRPr lang="en-US" dirty="0"/>
          </a:p>
        </p:txBody>
      </p:sp>
    </p:spTree>
    <p:extLst>
      <p:ext uri="{BB962C8B-B14F-4D97-AF65-F5344CB8AC3E}">
        <p14:creationId xmlns:p14="http://schemas.microsoft.com/office/powerpoint/2010/main" val="752001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3C2F9E-DD2C-1649-81AE-DBF10A08B39A}" type="datetimeFigureOut">
              <a:rPr lang="en-US" smtClean="0"/>
              <a:t>5/1/2012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2343C7-2B84-A447-95E4-15BB36551CE7}" type="slidenum">
              <a:rPr lang="en-US" smtClean="0"/>
              <a:t>‹#›</a:t>
            </a:fld>
            <a:endParaRPr lang="en-US" dirty="0"/>
          </a:p>
        </p:txBody>
      </p:sp>
    </p:spTree>
    <p:extLst>
      <p:ext uri="{BB962C8B-B14F-4D97-AF65-F5344CB8AC3E}">
        <p14:creationId xmlns:p14="http://schemas.microsoft.com/office/powerpoint/2010/main" val="70671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3C2F9E-DD2C-1649-81AE-DBF10A08B39A}" type="datetimeFigureOut">
              <a:rPr lang="en-US" smtClean="0"/>
              <a:t>5/1/2012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2343C7-2B84-A447-95E4-15BB36551CE7}" type="slidenum">
              <a:rPr lang="en-US" smtClean="0"/>
              <a:t>‹#›</a:t>
            </a:fld>
            <a:endParaRPr lang="en-US" dirty="0"/>
          </a:p>
        </p:txBody>
      </p:sp>
    </p:spTree>
    <p:extLst>
      <p:ext uri="{BB962C8B-B14F-4D97-AF65-F5344CB8AC3E}">
        <p14:creationId xmlns:p14="http://schemas.microsoft.com/office/powerpoint/2010/main" val="744655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3C2F9E-DD2C-1649-81AE-DBF10A08B39A}" type="datetimeFigureOut">
              <a:rPr lang="en-US" smtClean="0"/>
              <a:t>5/1/2012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2343C7-2B84-A447-95E4-15BB36551CE7}" type="slidenum">
              <a:rPr lang="en-US" smtClean="0"/>
              <a:t>‹#›</a:t>
            </a:fld>
            <a:endParaRPr lang="en-US" dirty="0"/>
          </a:p>
        </p:txBody>
      </p:sp>
    </p:spTree>
    <p:extLst>
      <p:ext uri="{BB962C8B-B14F-4D97-AF65-F5344CB8AC3E}">
        <p14:creationId xmlns:p14="http://schemas.microsoft.com/office/powerpoint/2010/main" val="266011611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groundspark.org" TargetMode="External"/><Relationship Id="rId2" Type="http://schemas.openxmlformats.org/officeDocument/2006/relationships/hyperlink" Target="http://www.nbpts.or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youtube.com/watch?v=teau7ubQTNM"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youtube.com/watch?v=9piUkiMKHro&amp;feature=related"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1.xml.rels><?xml version="1.0" encoding="UTF-8" standalone="yes"?>
<Relationships xmlns="http://schemas.openxmlformats.org/package/2006/relationships"><Relationship Id="rId2" Type="http://schemas.openxmlformats.org/officeDocument/2006/relationships/hyperlink" Target="http://www.biographyonline.net"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82707"/>
            <a:ext cx="7772400" cy="2360705"/>
          </a:xfrm>
        </p:spPr>
        <p:txBody>
          <a:bodyPr>
            <a:normAutofit/>
          </a:bodyPr>
          <a:lstStyle/>
          <a:p>
            <a:r>
              <a:rPr lang="en-US" sz="4000" dirty="0" smtClean="0">
                <a:latin typeface="Chalkboard"/>
              </a:rPr>
              <a:t>The Fair Education Act (SB 48)</a:t>
            </a:r>
            <a:br>
              <a:rPr lang="en-US" sz="4000" dirty="0" smtClean="0">
                <a:latin typeface="Chalkboard"/>
              </a:rPr>
            </a:br>
            <a:r>
              <a:rPr lang="en-US" sz="2800" dirty="0" smtClean="0">
                <a:latin typeface="Chalkboard"/>
              </a:rPr>
              <a:t>Senator Mark Leno</a:t>
            </a:r>
            <a:endParaRPr lang="en-US" sz="2800" dirty="0">
              <a:latin typeface="Chalkboard"/>
            </a:endParaRPr>
          </a:p>
        </p:txBody>
      </p:sp>
      <p:sp>
        <p:nvSpPr>
          <p:cNvPr id="3" name="Subtitle 2"/>
          <p:cNvSpPr>
            <a:spLocks noGrp="1"/>
          </p:cNvSpPr>
          <p:nvPr>
            <p:ph type="subTitle" idx="1"/>
          </p:nvPr>
        </p:nvSpPr>
        <p:spPr>
          <a:xfrm>
            <a:off x="964642" y="2146300"/>
            <a:ext cx="6807758" cy="3111500"/>
          </a:xfrm>
        </p:spPr>
        <p:txBody>
          <a:bodyPr>
            <a:normAutofit fontScale="40000" lnSpcReduction="20000"/>
          </a:bodyPr>
          <a:lstStyle/>
          <a:p>
            <a:endParaRPr lang="en-US" dirty="0" smtClean="0">
              <a:solidFill>
                <a:schemeClr val="tx1"/>
              </a:solidFill>
              <a:latin typeface="Chalkboard"/>
            </a:endParaRPr>
          </a:p>
          <a:p>
            <a:r>
              <a:rPr lang="en-US" dirty="0" smtClean="0">
                <a:solidFill>
                  <a:schemeClr val="tx1"/>
                </a:solidFill>
                <a:latin typeface="Chalkboard"/>
              </a:rPr>
              <a:t>Resources for Classroom Use</a:t>
            </a:r>
          </a:p>
          <a:p>
            <a:endParaRPr lang="en-US" sz="2000" dirty="0" smtClean="0">
              <a:solidFill>
                <a:schemeClr val="tx1">
                  <a:lumMod val="85000"/>
                </a:schemeClr>
              </a:solidFill>
              <a:latin typeface="Chalkboard"/>
            </a:endParaRPr>
          </a:p>
          <a:p>
            <a:r>
              <a:rPr lang="en-US" sz="5000" dirty="0" smtClean="0">
                <a:solidFill>
                  <a:schemeClr val="tx1"/>
                </a:solidFill>
                <a:latin typeface="Chalkboard"/>
              </a:rPr>
              <a:t>Angela F. Luna, M.Ed., National Board Certified Teacher</a:t>
            </a:r>
          </a:p>
          <a:p>
            <a:endParaRPr lang="en-US" sz="5000" dirty="0" smtClean="0">
              <a:solidFill>
                <a:schemeClr val="tx1">
                  <a:lumMod val="95000"/>
                </a:schemeClr>
              </a:solidFill>
              <a:latin typeface="Chalkboard"/>
            </a:endParaRPr>
          </a:p>
          <a:p>
            <a:r>
              <a:rPr lang="en-US" sz="5000" dirty="0" smtClean="0">
                <a:solidFill>
                  <a:schemeClr val="tx1">
                    <a:lumMod val="95000"/>
                  </a:schemeClr>
                </a:solidFill>
                <a:latin typeface="Chalkboard"/>
              </a:rPr>
              <a:t>Melissa </a:t>
            </a:r>
            <a:r>
              <a:rPr lang="en-US" sz="5000" dirty="0">
                <a:solidFill>
                  <a:schemeClr val="tx1">
                    <a:lumMod val="95000"/>
                  </a:schemeClr>
                </a:solidFill>
                <a:latin typeface="Chalkboard"/>
              </a:rPr>
              <a:t>E. Bryden</a:t>
            </a:r>
          </a:p>
          <a:p>
            <a:r>
              <a:rPr lang="en-US" sz="5000" dirty="0">
                <a:solidFill>
                  <a:schemeClr val="tx1">
                    <a:lumMod val="95000"/>
                  </a:schemeClr>
                </a:solidFill>
                <a:latin typeface="Chalkboard"/>
              </a:rPr>
              <a:t>Mathematics Teacher – Del Campo High School</a:t>
            </a:r>
          </a:p>
          <a:p>
            <a:r>
              <a:rPr lang="en-US" sz="5000" dirty="0">
                <a:solidFill>
                  <a:schemeClr val="tx1">
                    <a:lumMod val="95000"/>
                  </a:schemeClr>
                </a:solidFill>
                <a:latin typeface="Chalkboard"/>
              </a:rPr>
              <a:t>Trainer, Committee Member of SJTA LGBT Task Force</a:t>
            </a:r>
          </a:p>
          <a:p>
            <a:r>
              <a:rPr lang="en-US" sz="5000" dirty="0">
                <a:solidFill>
                  <a:schemeClr val="tx1">
                    <a:lumMod val="95000"/>
                  </a:schemeClr>
                </a:solidFill>
                <a:latin typeface="Chalkboard"/>
              </a:rPr>
              <a:t>MA, Education - Gender Studies</a:t>
            </a:r>
          </a:p>
          <a:p>
            <a:endParaRPr lang="en-US" sz="1800" dirty="0">
              <a:solidFill>
                <a:schemeClr val="tx2">
                  <a:lumMod val="75000"/>
                </a:schemeClr>
              </a:solidFill>
            </a:endParaRPr>
          </a:p>
          <a:p>
            <a:endParaRPr lang="en-US" sz="2000" i="1" dirty="0" smtClean="0">
              <a:solidFill>
                <a:schemeClr val="accent4">
                  <a:lumMod val="75000"/>
                </a:schemeClr>
              </a:solidFill>
            </a:endParaRPr>
          </a:p>
          <a:p>
            <a:r>
              <a:rPr lang="en-US" sz="2000" i="1" dirty="0" smtClean="0">
                <a:solidFill>
                  <a:schemeClr val="tx1">
                    <a:lumMod val="65000"/>
                  </a:schemeClr>
                </a:solidFill>
              </a:rPr>
              <a:t>“</a:t>
            </a:r>
            <a:r>
              <a:rPr lang="en-US" sz="4500" i="1" dirty="0" smtClean="0">
                <a:solidFill>
                  <a:schemeClr val="tx1">
                    <a:lumMod val="65000"/>
                  </a:schemeClr>
                </a:solidFill>
              </a:rPr>
              <a:t>Whatever satisfies the soul is truth.” </a:t>
            </a:r>
            <a:r>
              <a:rPr lang="en-US" sz="4500" dirty="0" smtClean="0">
                <a:solidFill>
                  <a:schemeClr val="tx1">
                    <a:lumMod val="65000"/>
                  </a:schemeClr>
                </a:solidFill>
              </a:rPr>
              <a:t>–</a:t>
            </a:r>
            <a:r>
              <a:rPr lang="en-US" sz="4500" dirty="0" smtClean="0">
                <a:solidFill>
                  <a:schemeClr val="tx1">
                    <a:lumMod val="65000"/>
                  </a:schemeClr>
                </a:solidFill>
                <a:latin typeface="Cambria Math"/>
              </a:rPr>
              <a:t>Walt Whitman</a:t>
            </a:r>
          </a:p>
        </p:txBody>
      </p:sp>
    </p:spTree>
    <p:extLst>
      <p:ext uri="{BB962C8B-B14F-4D97-AF65-F5344CB8AC3E}">
        <p14:creationId xmlns:p14="http://schemas.microsoft.com/office/powerpoint/2010/main" val="2468342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Chalkboard"/>
              </a:rPr>
              <a:t>Before we embark…a few things to be </a:t>
            </a:r>
            <a:r>
              <a:rPr lang="en-US" u="sng" dirty="0" smtClean="0">
                <a:solidFill>
                  <a:schemeClr val="tx1">
                    <a:lumMod val="95000"/>
                  </a:schemeClr>
                </a:solidFill>
                <a:latin typeface="Chalkboard"/>
              </a:rPr>
              <a:t>mindful</a:t>
            </a:r>
            <a:r>
              <a:rPr lang="en-US" dirty="0" smtClean="0">
                <a:latin typeface="Chalkboard"/>
              </a:rPr>
              <a:t> about:</a:t>
            </a:r>
            <a:endParaRPr lang="en-US" dirty="0">
              <a:latin typeface="Chalkboard"/>
            </a:endParaRPr>
          </a:p>
        </p:txBody>
      </p:sp>
      <p:sp>
        <p:nvSpPr>
          <p:cNvPr id="3" name="Content Placeholder 2"/>
          <p:cNvSpPr>
            <a:spLocks noGrp="1"/>
          </p:cNvSpPr>
          <p:nvPr>
            <p:ph idx="1"/>
          </p:nvPr>
        </p:nvSpPr>
        <p:spPr>
          <a:xfrm>
            <a:off x="457200" y="1727200"/>
            <a:ext cx="8229600" cy="4851400"/>
          </a:xfrm>
        </p:spPr>
        <p:txBody>
          <a:bodyPr>
            <a:normAutofit fontScale="62500" lnSpcReduction="20000"/>
          </a:bodyPr>
          <a:lstStyle/>
          <a:p>
            <a:pPr marL="0" indent="0">
              <a:buNone/>
            </a:pPr>
            <a:r>
              <a:rPr lang="en-US" sz="3800" dirty="0" smtClean="0">
                <a:latin typeface="Chalkboard"/>
              </a:rPr>
              <a:t>Study the law: </a:t>
            </a:r>
            <a:r>
              <a:rPr lang="en-US" sz="2300" dirty="0" smtClean="0"/>
              <a:t>(read it, review it, keep a copy accessible when talking w/ interested parties)</a:t>
            </a:r>
          </a:p>
          <a:p>
            <a:pPr marL="0" indent="0">
              <a:buNone/>
            </a:pPr>
            <a:endParaRPr lang="en-US" sz="2800" dirty="0" smtClean="0"/>
          </a:p>
          <a:p>
            <a:pPr marL="0" indent="0">
              <a:buNone/>
            </a:pPr>
            <a:r>
              <a:rPr lang="en-US" sz="2800" dirty="0" smtClean="0">
                <a:latin typeface="Chalkboard"/>
              </a:rPr>
              <a:t>All lessons MUST be age and grade level appropriate: The Supreme Court is very clear on this point…AGE and GRADE level appropriate</a:t>
            </a:r>
          </a:p>
          <a:p>
            <a:pPr marL="0" indent="0">
              <a:buNone/>
            </a:pPr>
            <a:endParaRPr lang="en-US" sz="2800" dirty="0" smtClean="0"/>
          </a:p>
          <a:p>
            <a:pPr marL="0" indent="0">
              <a:buNone/>
            </a:pPr>
            <a:r>
              <a:rPr lang="en-US" sz="3800" dirty="0" smtClean="0">
                <a:latin typeface="Chalkboard"/>
              </a:rPr>
              <a:t>Plan lessons that “fit” with your current group of students</a:t>
            </a:r>
            <a:r>
              <a:rPr lang="en-US" sz="3400" dirty="0" smtClean="0">
                <a:latin typeface="Chalkboard"/>
              </a:rPr>
              <a:t>: </a:t>
            </a:r>
            <a:r>
              <a:rPr lang="en-US" sz="2300" dirty="0" smtClean="0"/>
              <a:t>( examples: if your students use homophobic language, plan lessons accordingly. If your students think they’ve never met an LGBTQ person, plan lessons accordingly. If students think LGBTQ people are strictly contemporary, plan accordingly with some deeper historical figures such as Walt Whitman or Sappho)</a:t>
            </a:r>
          </a:p>
          <a:p>
            <a:pPr marL="0" indent="0">
              <a:buNone/>
            </a:pPr>
            <a:endParaRPr lang="en-US" sz="2800" dirty="0"/>
          </a:p>
          <a:p>
            <a:pPr marL="0" indent="0">
              <a:buNone/>
            </a:pPr>
            <a:r>
              <a:rPr lang="en-US" sz="3800" dirty="0" smtClean="0">
                <a:latin typeface="Chalkboard"/>
              </a:rPr>
              <a:t>Transparency:</a:t>
            </a:r>
            <a:r>
              <a:rPr lang="en-US" sz="2800" dirty="0" smtClean="0">
                <a:latin typeface="Chalkboard"/>
              </a:rPr>
              <a:t> </a:t>
            </a:r>
            <a:r>
              <a:rPr lang="en-US" sz="2300" dirty="0" smtClean="0"/>
              <a:t>(communicate with partner teachers, administrators, parents/guardians, union rep…if you’re not sure-</a:t>
            </a:r>
            <a:r>
              <a:rPr lang="en-US" sz="2300" i="1" dirty="0" smtClean="0"/>
              <a:t>ASK!</a:t>
            </a:r>
            <a:r>
              <a:rPr lang="en-US" sz="2300" dirty="0" smtClean="0"/>
              <a:t> Transparency pays dividends because it builds trust and lowers anxiety)</a:t>
            </a:r>
          </a:p>
          <a:p>
            <a:pPr marL="0" indent="0">
              <a:buNone/>
            </a:pPr>
            <a:endParaRPr lang="en-US" sz="1800" dirty="0"/>
          </a:p>
          <a:p>
            <a:pPr marL="0" indent="0">
              <a:buNone/>
            </a:pPr>
            <a:r>
              <a:rPr lang="en-US" sz="3800" dirty="0" smtClean="0">
                <a:latin typeface="Chalkboard"/>
              </a:rPr>
              <a:t>Check your comfort level:</a:t>
            </a:r>
            <a:r>
              <a:rPr lang="en-US" sz="2800" dirty="0" smtClean="0">
                <a:latin typeface="Chalkboard"/>
              </a:rPr>
              <a:t> </a:t>
            </a:r>
            <a:r>
              <a:rPr lang="en-US" sz="2300" dirty="0" smtClean="0"/>
              <a:t>(it’s okay if you’re nervous and it’s okay if you don’t know something…this is new to many, many people. Start with where you’re comfortable and grow from there. Practice &amp; share what you learn with others)</a:t>
            </a:r>
            <a:endParaRPr lang="en-US" sz="2300" dirty="0"/>
          </a:p>
        </p:txBody>
      </p:sp>
    </p:spTree>
    <p:extLst>
      <p:ext uri="{BB962C8B-B14F-4D97-AF65-F5344CB8AC3E}">
        <p14:creationId xmlns:p14="http://schemas.microsoft.com/office/powerpoint/2010/main" val="16295219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Chalkboard"/>
              </a:rPr>
              <a:t>Lessons w/LGBTQ Focus</a:t>
            </a:r>
            <a:br>
              <a:rPr lang="en-US" dirty="0" smtClean="0">
                <a:latin typeface="Chalkboard"/>
              </a:rPr>
            </a:br>
            <a:r>
              <a:rPr lang="en-US" sz="2200" dirty="0" smtClean="0"/>
              <a:t>modify/adjust lessons to fit other groups in Fair Ed Act as needed</a:t>
            </a:r>
            <a:endParaRPr lang="en-US" sz="2200" dirty="0"/>
          </a:p>
        </p:txBody>
      </p:sp>
      <p:sp>
        <p:nvSpPr>
          <p:cNvPr id="3" name="Content Placeholder 2"/>
          <p:cNvSpPr>
            <a:spLocks noGrp="1"/>
          </p:cNvSpPr>
          <p:nvPr>
            <p:ph idx="1"/>
          </p:nvPr>
        </p:nvSpPr>
        <p:spPr/>
        <p:txBody>
          <a:bodyPr>
            <a:normAutofit fontScale="92500" lnSpcReduction="20000"/>
          </a:bodyPr>
          <a:lstStyle/>
          <a:p>
            <a:pPr marL="0" indent="0">
              <a:buNone/>
            </a:pPr>
            <a:r>
              <a:rPr lang="en-US" sz="2400" dirty="0" smtClean="0">
                <a:solidFill>
                  <a:schemeClr val="accent4">
                    <a:lumMod val="40000"/>
                    <a:lumOff val="60000"/>
                  </a:schemeClr>
                </a:solidFill>
                <a:latin typeface="Chalkboard"/>
              </a:rPr>
              <a:t>LGBTQ Research Project (Contemporary and/or deeply historical focus):</a:t>
            </a:r>
          </a:p>
          <a:p>
            <a:pPr marL="457200" indent="-457200">
              <a:buAutoNum type="arabicPeriod"/>
            </a:pPr>
            <a:r>
              <a:rPr lang="en-US" sz="2400" dirty="0" smtClean="0">
                <a:latin typeface="Chalkboard"/>
              </a:rPr>
              <a:t>Students work in pairs</a:t>
            </a:r>
          </a:p>
          <a:p>
            <a:pPr marL="457200" indent="-457200">
              <a:buAutoNum type="arabicPeriod"/>
            </a:pPr>
            <a:r>
              <a:rPr lang="en-US" sz="2400" dirty="0" smtClean="0">
                <a:latin typeface="Chalkboard"/>
              </a:rPr>
              <a:t>Strategically assign preselected LGBTQ people to partnerships based on your knowledge of students’ needs</a:t>
            </a:r>
          </a:p>
          <a:p>
            <a:pPr marL="457200" indent="-457200">
              <a:buAutoNum type="arabicPeriod"/>
            </a:pPr>
            <a:r>
              <a:rPr lang="en-US" sz="2400" dirty="0" smtClean="0">
                <a:latin typeface="Chalkboard"/>
              </a:rPr>
              <a:t>Assign areas of relevance for research such as early life, education, career/job, family configuration</a:t>
            </a:r>
          </a:p>
          <a:p>
            <a:pPr marL="457200" indent="-457200">
              <a:buAutoNum type="arabicPeriod"/>
            </a:pPr>
            <a:r>
              <a:rPr lang="en-US" sz="2400" dirty="0" smtClean="0">
                <a:latin typeface="Chalkboard"/>
              </a:rPr>
              <a:t>Students conduct research and inquiry based on the structure/format set by the teacher (laptops/internet or printed materials provided by teacher, student, parent/guardian volunteer)</a:t>
            </a:r>
          </a:p>
          <a:p>
            <a:pPr marL="457200" indent="-457200">
              <a:buAutoNum type="arabicPeriod"/>
            </a:pPr>
            <a:r>
              <a:rPr lang="en-US" sz="2400" dirty="0" smtClean="0">
                <a:latin typeface="Chalkboard"/>
              </a:rPr>
              <a:t>Students identify contributions/impact of LGBTQ person on society and make inferences, draw conclusions, identify cause &amp; effect relationships that go beyond basic knowledge questions</a:t>
            </a:r>
          </a:p>
          <a:p>
            <a:pPr marL="457200" indent="-457200">
              <a:buAutoNum type="arabicPeriod"/>
            </a:pPr>
            <a:endParaRPr lang="en-US" sz="2400" dirty="0"/>
          </a:p>
        </p:txBody>
      </p:sp>
    </p:spTree>
    <p:extLst>
      <p:ext uri="{BB962C8B-B14F-4D97-AF65-F5344CB8AC3E}">
        <p14:creationId xmlns:p14="http://schemas.microsoft.com/office/powerpoint/2010/main" val="350639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chemeClr val="accent4">
                    <a:lumMod val="40000"/>
                    <a:lumOff val="60000"/>
                  </a:schemeClr>
                </a:solidFill>
                <a:latin typeface="Chalkboard"/>
              </a:rPr>
              <a:t>LGBTQ Research Project continued…</a:t>
            </a:r>
            <a:endParaRPr lang="en-US" sz="2800" dirty="0">
              <a:solidFill>
                <a:schemeClr val="accent4">
                  <a:lumMod val="40000"/>
                  <a:lumOff val="60000"/>
                </a:schemeClr>
              </a:solidFill>
              <a:latin typeface="Chalkboard"/>
            </a:endParaRPr>
          </a:p>
        </p:txBody>
      </p:sp>
      <p:sp>
        <p:nvSpPr>
          <p:cNvPr id="3" name="Content Placeholder 2"/>
          <p:cNvSpPr>
            <a:spLocks noGrp="1"/>
          </p:cNvSpPr>
          <p:nvPr>
            <p:ph idx="1"/>
          </p:nvPr>
        </p:nvSpPr>
        <p:spPr>
          <a:xfrm>
            <a:off x="457200" y="1193800"/>
            <a:ext cx="8229600" cy="4932363"/>
          </a:xfrm>
        </p:spPr>
        <p:txBody>
          <a:bodyPr>
            <a:normAutofit fontScale="92500" lnSpcReduction="10000"/>
          </a:bodyPr>
          <a:lstStyle/>
          <a:p>
            <a:pPr marL="0" indent="0">
              <a:buNone/>
            </a:pPr>
            <a:r>
              <a:rPr lang="en-US" sz="2400" dirty="0" smtClean="0">
                <a:latin typeface="Chalkboard"/>
              </a:rPr>
              <a:t>6. Students create a visual artifact (poster board) about their LGBTQ person w/ hand drawn pictures, recent printed pictures and other artifacts that are salient </a:t>
            </a:r>
            <a:r>
              <a:rPr lang="en-US" sz="1600" dirty="0" smtClean="0">
                <a:latin typeface="Chalkboard"/>
              </a:rPr>
              <a:t>(ex: Suze Orman- student created dollar bills with construction paper, Cat Cora- student created pizza with play-doh)</a:t>
            </a:r>
          </a:p>
          <a:p>
            <a:pPr marL="0" indent="0">
              <a:buNone/>
            </a:pPr>
            <a:endParaRPr lang="en-US" sz="2400" dirty="0" smtClean="0"/>
          </a:p>
          <a:p>
            <a:pPr marL="0" indent="0">
              <a:buNone/>
            </a:pPr>
            <a:r>
              <a:rPr lang="en-US" sz="2400" dirty="0" smtClean="0"/>
              <a:t>7. </a:t>
            </a:r>
            <a:r>
              <a:rPr lang="en-US" sz="2400" dirty="0" smtClean="0">
                <a:latin typeface="Chalkboard"/>
              </a:rPr>
              <a:t>Students identify contributions and positive impacts of their LGBTQ person and include those contributions on the visual artifact for display </a:t>
            </a:r>
            <a:r>
              <a:rPr lang="en-US" sz="1800" dirty="0" smtClean="0">
                <a:latin typeface="Chalkboard"/>
              </a:rPr>
              <a:t>(“contributions” proved difficult for my students to grasp. </a:t>
            </a:r>
            <a:r>
              <a:rPr lang="en-US" sz="1800" u="sng" dirty="0" smtClean="0">
                <a:latin typeface="Chalkboard"/>
              </a:rPr>
              <a:t>Try:</a:t>
            </a:r>
            <a:r>
              <a:rPr lang="en-US" sz="1800" dirty="0" smtClean="0">
                <a:latin typeface="Chalkboard"/>
              </a:rPr>
              <a:t> How did this person make the world a better place? You may also ask students to submit a written response sheet to accompany the visual artifact)</a:t>
            </a:r>
          </a:p>
          <a:p>
            <a:pPr marL="0" indent="0">
              <a:buNone/>
            </a:pPr>
            <a:endParaRPr lang="en-US" sz="2400" dirty="0" smtClean="0">
              <a:latin typeface="Chalkboard"/>
            </a:endParaRPr>
          </a:p>
          <a:p>
            <a:pPr marL="0" indent="0">
              <a:buNone/>
            </a:pPr>
            <a:r>
              <a:rPr lang="en-US" sz="2400" dirty="0" smtClean="0">
                <a:latin typeface="Chalkboard"/>
              </a:rPr>
              <a:t>8. Students present their findings to the class via oral presentations to share their knowledge of the LGBTQ person </a:t>
            </a:r>
            <a:r>
              <a:rPr lang="en-US" sz="1800" dirty="0" smtClean="0">
                <a:latin typeface="Chalkboard"/>
              </a:rPr>
              <a:t>(listening, viewing, reading, writing, speaking-literacy, National Board for Professional Teaching)</a:t>
            </a:r>
            <a:endParaRPr lang="en-US" sz="1800" dirty="0">
              <a:latin typeface="Chalkboard"/>
            </a:endParaRPr>
          </a:p>
        </p:txBody>
      </p:sp>
    </p:spTree>
    <p:extLst>
      <p:ext uri="{BB962C8B-B14F-4D97-AF65-F5344CB8AC3E}">
        <p14:creationId xmlns:p14="http://schemas.microsoft.com/office/powerpoint/2010/main" val="22638856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flipV="1">
            <a:off x="-1257300" y="-927100"/>
            <a:ext cx="1714500" cy="378807"/>
          </a:xfrm>
        </p:spPr>
        <p:txBody>
          <a:bodyPr>
            <a:normAutofit fontScale="90000"/>
          </a:bodyPr>
          <a:lstStyle/>
          <a:p>
            <a:endParaRPr lang="en-US" dirty="0"/>
          </a:p>
        </p:txBody>
      </p:sp>
      <p:pic>
        <p:nvPicPr>
          <p:cNvPr id="3" name="Picture 2" descr="P417009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300" y="0"/>
            <a:ext cx="5664200" cy="6858000"/>
          </a:xfrm>
          <a:prstGeom prst="rect">
            <a:avLst/>
          </a:prstGeom>
        </p:spPr>
      </p:pic>
      <p:pic>
        <p:nvPicPr>
          <p:cNvPr id="4" name="Picture 3" descr="P4200122 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9900" y="0"/>
            <a:ext cx="5575300" cy="6959600"/>
          </a:xfrm>
          <a:prstGeom prst="rect">
            <a:avLst/>
          </a:prstGeom>
        </p:spPr>
      </p:pic>
    </p:spTree>
    <p:extLst>
      <p:ext uri="{BB962C8B-B14F-4D97-AF65-F5344CB8AC3E}">
        <p14:creationId xmlns:p14="http://schemas.microsoft.com/office/powerpoint/2010/main" val="22452338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Chalkboard"/>
              </a:rPr>
              <a:t>LGBTQ people for research project</a:t>
            </a:r>
            <a:br>
              <a:rPr lang="en-US" sz="3200" dirty="0" smtClean="0">
                <a:latin typeface="Chalkboard"/>
              </a:rPr>
            </a:br>
            <a:r>
              <a:rPr lang="en-US" sz="1800" dirty="0" smtClean="0">
                <a:latin typeface="Chalkboard"/>
              </a:rPr>
              <a:t>(this list is not exhaustive…keep researching): </a:t>
            </a:r>
            <a:endParaRPr lang="en-US" sz="1800" dirty="0">
              <a:latin typeface="Chalkboard"/>
            </a:endParaRPr>
          </a:p>
        </p:txBody>
      </p:sp>
      <p:sp>
        <p:nvSpPr>
          <p:cNvPr id="3" name="Content Placeholder 2"/>
          <p:cNvSpPr>
            <a:spLocks noGrp="1"/>
          </p:cNvSpPr>
          <p:nvPr>
            <p:ph idx="1"/>
          </p:nvPr>
        </p:nvSpPr>
        <p:spPr/>
        <p:txBody>
          <a:bodyPr>
            <a:normAutofit fontScale="77500" lnSpcReduction="20000"/>
          </a:bodyPr>
          <a:lstStyle/>
          <a:p>
            <a:r>
              <a:rPr lang="en-US" sz="2400" dirty="0" smtClean="0">
                <a:latin typeface="Chalkboard"/>
              </a:rPr>
              <a:t>Jeffrey Fehr, Cat Cora, Barney Frank, Eleanor Roosevelt, Suze Orman, Sheila Kuehl, Christopher Cabaldon, Alice Walker, Ricky Martin, Rachel Maddow, Greg Louganis, Gertrude Stein, Mark Bingham, Walt Whitman, Harvey Milk, David Geffen, Mark Leno, John Perez, Gertrude Stein, Oscar Wilde, Matthew Shephard, Rock Hudson, Sir Ian McKellan, Michelangelo, Leonardo DaVinci, Sappho, Alexander the Great, Frida Kahlo, Rudolph Valentino, Gore Vidal, Hans Christian Anderson, Elton John, Ellen DeGeneres, Tennessee Williams, Lawrence of Arabia, Johnny Mathis, Wanda Sykes, Tchaikovsky, Malcolm Forbes, Rita Mae Brown, Martina Navratilova, Ranjit</a:t>
            </a:r>
            <a:r>
              <a:rPr lang="en-US" sz="2400" dirty="0">
                <a:latin typeface="Chalkboard"/>
              </a:rPr>
              <a:t> </a:t>
            </a:r>
            <a:r>
              <a:rPr lang="en-US" sz="2400" dirty="0" smtClean="0">
                <a:latin typeface="Chalkboard"/>
              </a:rPr>
              <a:t>Singh, Billy Bean, Lady Gaga, Melissa Etheridge, Tammy Baldwin, Billie Joe Armstrong, Leonard Bernstein, Truman Capote, Sir Laurence Olivier, Benny Medina, Jane Lynch, Lorraine Hansbury, Tom Ammiano, William Shakespeare, Rosie O’Donnell, Brandon Teena,</a:t>
            </a:r>
          </a:p>
          <a:p>
            <a:endParaRPr lang="en-US" sz="2000" dirty="0">
              <a:latin typeface="Chalkboard"/>
            </a:endParaRPr>
          </a:p>
          <a:p>
            <a:r>
              <a:rPr lang="en-US" sz="2200" dirty="0" smtClean="0">
                <a:solidFill>
                  <a:schemeClr val="tx1">
                    <a:lumMod val="95000"/>
                  </a:schemeClr>
                </a:solidFill>
                <a:latin typeface="Chalkboard"/>
              </a:rPr>
              <a:t>What impact have these people made? How have they contributed to our communities, our society? How have they made the world a better place? Cite evidence for your assertions. Be prepared to defend your claims with examples, evidence, &amp; identify causes &amp; effects.</a:t>
            </a:r>
            <a:endParaRPr lang="en-US" sz="2200" dirty="0">
              <a:solidFill>
                <a:schemeClr val="tx1">
                  <a:lumMod val="95000"/>
                </a:schemeClr>
              </a:solidFill>
              <a:latin typeface="Chalkboard"/>
            </a:endParaRPr>
          </a:p>
        </p:txBody>
      </p:sp>
    </p:spTree>
    <p:extLst>
      <p:ext uri="{BB962C8B-B14F-4D97-AF65-F5344CB8AC3E}">
        <p14:creationId xmlns:p14="http://schemas.microsoft.com/office/powerpoint/2010/main" val="6353367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420012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254001"/>
            <a:ext cx="10007600" cy="7327899"/>
          </a:xfrm>
          <a:prstGeom prst="rect">
            <a:avLst/>
          </a:prstGeom>
        </p:spPr>
      </p:pic>
    </p:spTree>
    <p:extLst>
      <p:ext uri="{BB962C8B-B14F-4D97-AF65-F5344CB8AC3E}">
        <p14:creationId xmlns:p14="http://schemas.microsoft.com/office/powerpoint/2010/main" val="10998945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udent Writing00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100" y="165100"/>
            <a:ext cx="7505700" cy="6692900"/>
          </a:xfrm>
          <a:prstGeom prst="rect">
            <a:avLst/>
          </a:prstGeom>
        </p:spPr>
      </p:pic>
    </p:spTree>
    <p:extLst>
      <p:ext uri="{BB962C8B-B14F-4D97-AF65-F5344CB8AC3E}">
        <p14:creationId xmlns:p14="http://schemas.microsoft.com/office/powerpoint/2010/main" val="227976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udent Writing00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 y="203200"/>
            <a:ext cx="9042400" cy="8140700"/>
          </a:xfrm>
          <a:prstGeom prst="rect">
            <a:avLst/>
          </a:prstGeom>
        </p:spPr>
      </p:pic>
    </p:spTree>
    <p:extLst>
      <p:ext uri="{BB962C8B-B14F-4D97-AF65-F5344CB8AC3E}">
        <p14:creationId xmlns:p14="http://schemas.microsoft.com/office/powerpoint/2010/main" val="3233571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udent Writing00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800" y="-190500"/>
            <a:ext cx="7721600" cy="7048500"/>
          </a:xfrm>
          <a:prstGeom prst="rect">
            <a:avLst/>
          </a:prstGeom>
        </p:spPr>
      </p:pic>
    </p:spTree>
    <p:extLst>
      <p:ext uri="{BB962C8B-B14F-4D97-AF65-F5344CB8AC3E}">
        <p14:creationId xmlns:p14="http://schemas.microsoft.com/office/powerpoint/2010/main" val="1599908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tx2">
                    <a:lumMod val="75000"/>
                  </a:schemeClr>
                </a:solidFill>
                <a:latin typeface="Chalkboard"/>
              </a:rPr>
              <a:t>Additional Fair Education Act Lessons</a:t>
            </a:r>
            <a:r>
              <a:rPr lang="en-US" sz="3600" dirty="0" smtClean="0">
                <a:latin typeface="Chalkboard"/>
              </a:rPr>
              <a:t>:</a:t>
            </a:r>
            <a:endParaRPr lang="en-US" sz="3600" dirty="0">
              <a:latin typeface="Chalkboard"/>
            </a:endParaRPr>
          </a:p>
        </p:txBody>
      </p:sp>
      <p:sp>
        <p:nvSpPr>
          <p:cNvPr id="3" name="Content Placeholder 2"/>
          <p:cNvSpPr>
            <a:spLocks noGrp="1"/>
          </p:cNvSpPr>
          <p:nvPr>
            <p:ph idx="1"/>
          </p:nvPr>
        </p:nvSpPr>
        <p:spPr/>
        <p:txBody>
          <a:bodyPr>
            <a:normAutofit fontScale="77500" lnSpcReduction="20000"/>
          </a:bodyPr>
          <a:lstStyle/>
          <a:p>
            <a:r>
              <a:rPr lang="en-US" sz="3300" dirty="0" smtClean="0">
                <a:solidFill>
                  <a:schemeClr val="tx1">
                    <a:lumMod val="85000"/>
                  </a:schemeClr>
                </a:solidFill>
                <a:latin typeface="Chalkboard"/>
              </a:rPr>
              <a:t>Lesson: </a:t>
            </a:r>
            <a:r>
              <a:rPr lang="en-US" sz="3600" dirty="0" smtClean="0">
                <a:latin typeface="Chalkboard"/>
              </a:rPr>
              <a:t>“What’s a Family?”</a:t>
            </a:r>
            <a:r>
              <a:rPr lang="en-US" sz="2800" dirty="0" smtClean="0">
                <a:latin typeface="Chalkboard"/>
              </a:rPr>
              <a:t> </a:t>
            </a:r>
            <a:r>
              <a:rPr lang="en-US" sz="3300" dirty="0" smtClean="0">
                <a:solidFill>
                  <a:schemeClr val="tx1">
                    <a:lumMod val="85000"/>
                  </a:schemeClr>
                </a:solidFill>
                <a:latin typeface="Chalkboard"/>
              </a:rPr>
              <a:t>grades 1, 2, 3, 4 </a:t>
            </a:r>
            <a:r>
              <a:rPr lang="en-US" sz="2800" dirty="0" smtClean="0">
                <a:latin typeface="Chalkboard"/>
              </a:rPr>
              <a:t>(or beyond…think: What do </a:t>
            </a:r>
            <a:r>
              <a:rPr lang="en-US" sz="2800" b="1" dirty="0" smtClean="0">
                <a:latin typeface="Chalkboard"/>
              </a:rPr>
              <a:t>my</a:t>
            </a:r>
            <a:r>
              <a:rPr lang="en-US" sz="2800" dirty="0" smtClean="0">
                <a:latin typeface="Chalkboard"/>
              </a:rPr>
              <a:t> students need?)</a:t>
            </a:r>
          </a:p>
          <a:p>
            <a:pPr marL="0" indent="0">
              <a:buNone/>
            </a:pPr>
            <a:endParaRPr lang="en-US" sz="2800" dirty="0" smtClean="0">
              <a:latin typeface="Chalkboard"/>
            </a:endParaRPr>
          </a:p>
          <a:p>
            <a:pPr marL="0" indent="0">
              <a:buNone/>
            </a:pPr>
            <a:r>
              <a:rPr lang="en-US" sz="2800" dirty="0" smtClean="0">
                <a:latin typeface="Chalkboard"/>
              </a:rPr>
              <a:t>(free lesson plan on SCUSD website)</a:t>
            </a:r>
          </a:p>
          <a:p>
            <a:pPr marL="0" indent="0">
              <a:buNone/>
            </a:pPr>
            <a:endParaRPr lang="en-US" sz="2800" dirty="0" smtClean="0">
              <a:latin typeface="Chalkboard"/>
            </a:endParaRPr>
          </a:p>
          <a:p>
            <a:pPr marL="0" indent="0">
              <a:buNone/>
            </a:pPr>
            <a:r>
              <a:rPr lang="en-US" sz="2800" dirty="0" smtClean="0">
                <a:latin typeface="Chalkboard"/>
              </a:rPr>
              <a:t>-The National Board for Professional Teaching states that the accomplished teacher honors diversity within the classroom and views diversity as a strength, including all family configurations. Examining the diversity of family configurations is a powerful way to build respect and acceptance for all. Go to </a:t>
            </a:r>
            <a:r>
              <a:rPr lang="en-US" sz="3600" dirty="0" smtClean="0">
                <a:solidFill>
                  <a:srgbClr val="F2F2F2"/>
                </a:solidFill>
                <a:latin typeface="Chalkboard"/>
                <a:hlinkClick r:id="rId2"/>
              </a:rPr>
              <a:t>www.nbpts.org</a:t>
            </a:r>
            <a:r>
              <a:rPr lang="en-US" sz="3600" dirty="0" smtClean="0">
                <a:latin typeface="Chalkboard"/>
              </a:rPr>
              <a:t> </a:t>
            </a:r>
            <a:r>
              <a:rPr lang="en-US" sz="2800" dirty="0" smtClean="0">
                <a:latin typeface="Chalkboard"/>
              </a:rPr>
              <a:t>and read the standards to learn more. </a:t>
            </a:r>
          </a:p>
          <a:p>
            <a:pPr marL="0" indent="0">
              <a:buNone/>
            </a:pPr>
            <a:endParaRPr lang="en-US" sz="2800" dirty="0">
              <a:latin typeface="Chalkboard"/>
            </a:endParaRPr>
          </a:p>
          <a:p>
            <a:pPr marL="0" indent="0">
              <a:buNone/>
            </a:pPr>
            <a:r>
              <a:rPr lang="en-US" sz="2800" dirty="0" smtClean="0">
                <a:latin typeface="Chalkboard"/>
              </a:rPr>
              <a:t>-</a:t>
            </a:r>
            <a:r>
              <a:rPr lang="en-US" sz="2800" u="sng" dirty="0" smtClean="0">
                <a:latin typeface="Chalkboard"/>
              </a:rPr>
              <a:t>Video:</a:t>
            </a:r>
            <a:r>
              <a:rPr lang="en-US" sz="2800" dirty="0" smtClean="0">
                <a:latin typeface="Chalkboard"/>
              </a:rPr>
              <a:t> “That’s a Family!” go to </a:t>
            </a:r>
            <a:r>
              <a:rPr lang="en-US" sz="2800" dirty="0" smtClean="0">
                <a:latin typeface="Chalkboard"/>
                <a:hlinkClick r:id="rId3"/>
              </a:rPr>
              <a:t>http://groundspark.org</a:t>
            </a:r>
            <a:r>
              <a:rPr lang="en-US" sz="2800" dirty="0" smtClean="0">
                <a:latin typeface="Chalkboard"/>
              </a:rPr>
              <a:t> for the video and other MUST HAVE teacher resources!</a:t>
            </a:r>
          </a:p>
          <a:p>
            <a:pPr marL="0" indent="0">
              <a:buNone/>
            </a:pPr>
            <a:endParaRPr lang="en-US" sz="2800" dirty="0">
              <a:latin typeface="Chalkboard"/>
            </a:endParaRPr>
          </a:p>
        </p:txBody>
      </p:sp>
    </p:spTree>
    <p:extLst>
      <p:ext uri="{BB962C8B-B14F-4D97-AF65-F5344CB8AC3E}">
        <p14:creationId xmlns:p14="http://schemas.microsoft.com/office/powerpoint/2010/main" val="18248710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Chalkboard"/>
              </a:rPr>
              <a:t>The Fair Ed Act: </a:t>
            </a:r>
            <a:r>
              <a:rPr lang="en-US" i="1" dirty="0" smtClean="0">
                <a:solidFill>
                  <a:schemeClr val="accent1">
                    <a:lumMod val="40000"/>
                    <a:lumOff val="60000"/>
                  </a:schemeClr>
                </a:solidFill>
                <a:latin typeface="Chalkboard"/>
              </a:rPr>
              <a:t>What does it say? </a:t>
            </a:r>
            <a:endParaRPr lang="en-US" i="1" dirty="0">
              <a:solidFill>
                <a:schemeClr val="accent1">
                  <a:lumMod val="40000"/>
                  <a:lumOff val="60000"/>
                </a:schemeClr>
              </a:solidFill>
              <a:latin typeface="Chalkboard"/>
            </a:endParaRPr>
          </a:p>
        </p:txBody>
      </p:sp>
      <p:sp>
        <p:nvSpPr>
          <p:cNvPr id="3" name="Content Placeholder 2"/>
          <p:cNvSpPr>
            <a:spLocks noGrp="1"/>
          </p:cNvSpPr>
          <p:nvPr>
            <p:ph idx="1"/>
          </p:nvPr>
        </p:nvSpPr>
        <p:spPr>
          <a:xfrm>
            <a:off x="457200" y="1600200"/>
            <a:ext cx="8229600" cy="4406153"/>
          </a:xfrm>
        </p:spPr>
        <p:txBody>
          <a:bodyPr>
            <a:normAutofit fontScale="85000" lnSpcReduction="10000"/>
          </a:bodyPr>
          <a:lstStyle/>
          <a:p>
            <a:pPr marL="0" indent="0">
              <a:buNone/>
            </a:pPr>
            <a:r>
              <a:rPr lang="en-US" sz="2600" dirty="0" smtClean="0"/>
              <a:t>California Education Code Section: 51204.5:</a:t>
            </a:r>
          </a:p>
          <a:p>
            <a:pPr marL="0" indent="0">
              <a:buNone/>
            </a:pPr>
            <a:r>
              <a:rPr lang="en-US" sz="2600" dirty="0" smtClean="0"/>
              <a:t>Additions to the code:</a:t>
            </a:r>
          </a:p>
          <a:p>
            <a:pPr marL="0" indent="0">
              <a:buNone/>
            </a:pPr>
            <a:endParaRPr lang="en-US" dirty="0" smtClean="0"/>
          </a:p>
          <a:p>
            <a:pPr marL="0" indent="0">
              <a:buNone/>
            </a:pPr>
            <a:r>
              <a:rPr lang="en-US" dirty="0" smtClean="0"/>
              <a:t>“…a study of the role and contributions...of Mexican-Americans, Asian-Americans, European Americans, lesbian, gay, bisexual, transgender Americans, persons with disabilities…and members of other cultural groups, to the economic, political, and social development of California &amp; the U.S. with particular emphasis on portraying the role of these groups in contemporary society.” </a:t>
            </a:r>
            <a:r>
              <a:rPr lang="en-US" sz="1900" dirty="0" smtClean="0">
                <a:latin typeface="Chalkboard"/>
              </a:rPr>
              <a:t>–California Education Code</a:t>
            </a:r>
            <a:endParaRPr lang="en-US" sz="1900" dirty="0">
              <a:latin typeface="Chalkboard"/>
            </a:endParaRPr>
          </a:p>
        </p:txBody>
      </p:sp>
    </p:spTree>
    <p:extLst>
      <p:ext uri="{BB962C8B-B14F-4D97-AF65-F5344CB8AC3E}">
        <p14:creationId xmlns:p14="http://schemas.microsoft.com/office/powerpoint/2010/main" val="3362605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latin typeface="Chalkboard"/>
              </a:rPr>
              <a:t>Lesson: </a:t>
            </a:r>
            <a:r>
              <a:rPr lang="en-US" sz="3600" dirty="0" smtClean="0">
                <a:solidFill>
                  <a:schemeClr val="tx1">
                    <a:lumMod val="95000"/>
                  </a:schemeClr>
                </a:solidFill>
                <a:latin typeface="Chalkboard"/>
              </a:rPr>
              <a:t>“Word”</a:t>
            </a:r>
            <a:br>
              <a:rPr lang="en-US" sz="3600" dirty="0" smtClean="0">
                <a:solidFill>
                  <a:schemeClr val="tx1">
                    <a:lumMod val="95000"/>
                  </a:schemeClr>
                </a:solidFill>
                <a:latin typeface="Chalkboard"/>
              </a:rPr>
            </a:br>
            <a:r>
              <a:rPr lang="en-US" sz="3600" dirty="0" smtClean="0">
                <a:latin typeface="Chalkboard"/>
              </a:rPr>
              <a:t>grades: 5 through 12</a:t>
            </a:r>
            <a:endParaRPr lang="en-US" sz="3600" dirty="0">
              <a:latin typeface="Chalkboard"/>
            </a:endParaRPr>
          </a:p>
        </p:txBody>
      </p:sp>
      <p:sp>
        <p:nvSpPr>
          <p:cNvPr id="3" name="Content Placeholder 2"/>
          <p:cNvSpPr>
            <a:spLocks noGrp="1"/>
          </p:cNvSpPr>
          <p:nvPr>
            <p:ph idx="1"/>
          </p:nvPr>
        </p:nvSpPr>
        <p:spPr>
          <a:xfrm>
            <a:off x="457200" y="1270000"/>
            <a:ext cx="8229600" cy="4856163"/>
          </a:xfrm>
        </p:spPr>
        <p:txBody>
          <a:bodyPr>
            <a:normAutofit fontScale="92500" lnSpcReduction="20000"/>
          </a:bodyPr>
          <a:lstStyle/>
          <a:p>
            <a:pPr marL="0" indent="0">
              <a:buNone/>
            </a:pPr>
            <a:endParaRPr lang="en-US" sz="2400" dirty="0" smtClean="0">
              <a:latin typeface="Chalkboard"/>
            </a:endParaRPr>
          </a:p>
          <a:p>
            <a:pPr marL="0" indent="0">
              <a:buNone/>
            </a:pPr>
            <a:r>
              <a:rPr lang="en-US" sz="2400" dirty="0" smtClean="0">
                <a:latin typeface="Chalkboard"/>
              </a:rPr>
              <a:t>(</a:t>
            </a:r>
            <a:r>
              <a:rPr lang="en-US" sz="2400" dirty="0">
                <a:latin typeface="Chalkboard"/>
              </a:rPr>
              <a:t>free lesson plan on SCUSD website</a:t>
            </a:r>
            <a:r>
              <a:rPr lang="en-US" sz="2400" dirty="0" smtClean="0">
                <a:latin typeface="Chalkboard"/>
              </a:rPr>
              <a:t>)</a:t>
            </a:r>
          </a:p>
          <a:p>
            <a:pPr marL="0" indent="0">
              <a:buNone/>
            </a:pPr>
            <a:endParaRPr lang="en-US" dirty="0">
              <a:latin typeface="Chalkboard"/>
            </a:endParaRPr>
          </a:p>
          <a:p>
            <a:pPr marL="0" indent="0">
              <a:buNone/>
            </a:pPr>
            <a:r>
              <a:rPr lang="en-US" dirty="0" smtClean="0">
                <a:latin typeface="Chalkboard"/>
              </a:rPr>
              <a:t>-The use of homophobic language in elementary, middle and high schools is a national crisis and must be proactively addressed. Homophobic language contributes to a psychologically and physically unsafe learning environment for our LGBTQ youth and educators. </a:t>
            </a:r>
            <a:r>
              <a:rPr lang="en-US" u="sng" dirty="0" smtClean="0">
                <a:latin typeface="Chalkboard"/>
              </a:rPr>
              <a:t>Students must be directly taught how to use words correctly and allowed practice if we expect change</a:t>
            </a:r>
            <a:r>
              <a:rPr lang="en-US" dirty="0" smtClean="0">
                <a:latin typeface="Chalkboard"/>
              </a:rPr>
              <a:t>. </a:t>
            </a:r>
            <a:r>
              <a:rPr lang="en-US" sz="1600" dirty="0" smtClean="0">
                <a:latin typeface="Chalkboard"/>
              </a:rPr>
              <a:t>–A. Luna</a:t>
            </a:r>
            <a:endParaRPr lang="en-US" sz="1600" dirty="0">
              <a:latin typeface="Chalkboard"/>
            </a:endParaRPr>
          </a:p>
          <a:p>
            <a:pPr marL="0" indent="0">
              <a:buNone/>
            </a:pPr>
            <a:endParaRPr lang="en-US" dirty="0"/>
          </a:p>
        </p:txBody>
      </p:sp>
    </p:spTree>
    <p:extLst>
      <p:ext uri="{BB962C8B-B14F-4D97-AF65-F5344CB8AC3E}">
        <p14:creationId xmlns:p14="http://schemas.microsoft.com/office/powerpoint/2010/main" val="23640806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Chalkboard"/>
              </a:rPr>
              <a:t>Lesson:</a:t>
            </a:r>
            <a:r>
              <a:rPr lang="en-US" sz="3200" dirty="0" smtClean="0">
                <a:solidFill>
                  <a:srgbClr val="0000FF"/>
                </a:solidFill>
                <a:latin typeface="Chalkboard"/>
              </a:rPr>
              <a:t> </a:t>
            </a:r>
            <a:r>
              <a:rPr lang="en-US" sz="3200" dirty="0" smtClean="0">
                <a:latin typeface="Chalkboard"/>
              </a:rPr>
              <a:t>“Uncommonly Good Community Contributions</a:t>
            </a:r>
            <a:r>
              <a:rPr lang="en-US" sz="3200" dirty="0" smtClean="0"/>
              <a:t>” </a:t>
            </a:r>
            <a:r>
              <a:rPr lang="en-US" sz="3200" dirty="0" smtClean="0">
                <a:latin typeface="Chalkboard"/>
              </a:rPr>
              <a:t>grades: K through 12</a:t>
            </a:r>
            <a:endParaRPr lang="en-US" sz="3200" dirty="0">
              <a:latin typeface="Chalkboard"/>
            </a:endParaRPr>
          </a:p>
        </p:txBody>
      </p:sp>
      <p:sp>
        <p:nvSpPr>
          <p:cNvPr id="3" name="Content Placeholder 2"/>
          <p:cNvSpPr>
            <a:spLocks noGrp="1"/>
          </p:cNvSpPr>
          <p:nvPr>
            <p:ph idx="1"/>
          </p:nvPr>
        </p:nvSpPr>
        <p:spPr/>
        <p:txBody>
          <a:bodyPr>
            <a:normAutofit fontScale="92500" lnSpcReduction="10000"/>
          </a:bodyPr>
          <a:lstStyle/>
          <a:p>
            <a:r>
              <a:rPr lang="en-US" sz="2400" dirty="0">
                <a:latin typeface="Chalkboard"/>
              </a:rPr>
              <a:t>(free </a:t>
            </a:r>
            <a:r>
              <a:rPr lang="en-US" sz="2400" dirty="0" smtClean="0">
                <a:latin typeface="Chalkboard"/>
              </a:rPr>
              <a:t>lesson/ideas on </a:t>
            </a:r>
            <a:r>
              <a:rPr lang="en-US" sz="2400" dirty="0">
                <a:latin typeface="Chalkboard"/>
              </a:rPr>
              <a:t>SCUSD website</a:t>
            </a:r>
            <a:r>
              <a:rPr lang="en-US" sz="2400" dirty="0" smtClean="0">
                <a:latin typeface="Chalkboard"/>
              </a:rPr>
              <a:t>)</a:t>
            </a:r>
          </a:p>
          <a:p>
            <a:endParaRPr lang="en-US" sz="2400" dirty="0" smtClean="0">
              <a:latin typeface="Chalkboard"/>
            </a:endParaRPr>
          </a:p>
          <a:p>
            <a:r>
              <a:rPr lang="en-US" sz="2400" dirty="0" smtClean="0">
                <a:latin typeface="Chalkboard"/>
              </a:rPr>
              <a:t>-The Fair Ed Act (SB 48) requires that groups (LGBTQ, people w/ disabilities, revised names of other groups and additional groups) be included within social studies instruction. The Fair Ed Act explicitly states that an emphasis should be made to </a:t>
            </a:r>
            <a:r>
              <a:rPr lang="en-US" dirty="0" smtClean="0">
                <a:latin typeface="Chalkboard"/>
              </a:rPr>
              <a:t>contemporary</a:t>
            </a:r>
            <a:r>
              <a:rPr lang="en-US" sz="2400" dirty="0" smtClean="0">
                <a:latin typeface="Chalkboard"/>
              </a:rPr>
              <a:t> people. With this in mind, students benefit from learning about and learning from members of our local communities. </a:t>
            </a:r>
          </a:p>
          <a:p>
            <a:endParaRPr lang="en-US" sz="2400" dirty="0" smtClean="0">
              <a:latin typeface="Chalkboard"/>
            </a:endParaRPr>
          </a:p>
          <a:p>
            <a:r>
              <a:rPr lang="en-US" sz="2400" dirty="0" smtClean="0">
                <a:latin typeface="Chalkboard"/>
              </a:rPr>
              <a:t>-It is quite powerful for students to meet and talk with contributing members of their community to see firsthand the contributions and positive impacts that are made. </a:t>
            </a:r>
            <a:endParaRPr lang="en-US" sz="2400" dirty="0">
              <a:latin typeface="Chalkboard"/>
            </a:endParaRPr>
          </a:p>
          <a:p>
            <a:endParaRPr lang="en-US" dirty="0"/>
          </a:p>
        </p:txBody>
      </p:sp>
    </p:spTree>
    <p:extLst>
      <p:ext uri="{BB962C8B-B14F-4D97-AF65-F5344CB8AC3E}">
        <p14:creationId xmlns:p14="http://schemas.microsoft.com/office/powerpoint/2010/main" val="23242089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u="sng" dirty="0" smtClean="0">
                <a:latin typeface="Chalkboard"/>
              </a:rPr>
              <a:t>Sacramento LGBTQ people</a:t>
            </a:r>
            <a:r>
              <a:rPr lang="en-US" sz="2400" dirty="0" smtClean="0">
                <a:latin typeface="Chalkboard"/>
              </a:rPr>
              <a:t> making a difference each day:</a:t>
            </a:r>
            <a:endParaRPr lang="en-US" sz="2400" dirty="0">
              <a:latin typeface="Chalkboard"/>
            </a:endParaRPr>
          </a:p>
        </p:txBody>
      </p:sp>
      <p:sp>
        <p:nvSpPr>
          <p:cNvPr id="3" name="Content Placeholder 2"/>
          <p:cNvSpPr>
            <a:spLocks noGrp="1"/>
          </p:cNvSpPr>
          <p:nvPr>
            <p:ph idx="1"/>
          </p:nvPr>
        </p:nvSpPr>
        <p:spPr>
          <a:xfrm>
            <a:off x="457200" y="1104900"/>
            <a:ext cx="8229600" cy="5021263"/>
          </a:xfrm>
        </p:spPr>
        <p:txBody>
          <a:bodyPr>
            <a:noAutofit/>
          </a:bodyPr>
          <a:lstStyle/>
          <a:p>
            <a:r>
              <a:rPr lang="en-US" sz="2400" dirty="0">
                <a:latin typeface="Chalkboard"/>
              </a:rPr>
              <a:t>Ken Pierce, </a:t>
            </a:r>
            <a:r>
              <a:rPr lang="en-US" sz="2000" dirty="0"/>
              <a:t>Public Relations Consultant, President EqualityActionNOW</a:t>
            </a:r>
            <a:r>
              <a:rPr lang="en-US" sz="2400" dirty="0"/>
              <a:t>, Activist</a:t>
            </a:r>
          </a:p>
          <a:p>
            <a:r>
              <a:rPr lang="en-US" sz="2400" dirty="0" smtClean="0">
                <a:latin typeface="Chalkboard"/>
              </a:rPr>
              <a:t>Jennie </a:t>
            </a:r>
            <a:r>
              <a:rPr lang="en-US" sz="2400" dirty="0">
                <a:latin typeface="Chalkboard"/>
              </a:rPr>
              <a:t>Reiken, </a:t>
            </a:r>
            <a:r>
              <a:rPr lang="en-US" sz="2000" dirty="0"/>
              <a:t>Youth Outreach Worker for the Children’s Receiving Home of Sacramento, works with LGBT &amp; homeless youth ages 12-25, Suicide Prevention</a:t>
            </a:r>
          </a:p>
          <a:p>
            <a:r>
              <a:rPr lang="en-US" sz="2400" dirty="0" smtClean="0">
                <a:latin typeface="Chalkboard"/>
              </a:rPr>
              <a:t>Rachel Pearman</a:t>
            </a:r>
            <a:r>
              <a:rPr lang="en-US" sz="2000" dirty="0" smtClean="0"/>
              <a:t>, Grants &amp; Contracts Specialist for WEAVE, Inc.</a:t>
            </a:r>
          </a:p>
          <a:p>
            <a:r>
              <a:rPr lang="en-US" sz="2400" dirty="0" smtClean="0">
                <a:latin typeface="Chalkboard"/>
              </a:rPr>
              <a:t>Kim Zeltvay</a:t>
            </a:r>
            <a:r>
              <a:rPr lang="en-US" sz="2000" dirty="0" smtClean="0"/>
              <a:t>, Vice Principal, San Juan Unified School District</a:t>
            </a:r>
          </a:p>
          <a:p>
            <a:r>
              <a:rPr lang="en-US" sz="2400" dirty="0" smtClean="0">
                <a:latin typeface="Chalkboard"/>
              </a:rPr>
              <a:t>Lieutenant Jennifer Ikemoto</a:t>
            </a:r>
            <a:r>
              <a:rPr lang="en-US" sz="2000" dirty="0" smtClean="0">
                <a:latin typeface="Chalkboard"/>
              </a:rPr>
              <a:t>,</a:t>
            </a:r>
            <a:r>
              <a:rPr lang="en-US" sz="2000" dirty="0" smtClean="0"/>
              <a:t> California Department of Fish &amp; Game</a:t>
            </a:r>
          </a:p>
          <a:p>
            <a:r>
              <a:rPr lang="en-US" sz="2400" dirty="0" smtClean="0">
                <a:latin typeface="Chalkboard"/>
              </a:rPr>
              <a:t>Diana Luiz, Portuguese American activist for equality</a:t>
            </a:r>
          </a:p>
          <a:p>
            <a:r>
              <a:rPr lang="en-US" sz="2400" dirty="0" smtClean="0">
                <a:latin typeface="Chalkboard"/>
              </a:rPr>
              <a:t>Melissa E. Bryden,</a:t>
            </a:r>
            <a:r>
              <a:rPr lang="en-US" sz="2400" dirty="0" smtClean="0"/>
              <a:t> </a:t>
            </a:r>
            <a:r>
              <a:rPr lang="en-US" sz="2000" dirty="0" smtClean="0"/>
              <a:t>Mathematics Teacher, MA Education, Gender Studies</a:t>
            </a:r>
          </a:p>
          <a:p>
            <a:r>
              <a:rPr lang="en-US" sz="2400" dirty="0" smtClean="0">
                <a:latin typeface="Chalkboard"/>
              </a:rPr>
              <a:t>Patricia M. Ianni, </a:t>
            </a:r>
            <a:r>
              <a:rPr lang="en-US" sz="2000" dirty="0" smtClean="0"/>
              <a:t>Database Administrator, Upstream Engineering</a:t>
            </a:r>
          </a:p>
        </p:txBody>
      </p:sp>
    </p:spTree>
    <p:extLst>
      <p:ext uri="{BB962C8B-B14F-4D97-AF65-F5344CB8AC3E}">
        <p14:creationId xmlns:p14="http://schemas.microsoft.com/office/powerpoint/2010/main" val="41699055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Chalkboard"/>
              </a:rPr>
              <a:t>Sacramento LGBTQ Locals continued…</a:t>
            </a:r>
            <a:endParaRPr lang="en-US" sz="2800" dirty="0">
              <a:latin typeface="Chalkboard"/>
            </a:endParaRPr>
          </a:p>
        </p:txBody>
      </p:sp>
      <p:sp>
        <p:nvSpPr>
          <p:cNvPr id="3" name="Content Placeholder 2"/>
          <p:cNvSpPr>
            <a:spLocks noGrp="1"/>
          </p:cNvSpPr>
          <p:nvPr>
            <p:ph idx="1"/>
          </p:nvPr>
        </p:nvSpPr>
        <p:spPr>
          <a:xfrm>
            <a:off x="457200" y="1231900"/>
            <a:ext cx="8229600" cy="5537200"/>
          </a:xfrm>
        </p:spPr>
        <p:txBody>
          <a:bodyPr>
            <a:normAutofit fontScale="77500" lnSpcReduction="20000"/>
          </a:bodyPr>
          <a:lstStyle/>
          <a:p>
            <a:r>
              <a:rPr lang="en-US" sz="3400" dirty="0">
                <a:latin typeface="Chalkboard"/>
              </a:rPr>
              <a:t>Jovi Radtke, </a:t>
            </a:r>
            <a:r>
              <a:rPr lang="en-US" sz="2800" dirty="0"/>
              <a:t>Writer </a:t>
            </a:r>
            <a:r>
              <a:rPr lang="en-US" dirty="0"/>
              <a:t>&amp; </a:t>
            </a:r>
            <a:r>
              <a:rPr lang="en-US" sz="3100" dirty="0"/>
              <a:t>Activist</a:t>
            </a:r>
          </a:p>
          <a:p>
            <a:r>
              <a:rPr lang="en-US" sz="3400" dirty="0" smtClean="0">
                <a:latin typeface="Chalkboard"/>
              </a:rPr>
              <a:t>Tina </a:t>
            </a:r>
            <a:r>
              <a:rPr lang="en-US" sz="3400" dirty="0">
                <a:latin typeface="Chalkboard"/>
              </a:rPr>
              <a:t>Reynolds, </a:t>
            </a:r>
            <a:r>
              <a:rPr lang="en-US" sz="2900" dirty="0"/>
              <a:t>Owner Uptown Studios &amp; Founder EqualityActionNOW</a:t>
            </a:r>
          </a:p>
          <a:p>
            <a:r>
              <a:rPr lang="en-US" sz="3400" dirty="0">
                <a:latin typeface="Chalkboard"/>
              </a:rPr>
              <a:t>Paul Curtis</a:t>
            </a:r>
            <a:r>
              <a:rPr lang="en-US" dirty="0"/>
              <a:t>, </a:t>
            </a:r>
            <a:r>
              <a:rPr lang="en-US" sz="2900" dirty="0"/>
              <a:t>Director of Development Food Bank of Yolo County, Co-Founder Capital City AIDS Fund</a:t>
            </a:r>
          </a:p>
          <a:p>
            <a:r>
              <a:rPr lang="en-US" sz="3400" dirty="0">
                <a:latin typeface="Chalkboard"/>
              </a:rPr>
              <a:t>Stevie Long, </a:t>
            </a:r>
            <a:r>
              <a:rPr lang="en-US" sz="2900" dirty="0"/>
              <a:t>Fire Captain, CAL FIRE-Amador, El Dorado Unit</a:t>
            </a:r>
          </a:p>
          <a:p>
            <a:r>
              <a:rPr lang="en-US" sz="3400" dirty="0">
                <a:latin typeface="Chalkboard"/>
              </a:rPr>
              <a:t>Nicola Simmersbach, </a:t>
            </a:r>
            <a:r>
              <a:rPr lang="en-US" sz="2900" dirty="0"/>
              <a:t>PsyD Licensed Marriage &amp; Family Therapist (fighting for ALL marriages!)</a:t>
            </a:r>
          </a:p>
          <a:p>
            <a:r>
              <a:rPr lang="en-US" sz="3400" dirty="0">
                <a:latin typeface="Chalkboard"/>
              </a:rPr>
              <a:t>Ben Hudson, </a:t>
            </a:r>
            <a:r>
              <a:rPr lang="en-US" sz="2900" dirty="0"/>
              <a:t>Executive Director Gender Health Center, Community Activist</a:t>
            </a:r>
          </a:p>
          <a:p>
            <a:r>
              <a:rPr lang="en-US" sz="3400" dirty="0">
                <a:latin typeface="Chalkboard"/>
              </a:rPr>
              <a:t>Melissa Murhpy, </a:t>
            </a:r>
            <a:r>
              <a:rPr lang="en-US" sz="2900" dirty="0"/>
              <a:t>Police Officer</a:t>
            </a:r>
          </a:p>
          <a:p>
            <a:r>
              <a:rPr lang="en-US" sz="3400" dirty="0">
                <a:latin typeface="Chalkboard"/>
              </a:rPr>
              <a:t>Lori Vine, </a:t>
            </a:r>
            <a:r>
              <a:rPr lang="en-US" sz="2600" dirty="0"/>
              <a:t>Special Education Teacher, MA Special </a:t>
            </a:r>
            <a:r>
              <a:rPr lang="en-US" sz="2600" dirty="0" smtClean="0"/>
              <a:t>Education</a:t>
            </a:r>
          </a:p>
          <a:p>
            <a:r>
              <a:rPr lang="en-US" sz="3100" dirty="0" smtClean="0">
                <a:latin typeface="Chalkboard"/>
              </a:rPr>
              <a:t>Ms. Vihil H. Vigil, </a:t>
            </a:r>
            <a:r>
              <a:rPr lang="en-US" sz="2600" dirty="0" smtClean="0"/>
              <a:t>MBA Business Womyn Extraordinaire, Photographer, Equal Rights Activist, Native American Two Spirit</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1009659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latin typeface="Chalkboard"/>
              </a:rPr>
              <a:t>Local Sacramento LGBTQ continued…</a:t>
            </a:r>
            <a:endParaRPr lang="en-US" sz="2400" dirty="0">
              <a:latin typeface="Chalkboard"/>
            </a:endParaRPr>
          </a:p>
        </p:txBody>
      </p:sp>
      <p:sp>
        <p:nvSpPr>
          <p:cNvPr id="3" name="Content Placeholder 2"/>
          <p:cNvSpPr>
            <a:spLocks noGrp="1"/>
          </p:cNvSpPr>
          <p:nvPr>
            <p:ph idx="1"/>
          </p:nvPr>
        </p:nvSpPr>
        <p:spPr>
          <a:xfrm>
            <a:off x="457200" y="1155700"/>
            <a:ext cx="8229600" cy="4970463"/>
          </a:xfrm>
        </p:spPr>
        <p:txBody>
          <a:bodyPr>
            <a:normAutofit/>
          </a:bodyPr>
          <a:lstStyle/>
          <a:p>
            <a:r>
              <a:rPr lang="en-US" sz="2400" dirty="0" smtClean="0">
                <a:latin typeface="Chalkboard"/>
              </a:rPr>
              <a:t>Chris Packey, </a:t>
            </a:r>
            <a:r>
              <a:rPr lang="en-US" sz="2000" dirty="0" smtClean="0">
                <a:latin typeface="Chalkboard"/>
              </a:rPr>
              <a:t>HIV Education &amp; Prevention,  Activist, H.E.R.O. (Human &amp; Equal Rights Organizer)</a:t>
            </a:r>
          </a:p>
          <a:p>
            <a:r>
              <a:rPr lang="en-US" sz="2400" dirty="0" smtClean="0">
                <a:latin typeface="Chalkboard"/>
              </a:rPr>
              <a:t>Ted Lindstrom, </a:t>
            </a:r>
            <a:r>
              <a:rPr lang="en-US" sz="2000" dirty="0" smtClean="0">
                <a:latin typeface="Chalkboard"/>
              </a:rPr>
              <a:t>local attorney</a:t>
            </a:r>
          </a:p>
          <a:p>
            <a:r>
              <a:rPr lang="en-US" sz="2400" dirty="0" smtClean="0">
                <a:latin typeface="Chalkboard"/>
              </a:rPr>
              <a:t>Toni Curtis, </a:t>
            </a:r>
            <a:r>
              <a:rPr lang="en-US" sz="2000" dirty="0" smtClean="0">
                <a:latin typeface="Chalkboard"/>
              </a:rPr>
              <a:t>CA State employee, aspiring author and entrepreneur</a:t>
            </a:r>
          </a:p>
          <a:p>
            <a:r>
              <a:rPr lang="en-US" sz="2400" dirty="0" smtClean="0">
                <a:latin typeface="Chalkboard"/>
              </a:rPr>
              <a:t>Robin Gunning, </a:t>
            </a:r>
            <a:r>
              <a:rPr lang="en-US" sz="2000" dirty="0" smtClean="0">
                <a:latin typeface="Chalkboard"/>
              </a:rPr>
              <a:t>SDC/ED Teacher, QSA  Advisor, activist for the Vagina Monologues &amp; Women Take Back the Night</a:t>
            </a:r>
          </a:p>
          <a:p>
            <a:r>
              <a:rPr lang="en-US" sz="2400" dirty="0" smtClean="0">
                <a:latin typeface="Chalkboard"/>
              </a:rPr>
              <a:t>Carrie Jett, </a:t>
            </a:r>
            <a:r>
              <a:rPr lang="en-US" sz="2000" dirty="0" smtClean="0">
                <a:latin typeface="Chalkboard"/>
              </a:rPr>
              <a:t>Asst. Deputy Secretary of State, Voter Outreach and Education</a:t>
            </a:r>
          </a:p>
          <a:p>
            <a:r>
              <a:rPr lang="en-US" sz="2400" dirty="0" smtClean="0">
                <a:latin typeface="Chalkboard"/>
              </a:rPr>
              <a:t>Nichole DeVore, </a:t>
            </a:r>
            <a:r>
              <a:rPr lang="en-US" sz="2000" dirty="0" smtClean="0">
                <a:latin typeface="Chalkboard"/>
              </a:rPr>
              <a:t>Educator SCUSD, female co-chair NEA/GLBT Caucus, Activist</a:t>
            </a:r>
          </a:p>
          <a:p>
            <a:r>
              <a:rPr lang="en-US" sz="2400" dirty="0" smtClean="0">
                <a:latin typeface="Chalkboard"/>
              </a:rPr>
              <a:t>Joe </a:t>
            </a:r>
            <a:r>
              <a:rPr lang="en-US" sz="2400" dirty="0">
                <a:latin typeface="Chalkboard"/>
              </a:rPr>
              <a:t>Wood, </a:t>
            </a:r>
            <a:r>
              <a:rPr lang="en-US" sz="2000" dirty="0">
                <a:latin typeface="Chalkboard"/>
              </a:rPr>
              <a:t>Instructional Technology Integration Specialist</a:t>
            </a:r>
          </a:p>
          <a:p>
            <a:endParaRPr lang="en-US" sz="2000" dirty="0">
              <a:latin typeface="Chalkboard"/>
            </a:endParaRPr>
          </a:p>
        </p:txBody>
      </p:sp>
    </p:spTree>
    <p:extLst>
      <p:ext uri="{BB962C8B-B14F-4D97-AF65-F5344CB8AC3E}">
        <p14:creationId xmlns:p14="http://schemas.microsoft.com/office/powerpoint/2010/main" val="33623246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latin typeface="Chalkboard"/>
              </a:rPr>
              <a:t>Fair Ed Act </a:t>
            </a:r>
            <a:br>
              <a:rPr lang="en-US" sz="3200" dirty="0" smtClean="0">
                <a:latin typeface="Chalkboard"/>
              </a:rPr>
            </a:br>
            <a:r>
              <a:rPr lang="en-US" sz="3200" dirty="0" smtClean="0">
                <a:latin typeface="Chalkboard"/>
              </a:rPr>
              <a:t>Role Plays</a:t>
            </a:r>
            <a:br>
              <a:rPr lang="en-US" sz="3200" dirty="0" smtClean="0">
                <a:latin typeface="Chalkboard"/>
              </a:rPr>
            </a:br>
            <a:endParaRPr lang="en-US" sz="3200" dirty="0">
              <a:latin typeface="Chalkboard"/>
            </a:endParaRPr>
          </a:p>
        </p:txBody>
      </p:sp>
      <p:sp>
        <p:nvSpPr>
          <p:cNvPr id="3" name="Content Placeholder 2"/>
          <p:cNvSpPr>
            <a:spLocks noGrp="1"/>
          </p:cNvSpPr>
          <p:nvPr>
            <p:ph idx="1"/>
          </p:nvPr>
        </p:nvSpPr>
        <p:spPr>
          <a:xfrm>
            <a:off x="457200" y="1143000"/>
            <a:ext cx="8229600" cy="4983163"/>
          </a:xfrm>
        </p:spPr>
        <p:txBody>
          <a:bodyPr>
            <a:normAutofit fontScale="77500" lnSpcReduction="20000"/>
          </a:bodyPr>
          <a:lstStyle/>
          <a:p>
            <a:pPr marL="0" indent="0">
              <a:buNone/>
            </a:pPr>
            <a:r>
              <a:rPr lang="en-US" sz="2400" dirty="0" smtClean="0">
                <a:latin typeface="Chalkboard"/>
              </a:rPr>
              <a:t>   </a:t>
            </a:r>
          </a:p>
          <a:p>
            <a:pPr marL="0" indent="0">
              <a:buNone/>
            </a:pPr>
            <a:r>
              <a:rPr lang="en-US" sz="2400" dirty="0" smtClean="0">
                <a:latin typeface="Chalkboard"/>
              </a:rPr>
              <a:t>(</a:t>
            </a:r>
            <a:r>
              <a:rPr lang="en-US" sz="2400" dirty="0">
                <a:latin typeface="Chalkboard"/>
              </a:rPr>
              <a:t>free </a:t>
            </a:r>
            <a:r>
              <a:rPr lang="en-US" sz="2400" dirty="0" smtClean="0">
                <a:latin typeface="Chalkboard"/>
              </a:rPr>
              <a:t>talking points/rebuttals </a:t>
            </a:r>
            <a:r>
              <a:rPr lang="en-US" sz="2400" dirty="0">
                <a:latin typeface="Chalkboard"/>
              </a:rPr>
              <a:t>on SCUSD website)</a:t>
            </a:r>
          </a:p>
          <a:p>
            <a:pPr marL="0" indent="0">
              <a:buNone/>
            </a:pPr>
            <a:endParaRPr lang="en-US" sz="2400" dirty="0" smtClean="0">
              <a:latin typeface="Chalkboard"/>
            </a:endParaRPr>
          </a:p>
          <a:p>
            <a:r>
              <a:rPr lang="en-US" sz="2400" dirty="0" smtClean="0">
                <a:latin typeface="Chalkboard"/>
              </a:rPr>
              <a:t>“Concerned” parties have somewhat predictable stances…</a:t>
            </a:r>
            <a:r>
              <a:rPr lang="en-US" sz="3100" dirty="0" smtClean="0">
                <a:latin typeface="Chalkboard"/>
              </a:rPr>
              <a:t>Be prepared</a:t>
            </a:r>
            <a:r>
              <a:rPr lang="en-US" sz="3100" dirty="0">
                <a:latin typeface="Chalkboard"/>
              </a:rPr>
              <a:t> </a:t>
            </a:r>
            <a:r>
              <a:rPr lang="en-US" sz="3100" dirty="0" smtClean="0">
                <a:latin typeface="Chalkboard"/>
              </a:rPr>
              <a:t>&amp; proactive.</a:t>
            </a:r>
          </a:p>
          <a:p>
            <a:endParaRPr lang="en-US" sz="2400" dirty="0">
              <a:latin typeface="Chalkboard"/>
            </a:endParaRPr>
          </a:p>
          <a:p>
            <a:r>
              <a:rPr lang="en-US" sz="2400" u="sng" dirty="0" smtClean="0">
                <a:latin typeface="Chalkboard"/>
              </a:rPr>
              <a:t>Example: </a:t>
            </a:r>
          </a:p>
          <a:p>
            <a:r>
              <a:rPr lang="en-US" sz="3100" b="1" u="sng" dirty="0" smtClean="0">
                <a:latin typeface="Chalkboard"/>
              </a:rPr>
              <a:t>“Concerned Party</a:t>
            </a:r>
            <a:r>
              <a:rPr lang="en-US" sz="3100" b="1" dirty="0" smtClean="0">
                <a:latin typeface="Chalkboard"/>
              </a:rPr>
              <a:t>”</a:t>
            </a:r>
            <a:r>
              <a:rPr lang="en-US" sz="2400" dirty="0" smtClean="0">
                <a:latin typeface="Chalkboard"/>
              </a:rPr>
              <a:t>: “Teachers aren’t supposed to create lessons! You’re supposed to use only the textbook and our state can’t afford those now!” </a:t>
            </a:r>
          </a:p>
          <a:p>
            <a:endParaRPr lang="en-US" sz="2400" u="sng" dirty="0" smtClean="0">
              <a:latin typeface="Chalkboard"/>
            </a:endParaRPr>
          </a:p>
          <a:p>
            <a:r>
              <a:rPr lang="en-US" sz="3100" b="1" u="sng" dirty="0" smtClean="0">
                <a:latin typeface="Chalkboard"/>
              </a:rPr>
              <a:t>Response:</a:t>
            </a:r>
            <a:r>
              <a:rPr lang="en-US" sz="3100" dirty="0" smtClean="0">
                <a:latin typeface="Chalkboard"/>
              </a:rPr>
              <a:t> </a:t>
            </a:r>
            <a:r>
              <a:rPr lang="en-US" sz="2600" dirty="0" smtClean="0">
                <a:latin typeface="Chalkboard"/>
              </a:rPr>
              <a:t>“Actually, the Fair Education Act (SB 48) requires that discriminatory content be excluded from textbooks and other instructional materials regarding all groups, including LGBTQ people. AND, teachers are free to not only teach their own lessons, but author, create and execute them within their classrooms in age and grade level appropriate ways.” </a:t>
            </a:r>
          </a:p>
          <a:p>
            <a:endParaRPr lang="en-US" sz="2400" dirty="0">
              <a:latin typeface="Chalkboard"/>
            </a:endParaRPr>
          </a:p>
          <a:p>
            <a:endParaRPr lang="en-US" sz="2400" dirty="0">
              <a:latin typeface="Chalkboard"/>
            </a:endParaRPr>
          </a:p>
        </p:txBody>
      </p:sp>
    </p:spTree>
    <p:extLst>
      <p:ext uri="{BB962C8B-B14F-4D97-AF65-F5344CB8AC3E}">
        <p14:creationId xmlns:p14="http://schemas.microsoft.com/office/powerpoint/2010/main" val="30170975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680" y="274638"/>
            <a:ext cx="8475120" cy="910695"/>
          </a:xfrm>
        </p:spPr>
        <p:txBody>
          <a:bodyPr>
            <a:normAutofit fontScale="90000"/>
          </a:bodyPr>
          <a:lstStyle/>
          <a:p>
            <a:r>
              <a:rPr lang="en-US" sz="3200" dirty="0" smtClean="0">
                <a:solidFill>
                  <a:srgbClr val="FFFFFF"/>
                </a:solidFill>
                <a:latin typeface="Century Schoolbook"/>
                <a:cs typeface="Century Schoolbook"/>
              </a:rPr>
              <a:t>LGBT Relations – not exactly a modern development…</a:t>
            </a:r>
            <a:endParaRPr lang="en-US" sz="3200" dirty="0">
              <a:solidFill>
                <a:srgbClr val="FFFFFF"/>
              </a:solidFill>
              <a:latin typeface="Century Schoolbook"/>
              <a:cs typeface="Century Schoolbook"/>
            </a:endParaRPr>
          </a:p>
        </p:txBody>
      </p:sp>
      <p:sp>
        <p:nvSpPr>
          <p:cNvPr id="3" name="Content Placeholder 2"/>
          <p:cNvSpPr>
            <a:spLocks noGrp="1"/>
          </p:cNvSpPr>
          <p:nvPr>
            <p:ph idx="1"/>
          </p:nvPr>
        </p:nvSpPr>
        <p:spPr>
          <a:xfrm>
            <a:off x="211680" y="1390953"/>
            <a:ext cx="8654130" cy="5080000"/>
          </a:xfrm>
        </p:spPr>
        <p:txBody>
          <a:bodyPr>
            <a:normAutofit fontScale="55000" lnSpcReduction="20000"/>
          </a:bodyPr>
          <a:lstStyle/>
          <a:p>
            <a:pPr>
              <a:spcAft>
                <a:spcPts val="1200"/>
              </a:spcAft>
            </a:pPr>
            <a:r>
              <a:rPr lang="en-US" dirty="0" smtClean="0">
                <a:solidFill>
                  <a:srgbClr val="FFFFFF"/>
                </a:solidFill>
                <a:latin typeface="Century Schoolbook"/>
                <a:cs typeface="Century Schoolbook"/>
              </a:rPr>
              <a:t>7</a:t>
            </a:r>
            <a:r>
              <a:rPr lang="en-US" baseline="30000" dirty="0" smtClean="0">
                <a:solidFill>
                  <a:srgbClr val="FFFFFF"/>
                </a:solidFill>
                <a:latin typeface="Century Schoolbook"/>
                <a:cs typeface="Century Schoolbook"/>
              </a:rPr>
              <a:t>th</a:t>
            </a:r>
            <a:r>
              <a:rPr lang="en-US" dirty="0" smtClean="0">
                <a:solidFill>
                  <a:srgbClr val="FFFFFF"/>
                </a:solidFill>
                <a:latin typeface="Century Schoolbook"/>
                <a:cs typeface="Century Schoolbook"/>
              </a:rPr>
              <a:t> century BCE: Sappho of Lesbos</a:t>
            </a:r>
          </a:p>
          <a:p>
            <a:pPr>
              <a:spcAft>
                <a:spcPts val="1200"/>
              </a:spcAft>
            </a:pPr>
            <a:r>
              <a:rPr lang="en-US" dirty="0" smtClean="0">
                <a:solidFill>
                  <a:srgbClr val="FFFFFF"/>
                </a:solidFill>
                <a:latin typeface="Century Schoolbook"/>
                <a:cs typeface="Century Schoolbook"/>
              </a:rPr>
              <a:t>5</a:t>
            </a:r>
            <a:r>
              <a:rPr lang="en-US" baseline="30000" dirty="0" smtClean="0">
                <a:solidFill>
                  <a:srgbClr val="FFFFFF"/>
                </a:solidFill>
                <a:latin typeface="Century Schoolbook"/>
                <a:cs typeface="Century Schoolbook"/>
              </a:rPr>
              <a:t>th</a:t>
            </a:r>
            <a:r>
              <a:rPr lang="en-US" dirty="0" smtClean="0">
                <a:solidFill>
                  <a:srgbClr val="FFFFFF"/>
                </a:solidFill>
                <a:latin typeface="Century Schoolbook"/>
                <a:cs typeface="Century Schoolbook"/>
              </a:rPr>
              <a:t> century BCE: Aristophanes comic playwright</a:t>
            </a:r>
          </a:p>
          <a:p>
            <a:pPr>
              <a:spcAft>
                <a:spcPts val="1200"/>
              </a:spcAft>
            </a:pPr>
            <a:r>
              <a:rPr lang="en-US" dirty="0" smtClean="0">
                <a:solidFill>
                  <a:srgbClr val="FFFFFF"/>
                </a:solidFill>
                <a:latin typeface="Century Schoolbook"/>
                <a:cs typeface="Century Schoolbook"/>
              </a:rPr>
              <a:t>356-323 BCE: Alexander the Great</a:t>
            </a:r>
          </a:p>
          <a:p>
            <a:pPr>
              <a:spcAft>
                <a:spcPts val="1200"/>
              </a:spcAft>
            </a:pPr>
            <a:r>
              <a:rPr lang="en-US" dirty="0" smtClean="0">
                <a:solidFill>
                  <a:srgbClr val="FFFFFF"/>
                </a:solidFill>
                <a:latin typeface="Century Schoolbook"/>
                <a:cs typeface="Century Schoolbook"/>
              </a:rPr>
              <a:t>1</a:t>
            </a:r>
            <a:r>
              <a:rPr lang="en-US" baseline="30000" dirty="0" smtClean="0">
                <a:solidFill>
                  <a:srgbClr val="FFFFFF"/>
                </a:solidFill>
                <a:latin typeface="Century Schoolbook"/>
                <a:cs typeface="Century Schoolbook"/>
              </a:rPr>
              <a:t>st</a:t>
            </a:r>
            <a:r>
              <a:rPr lang="en-US" dirty="0" smtClean="0">
                <a:solidFill>
                  <a:srgbClr val="FFFFFF"/>
                </a:solidFill>
                <a:latin typeface="Century Schoolbook"/>
                <a:cs typeface="Century Schoolbook"/>
              </a:rPr>
              <a:t> century BCE: 1</a:t>
            </a:r>
            <a:r>
              <a:rPr lang="en-US" baseline="30000" dirty="0" smtClean="0">
                <a:solidFill>
                  <a:srgbClr val="FFFFFF"/>
                </a:solidFill>
                <a:latin typeface="Century Schoolbook"/>
                <a:cs typeface="Century Schoolbook"/>
              </a:rPr>
              <a:t>st</a:t>
            </a:r>
            <a:r>
              <a:rPr lang="en-US" dirty="0" smtClean="0">
                <a:solidFill>
                  <a:srgbClr val="FFFFFF"/>
                </a:solidFill>
                <a:latin typeface="Century Schoolbook"/>
                <a:cs typeface="Century Schoolbook"/>
              </a:rPr>
              <a:t> same sex marriages recorded in the Roman Empire</a:t>
            </a:r>
          </a:p>
          <a:p>
            <a:pPr>
              <a:spcAft>
                <a:spcPts val="1200"/>
              </a:spcAft>
            </a:pPr>
            <a:r>
              <a:rPr lang="en-US" dirty="0" smtClean="0">
                <a:solidFill>
                  <a:srgbClr val="FFFFFF"/>
                </a:solidFill>
                <a:latin typeface="Century Schoolbook"/>
                <a:cs typeface="Century Schoolbook"/>
              </a:rPr>
              <a:t>76 AD – 138 AD: Hadrian – Roman Emperor</a:t>
            </a:r>
          </a:p>
          <a:p>
            <a:pPr>
              <a:spcAft>
                <a:spcPts val="1200"/>
              </a:spcAft>
            </a:pPr>
            <a:r>
              <a:rPr lang="en-US" dirty="0" smtClean="0">
                <a:solidFill>
                  <a:srgbClr val="FFFFFF"/>
                </a:solidFill>
                <a:latin typeface="Century Schoolbook"/>
                <a:cs typeface="Century Schoolbook"/>
              </a:rPr>
              <a:t>1685 – 1759: George Frederic Handel</a:t>
            </a:r>
          </a:p>
          <a:p>
            <a:pPr>
              <a:spcAft>
                <a:spcPts val="1200"/>
              </a:spcAft>
            </a:pPr>
            <a:r>
              <a:rPr lang="en-US" dirty="0" smtClean="0">
                <a:solidFill>
                  <a:srgbClr val="FFFFFF"/>
                </a:solidFill>
                <a:latin typeface="Century Schoolbook"/>
                <a:cs typeface="Century Schoolbook"/>
              </a:rPr>
              <a:t>1886: “The Bostonians” by Henry James</a:t>
            </a:r>
          </a:p>
          <a:p>
            <a:pPr>
              <a:spcAft>
                <a:spcPts val="1200"/>
              </a:spcAft>
            </a:pPr>
            <a:r>
              <a:rPr lang="en-US" dirty="0" smtClean="0">
                <a:solidFill>
                  <a:srgbClr val="FFFFFF"/>
                </a:solidFill>
                <a:latin typeface="Century Schoolbook"/>
                <a:cs typeface="Century Schoolbook"/>
              </a:rPr>
              <a:t>1825 – 1895: Karl Heinrich Ulrichs</a:t>
            </a:r>
          </a:p>
          <a:p>
            <a:pPr>
              <a:spcAft>
                <a:spcPts val="1200"/>
              </a:spcAft>
            </a:pPr>
            <a:r>
              <a:rPr lang="en-US" dirty="0" smtClean="0">
                <a:solidFill>
                  <a:srgbClr val="FFFFFF"/>
                </a:solidFill>
                <a:latin typeface="Century Schoolbook"/>
                <a:cs typeface="Century Schoolbook"/>
              </a:rPr>
              <a:t>1930 – 1978: Harvey Milk</a:t>
            </a:r>
          </a:p>
          <a:p>
            <a:pPr>
              <a:spcAft>
                <a:spcPts val="1200"/>
              </a:spcAft>
              <a:buNone/>
            </a:pPr>
            <a:endParaRPr lang="en-US" dirty="0" smtClean="0">
              <a:solidFill>
                <a:srgbClr val="FFFFFF"/>
              </a:solidFill>
              <a:latin typeface="Century Schoolbook"/>
              <a:cs typeface="Century Schoolbook"/>
            </a:endParaRPr>
          </a:p>
          <a:p>
            <a:pPr>
              <a:spcAft>
                <a:spcPts val="1200"/>
              </a:spcAft>
              <a:buNone/>
            </a:pPr>
            <a:r>
              <a:rPr lang="en-US" dirty="0" smtClean="0">
                <a:solidFill>
                  <a:srgbClr val="CCFFCC"/>
                </a:solidFill>
                <a:latin typeface="Century Schoolbook"/>
                <a:cs typeface="Century Schoolbook"/>
              </a:rPr>
              <a:t>(Fordham University, People with a History, 1997;</a:t>
            </a:r>
          </a:p>
          <a:p>
            <a:pPr>
              <a:spcAft>
                <a:spcPts val="1200"/>
              </a:spcAft>
              <a:buNone/>
            </a:pPr>
            <a:r>
              <a:rPr lang="en-US" dirty="0" smtClean="0">
                <a:solidFill>
                  <a:srgbClr val="CCFFCC"/>
                </a:solidFill>
                <a:latin typeface="Century Schoolbook"/>
                <a:cs typeface="Century Schoolbook"/>
              </a:rPr>
              <a:t> LGBThistorymonth.com, 2010)</a:t>
            </a:r>
          </a:p>
        </p:txBody>
      </p:sp>
    </p:spTree>
    <p:extLst>
      <p:ext uri="{BB962C8B-B14F-4D97-AF65-F5344CB8AC3E}">
        <p14:creationId xmlns:p14="http://schemas.microsoft.com/office/powerpoint/2010/main" val="371404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6276" y="946150"/>
            <a:ext cx="7772400" cy="1470025"/>
          </a:xfrm>
        </p:spPr>
        <p:txBody>
          <a:bodyPr>
            <a:noAutofit/>
          </a:bodyPr>
          <a:lstStyle/>
          <a:p>
            <a:r>
              <a:rPr lang="en-US" sz="3200" dirty="0" smtClean="0">
                <a:solidFill>
                  <a:srgbClr val="FFFFFF"/>
                </a:solidFill>
                <a:latin typeface="Century Schoolbook"/>
                <a:cs typeface="Century Schoolbook"/>
              </a:rPr>
              <a:t>Imagine the world without just some of these LGBT people… </a:t>
            </a:r>
            <a:endParaRPr lang="en-US" sz="3200" dirty="0">
              <a:solidFill>
                <a:srgbClr val="FFFFFF"/>
              </a:solidFill>
              <a:latin typeface="Century Schoolbook"/>
              <a:cs typeface="Century Schoolbook"/>
            </a:endParaRPr>
          </a:p>
        </p:txBody>
      </p:sp>
      <p:sp>
        <p:nvSpPr>
          <p:cNvPr id="3" name="Content Placeholder 2"/>
          <p:cNvSpPr>
            <a:spLocks noGrp="1"/>
          </p:cNvSpPr>
          <p:nvPr>
            <p:ph type="subTitle" idx="1"/>
          </p:nvPr>
        </p:nvSpPr>
        <p:spPr>
          <a:xfrm>
            <a:off x="746276" y="3689048"/>
            <a:ext cx="8071152" cy="1752600"/>
          </a:xfrm>
        </p:spPr>
        <p:txBody>
          <a:bodyPr>
            <a:normAutofit fontScale="70000" lnSpcReduction="20000"/>
          </a:bodyPr>
          <a:lstStyle/>
          <a:p>
            <a:r>
              <a:rPr lang="en-US" dirty="0" smtClean="0">
                <a:latin typeface="Century Schoolbook"/>
                <a:cs typeface="Century Schoolbook"/>
                <a:hlinkClick r:id="rId3"/>
              </a:rPr>
              <a:t>http://www.youtube.com/watch?v=teau7ubQTNM</a:t>
            </a:r>
            <a:endParaRPr lang="en-US" dirty="0" smtClean="0">
              <a:latin typeface="Century Schoolbook"/>
              <a:cs typeface="Century Schoolbook"/>
            </a:endParaRPr>
          </a:p>
          <a:p>
            <a:endParaRPr lang="en-US" dirty="0" smtClean="0">
              <a:latin typeface="Century Schoolbook"/>
              <a:cs typeface="Century Schoolbook"/>
            </a:endParaRPr>
          </a:p>
          <a:p>
            <a:endParaRPr lang="en-US" dirty="0" smtClean="0">
              <a:latin typeface="Century Schoolbook"/>
              <a:cs typeface="Century Schoolbook"/>
            </a:endParaRPr>
          </a:p>
          <a:p>
            <a:endParaRPr lang="en-US" dirty="0" smtClean="0">
              <a:latin typeface="Century Schoolbook"/>
              <a:cs typeface="Century Schoolbook"/>
            </a:endParaRPr>
          </a:p>
          <a:p>
            <a:r>
              <a:rPr lang="en-US" dirty="0" smtClean="0">
                <a:latin typeface="Century Schoolbook"/>
                <a:cs typeface="Century Schoolbook"/>
              </a:rPr>
              <a:t>Great for providing a list of people for research projects!</a:t>
            </a:r>
          </a:p>
          <a:p>
            <a:endParaRPr lang="en-US" dirty="0"/>
          </a:p>
        </p:txBody>
      </p:sp>
    </p:spTree>
    <p:extLst>
      <p:ext uri="{BB962C8B-B14F-4D97-AF65-F5344CB8AC3E}">
        <p14:creationId xmlns:p14="http://schemas.microsoft.com/office/powerpoint/2010/main" val="17240787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10695"/>
          </a:xfrm>
        </p:spPr>
        <p:txBody>
          <a:bodyPr/>
          <a:lstStyle/>
          <a:p>
            <a:r>
              <a:rPr lang="en-US" dirty="0" smtClean="0">
                <a:solidFill>
                  <a:srgbClr val="FFFFFF"/>
                </a:solidFill>
                <a:latin typeface="Century Schoolbook"/>
                <a:cs typeface="Century Schoolbook"/>
              </a:rPr>
              <a:t>In Literature</a:t>
            </a:r>
            <a:endParaRPr lang="en-US" dirty="0">
              <a:solidFill>
                <a:srgbClr val="FFFFFF"/>
              </a:solidFill>
              <a:latin typeface="Century Schoolbook"/>
              <a:cs typeface="Century Schoolbook"/>
            </a:endParaRPr>
          </a:p>
        </p:txBody>
      </p:sp>
      <p:sp>
        <p:nvSpPr>
          <p:cNvPr id="3" name="Content Placeholder 2"/>
          <p:cNvSpPr>
            <a:spLocks noGrp="1"/>
          </p:cNvSpPr>
          <p:nvPr>
            <p:ph idx="1"/>
          </p:nvPr>
        </p:nvSpPr>
        <p:spPr>
          <a:xfrm>
            <a:off x="457201" y="1417638"/>
            <a:ext cx="6932990" cy="4165079"/>
          </a:xfrm>
        </p:spPr>
        <p:txBody>
          <a:bodyPr>
            <a:normAutofit fontScale="85000" lnSpcReduction="20000"/>
          </a:bodyPr>
          <a:lstStyle/>
          <a:p>
            <a:pPr>
              <a:buNone/>
            </a:pPr>
            <a:r>
              <a:rPr lang="en-US" dirty="0" smtClean="0">
                <a:latin typeface="Century Schoolbook"/>
                <a:cs typeface="Century Schoolbook"/>
              </a:rPr>
              <a:t>We may discuss and analyze the works of Oscar Wilde.</a:t>
            </a:r>
          </a:p>
          <a:p>
            <a:pPr>
              <a:buNone/>
            </a:pPr>
            <a:endParaRPr lang="en-US" dirty="0" smtClean="0">
              <a:latin typeface="Century Schoolbook"/>
              <a:cs typeface="Century Schoolbook"/>
            </a:endParaRPr>
          </a:p>
          <a:p>
            <a:pPr>
              <a:buNone/>
            </a:pPr>
            <a:r>
              <a:rPr lang="en-US" dirty="0" smtClean="0">
                <a:latin typeface="Century Schoolbook"/>
                <a:cs typeface="Century Schoolbook"/>
              </a:rPr>
              <a:t>But, when we talk about the author’s life do we include his literary suffering after Wilde was sentenced to two years’ prison and hard labor for being convicted of homosexual relationships, described as "gross indecency" with other men?</a:t>
            </a:r>
          </a:p>
          <a:p>
            <a:pPr>
              <a:buNone/>
            </a:pPr>
            <a:endParaRPr lang="en-US" dirty="0" smtClean="0">
              <a:latin typeface="Century Schoolbook"/>
              <a:cs typeface="Century Schoolbook"/>
            </a:endParaRPr>
          </a:p>
          <a:p>
            <a:pPr>
              <a:buNone/>
            </a:pPr>
            <a:r>
              <a:rPr lang="en-US" sz="2571" dirty="0" smtClean="0">
                <a:solidFill>
                  <a:srgbClr val="CCFFCC"/>
                </a:solidFill>
                <a:latin typeface="Century Schoolbook"/>
                <a:cs typeface="Century Schoolbook"/>
              </a:rPr>
              <a:t>(Pettinger, 2006)</a:t>
            </a:r>
          </a:p>
        </p:txBody>
      </p:sp>
      <p:pic>
        <p:nvPicPr>
          <p:cNvPr id="5" name="Picture 4"/>
          <p:cNvPicPr>
            <a:picLocks noChangeAspect="1"/>
          </p:cNvPicPr>
          <p:nvPr/>
        </p:nvPicPr>
        <p:blipFill>
          <a:blip r:embed="rId3"/>
          <a:stretch>
            <a:fillRect/>
          </a:stretch>
        </p:blipFill>
        <p:spPr>
          <a:xfrm>
            <a:off x="7390190" y="885448"/>
            <a:ext cx="1296610" cy="1879357"/>
          </a:xfrm>
          <a:prstGeom prst="rect">
            <a:avLst/>
          </a:prstGeom>
        </p:spPr>
      </p:pic>
      <p:sp>
        <p:nvSpPr>
          <p:cNvPr id="6" name="TextBox 5"/>
          <p:cNvSpPr txBox="1"/>
          <p:nvPr/>
        </p:nvSpPr>
        <p:spPr>
          <a:xfrm flipH="1">
            <a:off x="457200" y="5582717"/>
            <a:ext cx="7694990" cy="646331"/>
          </a:xfrm>
          <a:prstGeom prst="rect">
            <a:avLst/>
          </a:prstGeom>
          <a:noFill/>
        </p:spPr>
        <p:txBody>
          <a:bodyPr wrap="square" rtlCol="0">
            <a:spAutoFit/>
          </a:bodyPr>
          <a:lstStyle/>
          <a:p>
            <a:pPr>
              <a:buNone/>
            </a:pPr>
            <a:r>
              <a:rPr lang="en-US" dirty="0" smtClean="0">
                <a:latin typeface="Century Schoolbook"/>
                <a:cs typeface="Century Schoolbook"/>
              </a:rPr>
              <a:t>CA Content Standards: </a:t>
            </a:r>
          </a:p>
          <a:p>
            <a:pPr>
              <a:buNone/>
            </a:pPr>
            <a:r>
              <a:rPr lang="en-US" dirty="0" smtClean="0">
                <a:latin typeface="Century Schoolbook"/>
                <a:cs typeface="Century Schoolbook"/>
              </a:rPr>
              <a:t>Grade 8, 9, 10 &amp; 11 – Language Arts, Reading 3.0 &amp; Writing 2.0</a:t>
            </a:r>
          </a:p>
        </p:txBody>
      </p:sp>
    </p:spTree>
    <p:extLst>
      <p:ext uri="{BB962C8B-B14F-4D97-AF65-F5344CB8AC3E}">
        <p14:creationId xmlns:p14="http://schemas.microsoft.com/office/powerpoint/2010/main" val="12365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2314"/>
          </a:xfrm>
        </p:spPr>
        <p:txBody>
          <a:bodyPr/>
          <a:lstStyle/>
          <a:p>
            <a:r>
              <a:rPr lang="en-US" dirty="0" smtClean="0">
                <a:latin typeface="Century Schoolbook"/>
                <a:cs typeface="Century Schoolbook"/>
              </a:rPr>
              <a:t>In Our US History Books</a:t>
            </a:r>
            <a:endParaRPr lang="en-US" dirty="0">
              <a:latin typeface="Century Schoolbook"/>
              <a:cs typeface="Century Schoolbook"/>
            </a:endParaRPr>
          </a:p>
        </p:txBody>
      </p:sp>
      <p:sp>
        <p:nvSpPr>
          <p:cNvPr id="3" name="Content Placeholder 2"/>
          <p:cNvSpPr>
            <a:spLocks noGrp="1"/>
          </p:cNvSpPr>
          <p:nvPr>
            <p:ph idx="1"/>
          </p:nvPr>
        </p:nvSpPr>
        <p:spPr>
          <a:xfrm>
            <a:off x="457200" y="1136952"/>
            <a:ext cx="4967273" cy="3276600"/>
          </a:xfrm>
        </p:spPr>
        <p:txBody>
          <a:bodyPr>
            <a:normAutofit fontScale="92500"/>
          </a:bodyPr>
          <a:lstStyle/>
          <a:p>
            <a:pPr>
              <a:buNone/>
            </a:pPr>
            <a:r>
              <a:rPr lang="en-US" dirty="0" smtClean="0">
                <a:latin typeface="Century Schoolbook"/>
                <a:cs typeface="Century Schoolbook"/>
              </a:rPr>
              <a:t>We may find Betsy Ross…</a:t>
            </a:r>
          </a:p>
          <a:p>
            <a:pPr>
              <a:buNone/>
            </a:pPr>
            <a:endParaRPr lang="en-US" dirty="0" smtClean="0">
              <a:latin typeface="Century Schoolbook"/>
              <a:cs typeface="Century Schoolbook"/>
            </a:endParaRPr>
          </a:p>
          <a:p>
            <a:pPr>
              <a:buNone/>
            </a:pPr>
            <a:r>
              <a:rPr lang="en-US" dirty="0" smtClean="0">
                <a:latin typeface="Century Schoolbook"/>
                <a:cs typeface="Century Schoolbook"/>
              </a:rPr>
              <a:t>What about </a:t>
            </a:r>
            <a:r>
              <a:rPr lang="en-US" dirty="0">
                <a:latin typeface="Century Schoolbook"/>
                <a:cs typeface="Century Schoolbook"/>
              </a:rPr>
              <a:t>Katharine Lee </a:t>
            </a:r>
            <a:r>
              <a:rPr lang="en-US" dirty="0" smtClean="0">
                <a:latin typeface="Century Schoolbook"/>
                <a:cs typeface="Century Schoolbook"/>
              </a:rPr>
              <a:t>Bates (1859-1929), author of </a:t>
            </a:r>
            <a:r>
              <a:rPr lang="en-US" i="1" dirty="0" smtClean="0">
                <a:latin typeface="Century Schoolbook"/>
                <a:cs typeface="Century Schoolbook"/>
              </a:rPr>
              <a:t>America the Beautiful</a:t>
            </a:r>
            <a:r>
              <a:rPr lang="en-US" dirty="0" smtClean="0">
                <a:latin typeface="Century Schoolbook"/>
                <a:cs typeface="Century Schoolbook"/>
              </a:rPr>
              <a:t>…</a:t>
            </a:r>
          </a:p>
        </p:txBody>
      </p:sp>
      <p:sp>
        <p:nvSpPr>
          <p:cNvPr id="7" name="Rectangle 6"/>
          <p:cNvSpPr/>
          <p:nvPr/>
        </p:nvSpPr>
        <p:spPr>
          <a:xfrm>
            <a:off x="457200" y="4475238"/>
            <a:ext cx="7602200" cy="2308324"/>
          </a:xfrm>
          <a:prstGeom prst="rect">
            <a:avLst/>
          </a:prstGeom>
        </p:spPr>
        <p:txBody>
          <a:bodyPr wrap="square">
            <a:spAutoFit/>
          </a:bodyPr>
          <a:lstStyle/>
          <a:p>
            <a:r>
              <a:rPr lang="en-US" dirty="0">
                <a:latin typeface="Century Schoolbook"/>
                <a:cs typeface="Century Schoolbook"/>
              </a:rPr>
              <a:t>She attended Wellesley college and later returned to join the faculty. While on staff she met Katharine Coman and began a relationship that lasted for 25 </a:t>
            </a:r>
            <a:r>
              <a:rPr lang="en-US" dirty="0" smtClean="0">
                <a:latin typeface="Century Schoolbook"/>
                <a:cs typeface="Century Schoolbook"/>
              </a:rPr>
              <a:t>years and sometimes referred to as a Boston Marriage, denying the romantic involvement. Her volumes of poems reveal the love she had for her friend and roommate. </a:t>
            </a:r>
            <a:r>
              <a:rPr lang="en-US" dirty="0" smtClean="0">
                <a:solidFill>
                  <a:srgbClr val="CCFFCC"/>
                </a:solidFill>
                <a:latin typeface="Century Schoolbook"/>
                <a:cs typeface="Century Schoolbook"/>
              </a:rPr>
              <a:t>(Schwarz, 1979)</a:t>
            </a:r>
            <a:endParaRPr lang="en-US" dirty="0" smtClean="0">
              <a:latin typeface="Century Schoolbook"/>
              <a:cs typeface="Century Schoolbook"/>
            </a:endParaRPr>
          </a:p>
          <a:p>
            <a:endParaRPr lang="en-US" dirty="0" smtClean="0">
              <a:latin typeface="Century Schoolbook"/>
              <a:cs typeface="Century Schoolbook"/>
            </a:endParaRPr>
          </a:p>
          <a:p>
            <a:endParaRPr lang="en-US" dirty="0" smtClean="0">
              <a:latin typeface="Century Schoolbook"/>
              <a:cs typeface="Century Schoolbook"/>
            </a:endParaRPr>
          </a:p>
          <a:p>
            <a:r>
              <a:rPr lang="en-US" dirty="0" smtClean="0">
                <a:latin typeface="Century Schoolbook"/>
                <a:cs typeface="Century Schoolbook"/>
              </a:rPr>
              <a:t>CA Content Standards: 5</a:t>
            </a:r>
            <a:r>
              <a:rPr lang="en-US" baseline="30000" dirty="0" smtClean="0">
                <a:latin typeface="Century Schoolbook"/>
                <a:cs typeface="Century Schoolbook"/>
              </a:rPr>
              <a:t>th</a:t>
            </a:r>
            <a:r>
              <a:rPr lang="en-US" dirty="0" smtClean="0">
                <a:latin typeface="Century Schoolbook"/>
                <a:cs typeface="Century Schoolbook"/>
              </a:rPr>
              <a:t> Grade Social Science 5.7</a:t>
            </a:r>
            <a:endParaRPr lang="en-US" dirty="0">
              <a:latin typeface="Century Schoolbook"/>
              <a:cs typeface="Century Schoolbook"/>
            </a:endParaRPr>
          </a:p>
        </p:txBody>
      </p:sp>
      <p:pic>
        <p:nvPicPr>
          <p:cNvPr id="6" name="Picture 5"/>
          <p:cNvPicPr>
            <a:picLocks noChangeAspect="1"/>
          </p:cNvPicPr>
          <p:nvPr/>
        </p:nvPicPr>
        <p:blipFill>
          <a:blip r:embed="rId3"/>
          <a:stretch>
            <a:fillRect/>
          </a:stretch>
        </p:blipFill>
        <p:spPr>
          <a:xfrm>
            <a:off x="6755423" y="1362295"/>
            <a:ext cx="1760531" cy="2241550"/>
          </a:xfrm>
          <a:prstGeom prst="rect">
            <a:avLst/>
          </a:prstGeom>
        </p:spPr>
      </p:pic>
    </p:spTree>
    <p:extLst>
      <p:ext uri="{BB962C8B-B14F-4D97-AF65-F5344CB8AC3E}">
        <p14:creationId xmlns:p14="http://schemas.microsoft.com/office/powerpoint/2010/main" val="188638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i="1" dirty="0" smtClean="0">
                <a:solidFill>
                  <a:schemeClr val="tx1">
                    <a:lumMod val="75000"/>
                  </a:schemeClr>
                </a:solidFill>
              </a:rPr>
              <a:t>…with regard to instructional materials</a:t>
            </a:r>
            <a:r>
              <a:rPr lang="en-US" sz="2800" dirty="0" smtClean="0">
                <a:solidFill>
                  <a:schemeClr val="tx1">
                    <a:lumMod val="75000"/>
                  </a:schemeClr>
                </a:solidFill>
              </a:rPr>
              <a:t>:</a:t>
            </a:r>
            <a:endParaRPr lang="en-US" sz="2800" dirty="0">
              <a:solidFill>
                <a:schemeClr val="tx1">
                  <a:lumMod val="75000"/>
                </a:schemeClr>
              </a:solidFill>
            </a:endParaRPr>
          </a:p>
        </p:txBody>
      </p:sp>
      <p:sp>
        <p:nvSpPr>
          <p:cNvPr id="3" name="Content Placeholder 2"/>
          <p:cNvSpPr>
            <a:spLocks noGrp="1"/>
          </p:cNvSpPr>
          <p:nvPr>
            <p:ph idx="1"/>
          </p:nvPr>
        </p:nvSpPr>
        <p:spPr/>
        <p:txBody>
          <a:bodyPr>
            <a:normAutofit/>
          </a:bodyPr>
          <a:lstStyle/>
          <a:p>
            <a:r>
              <a:rPr lang="en-US" sz="2800" dirty="0" smtClean="0"/>
              <a:t>The Fair Ed Act prohibits inclusion of discriminatory matter “reflecting adversely upon persons because of race, sex, color, creed, handicap, national origin, or ancestry.” The Fair Ed Act added “sexual orientation” to the list. </a:t>
            </a:r>
          </a:p>
          <a:p>
            <a:r>
              <a:rPr lang="en-US" sz="2800" dirty="0" smtClean="0"/>
              <a:t>Governing boards must adopt materials that “accurately portray the cultural and racial diversity of our society.”</a:t>
            </a:r>
          </a:p>
          <a:p>
            <a:r>
              <a:rPr lang="en-US" sz="2800" dirty="0" smtClean="0"/>
              <a:t>The law took effect January 1, 2012</a:t>
            </a:r>
          </a:p>
          <a:p>
            <a:pPr marL="0" indent="0">
              <a:buNone/>
            </a:pPr>
            <a:endParaRPr lang="en-US" sz="2800" dirty="0"/>
          </a:p>
        </p:txBody>
      </p:sp>
    </p:spTree>
    <p:extLst>
      <p:ext uri="{BB962C8B-B14F-4D97-AF65-F5344CB8AC3E}">
        <p14:creationId xmlns:p14="http://schemas.microsoft.com/office/powerpoint/2010/main" val="30321533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entury Schoolbook"/>
                <a:cs typeface="Century Schoolbook"/>
              </a:rPr>
              <a:t>The Stonewall Riots</a:t>
            </a:r>
            <a:endParaRPr lang="en-US" dirty="0">
              <a:latin typeface="Century Schoolbook"/>
              <a:cs typeface="Century Schoolbook"/>
            </a:endParaRPr>
          </a:p>
        </p:txBody>
      </p:sp>
      <p:sp>
        <p:nvSpPr>
          <p:cNvPr id="3" name="Content Placeholder 2"/>
          <p:cNvSpPr>
            <a:spLocks noGrp="1"/>
          </p:cNvSpPr>
          <p:nvPr>
            <p:ph idx="1"/>
          </p:nvPr>
        </p:nvSpPr>
        <p:spPr>
          <a:xfrm>
            <a:off x="221390" y="1834359"/>
            <a:ext cx="6116226" cy="4771691"/>
          </a:xfrm>
        </p:spPr>
        <p:txBody>
          <a:bodyPr>
            <a:normAutofit fontScale="62500" lnSpcReduction="20000"/>
          </a:bodyPr>
          <a:lstStyle/>
          <a:p>
            <a:pPr>
              <a:buNone/>
            </a:pPr>
            <a:r>
              <a:rPr lang="en-US" dirty="0" smtClean="0">
                <a:latin typeface="Century Schoolbook"/>
                <a:cs typeface="Century Schoolbook"/>
              </a:rPr>
              <a:t>On June 28</a:t>
            </a:r>
            <a:r>
              <a:rPr lang="en-US" baseline="30000" dirty="0" smtClean="0">
                <a:latin typeface="Century Schoolbook"/>
                <a:cs typeface="Century Schoolbook"/>
              </a:rPr>
              <a:t>th</a:t>
            </a:r>
            <a:r>
              <a:rPr lang="en-US" dirty="0" smtClean="0">
                <a:latin typeface="Century Schoolbook"/>
                <a:cs typeface="Century Schoolbook"/>
              </a:rPr>
              <a:t> 1969 at the Stonewall Inn located…</a:t>
            </a:r>
          </a:p>
          <a:p>
            <a:pPr>
              <a:buNone/>
            </a:pPr>
            <a:r>
              <a:rPr lang="en-US" dirty="0" smtClean="0">
                <a:latin typeface="Century Schoolbook"/>
                <a:cs typeface="Century Schoolbook"/>
              </a:rPr>
              <a:t>After years of harassment, police raids and arrests for simply haunting an establishment that was known for catering to gay men and drag queens...</a:t>
            </a:r>
          </a:p>
          <a:p>
            <a:pPr>
              <a:buNone/>
            </a:pPr>
            <a:r>
              <a:rPr lang="en-US" dirty="0" smtClean="0">
                <a:latin typeface="Century Schoolbook"/>
                <a:cs typeface="Century Schoolbook"/>
              </a:rPr>
              <a:t>This time the patrons decided to fight back…</a:t>
            </a:r>
          </a:p>
          <a:p>
            <a:pPr>
              <a:buNone/>
            </a:pPr>
            <a:r>
              <a:rPr lang="en-US" dirty="0" smtClean="0">
                <a:latin typeface="Century Schoolbook"/>
                <a:cs typeface="Century Schoolbook"/>
              </a:rPr>
              <a:t>A riot broke out and the word got out…</a:t>
            </a:r>
          </a:p>
          <a:p>
            <a:pPr>
              <a:buNone/>
            </a:pPr>
            <a:r>
              <a:rPr lang="en-US" dirty="0" smtClean="0">
                <a:latin typeface="Century Schoolbook"/>
                <a:cs typeface="Century Schoolbook"/>
              </a:rPr>
              <a:t>Supporters came in from all around New York City!</a:t>
            </a:r>
          </a:p>
          <a:p>
            <a:pPr>
              <a:buNone/>
            </a:pPr>
            <a:r>
              <a:rPr lang="en-US" dirty="0" smtClean="0">
                <a:latin typeface="Century Schoolbook"/>
                <a:cs typeface="Century Schoolbook"/>
              </a:rPr>
              <a:t>Leading up to the Stonewall Riots:</a:t>
            </a:r>
          </a:p>
          <a:p>
            <a:pPr>
              <a:buNone/>
            </a:pPr>
            <a:r>
              <a:rPr lang="en-US" dirty="0" smtClean="0">
                <a:solidFill>
                  <a:schemeClr val="bg1">
                    <a:lumMod val="65000"/>
                  </a:schemeClr>
                </a:solidFill>
                <a:latin typeface="Century Schoolbook"/>
                <a:cs typeface="Century Schoolbook"/>
                <a:hlinkClick r:id="rId3"/>
              </a:rPr>
              <a:t>http://www.youtube.com/watch?v=9piUkiMKHro&amp;feature=related</a:t>
            </a:r>
            <a:endParaRPr lang="en-US" dirty="0" smtClean="0">
              <a:solidFill>
                <a:schemeClr val="bg1">
                  <a:lumMod val="65000"/>
                </a:schemeClr>
              </a:solidFill>
              <a:latin typeface="Century Schoolbook"/>
              <a:cs typeface="Century Schoolbook"/>
            </a:endParaRPr>
          </a:p>
          <a:p>
            <a:pPr>
              <a:buNone/>
            </a:pPr>
            <a:endParaRPr lang="en-US" dirty="0" smtClean="0">
              <a:solidFill>
                <a:schemeClr val="bg1">
                  <a:lumMod val="65000"/>
                </a:schemeClr>
              </a:solidFill>
              <a:latin typeface="Century Schoolbook"/>
              <a:cs typeface="Century Schoolbook"/>
            </a:endParaRPr>
          </a:p>
          <a:p>
            <a:pPr>
              <a:buNone/>
            </a:pPr>
            <a:r>
              <a:rPr lang="en-US" dirty="0" smtClean="0">
                <a:solidFill>
                  <a:srgbClr val="FFFFFF"/>
                </a:solidFill>
                <a:latin typeface="Century Schoolbook"/>
                <a:cs typeface="Century Schoolbook"/>
              </a:rPr>
              <a:t>CA Content Standards:</a:t>
            </a:r>
          </a:p>
          <a:p>
            <a:pPr>
              <a:buNone/>
            </a:pPr>
            <a:r>
              <a:rPr lang="en-US" dirty="0" smtClean="0">
                <a:solidFill>
                  <a:srgbClr val="FFFFFF"/>
                </a:solidFill>
                <a:latin typeface="Century Schoolbook"/>
                <a:cs typeface="Century Schoolbook"/>
              </a:rPr>
              <a:t>Grade 11 Social Science – 11.0, 11.11, 12.5</a:t>
            </a:r>
            <a:endParaRPr lang="en-US" dirty="0">
              <a:solidFill>
                <a:srgbClr val="FFFFFF"/>
              </a:solidFill>
              <a:latin typeface="Century Schoolbook"/>
              <a:cs typeface="Century Schoolbook"/>
            </a:endParaRPr>
          </a:p>
        </p:txBody>
      </p:sp>
      <p:pic>
        <p:nvPicPr>
          <p:cNvPr id="4" name="Picture 3" descr="ttp://wpcontent.answers.com/wikipedia/en/thumb/4/42/Stonewall_riots.jpg/300px-Stonewall_riots.jpg"/>
          <p:cNvPicPr/>
          <p:nvPr/>
        </p:nvPicPr>
        <p:blipFill>
          <a:blip r:embed="rId4"/>
          <a:srcRect/>
          <a:stretch>
            <a:fillRect/>
          </a:stretch>
        </p:blipFill>
        <p:spPr bwMode="auto">
          <a:xfrm>
            <a:off x="5974759" y="4221850"/>
            <a:ext cx="2564897" cy="1986155"/>
          </a:xfrm>
          <a:prstGeom prst="rect">
            <a:avLst/>
          </a:prstGeom>
          <a:noFill/>
          <a:ln w="9525">
            <a:noFill/>
            <a:miter lim="800000"/>
            <a:headEnd/>
            <a:tailEnd/>
          </a:ln>
        </p:spPr>
      </p:pic>
    </p:spTree>
    <p:extLst>
      <p:ext uri="{BB962C8B-B14F-4D97-AF65-F5344CB8AC3E}">
        <p14:creationId xmlns:p14="http://schemas.microsoft.com/office/powerpoint/2010/main" val="249925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7172"/>
          </a:xfrm>
        </p:spPr>
        <p:txBody>
          <a:bodyPr/>
          <a:lstStyle/>
          <a:p>
            <a:r>
              <a:rPr lang="en-US" sz="2800" dirty="0" smtClean="0">
                <a:solidFill>
                  <a:schemeClr val="tx1">
                    <a:lumMod val="95000"/>
                  </a:schemeClr>
                </a:solidFill>
                <a:latin typeface="Century Schoolbook"/>
                <a:cs typeface="Century Schoolbook"/>
              </a:rPr>
              <a:t>Resources </a:t>
            </a:r>
            <a:endParaRPr lang="en-US" sz="2800" dirty="0">
              <a:solidFill>
                <a:schemeClr val="tx1">
                  <a:lumMod val="95000"/>
                </a:schemeClr>
              </a:solidFill>
              <a:latin typeface="Century Schoolbook"/>
              <a:cs typeface="Century Schoolbook"/>
            </a:endParaRPr>
          </a:p>
        </p:txBody>
      </p:sp>
      <p:sp>
        <p:nvSpPr>
          <p:cNvPr id="3" name="Content Placeholder 2"/>
          <p:cNvSpPr>
            <a:spLocks noGrp="1"/>
          </p:cNvSpPr>
          <p:nvPr>
            <p:ph idx="1"/>
          </p:nvPr>
        </p:nvSpPr>
        <p:spPr>
          <a:xfrm>
            <a:off x="457200" y="1221620"/>
            <a:ext cx="8469086" cy="4904544"/>
          </a:xfrm>
        </p:spPr>
        <p:txBody>
          <a:bodyPr>
            <a:normAutofit fontScale="70000" lnSpcReduction="20000"/>
          </a:bodyPr>
          <a:lstStyle/>
          <a:p>
            <a:endParaRPr lang="en-US" dirty="0" smtClean="0">
              <a:solidFill>
                <a:schemeClr val="tx1">
                  <a:lumMod val="95000"/>
                </a:schemeClr>
              </a:solidFill>
            </a:endParaRPr>
          </a:p>
          <a:p>
            <a:r>
              <a:rPr lang="en-US" dirty="0" smtClean="0">
                <a:solidFill>
                  <a:schemeClr val="tx1">
                    <a:lumMod val="95000"/>
                  </a:schemeClr>
                </a:solidFill>
                <a:latin typeface="Century Schoolbook"/>
                <a:cs typeface="Century Schoolbook"/>
              </a:rPr>
              <a:t>Colby Quarterly, Volume 26 no.4, December 1990 p.205-212</a:t>
            </a:r>
          </a:p>
          <a:p>
            <a:r>
              <a:rPr lang="en-US" dirty="0" smtClean="0">
                <a:solidFill>
                  <a:schemeClr val="tx1">
                    <a:lumMod val="95000"/>
                  </a:schemeClr>
                </a:solidFill>
                <a:latin typeface="Century Schoolbook"/>
                <a:cs typeface="Century Schoolbook"/>
              </a:rPr>
              <a:t>(Gay Straight Alliance) Network, retrieved fromhttp://gsanetwork.org/news/fair-education-act-introduced-sponsored-gsa-network/121310 on January 7, 2011</a:t>
            </a:r>
          </a:p>
          <a:p>
            <a:r>
              <a:rPr lang="en-US" dirty="0" smtClean="0">
                <a:solidFill>
                  <a:schemeClr val="tx1">
                    <a:lumMod val="95000"/>
                  </a:schemeClr>
                </a:solidFill>
                <a:latin typeface="Century Schoolbook"/>
                <a:cs typeface="Century Schoolbook"/>
              </a:rPr>
              <a:t>People with a History (1997). Ongoing research project at Fordham University.</a:t>
            </a:r>
          </a:p>
          <a:p>
            <a:r>
              <a:rPr lang="en-US" dirty="0" smtClean="0">
                <a:solidFill>
                  <a:schemeClr val="tx1">
                    <a:lumMod val="95000"/>
                  </a:schemeClr>
                </a:solidFill>
                <a:latin typeface="Century Schoolbook"/>
                <a:cs typeface="Century Schoolbook"/>
              </a:rPr>
              <a:t>Pettinger, T. “Biography of Oscar Wilde:, Oxford, UK </a:t>
            </a:r>
            <a:r>
              <a:rPr lang="en-US" dirty="0" smtClean="0">
                <a:solidFill>
                  <a:schemeClr val="tx1">
                    <a:lumMod val="95000"/>
                  </a:schemeClr>
                </a:solidFill>
                <a:latin typeface="Century Schoolbook"/>
                <a:cs typeface="Century Schoolbook"/>
                <a:hlinkClick r:id="rId2"/>
              </a:rPr>
              <a:t>www.biographyonline.net</a:t>
            </a:r>
            <a:r>
              <a:rPr lang="en-US" dirty="0" smtClean="0">
                <a:solidFill>
                  <a:schemeClr val="tx1">
                    <a:lumMod val="95000"/>
                  </a:schemeClr>
                </a:solidFill>
                <a:latin typeface="Century Schoolbook"/>
                <a:cs typeface="Century Schoolbook"/>
              </a:rPr>
              <a:t> 22</a:t>
            </a:r>
            <a:r>
              <a:rPr lang="en-US" baseline="30000" dirty="0" smtClean="0">
                <a:solidFill>
                  <a:schemeClr val="tx1">
                    <a:lumMod val="95000"/>
                  </a:schemeClr>
                </a:solidFill>
                <a:latin typeface="Century Schoolbook"/>
                <a:cs typeface="Century Schoolbook"/>
              </a:rPr>
              <a:t>nd</a:t>
            </a:r>
            <a:r>
              <a:rPr lang="en-US" dirty="0" smtClean="0">
                <a:solidFill>
                  <a:schemeClr val="tx1">
                    <a:lumMod val="95000"/>
                  </a:schemeClr>
                </a:solidFill>
                <a:latin typeface="Century Schoolbook"/>
                <a:cs typeface="Century Schoolbook"/>
              </a:rPr>
              <a:t> Nov. 2006.</a:t>
            </a:r>
          </a:p>
          <a:p>
            <a:r>
              <a:rPr lang="en-US" dirty="0" smtClean="0">
                <a:latin typeface="Century Schoolbook"/>
                <a:cs typeface="Century Schoolbook"/>
              </a:rPr>
              <a:t>Schwarz, J., "Yellow Clover: Katharine Lee Bates and Katharine Coman," </a:t>
            </a:r>
            <a:r>
              <a:rPr lang="en-US" i="1" dirty="0" smtClean="0">
                <a:latin typeface="Century Schoolbook"/>
                <a:cs typeface="Century Schoolbook"/>
              </a:rPr>
              <a:t>Frontiers: A Journal of Women's Studies, 4:1 (Spring 1979), 59–67. Quote p. 59: "Katharine Lee Bates and Katharine Coman were a devoted lesbian couple."</a:t>
            </a:r>
            <a:endParaRPr lang="en-US" dirty="0" smtClean="0">
              <a:solidFill>
                <a:schemeClr val="bg1">
                  <a:lumMod val="75000"/>
                </a:schemeClr>
              </a:solidFill>
              <a:latin typeface="Century Schoolbook"/>
              <a:cs typeface="Century Schoolbook"/>
            </a:endParaRPr>
          </a:p>
          <a:p>
            <a:endParaRPr lang="en-US" dirty="0" smtClean="0">
              <a:solidFill>
                <a:schemeClr val="bg1">
                  <a:lumMod val="65000"/>
                </a:schemeClr>
              </a:solidFill>
              <a:latin typeface="Century Schoolbook"/>
              <a:cs typeface="Century Schoolbook"/>
            </a:endParaRPr>
          </a:p>
          <a:p>
            <a:endParaRPr lang="en-US" dirty="0" smtClean="0">
              <a:solidFill>
                <a:schemeClr val="bg1">
                  <a:lumMod val="75000"/>
                </a:schemeClr>
              </a:solidFill>
            </a:endParaRPr>
          </a:p>
          <a:p>
            <a:endParaRPr lang="en-US" dirty="0">
              <a:solidFill>
                <a:schemeClr val="bg1">
                  <a:lumMod val="75000"/>
                </a:schemeClr>
              </a:solidFill>
              <a:latin typeface="Century Schoolbook"/>
              <a:cs typeface="Century Schoolbook"/>
            </a:endParaRPr>
          </a:p>
        </p:txBody>
      </p:sp>
    </p:spTree>
    <p:extLst>
      <p:ext uri="{BB962C8B-B14F-4D97-AF65-F5344CB8AC3E}">
        <p14:creationId xmlns:p14="http://schemas.microsoft.com/office/powerpoint/2010/main" val="13905589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65552"/>
          </a:xfrm>
        </p:spPr>
        <p:txBody>
          <a:bodyPr/>
          <a:lstStyle/>
          <a:p>
            <a:r>
              <a:rPr lang="en-US" sz="2800" dirty="0" smtClean="0">
                <a:solidFill>
                  <a:schemeClr val="tx1">
                    <a:lumMod val="95000"/>
                  </a:schemeClr>
                </a:solidFill>
                <a:latin typeface="Century Schoolbook"/>
                <a:cs typeface="Century Schoolbook"/>
              </a:rPr>
              <a:t>Resources </a:t>
            </a:r>
            <a:endParaRPr lang="en-US" sz="2800" dirty="0">
              <a:solidFill>
                <a:schemeClr val="tx1">
                  <a:lumMod val="95000"/>
                </a:schemeClr>
              </a:solidFill>
              <a:latin typeface="Century Schoolbook"/>
              <a:cs typeface="Century Schoolbook"/>
            </a:endParaRPr>
          </a:p>
        </p:txBody>
      </p:sp>
      <p:sp>
        <p:nvSpPr>
          <p:cNvPr id="3" name="Content Placeholder 2"/>
          <p:cNvSpPr>
            <a:spLocks noGrp="1"/>
          </p:cNvSpPr>
          <p:nvPr>
            <p:ph idx="1"/>
          </p:nvPr>
        </p:nvSpPr>
        <p:spPr>
          <a:xfrm>
            <a:off x="287867" y="1040190"/>
            <a:ext cx="8229600" cy="5370286"/>
          </a:xfrm>
        </p:spPr>
        <p:txBody>
          <a:bodyPr>
            <a:normAutofit fontScale="62500" lnSpcReduction="20000"/>
          </a:bodyPr>
          <a:lstStyle/>
          <a:p>
            <a:r>
              <a:rPr lang="en-US" dirty="0" smtClean="0">
                <a:solidFill>
                  <a:schemeClr val="tx1">
                    <a:lumMod val="95000"/>
                  </a:schemeClr>
                </a:solidFill>
              </a:rPr>
              <a:t>Campbell, D. (2004).</a:t>
            </a:r>
            <a:r>
              <a:rPr lang="en-US" i="1" dirty="0" smtClean="0">
                <a:solidFill>
                  <a:schemeClr val="tx1">
                    <a:lumMod val="95000"/>
                  </a:schemeClr>
                </a:solidFill>
              </a:rPr>
              <a:t> Choosing democracy </a:t>
            </a:r>
            <a:r>
              <a:rPr lang="en-US" dirty="0" smtClean="0">
                <a:solidFill>
                  <a:schemeClr val="tx1">
                    <a:lumMod val="95000"/>
                  </a:schemeClr>
                </a:solidFill>
              </a:rPr>
              <a:t>(3</a:t>
            </a:r>
            <a:r>
              <a:rPr lang="en-US" baseline="30000" dirty="0" smtClean="0">
                <a:solidFill>
                  <a:schemeClr val="tx1">
                    <a:lumMod val="95000"/>
                  </a:schemeClr>
                </a:solidFill>
              </a:rPr>
              <a:t>rd</a:t>
            </a:r>
            <a:r>
              <a:rPr lang="en-US" dirty="0" smtClean="0">
                <a:solidFill>
                  <a:schemeClr val="tx1">
                    <a:lumMod val="95000"/>
                  </a:schemeClr>
                </a:solidFill>
              </a:rPr>
              <a:t> ed.). Upper Saddle River, NJ: Prentice-Hall.</a:t>
            </a:r>
          </a:p>
          <a:p>
            <a:r>
              <a:rPr lang="en-US" dirty="0" smtClean="0"/>
              <a:t>Feinleib, M. R. Report of the Secretary's Task Force on Youth Suicide. Volume 3: Prevention and Interventions in Youth Suicide. Washington D.C.</a:t>
            </a:r>
            <a:endParaRPr lang="en-US" dirty="0" smtClean="0">
              <a:solidFill>
                <a:schemeClr val="tx1">
                  <a:lumMod val="95000"/>
                </a:schemeClr>
              </a:solidFill>
            </a:endParaRPr>
          </a:p>
          <a:p>
            <a:r>
              <a:rPr lang="en-US" dirty="0" smtClean="0">
                <a:solidFill>
                  <a:schemeClr val="tx1">
                    <a:lumMod val="95000"/>
                  </a:schemeClr>
                </a:solidFill>
                <a:latin typeface="Century Schoolbook"/>
                <a:cs typeface="Century Schoolbook"/>
              </a:rPr>
              <a:t>Gilligan, C. (1982). </a:t>
            </a:r>
            <a:r>
              <a:rPr lang="en-US" i="1" dirty="0" smtClean="0">
                <a:solidFill>
                  <a:schemeClr val="tx1">
                    <a:lumMod val="95000"/>
                  </a:schemeClr>
                </a:solidFill>
                <a:latin typeface="Century Schoolbook"/>
                <a:cs typeface="Century Schoolbook"/>
              </a:rPr>
              <a:t>In a Different </a:t>
            </a:r>
            <a:r>
              <a:rPr lang="en-US" dirty="0" smtClean="0">
                <a:solidFill>
                  <a:schemeClr val="tx1">
                    <a:lumMod val="95000"/>
                  </a:schemeClr>
                </a:solidFill>
                <a:latin typeface="Century Schoolbook"/>
                <a:cs typeface="Century Schoolbook"/>
              </a:rPr>
              <a:t>Voice, Harvard University Press</a:t>
            </a:r>
          </a:p>
          <a:p>
            <a:r>
              <a:rPr lang="en-US" dirty="0" smtClean="0">
                <a:solidFill>
                  <a:schemeClr val="tx1">
                    <a:lumMod val="95000"/>
                  </a:schemeClr>
                </a:solidFill>
                <a:latin typeface="Century Schoolbook"/>
                <a:cs typeface="Century Schoolbook"/>
              </a:rPr>
              <a:t>Grayson, D. (1988). Emerging equity issues related to homosexuality in education. </a:t>
            </a:r>
            <a:r>
              <a:rPr lang="en-US" i="1" dirty="0" smtClean="0">
                <a:solidFill>
                  <a:schemeClr val="tx1">
                    <a:lumMod val="95000"/>
                  </a:schemeClr>
                </a:solidFill>
                <a:latin typeface="Century Schoolbook"/>
                <a:cs typeface="Century Schoolbook"/>
              </a:rPr>
              <a:t>Peabody Journal of Education, 64</a:t>
            </a:r>
            <a:r>
              <a:rPr lang="en-US" dirty="0" smtClean="0">
                <a:solidFill>
                  <a:schemeClr val="tx1">
                    <a:lumMod val="95000"/>
                  </a:schemeClr>
                </a:solidFill>
                <a:latin typeface="Century Schoolbook"/>
                <a:cs typeface="Century Schoolbook"/>
              </a:rPr>
              <a:t>(4), 132-145.</a:t>
            </a:r>
          </a:p>
          <a:p>
            <a:r>
              <a:rPr lang="en-US" dirty="0" smtClean="0">
                <a:solidFill>
                  <a:schemeClr val="tx1">
                    <a:lumMod val="95000"/>
                  </a:schemeClr>
                </a:solidFill>
                <a:latin typeface="Century Schoolbook"/>
                <a:cs typeface="Century Schoolbook"/>
              </a:rPr>
              <a:t>Howe, K. R. (1997). </a:t>
            </a:r>
            <a:r>
              <a:rPr lang="en-US" i="1" dirty="0" smtClean="0">
                <a:solidFill>
                  <a:schemeClr val="tx1">
                    <a:lumMod val="95000"/>
                  </a:schemeClr>
                </a:solidFill>
                <a:latin typeface="Century Schoolbook"/>
                <a:cs typeface="Century Schoolbook"/>
              </a:rPr>
              <a:t>Understanding Equal Educational Opportunity: social justice, democracy and schooling </a:t>
            </a:r>
            <a:r>
              <a:rPr lang="en-US" dirty="0" smtClean="0">
                <a:solidFill>
                  <a:schemeClr val="tx1">
                    <a:lumMod val="95000"/>
                  </a:schemeClr>
                </a:solidFill>
                <a:latin typeface="Century Schoolbook"/>
                <a:cs typeface="Century Schoolbook"/>
              </a:rPr>
              <a:t>(New York, Teachers College Press). </a:t>
            </a:r>
          </a:p>
          <a:p>
            <a:r>
              <a:rPr lang="en-US" dirty="0" smtClean="0">
                <a:solidFill>
                  <a:schemeClr val="tx1">
                    <a:lumMod val="95000"/>
                  </a:schemeClr>
                </a:solidFill>
                <a:latin typeface="Century Schoolbook"/>
                <a:cs typeface="Century Schoolbook"/>
              </a:rPr>
              <a:t>Laub, C. GSA (Gay Straight Alliance) Network, retrieved fromhttp://gsanetwork.org/news/fair-education-act-introduced-sponsored-gsa-network/121310 on January 7, 2011.</a:t>
            </a:r>
          </a:p>
          <a:p>
            <a:r>
              <a:rPr lang="en-US" dirty="0" smtClean="0">
                <a:solidFill>
                  <a:schemeClr val="tx1">
                    <a:lumMod val="95000"/>
                  </a:schemeClr>
                </a:solidFill>
                <a:latin typeface="Century Schoolbook"/>
                <a:cs typeface="Century Schoolbook"/>
              </a:rPr>
              <a:t>Mays, V., Cochran, S. (2001). Mental health correlates of perceived discrimination among lesbian, gay and bisexual adults in the United States. </a:t>
            </a:r>
            <a:r>
              <a:rPr lang="en-US" i="1" dirty="0" smtClean="0">
                <a:solidFill>
                  <a:schemeClr val="tx1">
                    <a:lumMod val="95000"/>
                  </a:schemeClr>
                </a:solidFill>
                <a:latin typeface="Century Schoolbook"/>
                <a:cs typeface="Century Schoolbook"/>
              </a:rPr>
              <a:t>American Journal of Public Health,91</a:t>
            </a:r>
            <a:r>
              <a:rPr lang="en-US" dirty="0" smtClean="0">
                <a:solidFill>
                  <a:schemeClr val="tx1">
                    <a:lumMod val="95000"/>
                  </a:schemeClr>
                </a:solidFill>
                <a:latin typeface="Century Schoolbook"/>
                <a:cs typeface="Century Schoolbook"/>
              </a:rPr>
              <a:t>(11), 1869-1876.</a:t>
            </a:r>
          </a:p>
          <a:p>
            <a:endParaRPr lang="en-US" dirty="0" smtClean="0">
              <a:solidFill>
                <a:schemeClr val="bg1">
                  <a:lumMod val="75000"/>
                </a:schemeClr>
              </a:solidFill>
            </a:endParaRPr>
          </a:p>
          <a:p>
            <a:endParaRPr lang="en-US" dirty="0">
              <a:solidFill>
                <a:schemeClr val="bg1">
                  <a:lumMod val="75000"/>
                </a:schemeClr>
              </a:solidFill>
              <a:latin typeface="Century Schoolbook"/>
              <a:cs typeface="Century Schoolbook"/>
            </a:endParaRPr>
          </a:p>
        </p:txBody>
      </p:sp>
    </p:spTree>
    <p:extLst>
      <p:ext uri="{BB962C8B-B14F-4D97-AF65-F5344CB8AC3E}">
        <p14:creationId xmlns:p14="http://schemas.microsoft.com/office/powerpoint/2010/main" val="12471106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80571"/>
            <a:ext cx="8229600" cy="6096000"/>
          </a:xfrm>
        </p:spPr>
        <p:txBody>
          <a:bodyPr>
            <a:normAutofit fontScale="77500" lnSpcReduction="20000"/>
          </a:bodyPr>
          <a:lstStyle/>
          <a:p>
            <a:r>
              <a:rPr lang="en-US" sz="2800" dirty="0" smtClean="0">
                <a:solidFill>
                  <a:schemeClr val="tx1">
                    <a:lumMod val="95000"/>
                  </a:schemeClr>
                </a:solidFill>
              </a:rPr>
              <a:t>Petrovic. J. E. (2000). Caring without justice: How we deaden the spirits of gay and lesbian youth in schools. </a:t>
            </a:r>
            <a:r>
              <a:rPr lang="en-US" sz="2800" i="1" dirty="0" smtClean="0">
                <a:solidFill>
                  <a:schemeClr val="tx1">
                    <a:lumMod val="95000"/>
                  </a:schemeClr>
                </a:solidFill>
              </a:rPr>
              <a:t>International Journal of Children’s Spirituality</a:t>
            </a:r>
            <a:r>
              <a:rPr lang="en-US" sz="2800" dirty="0" smtClean="0">
                <a:solidFill>
                  <a:schemeClr val="tx1">
                    <a:lumMod val="95000"/>
                  </a:schemeClr>
                </a:solidFill>
              </a:rPr>
              <a:t>, 5, pp.49-59</a:t>
            </a:r>
            <a:endParaRPr lang="en-US" sz="2800" dirty="0" smtClean="0">
              <a:solidFill>
                <a:schemeClr val="tx1">
                  <a:lumMod val="95000"/>
                </a:schemeClr>
              </a:solidFill>
              <a:latin typeface="Century Schoolbook"/>
              <a:cs typeface="Century Schoolbook"/>
            </a:endParaRPr>
          </a:p>
          <a:p>
            <a:endParaRPr lang="en-US" sz="2800" dirty="0" smtClean="0">
              <a:solidFill>
                <a:schemeClr val="tx1">
                  <a:lumMod val="95000"/>
                </a:schemeClr>
              </a:solidFill>
            </a:endParaRPr>
          </a:p>
          <a:p>
            <a:r>
              <a:rPr lang="en-US" sz="2800" dirty="0" smtClean="0">
                <a:solidFill>
                  <a:schemeClr val="tx1">
                    <a:lumMod val="95000"/>
                  </a:schemeClr>
                </a:solidFill>
              </a:rPr>
              <a:t>Petrovic. J. E. (2002). Promoting democracy and overcoming heterosexism in schools: And never the twain shall meet</a:t>
            </a:r>
            <a:endParaRPr lang="en-US" sz="2595" dirty="0" smtClean="0"/>
          </a:p>
          <a:p>
            <a:r>
              <a:rPr lang="en-US" sz="2595" dirty="0" smtClean="0"/>
              <a:t>Rofes, E. (1989). Opening up the clasroom closet: Responding to the educational needs of gay and lesbian youth. </a:t>
            </a:r>
            <a:r>
              <a:rPr lang="en-US" sz="2595" i="1" dirty="0" smtClean="0"/>
              <a:t>Harvard Educational Review, 59(4).</a:t>
            </a:r>
            <a:r>
              <a:rPr lang="en-US" sz="2595" dirty="0" smtClean="0"/>
              <a:t> 444-453</a:t>
            </a:r>
          </a:p>
          <a:p>
            <a:r>
              <a:rPr lang="en-US" sz="2595" dirty="0" smtClean="0"/>
              <a:t>Russell, S.T., Kostroski, O., McGuire, J.K., Laub, C., &amp; Manke, E. (2006)</a:t>
            </a:r>
          </a:p>
          <a:p>
            <a:r>
              <a:rPr lang="en-US" sz="2595" dirty="0" smtClean="0"/>
              <a:t>Suicide Prevention Resource Center. (2008). </a:t>
            </a:r>
            <a:r>
              <a:rPr lang="en-US" sz="2595" i="1" dirty="0" smtClean="0"/>
              <a:t>Suicide risk and prevention for lesbian, gay, bisexual, and transgender youth</a:t>
            </a:r>
            <a:r>
              <a:rPr lang="en-US" sz="2595" dirty="0" smtClean="0"/>
              <a:t>. Newton, MA: Education Development Center, Inc. </a:t>
            </a:r>
          </a:p>
          <a:p>
            <a:r>
              <a:rPr lang="en-US" sz="2595" dirty="0" smtClean="0">
                <a:solidFill>
                  <a:schemeClr val="tx1">
                    <a:lumMod val="95000"/>
                  </a:schemeClr>
                </a:solidFill>
              </a:rPr>
              <a:t>Unks, G. (1995). </a:t>
            </a:r>
            <a:r>
              <a:rPr lang="en-US" sz="2595" i="1" dirty="0" smtClean="0">
                <a:solidFill>
                  <a:schemeClr val="tx1">
                    <a:lumMod val="95000"/>
                  </a:schemeClr>
                </a:solidFill>
              </a:rPr>
              <a:t>The Gay Teen: Education Practice and Theory for Lesbian, Gay and Bisexual Adolescents. </a:t>
            </a:r>
            <a:r>
              <a:rPr lang="en-US" sz="2595" dirty="0" smtClean="0">
                <a:solidFill>
                  <a:schemeClr val="tx1">
                    <a:lumMod val="95000"/>
                  </a:schemeClr>
                </a:solidFill>
              </a:rPr>
              <a:t>Routledge, New York, NY.</a:t>
            </a:r>
          </a:p>
          <a:p>
            <a:r>
              <a:rPr lang="en-US" sz="2595" dirty="0" smtClean="0"/>
              <a:t>U.S. Department of Health and Human Services, (2001). </a:t>
            </a:r>
          </a:p>
          <a:p>
            <a:r>
              <a:rPr lang="en-US" sz="2595" dirty="0" smtClean="0">
                <a:solidFill>
                  <a:schemeClr val="tx1">
                    <a:lumMod val="95000"/>
                  </a:schemeClr>
                </a:solidFill>
              </a:rPr>
              <a:t>California Department of Education, Ed Code</a:t>
            </a:r>
          </a:p>
          <a:p>
            <a:endParaRPr lang="en-US" dirty="0" smtClean="0"/>
          </a:p>
          <a:p>
            <a:endParaRPr lang="en-US" dirty="0"/>
          </a:p>
        </p:txBody>
      </p:sp>
    </p:spTree>
    <p:extLst>
      <p:ext uri="{BB962C8B-B14F-4D97-AF65-F5344CB8AC3E}">
        <p14:creationId xmlns:p14="http://schemas.microsoft.com/office/powerpoint/2010/main" val="2772643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chemeClr val="tx1">
                    <a:lumMod val="95000"/>
                  </a:schemeClr>
                </a:solidFill>
                <a:latin typeface="Chalkboard"/>
              </a:rPr>
              <a:t>How will </a:t>
            </a:r>
            <a:r>
              <a:rPr lang="en-US" sz="3200" u="sng" dirty="0" smtClean="0">
                <a:solidFill>
                  <a:schemeClr val="tx1">
                    <a:lumMod val="95000"/>
                  </a:schemeClr>
                </a:solidFill>
                <a:latin typeface="Chalkboard"/>
              </a:rPr>
              <a:t>you</a:t>
            </a:r>
            <a:r>
              <a:rPr lang="en-US" sz="2800" dirty="0" smtClean="0">
                <a:solidFill>
                  <a:schemeClr val="tx1">
                    <a:lumMod val="95000"/>
                  </a:schemeClr>
                </a:solidFill>
                <a:latin typeface="Chalkboard"/>
              </a:rPr>
              <a:t> implement the Fair Ed Act? </a:t>
            </a:r>
            <a:endParaRPr lang="en-US" sz="2800" dirty="0">
              <a:solidFill>
                <a:schemeClr val="tx1">
                  <a:lumMod val="95000"/>
                </a:schemeClr>
              </a:solidFill>
              <a:latin typeface="Chalkboard"/>
            </a:endParaRPr>
          </a:p>
        </p:txBody>
      </p:sp>
      <p:sp>
        <p:nvSpPr>
          <p:cNvPr id="3" name="Content Placeholder 2"/>
          <p:cNvSpPr>
            <a:spLocks noGrp="1"/>
          </p:cNvSpPr>
          <p:nvPr>
            <p:ph idx="1"/>
          </p:nvPr>
        </p:nvSpPr>
        <p:spPr>
          <a:xfrm>
            <a:off x="457200" y="1417638"/>
            <a:ext cx="8229600" cy="4708525"/>
          </a:xfrm>
        </p:spPr>
        <p:txBody>
          <a:bodyPr>
            <a:noAutofit/>
          </a:bodyPr>
          <a:lstStyle/>
          <a:p>
            <a:r>
              <a:rPr lang="en-US" dirty="0" smtClean="0"/>
              <a:t>“It is up to local districts to determine how the instructional content is included. That section applies to the course of study in grades 1 through 12, but again it falls to the teacher and the local school and district administration to determine how the content is covered and at which grade levels.” –</a:t>
            </a:r>
            <a:r>
              <a:rPr lang="en-US" i="1" dirty="0" smtClean="0">
                <a:solidFill>
                  <a:schemeClr val="tx1">
                    <a:lumMod val="95000"/>
                  </a:schemeClr>
                </a:solidFill>
              </a:rPr>
              <a:t>California Dept. of Ed</a:t>
            </a:r>
            <a:endParaRPr lang="en-US" i="1" dirty="0">
              <a:solidFill>
                <a:schemeClr val="tx1">
                  <a:lumMod val="95000"/>
                </a:schemeClr>
              </a:solidFill>
            </a:endParaRPr>
          </a:p>
        </p:txBody>
      </p:sp>
    </p:spTree>
    <p:extLst>
      <p:ext uri="{BB962C8B-B14F-4D97-AF65-F5344CB8AC3E}">
        <p14:creationId xmlns:p14="http://schemas.microsoft.com/office/powerpoint/2010/main" val="42680695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smtClean="0">
                <a:solidFill>
                  <a:schemeClr val="tx1">
                    <a:lumMod val="95000"/>
                  </a:schemeClr>
                </a:solidFill>
                <a:latin typeface="Century Schoolbook"/>
                <a:cs typeface="Century Schoolbook"/>
              </a:rPr>
              <a:t>Textbooks/Teaching Materials are a significant component of students lives</a:t>
            </a:r>
            <a:endParaRPr lang="en-US" sz="3200" dirty="0">
              <a:solidFill>
                <a:schemeClr val="tx1">
                  <a:lumMod val="95000"/>
                </a:schemeClr>
              </a:solidFill>
              <a:latin typeface="Century Schoolbook"/>
              <a:cs typeface="Century Schoolbook"/>
            </a:endParaRPr>
          </a:p>
        </p:txBody>
      </p:sp>
      <p:sp>
        <p:nvSpPr>
          <p:cNvPr id="3" name="Content Placeholder 2"/>
          <p:cNvSpPr>
            <a:spLocks noGrp="1"/>
          </p:cNvSpPr>
          <p:nvPr>
            <p:ph idx="1"/>
          </p:nvPr>
        </p:nvSpPr>
        <p:spPr>
          <a:xfrm>
            <a:off x="685800" y="2201333"/>
            <a:ext cx="7986728" cy="4109887"/>
          </a:xfrm>
        </p:spPr>
        <p:txBody>
          <a:bodyPr>
            <a:normAutofit fontScale="92500" lnSpcReduction="20000"/>
          </a:bodyPr>
          <a:lstStyle/>
          <a:p>
            <a:r>
              <a:rPr lang="en-US" dirty="0" smtClean="0">
                <a:solidFill>
                  <a:schemeClr val="tx1">
                    <a:lumMod val="95000"/>
                  </a:schemeClr>
                </a:solidFill>
                <a:latin typeface="Century Schoolbook"/>
                <a:cs typeface="Century Schoolbook"/>
              </a:rPr>
              <a:t>Students make judgments based on </a:t>
            </a:r>
            <a:r>
              <a:rPr lang="en-US" u="sng" dirty="0" smtClean="0">
                <a:solidFill>
                  <a:schemeClr val="tx1">
                    <a:lumMod val="95000"/>
                  </a:schemeClr>
                </a:solidFill>
                <a:latin typeface="Century Schoolbook"/>
                <a:cs typeface="Century Schoolbook"/>
              </a:rPr>
              <a:t>experiences</a:t>
            </a:r>
            <a:r>
              <a:rPr lang="en-US" dirty="0" smtClean="0">
                <a:solidFill>
                  <a:schemeClr val="tx1">
                    <a:lumMod val="95000"/>
                  </a:schemeClr>
                </a:solidFill>
                <a:latin typeface="Century Schoolbook"/>
                <a:cs typeface="Century Schoolbook"/>
              </a:rPr>
              <a:t> and </a:t>
            </a:r>
            <a:r>
              <a:rPr lang="en-US" u="sng" dirty="0" smtClean="0">
                <a:solidFill>
                  <a:schemeClr val="tx1">
                    <a:lumMod val="95000"/>
                  </a:schemeClr>
                </a:solidFill>
                <a:latin typeface="Century Schoolbook"/>
                <a:cs typeface="Century Schoolbook"/>
              </a:rPr>
              <a:t>knowledge</a:t>
            </a:r>
            <a:r>
              <a:rPr lang="en-US" dirty="0" smtClean="0">
                <a:solidFill>
                  <a:schemeClr val="tx1">
                    <a:lumMod val="95000"/>
                  </a:schemeClr>
                </a:solidFill>
                <a:latin typeface="Century Schoolbook"/>
                <a:cs typeface="Century Schoolbook"/>
              </a:rPr>
              <a:t> </a:t>
            </a:r>
          </a:p>
          <a:p>
            <a:r>
              <a:rPr lang="en-US" dirty="0" smtClean="0">
                <a:solidFill>
                  <a:schemeClr val="tx1">
                    <a:lumMod val="95000"/>
                  </a:schemeClr>
                </a:solidFill>
                <a:latin typeface="Century Schoolbook"/>
                <a:cs typeface="Century Schoolbook"/>
              </a:rPr>
              <a:t>Textbooks are often used to fill in gaps, when students lack experience or knowledge</a:t>
            </a:r>
          </a:p>
          <a:p>
            <a:r>
              <a:rPr lang="en-US" dirty="0" smtClean="0">
                <a:solidFill>
                  <a:schemeClr val="tx1">
                    <a:lumMod val="95000"/>
                  </a:schemeClr>
                </a:solidFill>
                <a:latin typeface="Century Schoolbook"/>
                <a:cs typeface="Century Schoolbook"/>
              </a:rPr>
              <a:t>When LGBT people are not represented students assume they do not belong in that academic world</a:t>
            </a:r>
          </a:p>
          <a:p>
            <a:pPr>
              <a:buNone/>
            </a:pPr>
            <a:endParaRPr lang="en-US" dirty="0" smtClean="0">
              <a:solidFill>
                <a:schemeClr val="tx1">
                  <a:lumMod val="95000"/>
                </a:schemeClr>
              </a:solidFill>
              <a:latin typeface="Century Schoolbook"/>
              <a:cs typeface="Century Schoolbook"/>
            </a:endParaRPr>
          </a:p>
          <a:p>
            <a:pPr>
              <a:buNone/>
            </a:pPr>
            <a:r>
              <a:rPr lang="en-US" sz="2118" dirty="0" smtClean="0">
                <a:solidFill>
                  <a:srgbClr val="CCFFCC"/>
                </a:solidFill>
              </a:rPr>
              <a:t>(Wirtenberg, Murez, &amp; Alspektor, 1980)</a:t>
            </a:r>
            <a:endParaRPr lang="en-US" sz="2118" dirty="0" smtClean="0">
              <a:solidFill>
                <a:schemeClr val="tx1">
                  <a:lumMod val="95000"/>
                </a:schemeClr>
              </a:solidFill>
              <a:latin typeface="Century Schoolbook"/>
              <a:cs typeface="Century Schoolbook"/>
            </a:endParaRPr>
          </a:p>
          <a:p>
            <a:endParaRPr lang="en-US" dirty="0">
              <a:latin typeface="Chalkboard"/>
              <a:cs typeface="Chalkboard"/>
            </a:endParaRPr>
          </a:p>
        </p:txBody>
      </p:sp>
    </p:spTree>
    <p:extLst>
      <p:ext uri="{BB962C8B-B14F-4D97-AF65-F5344CB8AC3E}">
        <p14:creationId xmlns:p14="http://schemas.microsoft.com/office/powerpoint/2010/main" val="7029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6981"/>
          </a:xfrm>
        </p:spPr>
        <p:txBody>
          <a:bodyPr>
            <a:noAutofit/>
          </a:bodyPr>
          <a:lstStyle/>
          <a:p>
            <a:r>
              <a:rPr lang="en-US" sz="3600" dirty="0" smtClean="0"/>
              <a:t>The Academic Consequences</a:t>
            </a:r>
            <a:endParaRPr lang="en-US" sz="3600" dirty="0"/>
          </a:p>
        </p:txBody>
      </p:sp>
      <p:sp>
        <p:nvSpPr>
          <p:cNvPr id="3" name="Content Placeholder 2"/>
          <p:cNvSpPr>
            <a:spLocks noGrp="1"/>
          </p:cNvSpPr>
          <p:nvPr>
            <p:ph idx="1"/>
          </p:nvPr>
        </p:nvSpPr>
        <p:spPr>
          <a:xfrm>
            <a:off x="457200" y="1415143"/>
            <a:ext cx="7876419" cy="4789714"/>
          </a:xfrm>
        </p:spPr>
        <p:txBody>
          <a:bodyPr>
            <a:normAutofit fontScale="92500" lnSpcReduction="10000"/>
          </a:bodyPr>
          <a:lstStyle/>
          <a:p>
            <a:r>
              <a:rPr lang="en-US" sz="2800" dirty="0" smtClean="0"/>
              <a:t>Increased Drop Out Rate – 28% of LGBT youth are likely to drop out of high school </a:t>
            </a:r>
            <a:r>
              <a:rPr lang="en-US" sz="2000" dirty="0" smtClean="0">
                <a:solidFill>
                  <a:srgbClr val="CCFFCC"/>
                </a:solidFill>
              </a:rPr>
              <a:t>(Suicide Prevention Resource Center, 2008)</a:t>
            </a:r>
          </a:p>
          <a:p>
            <a:r>
              <a:rPr lang="en-US" sz="2811" dirty="0" smtClean="0"/>
              <a:t>Less Engaged </a:t>
            </a:r>
            <a:r>
              <a:rPr lang="en-US" sz="1946" dirty="0" smtClean="0">
                <a:solidFill>
                  <a:srgbClr val="CCFFCC"/>
                </a:solidFill>
                <a:latin typeface="Century Schoolbook"/>
                <a:cs typeface="Century Schoolbook"/>
              </a:rPr>
              <a:t>(Gilligan, 1982)</a:t>
            </a:r>
            <a:endParaRPr lang="en-US" sz="1946" dirty="0" smtClean="0">
              <a:solidFill>
                <a:schemeClr val="tx1">
                  <a:lumMod val="95000"/>
                </a:schemeClr>
              </a:solidFill>
            </a:endParaRPr>
          </a:p>
          <a:p>
            <a:r>
              <a:rPr lang="en-US" sz="2800" dirty="0" smtClean="0">
                <a:solidFill>
                  <a:schemeClr val="tx1">
                    <a:lumMod val="95000"/>
                  </a:schemeClr>
                </a:solidFill>
              </a:rPr>
              <a:t>Lower achievement </a:t>
            </a:r>
            <a:r>
              <a:rPr lang="en-US" sz="2000" dirty="0" smtClean="0">
                <a:solidFill>
                  <a:srgbClr val="CCFFCC"/>
                </a:solidFill>
              </a:rPr>
              <a:t>(Petrovic, 2000)</a:t>
            </a:r>
            <a:endParaRPr lang="en-US" sz="2000" dirty="0" smtClean="0">
              <a:solidFill>
                <a:schemeClr val="tx1">
                  <a:lumMod val="95000"/>
                </a:schemeClr>
              </a:solidFill>
            </a:endParaRPr>
          </a:p>
          <a:p>
            <a:r>
              <a:rPr lang="en-US" sz="2800" dirty="0" smtClean="0">
                <a:solidFill>
                  <a:schemeClr val="tx1">
                    <a:lumMod val="95000"/>
                  </a:schemeClr>
                </a:solidFill>
              </a:rPr>
              <a:t>Denied scholarships more frequently </a:t>
            </a:r>
            <a:r>
              <a:rPr lang="en-US" sz="2000" dirty="0" smtClean="0">
                <a:solidFill>
                  <a:srgbClr val="CCFFCC"/>
                </a:solidFill>
              </a:rPr>
              <a:t>(Mays &amp; Cochran, 2001</a:t>
            </a:r>
            <a:r>
              <a:rPr lang="en-US" sz="2800" dirty="0" smtClean="0">
                <a:solidFill>
                  <a:srgbClr val="CCFFCC"/>
                </a:solidFill>
              </a:rPr>
              <a:t>)</a:t>
            </a:r>
            <a:endParaRPr lang="en-US" sz="2800" dirty="0" smtClean="0">
              <a:solidFill>
                <a:schemeClr val="tx1">
                  <a:lumMod val="95000"/>
                </a:schemeClr>
              </a:solidFill>
            </a:endParaRPr>
          </a:p>
          <a:p>
            <a:r>
              <a:rPr lang="en-US" sz="2800" dirty="0" smtClean="0">
                <a:solidFill>
                  <a:schemeClr val="tx1">
                    <a:lumMod val="95000"/>
                  </a:schemeClr>
                </a:solidFill>
              </a:rPr>
              <a:t>Course choice </a:t>
            </a:r>
            <a:r>
              <a:rPr lang="en-US" sz="2000" dirty="0" smtClean="0">
                <a:solidFill>
                  <a:srgbClr val="CCFFCC"/>
                </a:solidFill>
              </a:rPr>
              <a:t>(Grayson, 1988)</a:t>
            </a:r>
            <a:endParaRPr lang="en-US" sz="2000" dirty="0" smtClean="0">
              <a:solidFill>
                <a:schemeClr val="tx1">
                  <a:lumMod val="95000"/>
                </a:schemeClr>
              </a:solidFill>
            </a:endParaRPr>
          </a:p>
          <a:p>
            <a:r>
              <a:rPr lang="en-US" sz="2800" dirty="0" smtClean="0">
                <a:solidFill>
                  <a:schemeClr val="tx1">
                    <a:lumMod val="95000"/>
                  </a:schemeClr>
                </a:solidFill>
              </a:rPr>
              <a:t>Career study </a:t>
            </a:r>
            <a:r>
              <a:rPr lang="en-US" sz="2000" dirty="0" smtClean="0">
                <a:solidFill>
                  <a:srgbClr val="CCFFCC"/>
                </a:solidFill>
              </a:rPr>
              <a:t>(Dornbusch, 1974)</a:t>
            </a:r>
          </a:p>
          <a:p>
            <a:r>
              <a:rPr lang="en-US" sz="2800" dirty="0" smtClean="0">
                <a:solidFill>
                  <a:schemeClr val="tx1">
                    <a:lumMod val="95000"/>
                  </a:schemeClr>
                </a:solidFill>
              </a:rPr>
              <a:t>Don’t feel supported by teachers as much as their non-LGBT counterparts </a:t>
            </a:r>
            <a:r>
              <a:rPr lang="en-US" sz="1946" dirty="0" smtClean="0">
                <a:solidFill>
                  <a:srgbClr val="CCFFCC"/>
                </a:solidFill>
                <a:latin typeface="Century Schoolbook"/>
                <a:cs typeface="Century Schoolbook"/>
              </a:rPr>
              <a:t>(Petrovic, 2002)</a:t>
            </a:r>
            <a:endParaRPr lang="en-US" sz="1946" dirty="0" smtClean="0">
              <a:solidFill>
                <a:schemeClr val="tx1">
                  <a:lumMod val="95000"/>
                </a:schemeClr>
              </a:solidFill>
            </a:endParaRPr>
          </a:p>
          <a:p>
            <a:pPr>
              <a:buNone/>
            </a:pPr>
            <a:endParaRPr lang="en-US" dirty="0" smtClean="0">
              <a:solidFill>
                <a:schemeClr val="tx1">
                  <a:lumMod val="95000"/>
                </a:schemeClr>
              </a:solidFill>
            </a:endParaRPr>
          </a:p>
          <a:p>
            <a:endParaRPr lang="en-US" dirty="0"/>
          </a:p>
        </p:txBody>
      </p:sp>
    </p:spTree>
    <p:extLst>
      <p:ext uri="{BB962C8B-B14F-4D97-AF65-F5344CB8AC3E}">
        <p14:creationId xmlns:p14="http://schemas.microsoft.com/office/powerpoint/2010/main" val="1072789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The Personal/Emotional Influences of Invisibility in Textbooks/Curriculum</a:t>
            </a:r>
            <a:endParaRPr lang="en-US" sz="3600" dirty="0"/>
          </a:p>
        </p:txBody>
      </p:sp>
      <p:sp>
        <p:nvSpPr>
          <p:cNvPr id="3" name="Content Placeholder 2"/>
          <p:cNvSpPr>
            <a:spLocks noGrp="1"/>
          </p:cNvSpPr>
          <p:nvPr>
            <p:ph idx="1"/>
          </p:nvPr>
        </p:nvSpPr>
        <p:spPr>
          <a:xfrm>
            <a:off x="868436" y="2092476"/>
            <a:ext cx="6364515" cy="3955143"/>
          </a:xfrm>
        </p:spPr>
        <p:txBody>
          <a:bodyPr>
            <a:normAutofit/>
          </a:bodyPr>
          <a:lstStyle/>
          <a:p>
            <a:r>
              <a:rPr lang="en-US" dirty="0" smtClean="0"/>
              <a:t>Isolation </a:t>
            </a:r>
            <a:r>
              <a:rPr lang="en-US" sz="2162" dirty="0" smtClean="0">
                <a:solidFill>
                  <a:srgbClr val="CCFFCC"/>
                </a:solidFill>
              </a:rPr>
              <a:t>(Zimet, 1976)</a:t>
            </a:r>
            <a:endParaRPr lang="en-US" dirty="0" smtClean="0"/>
          </a:p>
          <a:p>
            <a:r>
              <a:rPr lang="en-US" dirty="0" smtClean="0"/>
              <a:t>Low self-esteem </a:t>
            </a:r>
            <a:r>
              <a:rPr lang="en-US" sz="2162" dirty="0" smtClean="0">
                <a:solidFill>
                  <a:srgbClr val="CCFFCC"/>
                </a:solidFill>
              </a:rPr>
              <a:t>(Beautrais</a:t>
            </a:r>
            <a:r>
              <a:rPr lang="en-US" sz="2162" dirty="0">
                <a:solidFill>
                  <a:srgbClr val="CCFFCC"/>
                </a:solidFill>
              </a:rPr>
              <a:t>, </a:t>
            </a:r>
            <a:r>
              <a:rPr lang="en-US" sz="2162" dirty="0" smtClean="0">
                <a:solidFill>
                  <a:srgbClr val="CCFFCC"/>
                </a:solidFill>
              </a:rPr>
              <a:t>2003)</a:t>
            </a:r>
            <a:endParaRPr lang="en-US" dirty="0" smtClean="0"/>
          </a:p>
          <a:p>
            <a:r>
              <a:rPr lang="en-US" dirty="0" smtClean="0"/>
              <a:t>Sense of inferiority, even shame </a:t>
            </a:r>
            <a:r>
              <a:rPr lang="en-US" sz="2162" dirty="0" smtClean="0">
                <a:solidFill>
                  <a:srgbClr val="CCFFCC"/>
                </a:solidFill>
              </a:rPr>
              <a:t>(Rofes, 1983)</a:t>
            </a:r>
            <a:r>
              <a:rPr lang="en-US" sz="2162" dirty="0" smtClean="0">
                <a:solidFill>
                  <a:srgbClr val="FFFFFF"/>
                </a:solidFill>
                <a:latin typeface="Century Schoolbook"/>
                <a:cs typeface="Century Schoolbook"/>
              </a:rPr>
              <a:t> </a:t>
            </a:r>
          </a:p>
          <a:p>
            <a:endParaRPr lang="en-US" sz="2162" dirty="0" smtClean="0">
              <a:solidFill>
                <a:srgbClr val="FFFFFF"/>
              </a:solidFill>
              <a:latin typeface="Century Schoolbook"/>
              <a:cs typeface="Century Schoolbook"/>
            </a:endParaRPr>
          </a:p>
          <a:p>
            <a:endParaRPr lang="en-US" sz="2162" dirty="0" smtClean="0">
              <a:solidFill>
                <a:srgbClr val="FFFFFF"/>
              </a:solidFill>
              <a:latin typeface="Century Schoolbook"/>
              <a:cs typeface="Century Schoolbook"/>
            </a:endParaRPr>
          </a:p>
          <a:p>
            <a:pPr>
              <a:buNone/>
            </a:pPr>
            <a:r>
              <a:rPr lang="en-US" sz="2162" dirty="0" smtClean="0">
                <a:solidFill>
                  <a:srgbClr val="FFFFFF"/>
                </a:solidFill>
                <a:latin typeface="Century Schoolbook"/>
                <a:cs typeface="Century Schoolbook"/>
              </a:rPr>
              <a:t>Not taking into consideration other harmful factors in the environment (here, I am strictly speaking of absence in curriculum)</a:t>
            </a:r>
          </a:p>
          <a:p>
            <a:endParaRPr lang="en-US" sz="2162" dirty="0" smtClean="0">
              <a:solidFill>
                <a:srgbClr val="FFFFFF"/>
              </a:solidFill>
              <a:latin typeface="Century Schoolbook"/>
              <a:cs typeface="Century Schoolbook"/>
            </a:endParaRPr>
          </a:p>
          <a:p>
            <a:pPr>
              <a:buNone/>
            </a:pPr>
            <a:endParaRPr lang="en-US" dirty="0" smtClean="0"/>
          </a:p>
          <a:p>
            <a:endParaRPr lang="en-US" dirty="0" smtClean="0"/>
          </a:p>
        </p:txBody>
      </p:sp>
    </p:spTree>
    <p:extLst>
      <p:ext uri="{BB962C8B-B14F-4D97-AF65-F5344CB8AC3E}">
        <p14:creationId xmlns:p14="http://schemas.microsoft.com/office/powerpoint/2010/main" val="2424745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Personal/Emotional Consequences</a:t>
            </a:r>
            <a:endParaRPr lang="en-US" dirty="0"/>
          </a:p>
        </p:txBody>
      </p:sp>
      <p:sp>
        <p:nvSpPr>
          <p:cNvPr id="3" name="Content Placeholder 2"/>
          <p:cNvSpPr>
            <a:spLocks noGrp="1"/>
          </p:cNvSpPr>
          <p:nvPr>
            <p:ph idx="1"/>
          </p:nvPr>
        </p:nvSpPr>
        <p:spPr>
          <a:xfrm>
            <a:off x="457200" y="1681238"/>
            <a:ext cx="8229600" cy="4708525"/>
          </a:xfrm>
        </p:spPr>
        <p:txBody>
          <a:bodyPr>
            <a:normAutofit fontScale="85000" lnSpcReduction="10000"/>
          </a:bodyPr>
          <a:lstStyle/>
          <a:p>
            <a:r>
              <a:rPr lang="en-US" dirty="0" smtClean="0"/>
              <a:t>Isolation is among risk factors that play a role in LGBT teen suicide </a:t>
            </a:r>
            <a:r>
              <a:rPr lang="en-US" sz="2353" dirty="0" smtClean="0">
                <a:solidFill>
                  <a:srgbClr val="CCFFCC"/>
                </a:solidFill>
              </a:rPr>
              <a:t>(U.S. Department of Health and Human Services, 2001)</a:t>
            </a:r>
            <a:r>
              <a:rPr lang="en-US" dirty="0" smtClean="0"/>
              <a:t> </a:t>
            </a:r>
          </a:p>
          <a:p>
            <a:endParaRPr lang="en-US" dirty="0" smtClean="0"/>
          </a:p>
          <a:p>
            <a:r>
              <a:rPr lang="en-US" dirty="0" smtClean="0"/>
              <a:t>Teens who experience isolation are less likely to seek help when feeling suicidal </a:t>
            </a:r>
            <a:r>
              <a:rPr lang="en-US" sz="2353" dirty="0" smtClean="0">
                <a:solidFill>
                  <a:srgbClr val="CCFFCC"/>
                </a:solidFill>
              </a:rPr>
              <a:t>(Berman et al, 2006)</a:t>
            </a:r>
            <a:endParaRPr lang="en-US" sz="2353" dirty="0" smtClean="0"/>
          </a:p>
          <a:p>
            <a:pPr>
              <a:buNone/>
            </a:pPr>
            <a:endParaRPr lang="en-US" dirty="0" smtClean="0"/>
          </a:p>
          <a:p>
            <a:r>
              <a:rPr lang="en-US" dirty="0" smtClean="0"/>
              <a:t>While all students may experience isolation, such Psycho-Social Stressors are more prevalent in the LGBT student than in their heterosexual counterpart </a:t>
            </a:r>
            <a:r>
              <a:rPr lang="en-US" sz="2162" dirty="0" smtClean="0">
                <a:solidFill>
                  <a:srgbClr val="CCFFCC"/>
                </a:solidFill>
              </a:rPr>
              <a:t>(Kitts, 2005)</a:t>
            </a:r>
            <a:r>
              <a:rPr lang="en-US" dirty="0" smtClean="0"/>
              <a:t> </a:t>
            </a:r>
          </a:p>
          <a:p>
            <a:endParaRPr lang="en-US" dirty="0" smtClean="0"/>
          </a:p>
          <a:p>
            <a:endParaRPr lang="en-US" dirty="0" smtClean="0"/>
          </a:p>
          <a:p>
            <a:endParaRPr lang="en-US" dirty="0" smtClean="0"/>
          </a:p>
          <a:p>
            <a:endParaRPr lang="en-US" dirty="0" smtClean="0"/>
          </a:p>
        </p:txBody>
      </p:sp>
    </p:spTree>
    <p:extLst>
      <p:ext uri="{BB962C8B-B14F-4D97-AF65-F5344CB8AC3E}">
        <p14:creationId xmlns:p14="http://schemas.microsoft.com/office/powerpoint/2010/main" val="1587452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47948"/>
            <a:ext cx="7770813" cy="1223652"/>
          </a:xfrm>
        </p:spPr>
        <p:txBody>
          <a:bodyPr/>
          <a:lstStyle/>
          <a:p>
            <a:r>
              <a:rPr lang="en-US" sz="3600" dirty="0" smtClean="0">
                <a:solidFill>
                  <a:schemeClr val="tx1">
                    <a:lumMod val="95000"/>
                  </a:schemeClr>
                </a:solidFill>
                <a:latin typeface="Century Schoolbook"/>
                <a:cs typeface="Century Schoolbook"/>
              </a:rPr>
              <a:t>Role Models</a:t>
            </a:r>
            <a:endParaRPr lang="en-US" sz="3600" dirty="0">
              <a:solidFill>
                <a:schemeClr val="tx1">
                  <a:lumMod val="95000"/>
                </a:schemeClr>
              </a:solidFill>
              <a:latin typeface="Century Schoolbook"/>
              <a:cs typeface="Century Schoolbook"/>
            </a:endParaRPr>
          </a:p>
        </p:txBody>
      </p:sp>
      <p:sp>
        <p:nvSpPr>
          <p:cNvPr id="3" name="Content Placeholder 2"/>
          <p:cNvSpPr>
            <a:spLocks noGrp="1"/>
          </p:cNvSpPr>
          <p:nvPr>
            <p:ph idx="1"/>
          </p:nvPr>
        </p:nvSpPr>
        <p:spPr>
          <a:xfrm>
            <a:off x="345232" y="1632857"/>
            <a:ext cx="8532140" cy="4294475"/>
          </a:xfrm>
        </p:spPr>
        <p:txBody>
          <a:bodyPr>
            <a:normAutofit fontScale="85000" lnSpcReduction="10000"/>
          </a:bodyPr>
          <a:lstStyle/>
          <a:p>
            <a:r>
              <a:rPr lang="en-US" dirty="0" smtClean="0">
                <a:solidFill>
                  <a:schemeClr val="tx1">
                    <a:lumMod val="95000"/>
                  </a:schemeClr>
                </a:solidFill>
                <a:latin typeface="Century Schoolbook"/>
                <a:cs typeface="Century Schoolbook"/>
              </a:rPr>
              <a:t>We know, and the research has found, that role models in books and other educational materials can significantly affect a student’s social well-being as well as their academic well-being. Role models can influence a student’s self-esteem and aid in a student’s ability to establish a social niche </a:t>
            </a:r>
            <a:r>
              <a:rPr lang="en-US" sz="2353" dirty="0" smtClean="0">
                <a:solidFill>
                  <a:srgbClr val="CCFFCC"/>
                </a:solidFill>
                <a:latin typeface="Century Schoolbook"/>
                <a:cs typeface="Century Schoolbook"/>
              </a:rPr>
              <a:t>(Campbell, 1996)</a:t>
            </a:r>
            <a:r>
              <a:rPr lang="en-US" sz="2353" dirty="0">
                <a:solidFill>
                  <a:schemeClr val="tx1">
                    <a:lumMod val="95000"/>
                  </a:schemeClr>
                </a:solidFill>
                <a:latin typeface="Century Schoolbook"/>
                <a:cs typeface="Century Schoolbook"/>
              </a:rPr>
              <a:t>.</a:t>
            </a:r>
            <a:endParaRPr lang="en-US" sz="2353" dirty="0" smtClean="0">
              <a:solidFill>
                <a:schemeClr val="tx1">
                  <a:lumMod val="95000"/>
                </a:schemeClr>
              </a:solidFill>
              <a:latin typeface="Century Schoolbook"/>
              <a:cs typeface="Century Schoolbook"/>
            </a:endParaRPr>
          </a:p>
          <a:p>
            <a:endParaRPr lang="en-US" dirty="0" smtClean="0">
              <a:solidFill>
                <a:schemeClr val="tx1">
                  <a:lumMod val="95000"/>
                </a:schemeClr>
              </a:solidFill>
              <a:latin typeface="Century Schoolbook"/>
              <a:cs typeface="Century Schoolbook"/>
            </a:endParaRPr>
          </a:p>
          <a:p>
            <a:r>
              <a:rPr lang="en-US" dirty="0" smtClean="0">
                <a:solidFill>
                  <a:schemeClr val="tx1">
                    <a:lumMod val="95000"/>
                  </a:schemeClr>
                </a:solidFill>
                <a:latin typeface="Century Schoolbook"/>
                <a:cs typeface="Century Schoolbook"/>
              </a:rPr>
              <a:t>Additional research confirms that positive role models are a protective factor in the well-being of the LGBT student </a:t>
            </a:r>
            <a:r>
              <a:rPr lang="en-US" sz="2353" dirty="0">
                <a:solidFill>
                  <a:srgbClr val="CCFFCC"/>
                </a:solidFill>
              </a:rPr>
              <a:t>(Fenaughty &amp; Harre, 2003)</a:t>
            </a:r>
            <a:r>
              <a:rPr lang="en-US" dirty="0"/>
              <a:t>. </a:t>
            </a:r>
            <a:endParaRPr lang="en-US" dirty="0" smtClean="0">
              <a:solidFill>
                <a:schemeClr val="tx1">
                  <a:lumMod val="95000"/>
                </a:schemeClr>
              </a:solidFill>
              <a:latin typeface="Century Schoolbook"/>
              <a:cs typeface="Century Schoolbook"/>
            </a:endParaRPr>
          </a:p>
          <a:p>
            <a:endParaRPr lang="en-US" dirty="0"/>
          </a:p>
        </p:txBody>
      </p:sp>
    </p:spTree>
    <p:extLst>
      <p:ext uri="{BB962C8B-B14F-4D97-AF65-F5344CB8AC3E}">
        <p14:creationId xmlns:p14="http://schemas.microsoft.com/office/powerpoint/2010/main" val="38255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783</TotalTime>
  <Words>3192</Words>
  <Application>Microsoft Office PowerPoint</Application>
  <PresentationFormat>On-screen Show (4:3)</PresentationFormat>
  <Paragraphs>234</Paragraphs>
  <Slides>33</Slides>
  <Notes>8</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The Fair Education Act (SB 48) Senator Mark Leno</vt:lpstr>
      <vt:lpstr>The Fair Ed Act: What does it say? </vt:lpstr>
      <vt:lpstr>…with regard to instructional materials:</vt:lpstr>
      <vt:lpstr>How will you implement the Fair Ed Act? </vt:lpstr>
      <vt:lpstr>Textbooks/Teaching Materials are a significant component of students lives</vt:lpstr>
      <vt:lpstr>The Academic Consequences</vt:lpstr>
      <vt:lpstr>The Personal/Emotional Influences of Invisibility in Textbooks/Curriculum</vt:lpstr>
      <vt:lpstr>The Personal/Emotional Consequences</vt:lpstr>
      <vt:lpstr>Role Models</vt:lpstr>
      <vt:lpstr>Before we embark…a few things to be mindful about:</vt:lpstr>
      <vt:lpstr>Lessons w/LGBTQ Focus modify/adjust lessons to fit other groups in Fair Ed Act as needed</vt:lpstr>
      <vt:lpstr>LGBTQ Research Project continued…</vt:lpstr>
      <vt:lpstr>PowerPoint Presentation</vt:lpstr>
      <vt:lpstr>LGBTQ people for research project (this list is not exhaustive…keep researching): </vt:lpstr>
      <vt:lpstr>PowerPoint Presentation</vt:lpstr>
      <vt:lpstr>PowerPoint Presentation</vt:lpstr>
      <vt:lpstr>PowerPoint Presentation</vt:lpstr>
      <vt:lpstr>PowerPoint Presentation</vt:lpstr>
      <vt:lpstr>Additional Fair Education Act Lessons:</vt:lpstr>
      <vt:lpstr>Lesson: “Word” grades: 5 through 12</vt:lpstr>
      <vt:lpstr>Lesson: “Uncommonly Good Community Contributions” grades: K through 12</vt:lpstr>
      <vt:lpstr>Sacramento LGBTQ people making a difference each day:</vt:lpstr>
      <vt:lpstr>Sacramento LGBTQ Locals continued…</vt:lpstr>
      <vt:lpstr>Local Sacramento LGBTQ continued…</vt:lpstr>
      <vt:lpstr>Fair Ed Act  Role Plays </vt:lpstr>
      <vt:lpstr>LGBT Relations – not exactly a modern development…</vt:lpstr>
      <vt:lpstr>Imagine the world without just some of these LGBT people… </vt:lpstr>
      <vt:lpstr>In Literature</vt:lpstr>
      <vt:lpstr>In Our US History Books</vt:lpstr>
      <vt:lpstr>The Stonewall Riots</vt:lpstr>
      <vt:lpstr>Resources </vt:lpstr>
      <vt:lpstr>Resources </vt:lpstr>
      <vt:lpstr>PowerPoint Presentation</vt:lpstr>
    </vt:vector>
  </TitlesOfParts>
  <Company>sjusd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Fair Education Act (SB 48)</dc:title>
  <dc:creator>SJUSD sjusd</dc:creator>
  <cp:lastModifiedBy>SCUSD</cp:lastModifiedBy>
  <cp:revision>156</cp:revision>
  <dcterms:created xsi:type="dcterms:W3CDTF">2012-04-24T16:14:43Z</dcterms:created>
  <dcterms:modified xsi:type="dcterms:W3CDTF">2012-05-01T20:05:48Z</dcterms:modified>
</cp:coreProperties>
</file>