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24"/>
  </p:notesMasterIdLst>
  <p:handoutMasterIdLst>
    <p:handoutMasterId r:id="rId25"/>
  </p:handoutMasterIdLst>
  <p:sldIdLst>
    <p:sldId id="405" r:id="rId3"/>
    <p:sldId id="42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228" y="-96"/>
      </p:cViewPr>
      <p:guideLst>
        <p:guide orient="horz" pos="2304"/>
        <p:guide pos="3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9" d="100"/>
        <a:sy n="149" d="100"/>
      </p:scale>
      <p:origin x="0" y="8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54113"/>
            <a:ext cx="419100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7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How many English learners are required before a school can form an ELAC?  Take one minute between your partner and you to tell each other the answer.  Ready…go!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Other activity:</a:t>
            </a:r>
          </a:p>
          <a:p>
            <a:pPr eaLnBrk="1" hangingPunct="1"/>
            <a:r>
              <a:rPr lang="en-US" altLang="en-US" smtClean="0"/>
              <a:t>One partner asks the question, “How many English learners does it take before forming an ELAC?”  The other partner answers the question with the answer, “21”.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42112BC-E000-4474-91CF-56D0A74282AF}" type="slidenum">
              <a:rPr lang="en-US" altLang="en-US"/>
              <a:pPr algn="r"/>
              <a:t>10</a:t>
            </a:fld>
            <a:endParaRPr lang="en-US" altLang="en-US"/>
          </a:p>
        </p:txBody>
      </p:sp>
      <p:sp>
        <p:nvSpPr>
          <p:cNvPr id="33797" name="Footer Placeholder 1"/>
          <p:cNvSpPr txBox="1">
            <a:spLocks noGrp="1"/>
          </p:cNvSpPr>
          <p:nvPr/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Susan B. Anthony, 5 parents.  Because 4 is 50%, right?  And 6</a:t>
            </a:r>
          </a:p>
        </p:txBody>
      </p:sp>
      <p:sp>
        <p:nvSpPr>
          <p:cNvPr id="34821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04DD150-612E-45C7-947C-B4D6D48D7A53}" type="slidenum">
              <a:rPr lang="en-US" altLang="en-US"/>
              <a:pPr algn="r"/>
              <a:t>12</a:t>
            </a:fld>
            <a:endParaRPr lang="en-US" altLang="en-US"/>
          </a:p>
        </p:txBody>
      </p:sp>
      <p:sp>
        <p:nvSpPr>
          <p:cNvPr id="35845" name="Footer Placeholder 1"/>
          <p:cNvSpPr txBox="1">
            <a:spLocks noGrp="1"/>
          </p:cNvSpPr>
          <p:nvPr/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Footer Placeholder 3"/>
          <p:cNvSpPr txBox="1">
            <a:spLocks noGrp="1"/>
          </p:cNvSpPr>
          <p:nvPr/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  <p:sp>
        <p:nvSpPr>
          <p:cNvPr id="38917" name="Slide Number Placeholder 4"/>
          <p:cNvSpPr txBox="1">
            <a:spLocks noGrp="1"/>
          </p:cNvSpPr>
          <p:nvPr/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4911D7D-C044-4349-855D-BA5FF8490146}" type="slidenum">
              <a:rPr lang="en-US" altLang="en-US"/>
              <a:pPr algn="r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98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79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It is an annual data collection administered in March that collects the following data elements: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English learner (EL) students (formerly known as limited English-proficient [LEP]) and fluent English-proficient (FEP) students in California public schools (kindergarten through grade twelve) by grade and primary language other than English;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EL students enrolled in specific instructional settings or services by type of setting or service;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number of students reclassified from EL to FEP from the prior year; </a:t>
            </a:r>
          </a:p>
          <a:p>
            <a:pPr marL="1143000" lvl="2" indent="-228600" eaLnBrk="1" hangingPunct="1">
              <a:buFont typeface="Wingdings" pitchFamily="2" charset="2"/>
              <a:buNone/>
            </a:pPr>
            <a:r>
              <a:rPr lang="en-US" altLang="en-US" smtClean="0">
                <a:latin typeface="Garamond" pitchFamily="18" charset="0"/>
              </a:rPr>
              <a:t>and the number of staff providing instructional services to EL students</a:t>
            </a:r>
          </a:p>
        </p:txBody>
      </p:sp>
      <p:sp>
        <p:nvSpPr>
          <p:cNvPr id="27653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How many English learners are required before a school can form an ELAC?  Take one minute between your partner and you to tell each other the answer.  Ready…go!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Other activity:</a:t>
            </a:r>
          </a:p>
          <a:p>
            <a:pPr eaLnBrk="1" hangingPunct="1"/>
            <a:r>
              <a:rPr lang="en-US" altLang="en-US" smtClean="0"/>
              <a:t>One partner asks the question, “How many English learners does it take before forming an ELAC?”  The other partner answers the question with the answer, “21”.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0725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2763BD3-1428-4B9C-A231-15E23BEF67A3}" type="slidenum">
              <a:rPr lang="en-US" altLang="en-US"/>
              <a:pPr algn="r"/>
              <a:t>8</a:t>
            </a:fld>
            <a:endParaRPr lang="en-US" altLang="en-US"/>
          </a:p>
        </p:txBody>
      </p:sp>
      <p:sp>
        <p:nvSpPr>
          <p:cNvPr id="31749" name="Footer Placeholder 1"/>
          <p:cNvSpPr txBox="1">
            <a:spLocks noGrp="1"/>
          </p:cNvSpPr>
          <p:nvPr/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936768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F3DB3CC-701C-4E43-8B5E-96CA965E5489}" type="slidenum">
              <a:rPr lang="en-US" altLang="en-US"/>
              <a:pPr algn="r"/>
              <a:t>9</a:t>
            </a:fld>
            <a:endParaRPr lang="en-US" altLang="en-US"/>
          </a:p>
        </p:txBody>
      </p:sp>
      <p:sp>
        <p:nvSpPr>
          <p:cNvPr id="32773" name="Footer Placeholder 1"/>
          <p:cNvSpPr txBox="1">
            <a:spLocks noGrp="1"/>
          </p:cNvSpPr>
          <p:nvPr/>
        </p:nvSpPr>
        <p:spPr bwMode="auto">
          <a:xfrm>
            <a:off x="0" y="8772378"/>
            <a:ext cx="3011699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2010-11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C6E3-3927-439D-A516-94E5D2E0207B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D4D6-082A-45BD-8CDB-FB8C11FE0BE1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9D4B-C4FA-4F64-9F52-380ECA7CAD55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4371-F51C-47AE-800F-FA72A6A7555B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12DA-8E8F-4A97-8280-454AAB2E2FBC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3C88-8DE7-4D0F-874E-29ED1D07E9E1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171C-F712-4A4F-B89E-D98FFE3EDE82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70ED-1A7F-43B1-B939-30A13162D301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AB20-1847-4D81-A1E4-8CCD7022D939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9362-C247-472A-9D91-5D7331A571F2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8A74-5A20-4CB0-8C27-3A699551B65A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BADD-BD84-44E2-80D0-A2D66D0EF011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C301-45AB-433F-875B-BC45039DB793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1AD4-08B8-41FE-941E-63C6476FEF52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1FE4-B310-44B4-B6E6-00CE96CCE7EF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B971-B97C-4045-AF37-83DB3C36E425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3869-E223-4F5A-8B22-56199E350F6A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3952-C818-4827-AD70-EF736A683F9A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6557A-2F26-43A8-B6DD-E95E15EE9743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86C5-1D46-4F31-AB99-93A099B59945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CB5D2-E1FF-4B5D-AC3C-5B0C27753E8D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3759-2AE2-495F-B60F-FBFF6823FAB8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C6B-A5AF-4FB9-8D56-CE8777DBF7A2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3D092-47EF-4E54-B711-66D5B6CEE225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31DD-B937-4E24-8ED5-867447930A5E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40A7-F8D1-4D78-8ACB-01A2610F7564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0441B-7542-4E33-BC62-551BAC8B5B52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56AC-FFC5-4FD1-AA4C-D7F26757783E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3FE5-7795-48CE-B182-B85C6F4266A8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9B82-5FF1-4277-B6A8-FA3F3790AFD5}" type="datetime1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A157-E18C-4869-933A-1286ADEEE2FE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4AE4-4489-445B-8C48-C4F51A1BE80B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F492-8849-428E-BBD6-28D5D225D674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9AEB-A641-4276-B3C2-CA652D4C77B6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ECD5-0E21-4CA0-B793-36E6F2A1BEF6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F86D-0E06-4FD7-83D4-D6AAA9FB40BF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0A8E7-02E1-4F18-81C6-91738025A3A0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D286-8BCF-43C1-94A6-42FA35811803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Chinese/ELAC Training PP 2015-16/AL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  <p:sldLayoutId id="2147483732" r:id="rId24"/>
    <p:sldLayoutId id="2147483733" r:id="rId25"/>
  </p:sldLayoutIdLst>
  <p:hf sldNum="0"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05243" y="3422650"/>
            <a:ext cx="7105357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zh-TW" altLang="en-US" sz="24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主</a:t>
            </a:r>
            <a:r>
              <a:rPr lang="zh-TW" altLang="en-US" sz="2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辦單位</a:t>
            </a:r>
            <a:r>
              <a:rPr lang="en-US" altLang="zh-TW" sz="24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algn="ctr">
              <a:spcBef>
                <a:spcPct val="25000"/>
              </a:spcBef>
            </a:pPr>
            <a:r>
              <a:rPr lang="zh-TW" altLang="en-US" sz="24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教務</a:t>
            </a:r>
            <a:r>
              <a:rPr lang="zh-TW" altLang="en-US" sz="24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處</a:t>
            </a:r>
            <a:r>
              <a:rPr lang="en-US" altLang="zh-TW" sz="24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itchFamily="18" charset="0"/>
            </a:endParaRPr>
          </a:p>
          <a:p>
            <a:pPr algn="ctr">
              <a:spcBef>
                <a:spcPct val="25000"/>
              </a:spcBef>
            </a:pPr>
            <a:r>
              <a:rPr lang="zh-TW" altLang="en-US" sz="36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多種語文</a:t>
            </a:r>
            <a:r>
              <a:rPr lang="zh-TW" altLang="en-US" sz="36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部</a:t>
            </a:r>
            <a:endParaRPr lang="en-US" altLang="zh-TW" sz="3600" b="1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1447800"/>
            <a:ext cx="7772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英</a:t>
            </a:r>
            <a:r>
              <a:rPr lang="zh-TW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語學習者諮詢委員</a:t>
            </a:r>
            <a:r>
              <a:rPr lang="zh-TW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endParaRPr lang="en-US" altLang="zh-TW" sz="36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altLang="en-US" sz="3600" b="1" dirty="0" smtClean="0">
                <a:solidFill>
                  <a:srgbClr val="00B050"/>
                </a:solidFill>
                <a:latin typeface="Garamond" pitchFamily="18" charset="0"/>
              </a:rPr>
              <a:t>(</a:t>
            </a:r>
            <a:r>
              <a:rPr lang="en-US" altLang="en-US" sz="3600" b="1" dirty="0">
                <a:solidFill>
                  <a:srgbClr val="00B050"/>
                </a:solidFill>
                <a:latin typeface="Garamond" pitchFamily="18" charset="0"/>
              </a:rPr>
              <a:t>ELAC) </a:t>
            </a: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/>
            </a:r>
            <a:b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</a:br>
            <a:r>
              <a:rPr lang="zh-TW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權</a:t>
            </a:r>
            <a:r>
              <a:rPr lang="zh-TW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利與責</a:t>
            </a:r>
            <a:r>
              <a:rPr lang="zh-TW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任</a:t>
            </a:r>
            <a:endParaRPr lang="en-US" alt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2600" y="5181600"/>
            <a:ext cx="69342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zh-TW" altLang="en-US" sz="28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英語學習者諮詢</a:t>
            </a:r>
            <a:r>
              <a:rPr lang="zh-TW" altLang="en-US" sz="28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委會</a:t>
            </a:r>
            <a:r>
              <a:rPr lang="zh-TW" altLang="en-US" sz="28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培訓座談</a:t>
            </a:r>
            <a:r>
              <a:rPr lang="zh-TW" altLang="en-US" sz="28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會</a:t>
            </a:r>
            <a:endParaRPr lang="en-US" altLang="zh-TW" sz="2800" b="1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itchFamily="18" charset="0"/>
            </a:endParaRPr>
          </a:p>
          <a:p>
            <a:pPr algn="ctr">
              <a:spcBef>
                <a:spcPct val="25000"/>
              </a:spcBef>
            </a:pPr>
            <a:r>
              <a:rPr lang="en-US" altLang="zh-TW" sz="28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2016</a:t>
            </a:r>
            <a:r>
              <a:rPr lang="zh-TW" altLang="en-US" sz="28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年</a:t>
            </a:r>
            <a:r>
              <a:rPr lang="en-US" altLang="zh-TW" sz="28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03</a:t>
            </a:r>
            <a:r>
              <a:rPr lang="zh-TW" altLang="en-US" sz="28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月</a:t>
            </a:r>
            <a:r>
              <a:rPr lang="en-US" altLang="zh-TW" sz="2800" b="1" dirty="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16</a:t>
            </a:r>
            <a:r>
              <a:rPr lang="ja-JP" altLang="en-US" sz="2800" b="1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日</a:t>
            </a:r>
            <a:endParaRPr lang="en-US" altLang="en-US" sz="2800" b="1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4095750" y="6583680"/>
            <a:ext cx="1965960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/>
            <a:endParaRPr lang="en-US" altLang="en-US" sz="1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2196" y="1283547"/>
            <a:ext cx="8370277" cy="5117253"/>
          </a:xfrm>
        </p:spPr>
        <p:txBody>
          <a:bodyPr>
            <a:normAutofit lnSpcReduction="10000"/>
          </a:bodyPr>
          <a:lstStyle/>
          <a:p>
            <a:pPr marL="496647" indent="-449024" algn="ctr">
              <a:buNone/>
            </a:pPr>
            <a:r>
              <a:rPr lang="zh-TW" altLang="en-US" sz="4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成</a:t>
            </a:r>
            <a:r>
              <a:rPr lang="zh-TW" altLang="en-US" sz="48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員的角色</a:t>
            </a:r>
            <a:r>
              <a:rPr lang="en-US" altLang="en-US" sz="4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altLang="en-US" sz="4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按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照學校的內部章程和法規行使職責。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按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照</a:t>
            </a:r>
            <a:r>
              <a:rPr lang="en-US" altLang="zh-TW" sz="2800" dirty="0">
                <a:ea typeface="SimSun" panose="02010600030101010101" pitchFamily="2" charset="-122"/>
              </a:rPr>
              <a:t>ELAC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責任來接收信息和建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議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應採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取什麼行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動。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協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助學校制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定我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們學校所需的評估。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選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舉理事。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發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送和接收信息予</a:t>
            </a:r>
            <a:r>
              <a:rPr lang="en-US" altLang="zh-TW" sz="3200" dirty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從</a:t>
            </a:r>
            <a:r>
              <a:rPr lang="en-US" altLang="zh-TW" sz="3200" dirty="0">
                <a:ea typeface="SimSun" panose="02010600030101010101" pitchFamily="2" charset="-122"/>
              </a:rPr>
              <a:t>DELAC 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發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送和接收信息予</a:t>
            </a:r>
            <a:r>
              <a:rPr lang="en-US" altLang="zh-TW" sz="3200" dirty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從</a:t>
            </a:r>
            <a:r>
              <a:rPr lang="en-US" altLang="zh-TW" sz="3200" dirty="0" smtClean="0">
                <a:ea typeface="SimSun" panose="02010600030101010101" pitchFamily="2" charset="-122"/>
              </a:rPr>
              <a:t>SCC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校理事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會。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參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加由學校和學區提供的培訓。</a:t>
            </a:r>
          </a:p>
          <a:p>
            <a:pPr marL="496647" indent="-449024"/>
            <a:endParaRPr lang="en-US" altLang="en-US" dirty="0" smtClean="0">
              <a:latin typeface="Garamond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700" y="1087120"/>
            <a:ext cx="8191500" cy="5608320"/>
          </a:xfrm>
        </p:spPr>
        <p:txBody>
          <a:bodyPr/>
          <a:lstStyle/>
          <a:p>
            <a:pPr marL="47624" indent="0" algn="ctr">
              <a:buNone/>
            </a:pPr>
            <a:r>
              <a:rPr lang="en-US" altLang="en-US" sz="4800" b="1" dirty="0" smtClean="0">
                <a:solidFill>
                  <a:srgbClr val="00B050"/>
                </a:solidFill>
                <a:ea typeface="SimSun" panose="02010600030101010101" pitchFamily="2" charset="-122"/>
              </a:rPr>
              <a:t>ELAC</a:t>
            </a:r>
            <a:r>
              <a:rPr lang="zh-TW" altLang="en-US" sz="48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成分的要</a:t>
            </a:r>
            <a:r>
              <a:rPr lang="zh-TW" altLang="en-US" sz="4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求</a:t>
            </a:r>
            <a:endParaRPr lang="en-US" altLang="zh-TW" sz="48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 algn="ctr">
              <a:buNone/>
            </a:pPr>
            <a:endParaRPr lang="en-US" altLang="en-US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英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語學習者家長</a:t>
            </a: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委會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的比例至少必須與學校的英語學習者的比例一樣。</a:t>
            </a:r>
            <a:endParaRPr lang="en-US" altLang="en-US" sz="3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endParaRPr lang="en-US" altLang="en-US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r>
              <a:rPr lang="es-ES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例如</a:t>
            </a:r>
            <a:r>
              <a:rPr lang="en-US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endParaRPr lang="en-US" altLang="en-US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367383">
              <a:buFont typeface="Wingdings" pitchFamily="2" charset="2"/>
              <a:buChar char="§"/>
            </a:pPr>
            <a:r>
              <a:rPr lang="en-US" altLang="en-US" sz="2400" dirty="0" smtClean="0">
                <a:ea typeface="SimSun" panose="02010600030101010101" pitchFamily="2" charset="-122"/>
              </a:rPr>
              <a:t>Barack Obama School </a:t>
            </a:r>
            <a:r>
              <a:rPr lang="en-US" altLang="en-US" sz="2400" dirty="0" smtClean="0">
                <a:ea typeface="SimSun" panose="02010600030101010101" pitchFamily="2" charset="-122"/>
              </a:rPr>
              <a:t>(</a:t>
            </a:r>
            <a:r>
              <a:rPr lang="en-US" altLang="en-US" sz="2400" dirty="0" smtClean="0">
                <a:ea typeface="SimSun" panose="02010600030101010101" pitchFamily="2" charset="-122"/>
              </a:rPr>
              <a:t>60% </a:t>
            </a:r>
            <a:r>
              <a:rPr lang="en-US" altLang="en-US" sz="2400" dirty="0" smtClean="0">
                <a:ea typeface="SimSun" panose="02010600030101010101" pitchFamily="2" charset="-122"/>
              </a:rPr>
              <a:t>EL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學生</a:t>
            </a:r>
            <a:r>
              <a:rPr lang="en-US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</a:p>
          <a:p>
            <a:pPr marL="979688" lvl="2" indent="-367383">
              <a:buFont typeface="Wingdings" pitchFamily="2" charset="2"/>
              <a:buChar char="§"/>
            </a:pPr>
            <a:r>
              <a:rPr lang="en-US" altLang="zh-TW" sz="2400" dirty="0" smtClean="0">
                <a:ea typeface="SimSun" panose="02010600030101010101" pitchFamily="2" charset="-122"/>
              </a:rPr>
              <a:t>10</a:t>
            </a:r>
            <a:r>
              <a:rPr lang="en-US" altLang="zh-TW" sz="2400" dirty="0" smtClean="0">
                <a:ea typeface="SimSun" panose="02010600030101010101" pitchFamily="2" charset="-122"/>
              </a:rPr>
              <a:t> 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位</a:t>
            </a:r>
            <a:r>
              <a:rPr lang="en-US" altLang="zh-TW" sz="2400" dirty="0" smtClean="0">
                <a:ea typeface="SimSun" panose="02010600030101010101" pitchFamily="2" charset="-122"/>
              </a:rPr>
              <a:t>ELAC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成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員</a:t>
            </a:r>
            <a:endParaRPr lang="en-US" altLang="en-US" sz="24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2" indent="-367383">
              <a:buFont typeface="Wingdings" pitchFamily="2" charset="2"/>
              <a:buChar char="§"/>
            </a:pP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名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成員需要是</a:t>
            </a:r>
            <a:r>
              <a:rPr lang="en-US" altLang="zh-TW" sz="2400" dirty="0">
                <a:ea typeface="SimSun" panose="02010600030101010101" pitchFamily="2" charset="-122"/>
              </a:rPr>
              <a:t>EL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家長。</a:t>
            </a:r>
            <a:r>
              <a:rPr lang="en-US" altLang="en-US" sz="1200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endParaRPr lang="en-US" altLang="en-US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2" indent="-367383">
              <a:buNone/>
            </a:pPr>
            <a:endParaRPr lang="en-US" altLang="en-US" sz="17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50000"/>
              </a:lnSpc>
            </a:pPr>
            <a:endParaRPr lang="en-US" altLang="en-US" sz="3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4095750" y="6583680"/>
            <a:ext cx="1965960" cy="38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/>
            <a:endParaRPr lang="en-US" altLang="en-US" sz="1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5769" y="1088813"/>
            <a:ext cx="8907781" cy="5494867"/>
          </a:xfrm>
        </p:spPr>
        <p:txBody>
          <a:bodyPr>
            <a:normAutofit lnSpcReduction="10000"/>
          </a:bodyPr>
          <a:lstStyle/>
          <a:p>
            <a:pPr marL="47624" indent="0" algn="ctr">
              <a:buNone/>
            </a:pPr>
            <a:r>
              <a:rPr lang="zh-TW" altLang="en-US" sz="32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理</a:t>
            </a:r>
            <a:r>
              <a:rPr lang="zh-TW" altLang="en-US" sz="32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事職員的角色</a:t>
            </a:r>
            <a:r>
              <a:rPr lang="en-US" altLang="en-US" sz="32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altLang="en-US" sz="32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主席</a:t>
            </a:r>
            <a:r>
              <a:rPr lang="en-US" altLang="en-US" sz="2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校長幫助下設立議程。</a:t>
            </a:r>
            <a:endParaRPr lang="en-US" altLang="en-US" sz="24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持</a:t>
            </a:r>
            <a:r>
              <a:rPr lang="en-US" altLang="en-US" sz="2400" dirty="0">
                <a:ea typeface="SimSun" panose="02010600030101010101" pitchFamily="2" charset="-122"/>
              </a:rPr>
              <a:t>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大會。</a:t>
            </a:r>
            <a:endParaRPr lang="en-US" altLang="en-US" sz="24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按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照當地內部章程的決定去履行職責。</a:t>
            </a:r>
            <a:endParaRPr lang="en-US" altLang="en-US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副主席</a:t>
            </a:r>
            <a:r>
              <a:rPr lang="en-US" altLang="en-US" sz="2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協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助主席主持</a:t>
            </a:r>
            <a:r>
              <a:rPr lang="en-US" altLang="zh-TW" sz="2400" dirty="0">
                <a:ea typeface="SimSun" panose="02010600030101010101" pitchFamily="2" charset="-122"/>
              </a:rPr>
              <a:t>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會議。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當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主席缺席時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主持</a:t>
            </a:r>
            <a:r>
              <a:rPr lang="en-US" altLang="zh-TW" sz="2400" dirty="0">
                <a:ea typeface="SimSun" panose="02010600030101010101" pitchFamily="2" charset="-122"/>
              </a:rPr>
              <a:t>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會議。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按照當地內部章程的決定去履行職責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en-US" sz="24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2149" indent="0">
              <a:buNone/>
            </a:pPr>
            <a:r>
              <a:rPr lang="zh-TW" altLang="en-US" sz="2827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秘書</a:t>
            </a:r>
            <a:r>
              <a:rPr lang="en-US" altLang="en-US" sz="2827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</a:p>
          <a:p>
            <a:pPr marL="947044" lvl="1" indent="-457200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寫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會議記錄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r>
              <a:rPr lang="en-US" altLang="en-US" sz="2400" b="1" dirty="0" smtClean="0">
                <a:ea typeface="SimSun" panose="02010600030101010101" pitchFamily="2" charset="-122"/>
              </a:rPr>
              <a:t>DELAC</a:t>
            </a:r>
            <a:r>
              <a:rPr lang="zh-TW" altLang="en-US" sz="2400" b="1" dirty="0">
                <a:latin typeface="SimSun" panose="02010600030101010101" pitchFamily="2" charset="-122"/>
                <a:ea typeface="SimSun" panose="02010600030101010101" pitchFamily="2" charset="-122"/>
              </a:rPr>
              <a:t>代表</a:t>
            </a:r>
            <a:r>
              <a:rPr lang="en-US" altLang="en-US" sz="2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出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席</a:t>
            </a:r>
            <a:r>
              <a:rPr lang="en-US" altLang="en-US" sz="2400" dirty="0">
                <a:ea typeface="SimSun" panose="02010600030101010101" pitchFamily="2" charset="-122"/>
              </a:rPr>
              <a:t>DELAC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會議。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795997" lvl="1" indent="-306153"/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作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為</a:t>
            </a:r>
            <a:r>
              <a:rPr lang="en-US" altLang="zh-TW" sz="2400" dirty="0">
                <a:ea typeface="SimSun" panose="02010600030101010101" pitchFamily="2" charset="-122"/>
              </a:rPr>
              <a:t>ELAC </a:t>
            </a:r>
            <a:r>
              <a:rPr lang="zh-TW" altLang="en-US" sz="2400" dirty="0">
                <a:ea typeface="SimSun" panose="02010600030101010101" pitchFamily="2" charset="-122"/>
              </a:rPr>
              <a:t>＆ </a:t>
            </a:r>
            <a:r>
              <a:rPr lang="en-US" altLang="zh-TW" sz="2400" dirty="0">
                <a:ea typeface="SimSun" panose="02010600030101010101" pitchFamily="2" charset="-122"/>
              </a:rPr>
              <a:t>DELAC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之間的聯絡人。</a:t>
            </a:r>
            <a:endParaRPr lang="en-US" altLang="en-US" sz="24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3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6245" y="1063625"/>
            <a:ext cx="8191500" cy="5527040"/>
          </a:xfrm>
        </p:spPr>
        <p:txBody>
          <a:bodyPr/>
          <a:lstStyle/>
          <a:p>
            <a:pPr marL="496647" indent="-449024" algn="ctr">
              <a:buNone/>
            </a:pPr>
            <a:r>
              <a:rPr lang="zh-TW" altLang="en-US" sz="44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什</a:t>
            </a:r>
            <a:r>
              <a:rPr lang="zh-TW" altLang="en-US" sz="44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麼是</a:t>
            </a:r>
            <a:r>
              <a:rPr lang="en-US" altLang="zh-TW" sz="4400" b="1" dirty="0">
                <a:solidFill>
                  <a:srgbClr val="00B050"/>
                </a:solidFill>
                <a:latin typeface="Garamond" pitchFamily="18" charset="0"/>
              </a:rPr>
              <a:t>ELAC</a:t>
            </a:r>
            <a:r>
              <a:rPr lang="zh-TW" altLang="en-US" sz="44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理</a:t>
            </a:r>
            <a:r>
              <a:rPr lang="zh-TW" altLang="en-US" sz="44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事的有效質素</a:t>
            </a:r>
            <a:r>
              <a:rPr lang="en-US" altLang="en-US" sz="44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altLang="en-US" sz="44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 algn="ctr">
              <a:buNone/>
            </a:pPr>
            <a:endParaRPr lang="en-US" altLang="en-US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>
              <a:buFont typeface="Wingdings" pitchFamily="2" charset="2"/>
              <a:buChar char="§"/>
            </a:pPr>
            <a:r>
              <a:rPr lang="zh-TW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對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於每位理事的職位，寫出你認</a:t>
            </a:r>
            <a:r>
              <a:rPr lang="zh-TW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為那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個人的角色需要有什麼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樣質素。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討論為什麼。</a:t>
            </a:r>
            <a:endParaRPr lang="en-US" alt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31715" lvl="1" indent="-440520">
              <a:buNone/>
            </a:pPr>
            <a:endParaRPr lang="en-US" altLang="en-US" sz="2600" dirty="0">
              <a:latin typeface="Garamond" pitchFamily="18" charset="0"/>
            </a:endParaRPr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40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endParaRPr lang="en-US" altLang="en-US" sz="1200" dirty="0"/>
          </a:p>
          <a:p>
            <a:pPr marL="831715" lvl="1" indent="-440520">
              <a:buNone/>
            </a:pPr>
            <a:r>
              <a:rPr lang="en-US" altLang="en-US" sz="2000" dirty="0" smtClean="0">
                <a:ea typeface="SimSun" panose="02010600030101010101" pitchFamily="2" charset="-122"/>
              </a:rPr>
              <a:t>**</a:t>
            </a:r>
            <a:r>
              <a:rPr lang="zh-TW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請帶這講義回你學校的</a:t>
            </a:r>
            <a:r>
              <a:rPr lang="en-US" altLang="zh-TW" sz="2000" dirty="0">
                <a:ea typeface="SimSun" panose="02010600030101010101" pitchFamily="2" charset="-122"/>
              </a:rPr>
              <a:t>ELAC</a:t>
            </a:r>
            <a:r>
              <a:rPr lang="zh-TW" altLang="en-US" sz="2000" dirty="0">
                <a:latin typeface="SimSun" panose="02010600030101010101" pitchFamily="2" charset="-122"/>
                <a:ea typeface="SimSun" panose="02010600030101010101" pitchFamily="2" charset="-122"/>
              </a:rPr>
              <a:t>去討</a:t>
            </a:r>
            <a:r>
              <a:rPr lang="zh-TW" altLang="en-US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論</a:t>
            </a:r>
            <a:r>
              <a:rPr lang="en-US" altLang="en-US" sz="2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endParaRPr lang="en-US" altLang="en-US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32485" y="1206500"/>
            <a:ext cx="8519160" cy="5364480"/>
          </a:xfrm>
        </p:spPr>
        <p:txBody>
          <a:bodyPr/>
          <a:lstStyle/>
          <a:p>
            <a:pPr marL="47624" indent="0" algn="ctr">
              <a:buNone/>
            </a:pPr>
            <a:r>
              <a:rPr lang="zh-TW" altLang="en-US" sz="32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內</a:t>
            </a:r>
            <a:r>
              <a:rPr lang="zh-TW" altLang="en-US" sz="32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部章程和法規</a:t>
            </a:r>
            <a:endParaRPr lang="en-US" altLang="en-US" sz="32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r>
              <a:rPr lang="zh-TW" altLang="en-US" sz="2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雖</a:t>
            </a:r>
            <a:r>
              <a:rPr lang="zh-TW" altLang="en-US" sz="2700" dirty="0">
                <a:latin typeface="SimSun" panose="02010600030101010101" pitchFamily="2" charset="-122"/>
                <a:ea typeface="SimSun" panose="02010600030101010101" pitchFamily="2" charset="-122"/>
              </a:rPr>
              <a:t>然不</a:t>
            </a:r>
            <a:r>
              <a:rPr lang="zh-TW" altLang="en-US" sz="2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必要</a:t>
            </a:r>
            <a:r>
              <a:rPr lang="zh-TW" altLang="en-US" sz="2700" dirty="0">
                <a:latin typeface="SimSun" panose="02010600030101010101" pitchFamily="2" charset="-122"/>
                <a:ea typeface="SimSun" panose="02010600030101010101" pitchFamily="2" charset="-122"/>
              </a:rPr>
              <a:t>有內</a:t>
            </a:r>
            <a:r>
              <a:rPr lang="zh-TW" altLang="en-US" sz="2700" dirty="0">
                <a:latin typeface="SimSun" panose="02010600030101010101" pitchFamily="2" charset="-122"/>
                <a:ea typeface="SimSun" panose="02010600030101010101" pitchFamily="2" charset="-122"/>
              </a:rPr>
              <a:t>部章</a:t>
            </a:r>
            <a:r>
              <a:rPr lang="zh-TW" altLang="en-US" sz="2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程，但建</a:t>
            </a:r>
            <a:r>
              <a:rPr lang="zh-TW" altLang="en-US" sz="2700" dirty="0">
                <a:latin typeface="SimSun" panose="02010600030101010101" pitchFamily="2" charset="-122"/>
                <a:ea typeface="SimSun" panose="02010600030101010101" pitchFamily="2" charset="-122"/>
              </a:rPr>
              <a:t>議要制定內部章程。</a:t>
            </a:r>
            <a:endParaRPr lang="en-US" altLang="en-US" sz="27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2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項</a:t>
            </a:r>
            <a:r>
              <a:rPr lang="zh-TW" altLang="en-US" sz="2700" dirty="0">
                <a:latin typeface="SimSun" panose="02010600030101010101" pitchFamily="2" charset="-122"/>
                <a:ea typeface="SimSun" panose="02010600030101010101" pitchFamily="2" charset="-122"/>
              </a:rPr>
              <a:t>目包括有</a:t>
            </a:r>
            <a:r>
              <a:rPr lang="en-US" altLang="en-US" sz="2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endParaRPr lang="en-US" altLang="en-US" sz="27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員的組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成</a:t>
            </a:r>
            <a:endParaRPr lang="en-US" alt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選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舉程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序</a:t>
            </a:r>
            <a:r>
              <a:rPr lang="en-US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如果理事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人中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期離職又怎辦</a:t>
            </a:r>
            <a:endParaRPr lang="en-US" alt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理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事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endParaRPr lang="en-US" alt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議次數</a:t>
            </a:r>
            <a:endParaRPr lang="en-US" alt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議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會程序</a:t>
            </a:r>
            <a:endParaRPr lang="en-US" alt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涵蓋</a:t>
            </a: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主題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39168" lvl="1" indent="0">
              <a:buNone/>
            </a:pPr>
            <a:endParaRPr lang="en-US" altLang="zh-TW" sz="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lvl="1" indent="0">
              <a:buNone/>
            </a:pPr>
            <a:r>
              <a:rPr lang="en-US" altLang="en-US" sz="2700" dirty="0" smtClean="0"/>
              <a:t>**</a:t>
            </a:r>
            <a:r>
              <a:rPr lang="zh-TW" altLang="en-US" sz="2100" dirty="0">
                <a:latin typeface="SimSun" panose="02010600030101010101" pitchFamily="2" charset="-122"/>
                <a:ea typeface="SimSun" panose="02010600030101010101" pitchFamily="2" charset="-122"/>
              </a:rPr>
              <a:t>樣</a:t>
            </a:r>
            <a:r>
              <a:rPr lang="zh-TW" altLang="en-US" sz="21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版在</a:t>
            </a:r>
            <a:r>
              <a:rPr lang="en-US" altLang="zh-TW" sz="2100" dirty="0"/>
              <a:t>ELAC</a:t>
            </a:r>
            <a:r>
              <a:rPr lang="zh-TW" altLang="en-US" sz="2100" dirty="0">
                <a:latin typeface="SimSun" panose="02010600030101010101" pitchFamily="2" charset="-122"/>
                <a:ea typeface="SimSun" panose="02010600030101010101" pitchFamily="2" charset="-122"/>
              </a:rPr>
              <a:t>手冊第</a:t>
            </a:r>
            <a:r>
              <a:rPr lang="en-US" altLang="zh-TW" sz="2100" dirty="0"/>
              <a:t>16</a:t>
            </a:r>
            <a:r>
              <a:rPr lang="zh-TW" altLang="en-US" sz="2100" dirty="0">
                <a:latin typeface="SimSun" panose="02010600030101010101" pitchFamily="2" charset="-122"/>
                <a:ea typeface="SimSun" panose="02010600030101010101" pitchFamily="2" charset="-122"/>
              </a:rPr>
              <a:t>頁上</a:t>
            </a:r>
            <a:endParaRPr lang="en-US" altLang="en-US" sz="21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/>
            <a:endParaRPr lang="en-US" altLang="en-US" sz="2100" dirty="0"/>
          </a:p>
          <a:p>
            <a:pPr marL="47624" indent="0"/>
            <a:endParaRPr lang="en-US" alt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819150" y="1219200"/>
            <a:ext cx="8519160" cy="5364480"/>
          </a:xfrm>
        </p:spPr>
        <p:txBody>
          <a:bodyPr/>
          <a:lstStyle/>
          <a:p>
            <a:pPr marL="47624" indent="0" algn="ctr">
              <a:buNone/>
            </a:pPr>
            <a:r>
              <a:rPr lang="zh-TW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保</a:t>
            </a:r>
            <a:r>
              <a:rPr lang="zh-TW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存會</a:t>
            </a:r>
            <a:r>
              <a:rPr lang="zh-TW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議紀</a:t>
            </a:r>
            <a:r>
              <a:rPr lang="zh-TW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endParaRPr lang="en-US" altLang="zh-TW" sz="40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 algn="ctr">
              <a:buNone/>
            </a:pPr>
            <a:endParaRPr lang="en-US" altLang="en-US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校及學區必須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保存每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次</a:t>
            </a:r>
            <a:r>
              <a:rPr lang="en-US" altLang="zh-TW" sz="3200" dirty="0">
                <a:ea typeface="SimSun" panose="02010600030101010101" pitchFamily="2" charset="-122"/>
              </a:rPr>
              <a:t>ELAC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會議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的紀要。</a:t>
            </a:r>
            <a:endParaRPr lang="en-US" altLang="zh-TW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endParaRPr lang="en-US" altLang="en-US" sz="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簽</a:t>
            </a:r>
            <a:r>
              <a:rPr lang="zh-TW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到表</a:t>
            </a:r>
            <a:endParaRPr lang="en-US" altLang="en-US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議</a:t>
            </a:r>
            <a:r>
              <a:rPr lang="zh-TW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程</a:t>
            </a:r>
            <a:endParaRPr lang="en-US" altLang="en-US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r>
              <a:rPr lang="zh-TW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議紀要</a:t>
            </a:r>
            <a:endParaRPr lang="en-US" altLang="en-US" sz="2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/>
            <a:endParaRPr lang="en-US" altLang="en-US" dirty="0" smtClean="0"/>
          </a:p>
          <a:p>
            <a:pPr marL="47624" indent="0"/>
            <a:endParaRPr lang="en-US" altLang="en-US" sz="2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9120" y="1130300"/>
            <a:ext cx="8191500" cy="5608320"/>
          </a:xfrm>
        </p:spPr>
        <p:txBody>
          <a:bodyPr>
            <a:normAutofit/>
          </a:bodyPr>
          <a:lstStyle/>
          <a:p>
            <a:pPr marL="47624" indent="0" algn="ctr">
              <a:buNone/>
            </a:pPr>
            <a:r>
              <a:rPr lang="en-US" altLang="en-US" sz="4000" b="1" dirty="0" smtClean="0">
                <a:solidFill>
                  <a:srgbClr val="00B050"/>
                </a:solidFill>
                <a:latin typeface="Garamond" pitchFamily="18" charset="0"/>
              </a:rPr>
              <a:t>Agendas</a:t>
            </a:r>
            <a:r>
              <a:rPr lang="zh-TW" altLang="en-US" sz="4000" b="1" dirty="0">
                <a:solidFill>
                  <a:srgbClr val="00B050"/>
                </a:solidFill>
                <a:latin typeface="Garamond" pitchFamily="18" charset="0"/>
              </a:rPr>
              <a:t>議</a:t>
            </a:r>
            <a:r>
              <a:rPr lang="zh-TW" altLang="en-US" sz="4000" b="1" dirty="0" smtClean="0">
                <a:solidFill>
                  <a:srgbClr val="00B050"/>
                </a:solidFill>
                <a:latin typeface="Garamond" pitchFamily="18" charset="0"/>
              </a:rPr>
              <a:t>程</a:t>
            </a:r>
            <a:endParaRPr lang="en-US" altLang="zh-TW" sz="4000" b="1" dirty="0" smtClean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 algn="ctr">
              <a:buNone/>
            </a:pPr>
            <a:endParaRPr lang="en-US" altLang="en-US" sz="8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理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事或普通會員必須協助制定議程。</a:t>
            </a:r>
            <a:endParaRPr lang="en-US" alt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每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個會議的議程必須按照三個來源而制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定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endParaRPr lang="en-US" alt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en-US" altLang="zh-TW" sz="3200" dirty="0" smtClean="0">
                <a:ea typeface="SimSun" panose="02010600030101010101" pitchFamily="2" charset="-122"/>
              </a:rPr>
              <a:t>ELAC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成員選定的項目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校工作人員和學區選定的項目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加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州所需的項目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議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程必須註明選舉，培訓和完成</a:t>
            </a:r>
            <a:r>
              <a:rPr lang="en-US" altLang="zh-TW" sz="3200" dirty="0">
                <a:ea typeface="SimSun" panose="02010600030101010101" pitchFamily="2" charset="-122"/>
              </a:rPr>
              <a:t>ELAC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所需的職責。</a:t>
            </a:r>
            <a:endParaRPr lang="en-US" alt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endParaRPr lang="en-US" altLang="en-US" sz="8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400" dirty="0" smtClean="0"/>
              <a:t>**</a:t>
            </a:r>
            <a:r>
              <a:rPr lang="zh-TW" altLang="en-US" sz="2400" dirty="0" smtClean="0"/>
              <a:t>樣版</a:t>
            </a:r>
            <a:r>
              <a:rPr lang="zh-TW" altLang="en-US" sz="2400" dirty="0"/>
              <a:t>在</a:t>
            </a:r>
            <a:r>
              <a:rPr lang="en-US" altLang="zh-TW" sz="2400" dirty="0"/>
              <a:t>ELAC</a:t>
            </a:r>
            <a:r>
              <a:rPr lang="zh-TW" altLang="en-US" sz="2400" dirty="0"/>
              <a:t>手冊第</a:t>
            </a:r>
            <a:r>
              <a:rPr lang="en-US" altLang="zh-TW" sz="2400" dirty="0"/>
              <a:t>12-15</a:t>
            </a:r>
            <a:r>
              <a:rPr lang="zh-TW" altLang="en-US" sz="2400" dirty="0"/>
              <a:t>頁</a:t>
            </a:r>
            <a:endParaRPr lang="en-US" altLang="en-US" sz="2400" dirty="0"/>
          </a:p>
          <a:p>
            <a:pPr marL="47624" indent="0"/>
            <a:endParaRPr lang="en-US" altLang="en-US" sz="2600" dirty="0"/>
          </a:p>
          <a:p>
            <a:pPr marL="47624" indent="0"/>
            <a:endParaRPr lang="en-US" altLang="en-US" sz="2800" dirty="0"/>
          </a:p>
          <a:p>
            <a:pPr marL="979688" lvl="1" indent="-440520"/>
            <a:endParaRPr lang="en-US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6270" y="1078230"/>
            <a:ext cx="8191500" cy="5527040"/>
          </a:xfrm>
        </p:spPr>
        <p:txBody>
          <a:bodyPr/>
          <a:lstStyle/>
          <a:p>
            <a:pPr marL="47624" indent="0" algn="ctr">
              <a:buNone/>
            </a:pPr>
            <a:r>
              <a:rPr lang="zh-TW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r>
              <a:rPr lang="zh-TW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議的紀</a:t>
            </a:r>
            <a:r>
              <a:rPr lang="zh-TW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endParaRPr lang="en-US" altLang="zh-TW" sz="40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 algn="ctr">
              <a:buNone/>
            </a:pPr>
            <a:endParaRPr lang="en-US" altLang="en-US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必</a:t>
            </a:r>
            <a:r>
              <a:rPr lang="zh-TW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須要記</a:t>
            </a: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錄</a:t>
            </a:r>
            <a:r>
              <a:rPr lang="zh-TW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每次會議的紀</a:t>
            </a: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en-US" altLang="zh-TW" sz="2600" dirty="0" smtClean="0">
                <a:ea typeface="SimSun" panose="02010600030101010101" pitchFamily="2" charset="-122"/>
              </a:rPr>
              <a:t>(ELAC</a:t>
            </a:r>
            <a:r>
              <a:rPr lang="zh-TW" altLang="en-US" sz="2600" dirty="0">
                <a:latin typeface="SimSun" panose="02010600030101010101" pitchFamily="2" charset="-122"/>
                <a:ea typeface="SimSun" panose="02010600030101010101" pitchFamily="2" charset="-122"/>
              </a:rPr>
              <a:t>秘書通常會這樣</a:t>
            </a: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做</a:t>
            </a:r>
            <a:r>
              <a:rPr lang="en-US" altLang="zh-TW" sz="2600" dirty="0" smtClean="0">
                <a:ea typeface="SimSun" panose="02010600030101010101" pitchFamily="2" charset="-122"/>
              </a:rPr>
              <a:t>)</a:t>
            </a:r>
            <a:r>
              <a:rPr lang="zh-TW" altLang="en-US" sz="2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en-US" sz="1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endParaRPr lang="en-US" altLang="en-US" sz="11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校負責翻譯成不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同的有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代表</a:t>
            </a: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性語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言。</a:t>
            </a:r>
            <a:endParaRPr lang="en-US" altLang="en-US" sz="1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endParaRPr lang="en-US" altLang="en-US" sz="11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議紀</a:t>
            </a: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必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須註明選舉，培訓和完成</a:t>
            </a:r>
            <a:r>
              <a:rPr lang="en-US" altLang="zh-TW" sz="3000" dirty="0">
                <a:ea typeface="SimSun" panose="02010600030101010101" pitchFamily="2" charset="-122"/>
              </a:rPr>
              <a:t>ELAC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所需的職責。</a:t>
            </a:r>
            <a:endParaRPr lang="en-US" altLang="en-US" sz="3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None/>
            </a:pPr>
            <a:endParaRPr lang="en-US" altLang="en-US" sz="3000" dirty="0">
              <a:latin typeface="Garamond" pitchFamily="18" charset="0"/>
            </a:endParaRPr>
          </a:p>
          <a:p>
            <a:pPr marL="47624" indent="0">
              <a:buNone/>
            </a:pPr>
            <a:r>
              <a:rPr lang="en-US" altLang="en-US" sz="2400" dirty="0" smtClean="0"/>
              <a:t>**</a:t>
            </a:r>
            <a:r>
              <a:rPr lang="zh-TW" altLang="en-US" sz="2400" dirty="0" smtClean="0"/>
              <a:t>樣</a:t>
            </a:r>
            <a:r>
              <a:rPr lang="zh-TW" altLang="en-US" sz="2400" dirty="0"/>
              <a:t>品在</a:t>
            </a:r>
            <a:r>
              <a:rPr lang="en-US" altLang="zh-TW" sz="2400" dirty="0"/>
              <a:t>ELAC</a:t>
            </a:r>
            <a:r>
              <a:rPr lang="zh-TW" altLang="en-US" sz="2400" dirty="0"/>
              <a:t>手冊第</a:t>
            </a:r>
            <a:r>
              <a:rPr lang="en-US" altLang="zh-TW" sz="2400" dirty="0"/>
              <a:t>17-18</a:t>
            </a:r>
            <a:r>
              <a:rPr lang="zh-TW" altLang="en-US" sz="2400" dirty="0"/>
              <a:t>頁</a:t>
            </a:r>
            <a:endParaRPr lang="en-US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74370" y="1087755"/>
            <a:ext cx="8191500" cy="5283200"/>
          </a:xfrm>
        </p:spPr>
        <p:txBody>
          <a:bodyPr>
            <a:normAutofit/>
          </a:bodyPr>
          <a:lstStyle/>
          <a:p>
            <a:pPr marL="47624" indent="0" algn="ctr">
              <a:buNone/>
            </a:pPr>
            <a:r>
              <a:rPr lang="en-US" altLang="en-US" sz="3600" b="1" dirty="0" smtClean="0">
                <a:solidFill>
                  <a:srgbClr val="00B050"/>
                </a:solidFill>
                <a:ea typeface="SimSun" panose="02010600030101010101" pitchFamily="2" charset="-122"/>
              </a:rPr>
              <a:t>DELAC</a:t>
            </a:r>
            <a:r>
              <a:rPr lang="zh-TW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職</a:t>
            </a:r>
            <a:r>
              <a:rPr lang="zh-TW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責</a:t>
            </a:r>
            <a:endParaRPr lang="en-US" altLang="zh-TW" sz="36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 algn="ctr">
              <a:buNone/>
            </a:pPr>
            <a:endParaRPr lang="en-US" altLang="en-US" sz="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zh-TW" sz="2800" dirty="0" smtClean="0">
                <a:ea typeface="SimSun" panose="02010600030101010101" pitchFamily="2" charset="-122"/>
              </a:rPr>
              <a:t>DELAC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必須向理事會有效地建議至少以下各項</a:t>
            </a:r>
            <a:r>
              <a:rPr lang="en-US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endParaRPr lang="en-US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區對英語學習者的規劃</a:t>
            </a:r>
            <a:endParaRPr lang="en-US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為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英語學習者制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定學區的教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育目標</a:t>
            </a:r>
            <a:endParaRPr lang="en-US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區計劃，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以達到教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師和助教的要求</a:t>
            </a:r>
            <a:endParaRPr lang="en-US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語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言普查</a:t>
            </a:r>
            <a:endParaRPr lang="en-US" altLang="en-US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初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次報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名讀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書的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家長通知書</a:t>
            </a:r>
            <a:endParaRPr lang="en-US" altLang="en-US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區重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新分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類的程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序</a:t>
            </a:r>
            <a:endParaRPr lang="en-US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79688" lvl="1" indent="-440520"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家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長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監護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人的書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面通知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書</a:t>
            </a:r>
            <a:endParaRPr lang="zh-TW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254125"/>
            <a:ext cx="8191500" cy="5120640"/>
          </a:xfrm>
        </p:spPr>
        <p:txBody>
          <a:bodyPr>
            <a:normAutofit/>
          </a:bodyPr>
          <a:lstStyle/>
          <a:p>
            <a:pPr marL="47624" indent="0" algn="ctr">
              <a:lnSpc>
                <a:spcPct val="70000"/>
              </a:lnSpc>
              <a:buNone/>
            </a:pPr>
            <a:r>
              <a:rPr lang="zh-TW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與其他委員會關係</a:t>
            </a:r>
            <a:endParaRPr lang="en-US" altLang="en-US" sz="36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zh-TW" sz="2400" dirty="0" smtClean="0">
                <a:ea typeface="SimSun" panose="02010600030101010101" pitchFamily="2" charset="-122"/>
              </a:rPr>
              <a:t>DELAC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代表是作為學校和學區之間的聯繫。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建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議學校理事會</a:t>
            </a:r>
            <a:r>
              <a:rPr lang="zh-TW" altLang="en-US" sz="2400" dirty="0">
                <a:ea typeface="SimSun" panose="02010600030101010101" pitchFamily="2" charset="-122"/>
              </a:rPr>
              <a:t>（</a:t>
            </a:r>
            <a:r>
              <a:rPr lang="en-US" altLang="zh-TW" sz="2400" dirty="0">
                <a:ea typeface="SimSun" panose="02010600030101010101" pitchFamily="2" charset="-122"/>
              </a:rPr>
              <a:t>SSC</a:t>
            </a:r>
            <a:r>
              <a:rPr lang="zh-TW" altLang="en-US" sz="2400" dirty="0">
                <a:ea typeface="SimSun" panose="02010600030101010101" pitchFamily="2" charset="-122"/>
              </a:rPr>
              <a:t>）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要有英語學習者的家長成員。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zh-TW" sz="2400" dirty="0" smtClean="0">
                <a:ea typeface="SimSun" panose="02010600030101010101" pitchFamily="2" charset="-122"/>
              </a:rPr>
              <a:t>SSC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需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要尋求</a:t>
            </a:r>
            <a:r>
              <a:rPr lang="en-US" altLang="zh-TW" sz="2400" dirty="0" smtClean="0">
                <a:ea typeface="SimSun" panose="02010600030101010101" pitchFamily="2" charset="-122"/>
              </a:rPr>
              <a:t>ELAC</a:t>
            </a:r>
            <a:r>
              <a:rPr lang="ja-JP" altLang="en-US" sz="2400" dirty="0">
                <a:ea typeface="SimSun" panose="02010600030101010101" pitchFamily="2" charset="-122"/>
              </a:rPr>
              <a:t>的</a:t>
            </a:r>
            <a:r>
              <a:rPr lang="ja-JP" altLang="en-US" sz="2400" dirty="0" smtClean="0">
                <a:ea typeface="SimSun" panose="02010600030101010101" pitchFamily="2" charset="-122"/>
              </a:rPr>
              <a:t>意見</a:t>
            </a:r>
            <a:r>
              <a:rPr lang="en-US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關</a:t>
            </a:r>
            <a:r>
              <a:rPr lang="en-US" altLang="zh-TW" sz="2400" dirty="0" smtClean="0">
                <a:ea typeface="SimSun" panose="02010600030101010101" pitchFamily="2" charset="-122"/>
              </a:rPr>
              <a:t>LCFF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資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助</a:t>
            </a:r>
            <a:r>
              <a:rPr lang="en-US" altLang="zh-TW" sz="2400" dirty="0">
                <a:ea typeface="SimSun" panose="02010600030101010101" pitchFamily="2" charset="-122"/>
              </a:rPr>
              <a:t>EL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學生的課程</a:t>
            </a:r>
            <a:r>
              <a:rPr lang="en-US" altLang="zh-TW" sz="2400" dirty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服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務的意見</a:t>
            </a:r>
            <a:r>
              <a:rPr lang="en-US" altLang="zh-TW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根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據學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生成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績 </a:t>
            </a:r>
            <a:r>
              <a:rPr lang="en-US" altLang="zh-TW" sz="2400" dirty="0" smtClean="0">
                <a:ea typeface="SimSun" panose="02010600030101010101" pitchFamily="2" charset="-122"/>
              </a:rPr>
              <a:t>(SPSA)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中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所概述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的個別計劃 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en-US" altLang="zh-TW" sz="2400" dirty="0" smtClean="0">
                <a:ea typeface="SimSun" panose="02010600030101010101" pitchFamily="2" charset="-122"/>
              </a:rPr>
              <a:t>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在形成和接受權利和責任的培訓後才可委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派職責予</a:t>
            </a:r>
            <a:r>
              <a:rPr lang="en-US" altLang="zh-TW" sz="2400" dirty="0" smtClean="0">
                <a:ea typeface="SimSun" panose="02010600030101010101" pitchFamily="2" charset="-122"/>
              </a:rPr>
              <a:t>SSC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TW" sz="2400" dirty="0">
                <a:ea typeface="SimSun" panose="02010600030101010101" pitchFamily="2" charset="-122"/>
              </a:rPr>
              <a:t>SSC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必須接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受，獲培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訓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後再執行</a:t>
            </a:r>
            <a:r>
              <a:rPr lang="en-US" altLang="zh-TW" sz="2400" dirty="0" smtClean="0">
                <a:ea typeface="SimSun" panose="02010600030101010101" pitchFamily="2" charset="-122"/>
              </a:rPr>
              <a:t>ELAC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職責。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10000"/>
              </a:lnSpc>
              <a:buFont typeface="Wingdings" pitchFamily="2" charset="2"/>
              <a:buChar char="§"/>
            </a:pP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校促進</a:t>
            </a:r>
            <a:r>
              <a:rPr lang="zh-TW" altLang="en-US" sz="2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委會間</a:t>
            </a:r>
            <a:r>
              <a:rPr lang="zh-TW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的互動或溝通。</a:t>
            </a:r>
            <a:endParaRPr lang="en-US" alt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1562100"/>
            <a:ext cx="7620000" cy="1143000"/>
          </a:xfrm>
          <a:prstGeom prst="rect">
            <a:avLst/>
          </a:prstGeom>
        </p:spPr>
        <p:txBody>
          <a:bodyPr/>
          <a:lstStyle>
            <a:lvl1pPr algn="l" defTabSz="9753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9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什</a:t>
            </a:r>
            <a:r>
              <a:rPr lang="zh-TW" altLang="en-US" sz="44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麼是英語學習者</a:t>
            </a:r>
            <a:r>
              <a:rPr lang="en-US" sz="44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2857500"/>
            <a:ext cx="7772400" cy="3430178"/>
          </a:xfrm>
          <a:prstGeom prst="rect">
            <a:avLst/>
          </a:prstGeom>
        </p:spPr>
        <p:txBody>
          <a:bodyPr/>
          <a:lstStyle>
            <a:lvl1pPr marL="243848" indent="-243848" algn="l" defTabSz="975390" rtl="0" eaLnBrk="1" latinLnBrk="0" hangingPunct="1">
              <a:lnSpc>
                <a:spcPct val="90000"/>
              </a:lnSpc>
              <a:spcBef>
                <a:spcPts val="1067"/>
              </a:spcBef>
              <a:buFont typeface="Arial" panose="020B0604020202020204" pitchFamily="34" charset="0"/>
              <a:buChar char="•"/>
              <a:defRPr sz="29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4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38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06933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9462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32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70019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714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45410" indent="-243848" algn="l" defTabSz="975390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其主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要語言不是英語的學生便是英語學習者，並且仍在發展英語技能。</a:t>
            </a:r>
            <a:endParaRPr lang="en-US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/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其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他用來形容英語學習者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術語有：英語學習者學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</a:t>
            </a:r>
            <a:r>
              <a:rPr lang="en-US" altLang="zh-TW" sz="2800" dirty="0" smtClean="0">
                <a:ea typeface="SimSun" panose="02010600030101010101" pitchFamily="2" charset="-122"/>
              </a:rPr>
              <a:t>(</a:t>
            </a:r>
            <a:r>
              <a:rPr lang="en-US" altLang="zh-TW" sz="2800" dirty="0">
                <a:ea typeface="SimSun" panose="02010600030101010101" pitchFamily="2" charset="-122"/>
              </a:rPr>
              <a:t>EL</a:t>
            </a:r>
            <a:r>
              <a:rPr lang="en-US" altLang="zh-TW" sz="2800" dirty="0" smtClean="0">
                <a:ea typeface="SimSun" panose="02010600030101010101" pitchFamily="2" charset="-122"/>
              </a:rPr>
              <a:t>)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英語能力有限學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</a:t>
            </a:r>
            <a:r>
              <a:rPr lang="en-US" altLang="zh-TW" sz="2800" dirty="0" smtClean="0">
                <a:ea typeface="SimSun" panose="02010600030101010101" pitchFamily="2" charset="-122"/>
              </a:rPr>
              <a:t>(</a:t>
            </a:r>
            <a:r>
              <a:rPr lang="en-US" altLang="zh-TW" sz="2800" dirty="0">
                <a:ea typeface="SimSun" panose="02010600030101010101" pitchFamily="2" charset="-122"/>
              </a:rPr>
              <a:t>LEP</a:t>
            </a:r>
            <a:r>
              <a:rPr lang="en-US" altLang="zh-TW" sz="2800" dirty="0" smtClean="0">
                <a:ea typeface="SimSun" panose="02010600030101010101" pitchFamily="2" charset="-122"/>
              </a:rPr>
              <a:t>)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TW" sz="2800" dirty="0">
                <a:ea typeface="SimSun" panose="02010600030101010101" pitchFamily="2" charset="-122"/>
              </a:rPr>
              <a:t>ESL/ELD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同學，英語學習者</a:t>
            </a:r>
            <a:r>
              <a:rPr lang="en-US" altLang="zh-TW" sz="2800" dirty="0">
                <a:ea typeface="SimSun" panose="02010600030101010101" pitchFamily="2" charset="-122"/>
              </a:rPr>
              <a:t>(ELs)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just"/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當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英語學習者獲測試後達到重新分類的標準，他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她將被分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類為流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利精通英語者。</a:t>
            </a:r>
            <a:endParaRPr lang="en-US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2470" y="1115695"/>
            <a:ext cx="8191500" cy="5608320"/>
          </a:xfrm>
        </p:spPr>
        <p:txBody>
          <a:bodyPr/>
          <a:lstStyle/>
          <a:p>
            <a:pPr marL="47624" indent="0" algn="ctr">
              <a:buNone/>
            </a:pPr>
            <a:r>
              <a:rPr lang="zh-TW" altLang="en-US" sz="4000" b="1" dirty="0" smtClean="0">
                <a:solidFill>
                  <a:srgbClr val="00B050"/>
                </a:solidFill>
                <a:latin typeface="Garamond" pitchFamily="18" charset="0"/>
              </a:rPr>
              <a:t>法</a:t>
            </a:r>
            <a:r>
              <a:rPr lang="zh-TW" altLang="en-US" sz="4000" b="1" dirty="0">
                <a:solidFill>
                  <a:srgbClr val="00B050"/>
                </a:solidFill>
                <a:latin typeface="Garamond" pitchFamily="18" charset="0"/>
              </a:rPr>
              <a:t>律參考</a:t>
            </a:r>
            <a:endParaRPr lang="en-US" altLang="en-US" sz="40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 algn="ctr">
              <a:buNone/>
            </a:pPr>
            <a:endParaRPr lang="en-US" altLang="en-US" sz="13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>
              <a:buFont typeface="Wingdings" pitchFamily="2" charset="2"/>
              <a:buChar char="§"/>
            </a:pPr>
            <a:r>
              <a:rPr lang="en-US" altLang="zh-TW" sz="3000" dirty="0">
                <a:latin typeface="Garamond" pitchFamily="18" charset="0"/>
              </a:rPr>
              <a:t>California Education Code, sections 35147(c), 52176(b), 62002.5, and 64001(a</a:t>
            </a:r>
            <a:r>
              <a:rPr lang="en-US" altLang="zh-TW" sz="3000" dirty="0" smtClean="0">
                <a:latin typeface="Garamond" pitchFamily="18" charset="0"/>
              </a:rPr>
              <a:t>)</a:t>
            </a:r>
          </a:p>
          <a:p>
            <a:pPr marL="47624" indent="0">
              <a:buNone/>
            </a:pPr>
            <a:r>
              <a:rPr lang="zh-TW" altLang="en-US" sz="1800" dirty="0" smtClean="0">
                <a:latin typeface="Garamond" pitchFamily="18" charset="0"/>
              </a:rPr>
              <a:t>   加</a:t>
            </a:r>
            <a:r>
              <a:rPr lang="zh-TW" altLang="en-US" sz="1800" dirty="0">
                <a:latin typeface="Garamond" pitchFamily="18" charset="0"/>
              </a:rPr>
              <a:t>州教育法第</a:t>
            </a:r>
            <a:r>
              <a:rPr lang="en-US" altLang="en-US" sz="1800" dirty="0" smtClean="0">
                <a:latin typeface="Garamond" pitchFamily="18" charset="0"/>
              </a:rPr>
              <a:t>35147</a:t>
            </a:r>
            <a:r>
              <a:rPr lang="zh-TW" altLang="en-US" sz="1800" dirty="0" smtClean="0">
                <a:latin typeface="Garamond" pitchFamily="18" charset="0"/>
              </a:rPr>
              <a:t>章</a:t>
            </a:r>
            <a:r>
              <a:rPr lang="en-US" altLang="en-US" sz="1800" dirty="0" smtClean="0">
                <a:latin typeface="Garamond" pitchFamily="18" charset="0"/>
              </a:rPr>
              <a:t>(c)</a:t>
            </a:r>
            <a:r>
              <a:rPr lang="zh-TW" altLang="en-US" sz="1800" dirty="0">
                <a:latin typeface="Garamond" pitchFamily="18" charset="0"/>
              </a:rPr>
              <a:t> 條</a:t>
            </a:r>
            <a:r>
              <a:rPr lang="zh-TW" altLang="en-US" sz="1800" dirty="0" smtClean="0">
                <a:latin typeface="Garamond" pitchFamily="18" charset="0"/>
              </a:rPr>
              <a:t> </a:t>
            </a:r>
            <a:r>
              <a:rPr lang="en-US" altLang="en-US" sz="1800" dirty="0" smtClean="0">
                <a:latin typeface="Garamond" pitchFamily="18" charset="0"/>
              </a:rPr>
              <a:t>, </a:t>
            </a:r>
            <a:r>
              <a:rPr lang="zh-TW" altLang="en-US" sz="1800" dirty="0">
                <a:latin typeface="Garamond" pitchFamily="18" charset="0"/>
              </a:rPr>
              <a:t>第</a:t>
            </a:r>
            <a:r>
              <a:rPr lang="en-US" altLang="en-US" sz="1800" dirty="0" smtClean="0">
                <a:latin typeface="Garamond" pitchFamily="18" charset="0"/>
              </a:rPr>
              <a:t>52176</a:t>
            </a:r>
            <a:r>
              <a:rPr lang="zh-TW" altLang="en-US" sz="1800" dirty="0" smtClean="0">
                <a:latin typeface="Garamond" pitchFamily="18" charset="0"/>
              </a:rPr>
              <a:t>章</a:t>
            </a:r>
            <a:r>
              <a:rPr lang="en-US" altLang="en-US" sz="1800" dirty="0" smtClean="0">
                <a:latin typeface="Garamond" pitchFamily="18" charset="0"/>
              </a:rPr>
              <a:t>(b)</a:t>
            </a:r>
            <a:r>
              <a:rPr lang="zh-TW" altLang="en-US" sz="1800" dirty="0" smtClean="0">
                <a:latin typeface="Garamond" pitchFamily="18" charset="0"/>
              </a:rPr>
              <a:t> </a:t>
            </a:r>
            <a:r>
              <a:rPr lang="zh-TW" altLang="en-US" sz="1800" dirty="0">
                <a:latin typeface="Garamond" pitchFamily="18" charset="0"/>
              </a:rPr>
              <a:t>條</a:t>
            </a:r>
            <a:r>
              <a:rPr lang="zh-TW" altLang="en-US" sz="1800" dirty="0" smtClean="0">
                <a:latin typeface="Garamond" pitchFamily="18" charset="0"/>
              </a:rPr>
              <a:t> </a:t>
            </a:r>
            <a:r>
              <a:rPr lang="en-US" altLang="en-US" sz="1800" dirty="0" smtClean="0">
                <a:latin typeface="Garamond" pitchFamily="18" charset="0"/>
              </a:rPr>
              <a:t>, </a:t>
            </a:r>
            <a:r>
              <a:rPr lang="zh-TW" altLang="en-US" sz="1800" dirty="0">
                <a:latin typeface="Garamond" pitchFamily="18" charset="0"/>
              </a:rPr>
              <a:t>第</a:t>
            </a:r>
            <a:r>
              <a:rPr lang="en-US" altLang="en-US" sz="1800" dirty="0" smtClean="0">
                <a:latin typeface="Garamond" pitchFamily="18" charset="0"/>
              </a:rPr>
              <a:t>62002.5</a:t>
            </a:r>
            <a:r>
              <a:rPr lang="zh-TW" altLang="en-US" sz="1800" dirty="0">
                <a:latin typeface="Garamond" pitchFamily="18" charset="0"/>
              </a:rPr>
              <a:t>章</a:t>
            </a:r>
            <a:r>
              <a:rPr lang="en-US" altLang="en-US" sz="1800" dirty="0" smtClean="0">
                <a:latin typeface="Garamond" pitchFamily="18" charset="0"/>
              </a:rPr>
              <a:t>, </a:t>
            </a:r>
            <a:r>
              <a:rPr lang="zh-TW" altLang="en-US" sz="1800" dirty="0" smtClean="0">
                <a:latin typeface="Garamond" pitchFamily="18" charset="0"/>
              </a:rPr>
              <a:t>和第</a:t>
            </a:r>
            <a:r>
              <a:rPr lang="en-US" altLang="en-US" sz="1800" dirty="0" smtClean="0">
                <a:latin typeface="Garamond" pitchFamily="18" charset="0"/>
              </a:rPr>
              <a:t>64001</a:t>
            </a:r>
            <a:r>
              <a:rPr lang="zh-TW" altLang="en-US" sz="1800" dirty="0" smtClean="0">
                <a:latin typeface="Garamond" pitchFamily="18" charset="0"/>
              </a:rPr>
              <a:t>章</a:t>
            </a:r>
            <a:r>
              <a:rPr lang="en-US" altLang="en-US" sz="1800" dirty="0" smtClean="0">
                <a:latin typeface="Garamond" pitchFamily="18" charset="0"/>
              </a:rPr>
              <a:t>(a)</a:t>
            </a:r>
            <a:r>
              <a:rPr lang="zh-TW" altLang="en-US" sz="1800" dirty="0">
                <a:latin typeface="Garamond" pitchFamily="18" charset="0"/>
              </a:rPr>
              <a:t> </a:t>
            </a:r>
            <a:r>
              <a:rPr lang="zh-TW" altLang="en-US" sz="1800" dirty="0" smtClean="0">
                <a:latin typeface="Garamond" pitchFamily="18" charset="0"/>
              </a:rPr>
              <a:t>條</a:t>
            </a:r>
            <a:endParaRPr lang="en-US" altLang="zh-TW" sz="1800" dirty="0" smtClean="0">
              <a:latin typeface="Garamond" pitchFamily="18" charset="0"/>
            </a:endParaRPr>
          </a:p>
          <a:p>
            <a:pPr marL="47624" indent="0">
              <a:buNone/>
            </a:pPr>
            <a:endParaRPr lang="en-US" altLang="en-US" sz="800" dirty="0">
              <a:latin typeface="Garamond" pitchFamily="18" charset="0"/>
            </a:endParaRPr>
          </a:p>
          <a:p>
            <a:pPr marL="47624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3000" i="1" dirty="0">
                <a:latin typeface="Garamond" pitchFamily="18" charset="0"/>
              </a:rPr>
              <a:t>California Code of Regulations</a:t>
            </a:r>
            <a:r>
              <a:rPr lang="en-US" altLang="en-US" sz="3000" dirty="0">
                <a:latin typeface="Garamond" pitchFamily="18" charset="0"/>
              </a:rPr>
              <a:t>, Title 5, Section 11308 (b) and (d) </a:t>
            </a:r>
          </a:p>
          <a:p>
            <a:pPr marL="47624" indent="0">
              <a:spcBef>
                <a:spcPts val="0"/>
              </a:spcBef>
              <a:buNone/>
            </a:pPr>
            <a:r>
              <a:rPr lang="en-US" altLang="zh-TW" sz="3000" dirty="0" smtClean="0">
                <a:latin typeface="Garamond" pitchFamily="18" charset="0"/>
              </a:rPr>
              <a:t>   </a:t>
            </a:r>
            <a:r>
              <a:rPr lang="zh-TW" altLang="en-US" sz="1800" dirty="0" smtClean="0">
                <a:latin typeface="Garamond" pitchFamily="18" charset="0"/>
              </a:rPr>
              <a:t>加州法</a:t>
            </a:r>
            <a:r>
              <a:rPr lang="zh-TW" altLang="en-US" sz="1800" dirty="0">
                <a:latin typeface="Garamond" pitchFamily="18" charset="0"/>
              </a:rPr>
              <a:t>規，第</a:t>
            </a:r>
            <a:r>
              <a:rPr lang="en-US" altLang="zh-TW" sz="1800" dirty="0" smtClean="0">
                <a:latin typeface="Garamond" pitchFamily="18" charset="0"/>
              </a:rPr>
              <a:t>5</a:t>
            </a:r>
            <a:r>
              <a:rPr lang="zh-TW" altLang="en-US" sz="1800" dirty="0" smtClean="0">
                <a:latin typeface="Garamond" pitchFamily="18" charset="0"/>
              </a:rPr>
              <a:t>標題，第</a:t>
            </a:r>
            <a:r>
              <a:rPr lang="en-US" altLang="zh-TW" sz="1800" dirty="0" smtClean="0">
                <a:latin typeface="Garamond" pitchFamily="18" charset="0"/>
              </a:rPr>
              <a:t>11308</a:t>
            </a:r>
            <a:r>
              <a:rPr lang="zh-TW" altLang="en-US" sz="1800" dirty="0" smtClean="0">
                <a:latin typeface="Garamond" pitchFamily="18" charset="0"/>
              </a:rPr>
              <a:t>章（</a:t>
            </a:r>
            <a:r>
              <a:rPr lang="en-US" altLang="zh-TW" sz="1800" dirty="0" smtClean="0">
                <a:latin typeface="Garamond" pitchFamily="18" charset="0"/>
              </a:rPr>
              <a:t>b</a:t>
            </a:r>
            <a:r>
              <a:rPr lang="zh-TW" altLang="en-US" sz="1800" dirty="0" smtClean="0">
                <a:latin typeface="Garamond" pitchFamily="18" charset="0"/>
              </a:rPr>
              <a:t>）及（</a:t>
            </a:r>
            <a:r>
              <a:rPr lang="en-US" altLang="zh-TW" sz="1800" dirty="0" smtClean="0">
                <a:latin typeface="Garamond" pitchFamily="18" charset="0"/>
              </a:rPr>
              <a:t>d</a:t>
            </a:r>
            <a:r>
              <a:rPr lang="zh-TW" altLang="en-US" sz="1800" dirty="0" smtClean="0">
                <a:latin typeface="Garamond" pitchFamily="18" charset="0"/>
              </a:rPr>
              <a:t>）條</a:t>
            </a:r>
            <a:endParaRPr lang="en-US" altLang="zh-TW" sz="1800" dirty="0" smtClean="0">
              <a:latin typeface="Garamond" pitchFamily="18" charset="0"/>
            </a:endParaRPr>
          </a:p>
          <a:p>
            <a:pPr marL="47624" indent="0">
              <a:spcBef>
                <a:spcPts val="0"/>
              </a:spcBef>
              <a:buNone/>
            </a:pPr>
            <a:endParaRPr lang="en-US" altLang="en-US" sz="800" dirty="0" smtClean="0">
              <a:latin typeface="Garamond" pitchFamily="18" charset="0"/>
            </a:endParaRPr>
          </a:p>
          <a:p>
            <a:pPr marL="47624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3000" dirty="0" smtClean="0">
                <a:latin typeface="Garamond" pitchFamily="18" charset="0"/>
              </a:rPr>
              <a:t>20 </a:t>
            </a:r>
            <a:r>
              <a:rPr lang="en-US" altLang="en-US" sz="3000" i="1" dirty="0">
                <a:latin typeface="Garamond" pitchFamily="18" charset="0"/>
              </a:rPr>
              <a:t>United States Code</a:t>
            </a:r>
            <a:r>
              <a:rPr lang="en-US" altLang="en-US" sz="3000" dirty="0">
                <a:latin typeface="Garamond" pitchFamily="18" charset="0"/>
              </a:rPr>
              <a:t> Section 6312(g)(4) </a:t>
            </a:r>
            <a:endParaRPr lang="en-US" altLang="en-US" sz="3000" dirty="0" smtClean="0">
              <a:latin typeface="Garamond" pitchFamily="18" charset="0"/>
            </a:endParaRPr>
          </a:p>
          <a:p>
            <a:pPr marL="47624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3000" dirty="0">
                <a:latin typeface="Garamond" pitchFamily="18" charset="0"/>
              </a:rPr>
              <a:t> </a:t>
            </a:r>
            <a:r>
              <a:rPr lang="en-US" altLang="en-US" sz="3000" dirty="0" smtClean="0">
                <a:latin typeface="Garamond" pitchFamily="18" charset="0"/>
              </a:rPr>
              <a:t> </a:t>
            </a:r>
            <a:r>
              <a:rPr lang="zh-TW" altLang="en-US" sz="1800" dirty="0">
                <a:latin typeface="Garamond" pitchFamily="18" charset="0"/>
              </a:rPr>
              <a:t>美國法典第</a:t>
            </a:r>
            <a:r>
              <a:rPr lang="en-US" altLang="zh-TW" sz="1800" dirty="0">
                <a:latin typeface="Garamond" pitchFamily="18" charset="0"/>
              </a:rPr>
              <a:t>6312 </a:t>
            </a:r>
            <a:r>
              <a:rPr lang="zh-TW" altLang="en-US" sz="1800" dirty="0">
                <a:latin typeface="Garamond" pitchFamily="18" charset="0"/>
              </a:rPr>
              <a:t>章 </a:t>
            </a:r>
            <a:r>
              <a:rPr lang="en-US" altLang="zh-TW" sz="1800" dirty="0" smtClean="0">
                <a:latin typeface="Garamond" pitchFamily="18" charset="0"/>
              </a:rPr>
              <a:t>(</a:t>
            </a:r>
            <a:r>
              <a:rPr lang="en-US" altLang="zh-TW" sz="1800" dirty="0">
                <a:latin typeface="Garamond" pitchFamily="18" charset="0"/>
              </a:rPr>
              <a:t>G)(4)</a:t>
            </a:r>
            <a:r>
              <a:rPr lang="zh-TW" altLang="en-US" sz="1800" dirty="0">
                <a:latin typeface="Garamond" pitchFamily="18" charset="0"/>
              </a:rPr>
              <a:t>條</a:t>
            </a:r>
            <a:endParaRPr lang="en-US" altLang="en-US" sz="18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451610"/>
            <a:ext cx="8027670" cy="34950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zh-TW" sz="800" b="1" dirty="0" smtClean="0">
              <a:solidFill>
                <a:srgbClr val="00B050"/>
              </a:solidFill>
              <a:latin typeface="Garamond" pitchFamily="18" charset="0"/>
            </a:endParaRPr>
          </a:p>
          <a:p>
            <a:pPr algn="ctr">
              <a:buNone/>
            </a:pPr>
            <a:r>
              <a:rPr lang="zh-TW" altLang="en-US" sz="5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各</a:t>
            </a:r>
            <a:r>
              <a:rPr lang="zh-TW" altLang="en-US" sz="58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位有問</a:t>
            </a:r>
            <a:r>
              <a:rPr lang="zh-TW" altLang="en-US" sz="5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題</a:t>
            </a:r>
            <a:endParaRPr lang="en-US" altLang="zh-TW" sz="58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>
              <a:buNone/>
            </a:pPr>
            <a:r>
              <a:rPr lang="zh-TW" altLang="en-US" sz="5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或</a:t>
            </a:r>
            <a:r>
              <a:rPr lang="zh-TW" altLang="en-US" sz="58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意見嗎</a:t>
            </a:r>
            <a:r>
              <a:rPr lang="zh-TW" altLang="en-US" sz="5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en-US" sz="5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8" y="1339850"/>
            <a:ext cx="8481394" cy="5364480"/>
          </a:xfrm>
        </p:spPr>
        <p:txBody>
          <a:bodyPr>
            <a:normAutofit/>
          </a:bodyPr>
          <a:lstStyle/>
          <a:p>
            <a:pPr marL="47624" indent="0" algn="ctr">
              <a:lnSpc>
                <a:spcPct val="80000"/>
              </a:lnSpc>
              <a:buNone/>
            </a:pPr>
            <a:r>
              <a:rPr lang="zh-TW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什麼</a:t>
            </a:r>
            <a:r>
              <a:rPr lang="zh-TW" altLang="en-US" sz="40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 </a:t>
            </a:r>
            <a:r>
              <a:rPr lang="en-US" altLang="en-US" sz="4000" b="1" dirty="0" smtClean="0">
                <a:solidFill>
                  <a:srgbClr val="00B050"/>
                </a:solidFill>
                <a:ea typeface="SimSun" panose="02010600030101010101" pitchFamily="2" charset="-122"/>
              </a:rPr>
              <a:t>ELAC</a:t>
            </a:r>
            <a:r>
              <a:rPr lang="en-US" altLang="en-US" sz="4000" b="1" dirty="0">
                <a:solidFill>
                  <a:srgbClr val="00B050"/>
                </a:solidFill>
                <a:ea typeface="SimSun" panose="02010600030101010101" pitchFamily="2" charset="-122"/>
              </a:rPr>
              <a:t>?</a:t>
            </a: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英語學習者諮詢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委會。</a:t>
            </a:r>
            <a:endParaRPr lang="en-US" altLang="zh-TW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80000"/>
              </a:lnSpc>
              <a:buNone/>
            </a:pPr>
            <a:r>
              <a:rPr lang="en-US" altLang="zh-TW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US" altLang="en-US" sz="2400" u="sng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</a:t>
            </a:r>
            <a:r>
              <a:rPr lang="en-US" alt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nglish </a:t>
            </a:r>
            <a:r>
              <a:rPr lang="en-US" altLang="en-US" sz="2400" u="sng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</a:t>
            </a:r>
            <a:r>
              <a:rPr lang="en-US" altLang="en-US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earner </a:t>
            </a:r>
            <a:r>
              <a:rPr lang="en-US" altLang="en-US" sz="2400" u="sng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r>
              <a:rPr lang="en-US" altLang="en-US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dvisory </a:t>
            </a:r>
            <a:r>
              <a:rPr lang="en-US" altLang="en-US" sz="2400" u="sng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</a:t>
            </a:r>
            <a:r>
              <a:rPr lang="en-US" alt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ommittee)</a:t>
            </a:r>
            <a:endParaRPr lang="en-US" altLang="en-US" sz="2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英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語學習者的家長</a:t>
            </a:r>
            <a:r>
              <a:rPr lang="en-US" altLang="zh-TW" sz="2800" dirty="0"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監護人來開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會是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要為英語學習者向學校</a:t>
            </a:r>
            <a:r>
              <a:rPr lang="zh-TW" altLang="en-US" sz="2800" u="sng" dirty="0">
                <a:latin typeface="SimSun" panose="02010600030101010101" pitchFamily="2" charset="-122"/>
                <a:ea typeface="SimSun" panose="02010600030101010101" pitchFamily="2" charset="-122"/>
              </a:rPr>
              <a:t>提出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習計劃和服務的</a:t>
            </a:r>
            <a:r>
              <a:rPr lang="zh-TW" altLang="en-US" sz="2800" u="sng" dirty="0">
                <a:latin typeface="SimSun" panose="02010600030101010101" pitchFamily="2" charset="-122"/>
                <a:ea typeface="SimSun" panose="02010600030101010101" pitchFamily="2" charset="-122"/>
              </a:rPr>
              <a:t>意見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28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加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州規定，每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所有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二十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TW" sz="2800" dirty="0" smtClean="0">
                <a:ea typeface="SimSun" panose="02010600030101010101" pitchFamily="2" charset="-122"/>
              </a:rPr>
              <a:t>(21)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位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或更</a:t>
            </a:r>
            <a:r>
              <a:rPr lang="zh-TW" altLang="en-US" sz="28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多英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語學習者的學校便要成立</a:t>
            </a:r>
            <a:r>
              <a:rPr lang="en-US" altLang="zh-TW" sz="2800" dirty="0">
                <a:ea typeface="SimSun" panose="02010600030101010101" pitchFamily="2" charset="-122"/>
              </a:rPr>
              <a:t>ELAC</a:t>
            </a:r>
            <a:r>
              <a:rPr lang="zh-TW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委會。</a:t>
            </a:r>
            <a:endParaRPr lang="en-US" altLang="en-US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61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3051" y="1120775"/>
            <a:ext cx="8446937" cy="5608320"/>
          </a:xfrm>
        </p:spPr>
        <p:txBody>
          <a:bodyPr>
            <a:normAutofit/>
          </a:bodyPr>
          <a:lstStyle/>
          <a:p>
            <a:pPr marL="496647" indent="-449024" algn="ctr">
              <a:buNone/>
            </a:pPr>
            <a:r>
              <a:rPr lang="en-US" altLang="en-US" sz="3200" b="1" dirty="0">
                <a:solidFill>
                  <a:srgbClr val="00B050"/>
                </a:solidFill>
                <a:latin typeface="Garamond" pitchFamily="18" charset="0"/>
              </a:rPr>
              <a:t>ELAC</a:t>
            </a:r>
            <a:r>
              <a:rPr lang="zh-TW" altLang="en-US" sz="32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的責</a:t>
            </a:r>
            <a:r>
              <a:rPr lang="zh-TW" altLang="en-US" sz="32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任</a:t>
            </a:r>
            <a:endParaRPr lang="en-US" altLang="en-US" sz="32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參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加學生</a:t>
            </a:r>
            <a:r>
              <a:rPr lang="en-US" altLang="zh-TW" sz="3200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家長和教師評估</a:t>
            </a:r>
            <a:r>
              <a:rPr lang="en-US" altLang="zh-TW" sz="3200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有關我們學校所需。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通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知校長和學校員工有關學校英語學習者的課程計劃。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提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供意見和見解，什麼是最有效的方法確保學生正常上學。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向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學校建議有關年度語言普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查。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向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學校理事會建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議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有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關學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生成績個別計劃的制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定。</a:t>
            </a:r>
            <a:endParaRPr lang="en-US" altLang="en-US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7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4395" y="1191895"/>
            <a:ext cx="8325876" cy="4765845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rgbClr val="00B050"/>
                </a:solidFill>
                <a:latin typeface="Garamond" pitchFamily="18" charset="0"/>
              </a:rPr>
              <a:t>培</a:t>
            </a:r>
            <a:r>
              <a:rPr lang="zh-TW" altLang="en-US" sz="4800" b="1" dirty="0" smtClean="0">
                <a:solidFill>
                  <a:srgbClr val="00B050"/>
                </a:solidFill>
                <a:latin typeface="Garamond" pitchFamily="18" charset="0"/>
              </a:rPr>
              <a:t>訓</a:t>
            </a:r>
            <a:endParaRPr lang="en-US" altLang="en-US" sz="48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校應為所有</a:t>
            </a:r>
            <a:r>
              <a:rPr lang="en-US" altLang="zh-TW" sz="3200" b="1" dirty="0"/>
              <a:t>ELAC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成員提供培訓座談會：</a:t>
            </a:r>
            <a:endParaRPr lang="en-US" alt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en-US" sz="800" b="1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有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適當的培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訓材料以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幫助各成員履行法理上需要的諮詢責任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Font typeface="Wingdings" pitchFamily="2" charset="2"/>
              <a:buChar char="§"/>
            </a:pPr>
            <a:endParaRPr lang="en-US" altLang="en-US" sz="800" dirty="0">
              <a:latin typeface="Garamond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與</a:t>
            </a:r>
            <a:r>
              <a:rPr lang="en-US" altLang="zh-TW" sz="3300" dirty="0"/>
              <a:t>ELAC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成員充分協商有關培訓計劃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sz="32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en-US" sz="800" dirty="0">
              <a:latin typeface="Garamond" pitchFamily="18" charset="0"/>
            </a:endParaRPr>
          </a:p>
          <a:p>
            <a:pPr marL="918458" lvl="1" indent="-440520">
              <a:buFont typeface="Wingdings" pitchFamily="2" charset="2"/>
              <a:buChar char="§"/>
            </a:pPr>
            <a:r>
              <a:rPr lang="en-US" altLang="zh-TW" sz="2400" dirty="0" smtClean="0"/>
              <a:t>LCFF</a:t>
            </a:r>
            <a:r>
              <a:rPr lang="zh-TW" altLang="en-US" sz="2400" dirty="0">
                <a:latin typeface="Garamond" pitchFamily="18" charset="0"/>
              </a:rPr>
              <a:t>基金是可用來作培訓費</a:t>
            </a:r>
            <a:r>
              <a:rPr lang="zh-TW" altLang="en-US" sz="2400" dirty="0" smtClean="0">
                <a:latin typeface="Garamond" pitchFamily="18" charset="0"/>
              </a:rPr>
              <a:t>用，</a:t>
            </a:r>
            <a:r>
              <a:rPr lang="en-US" altLang="zh-TW" sz="2400" dirty="0"/>
              <a:t>ELAC</a:t>
            </a:r>
            <a:r>
              <a:rPr lang="zh-TW" altLang="en-US" sz="2400" dirty="0">
                <a:latin typeface="Garamond" pitchFamily="18" charset="0"/>
              </a:rPr>
              <a:t>成員的開會費用，托兒服務，翻譯服務，飲食，及其他合理的相關費</a:t>
            </a:r>
            <a:r>
              <a:rPr lang="zh-TW" altLang="en-US" sz="2400" dirty="0" smtClean="0">
                <a:latin typeface="Garamond" pitchFamily="18" charset="0"/>
              </a:rPr>
              <a:t>用。</a:t>
            </a:r>
            <a:endParaRPr lang="en-US" altLang="en-US" sz="24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0085" y="1950720"/>
            <a:ext cx="4013835" cy="4470400"/>
          </a:xfrm>
        </p:spPr>
        <p:txBody>
          <a:bodyPr/>
          <a:lstStyle/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zh-TW" altLang="en-US" sz="2400" dirty="0" smtClean="0">
                <a:latin typeface="Garamond" pitchFamily="18" charset="0"/>
              </a:rPr>
              <a:t>劃</a:t>
            </a:r>
            <a:r>
              <a:rPr lang="zh-TW" altLang="en-US" sz="2400" dirty="0">
                <a:latin typeface="Garamond" pitchFamily="18" charset="0"/>
              </a:rPr>
              <a:t>一投訴程序</a:t>
            </a:r>
            <a:endParaRPr lang="en-US" altLang="en-US" sz="2400" dirty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zh-TW" altLang="en-US" sz="2400" dirty="0" smtClean="0">
                <a:latin typeface="Garamond" pitchFamily="18" charset="0"/>
              </a:rPr>
              <a:t>高</a:t>
            </a:r>
            <a:r>
              <a:rPr lang="zh-TW" altLang="en-US" sz="2400" dirty="0">
                <a:latin typeface="Garamond" pitchFamily="18" charset="0"/>
              </a:rPr>
              <a:t>中畢</a:t>
            </a:r>
            <a:r>
              <a:rPr lang="zh-TW" altLang="en-US" sz="2400" dirty="0" smtClean="0">
                <a:latin typeface="Garamond" pitchFamily="18" charset="0"/>
              </a:rPr>
              <a:t>業條</a:t>
            </a:r>
            <a:r>
              <a:rPr lang="zh-TW" altLang="en-US" sz="2400" dirty="0">
                <a:latin typeface="Garamond" pitchFamily="18" charset="0"/>
              </a:rPr>
              <a:t>件</a:t>
            </a:r>
            <a:endParaRPr lang="en-US" altLang="en-US" sz="2400" dirty="0" smtClean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zh-TW" altLang="en-US" sz="2400" dirty="0" smtClean="0">
                <a:latin typeface="Garamond" pitchFamily="18" charset="0"/>
              </a:rPr>
              <a:t>大</a:t>
            </a:r>
            <a:r>
              <a:rPr lang="zh-TW" altLang="en-US" sz="2400" dirty="0">
                <a:latin typeface="Garamond" pitchFamily="18" charset="0"/>
              </a:rPr>
              <a:t>學入學考</a:t>
            </a:r>
            <a:r>
              <a:rPr lang="zh-TW" altLang="en-US" sz="2400" dirty="0" smtClean="0">
                <a:latin typeface="Garamond" pitchFamily="18" charset="0"/>
              </a:rPr>
              <a:t>試 </a:t>
            </a:r>
            <a:r>
              <a:rPr lang="en-US" altLang="zh-TW" sz="2400" dirty="0" smtClean="0">
                <a:latin typeface="Garamond" pitchFamily="18" charset="0"/>
              </a:rPr>
              <a:t>(</a:t>
            </a:r>
            <a:r>
              <a:rPr lang="en-US" altLang="en-US" sz="2400" dirty="0" smtClean="0"/>
              <a:t>UC</a:t>
            </a:r>
            <a:r>
              <a:rPr lang="zh-TW" altLang="en-US" sz="2400" dirty="0">
                <a:latin typeface="Garamond" pitchFamily="18" charset="0"/>
              </a:rPr>
              <a:t>和</a:t>
            </a:r>
            <a:r>
              <a:rPr lang="en-US" altLang="en-US" sz="2400" dirty="0"/>
              <a:t>CSU</a:t>
            </a:r>
            <a:r>
              <a:rPr lang="en-US" altLang="en-US" sz="2400" dirty="0">
                <a:latin typeface="Garamond" pitchFamily="18" charset="0"/>
              </a:rPr>
              <a:t> </a:t>
            </a:r>
            <a:r>
              <a:rPr lang="en-US" altLang="en-US" sz="2400" dirty="0"/>
              <a:t>A </a:t>
            </a:r>
            <a:r>
              <a:rPr lang="en-US" altLang="en-US" sz="2400" dirty="0" smtClean="0"/>
              <a:t>– G</a:t>
            </a:r>
            <a:r>
              <a:rPr lang="en-US" altLang="en-US" sz="2400" dirty="0" smtClean="0">
                <a:latin typeface="Garamond" pitchFamily="18" charset="0"/>
              </a:rPr>
              <a:t>)</a:t>
            </a:r>
            <a:r>
              <a:rPr lang="ja-JP" altLang="en-US" sz="2400" dirty="0">
                <a:latin typeface="Garamond" pitchFamily="18" charset="0"/>
              </a:rPr>
              <a:t> </a:t>
            </a:r>
            <a:r>
              <a:rPr lang="ja-JP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的</a:t>
            </a:r>
            <a:r>
              <a:rPr lang="zh-TW" altLang="en-US" sz="2400" dirty="0" smtClean="0">
                <a:latin typeface="Garamond" pitchFamily="18" charset="0"/>
              </a:rPr>
              <a:t>要</a:t>
            </a:r>
            <a:r>
              <a:rPr lang="zh-TW" altLang="en-US" sz="2400" dirty="0">
                <a:latin typeface="Garamond" pitchFamily="18" charset="0"/>
              </a:rPr>
              <a:t>求</a:t>
            </a:r>
            <a:endParaRPr lang="en-US" altLang="en-US" sz="2400" dirty="0" smtClean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zh-TW" altLang="en-US" sz="2400" dirty="0" smtClean="0">
                <a:latin typeface="Garamond" pitchFamily="18" charset="0"/>
              </a:rPr>
              <a:t>家</a:t>
            </a:r>
            <a:r>
              <a:rPr lang="zh-TW" altLang="en-US" sz="2400" dirty="0">
                <a:latin typeface="Garamond" pitchFamily="18" charset="0"/>
              </a:rPr>
              <a:t>長的成人學</a:t>
            </a:r>
            <a:r>
              <a:rPr lang="zh-TW" altLang="en-US" sz="2400" dirty="0" smtClean="0">
                <a:latin typeface="Garamond" pitchFamily="18" charset="0"/>
              </a:rPr>
              <a:t>校機</a:t>
            </a:r>
            <a:r>
              <a:rPr lang="zh-TW" altLang="en-US" sz="2400" dirty="0">
                <a:latin typeface="Garamond" pitchFamily="18" charset="0"/>
              </a:rPr>
              <a:t>會</a:t>
            </a:r>
            <a:endParaRPr lang="en-US" altLang="en-US" sz="2400" dirty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zh-TW" altLang="en-US" sz="2400" dirty="0" smtClean="0">
                <a:latin typeface="Garamond" pitchFamily="18" charset="0"/>
              </a:rPr>
              <a:t>移</a:t>
            </a:r>
            <a:r>
              <a:rPr lang="zh-TW" altLang="en-US" sz="2400" dirty="0">
                <a:latin typeface="Garamond" pitchFamily="18" charset="0"/>
              </a:rPr>
              <a:t>民</a:t>
            </a:r>
            <a:r>
              <a:rPr lang="en-US" altLang="zh-TW" sz="2400" dirty="0">
                <a:latin typeface="Garamond" pitchFamily="18" charset="0"/>
              </a:rPr>
              <a:t>/</a:t>
            </a:r>
            <a:r>
              <a:rPr lang="zh-TW" altLang="en-US" sz="2400" dirty="0">
                <a:latin typeface="Garamond" pitchFamily="18" charset="0"/>
              </a:rPr>
              <a:t>公民</a:t>
            </a:r>
            <a:endParaRPr lang="en-US" altLang="en-US" sz="2400" dirty="0" smtClean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zh-TW" altLang="en-US" sz="2400" dirty="0" smtClean="0">
                <a:latin typeface="Garamond" pitchFamily="18" charset="0"/>
              </a:rPr>
              <a:t>成</a:t>
            </a:r>
            <a:r>
              <a:rPr lang="zh-TW" altLang="en-US" sz="2400" dirty="0">
                <a:latin typeface="Garamond" pitchFamily="18" charset="0"/>
              </a:rPr>
              <a:t>績報告卡系統</a:t>
            </a:r>
            <a:endParaRPr lang="en-US" altLang="en-US" sz="2400" dirty="0" smtClean="0">
              <a:latin typeface="Garamond" pitchFamily="18" charset="0"/>
            </a:endParaRPr>
          </a:p>
          <a:p>
            <a:pPr marL="489844" indent="-440520">
              <a:lnSpc>
                <a:spcPct val="13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zh-TW" altLang="en-US" sz="2400" dirty="0" smtClean="0">
                <a:latin typeface="Garamond" pitchFamily="18" charset="0"/>
              </a:rPr>
              <a:t>課</a:t>
            </a:r>
            <a:r>
              <a:rPr lang="zh-TW" altLang="en-US" sz="2400" dirty="0">
                <a:latin typeface="Garamond" pitchFamily="18" charset="0"/>
              </a:rPr>
              <a:t>外活動</a:t>
            </a:r>
            <a:endParaRPr lang="en-US" altLang="en-US" sz="2400" dirty="0">
              <a:latin typeface="Garamond" pitchFamily="18" charset="0"/>
            </a:endParaRPr>
          </a:p>
          <a:p>
            <a:pPr marL="489844" indent="-440520">
              <a:lnSpc>
                <a:spcPct val="75000"/>
              </a:lnSpc>
              <a:spcBef>
                <a:spcPct val="0"/>
              </a:spcBef>
            </a:pPr>
            <a:endParaRPr lang="en-US" altLang="en-US" sz="2600" dirty="0"/>
          </a:p>
          <a:p>
            <a:pPr marL="489844" indent="-440520">
              <a:lnSpc>
                <a:spcPct val="70000"/>
              </a:lnSpc>
            </a:pPr>
            <a:endParaRPr lang="en-US" altLang="en-US" sz="26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  <a:p>
            <a:pPr marL="489844" indent="-440520">
              <a:lnSpc>
                <a:spcPct val="70000"/>
              </a:lnSpc>
            </a:pPr>
            <a:endParaRPr lang="en-US" altLang="en-US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57750" y="2032000"/>
            <a:ext cx="401383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/>
          <a:lstStyle>
            <a:lvl1pPr marL="457200" indent="-411163"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zh-TW" altLang="en-US" dirty="0" smtClean="0">
                <a:latin typeface="Garamond" pitchFamily="18" charset="0"/>
              </a:rPr>
              <a:t>測</a:t>
            </a:r>
            <a:r>
              <a:rPr lang="zh-TW" altLang="en-US" dirty="0">
                <a:latin typeface="Garamond" pitchFamily="18" charset="0"/>
              </a:rPr>
              <a:t>試</a:t>
            </a:r>
            <a:r>
              <a:rPr lang="en-US" altLang="en-US" dirty="0" smtClean="0">
                <a:latin typeface="Garamond" pitchFamily="18" charset="0"/>
              </a:rPr>
              <a:t> </a:t>
            </a:r>
            <a:r>
              <a:rPr lang="en-US" altLang="en-US" dirty="0" smtClean="0">
                <a:latin typeface="+mn-lt"/>
              </a:rPr>
              <a:t>(CELDT, STAR, CAHSEE, S.A.T.)</a:t>
            </a:r>
            <a:endParaRPr lang="en-US" altLang="en-US" dirty="0">
              <a:latin typeface="+mn-lt"/>
            </a:endParaRP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zh-TW" altLang="en-US" dirty="0" smtClean="0">
                <a:latin typeface="Garamond" pitchFamily="18" charset="0"/>
              </a:rPr>
              <a:t>天才人</a:t>
            </a:r>
            <a:r>
              <a:rPr lang="zh-TW" altLang="en-US" dirty="0">
                <a:latin typeface="Garamond" pitchFamily="18" charset="0"/>
              </a:rPr>
              <a:t>才教育</a:t>
            </a:r>
            <a:r>
              <a:rPr lang="en-US" altLang="zh-TW" dirty="0">
                <a:latin typeface="+mn-lt"/>
              </a:rPr>
              <a:t>(GATE)</a:t>
            </a:r>
            <a:r>
              <a:rPr lang="zh-TW" altLang="en-US" dirty="0">
                <a:latin typeface="Garamond" pitchFamily="18" charset="0"/>
              </a:rPr>
              <a:t>，榮譽課程，大學先修課程</a:t>
            </a:r>
            <a:endParaRPr lang="en-US" altLang="en-US" dirty="0">
              <a:latin typeface="Garamond" pitchFamily="18" charset="0"/>
            </a:endParaRP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zh-TW" altLang="en-US" dirty="0" smtClean="0">
                <a:latin typeface="Garamond" pitchFamily="18" charset="0"/>
              </a:rPr>
              <a:t>干預</a:t>
            </a:r>
            <a:r>
              <a:rPr lang="en-US" altLang="zh-TW" dirty="0" smtClean="0">
                <a:latin typeface="Garamond" pitchFamily="18" charset="0"/>
              </a:rPr>
              <a:t>, </a:t>
            </a:r>
            <a:r>
              <a:rPr lang="zh-TW" altLang="en-US" dirty="0" smtClean="0">
                <a:latin typeface="Garamond" pitchFamily="18" charset="0"/>
              </a:rPr>
              <a:t>補</a:t>
            </a:r>
            <a:r>
              <a:rPr lang="zh-TW" altLang="en-US" dirty="0">
                <a:latin typeface="Garamond" pitchFamily="18" charset="0"/>
              </a:rPr>
              <a:t>習輔導和諮詢服務</a:t>
            </a:r>
            <a:endParaRPr lang="en-US" altLang="en-US" dirty="0">
              <a:latin typeface="Garamond" pitchFamily="18" charset="0"/>
            </a:endParaRP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zh-TW" altLang="en-US" dirty="0" smtClean="0">
                <a:latin typeface="Garamond" pitchFamily="18" charset="0"/>
              </a:rPr>
              <a:t>晉</a:t>
            </a:r>
            <a:r>
              <a:rPr lang="zh-TW" altLang="en-US" dirty="0">
                <a:latin typeface="Garamond" pitchFamily="18" charset="0"/>
              </a:rPr>
              <a:t>級</a:t>
            </a:r>
            <a:r>
              <a:rPr lang="en-US" altLang="zh-TW" dirty="0">
                <a:latin typeface="Garamond" pitchFamily="18" charset="0"/>
              </a:rPr>
              <a:t>/</a:t>
            </a:r>
            <a:r>
              <a:rPr lang="zh-TW" altLang="en-US" dirty="0">
                <a:latin typeface="Garamond" pitchFamily="18" charset="0"/>
              </a:rPr>
              <a:t>留班</a:t>
            </a:r>
            <a:endParaRPr lang="en-US" altLang="en-US" dirty="0">
              <a:latin typeface="Garamond" pitchFamily="18" charset="0"/>
            </a:endParaRP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zh-TW" altLang="en-US" dirty="0" smtClean="0">
                <a:latin typeface="Garamond" pitchFamily="18" charset="0"/>
              </a:rPr>
              <a:t>家</a:t>
            </a:r>
            <a:r>
              <a:rPr lang="zh-TW" altLang="en-US" dirty="0">
                <a:latin typeface="Garamond" pitchFamily="18" charset="0"/>
              </a:rPr>
              <a:t>長參與志願服務</a:t>
            </a:r>
            <a:endParaRPr lang="en-US" altLang="en-US" dirty="0">
              <a:latin typeface="Garamond" pitchFamily="18" charset="0"/>
            </a:endParaRPr>
          </a:p>
          <a:p>
            <a:pPr>
              <a:lnSpc>
                <a:spcPct val="140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Wingdings" pitchFamily="2" charset="2"/>
              <a:buChar char="§"/>
            </a:pPr>
            <a:r>
              <a:rPr lang="zh-TW" altLang="en-US" dirty="0" smtClean="0">
                <a:latin typeface="Garamond" pitchFamily="18" charset="0"/>
              </a:rPr>
              <a:t>美</a:t>
            </a:r>
            <a:r>
              <a:rPr lang="zh-TW" altLang="en-US" dirty="0">
                <a:latin typeface="Garamond" pitchFamily="18" charset="0"/>
              </a:rPr>
              <a:t>國學校系統</a:t>
            </a:r>
            <a:endParaRPr lang="en-US" altLang="en-US" dirty="0">
              <a:latin typeface="Garamond" pitchFamily="18" charset="0"/>
            </a:endParaRPr>
          </a:p>
          <a:p>
            <a:pPr>
              <a:lnSpc>
                <a:spcPct val="85000"/>
              </a:lnSpc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28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28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 dirty="0"/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321"/>
              </a:spcAft>
              <a:buClr>
                <a:srgbClr val="644646"/>
              </a:buClr>
              <a:buSzPct val="130000"/>
              <a:buFont typeface="Georgia" pitchFamily="18" charset="0"/>
              <a:buChar char="*"/>
            </a:pPr>
            <a:endParaRPr lang="en-US" altLang="en-US" sz="3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98170" y="1056640"/>
            <a:ext cx="827341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/>
          <a:lstStyle>
            <a:lvl1pPr marL="44450"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lnSpc>
                <a:spcPct val="130000"/>
              </a:lnSpc>
              <a:spcAft>
                <a:spcPts val="321"/>
              </a:spcAft>
              <a:buClr>
                <a:srgbClr val="644646"/>
              </a:buClr>
              <a:buSzPct val="130000"/>
            </a:pPr>
            <a:r>
              <a:rPr lang="en-US" altLang="en-US" sz="3200" b="1" dirty="0">
                <a:solidFill>
                  <a:srgbClr val="00B050"/>
                </a:solidFill>
                <a:latin typeface="+mn-lt"/>
              </a:rPr>
              <a:t>ELAC</a:t>
            </a:r>
            <a:r>
              <a:rPr lang="zh-TW" altLang="en-US" sz="3200" b="1" dirty="0">
                <a:solidFill>
                  <a:srgbClr val="00B050"/>
                </a:solidFill>
                <a:latin typeface="Garamond" pitchFamily="18" charset="0"/>
              </a:rPr>
              <a:t>建議的題</a:t>
            </a:r>
            <a:r>
              <a:rPr lang="zh-TW" altLang="en-US" sz="3200" b="1" dirty="0" smtClean="0">
                <a:solidFill>
                  <a:srgbClr val="00B050"/>
                </a:solidFill>
                <a:latin typeface="Garamond" pitchFamily="18" charset="0"/>
              </a:rPr>
              <a:t>材</a:t>
            </a:r>
            <a:endParaRPr lang="en-US" alt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8" grpId="0" build="p" autoUpdateAnimBg="0"/>
      <p:bldP spid="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7220" y="1087120"/>
            <a:ext cx="8191500" cy="5689600"/>
          </a:xfrm>
        </p:spPr>
        <p:txBody>
          <a:bodyPr/>
          <a:lstStyle/>
          <a:p>
            <a:pPr marL="47624" indent="0" algn="ctr">
              <a:buNone/>
            </a:pPr>
            <a:r>
              <a:rPr lang="zh-TW" altLang="en-US" sz="4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TW" altLang="en-US" sz="48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需要什麼</a:t>
            </a:r>
            <a:r>
              <a:rPr lang="en-US" altLang="en-US" sz="48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altLang="en-US" sz="48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每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臺一組，集思你需要知道或能夠做到的事情，以履行</a:t>
            </a:r>
            <a:r>
              <a:rPr lang="en-US" altLang="zh-TW" sz="3000" dirty="0"/>
              <a:t>ELAC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職責。</a:t>
            </a:r>
            <a:endParaRPr lang="en-US" altLang="en-US" sz="3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50000"/>
              </a:lnSpc>
              <a:buNone/>
            </a:pPr>
            <a:endParaRPr lang="en-US" altLang="en-US" sz="1200" dirty="0">
              <a:latin typeface="Garamond" pitchFamily="18" charset="0"/>
            </a:endParaRPr>
          </a:p>
          <a:p>
            <a:pPr marL="47624" indent="0">
              <a:lnSpc>
                <a:spcPct val="150000"/>
              </a:lnSpc>
              <a:buNone/>
            </a:pPr>
            <a:r>
              <a:rPr lang="en-US" altLang="en-US" sz="2100" dirty="0" smtClean="0">
                <a:latin typeface="Garamond" pitchFamily="18" charset="0"/>
              </a:rPr>
              <a:t>**</a:t>
            </a: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請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在“我需要為</a:t>
            </a:r>
            <a:r>
              <a:rPr lang="en-US" altLang="zh-TW" sz="3000" dirty="0"/>
              <a:t>ELAC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做什麼</a:t>
            </a: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”講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義裡寫下你的想法。</a:t>
            </a:r>
            <a:r>
              <a:rPr lang="zh-TW" altLang="en-US" sz="3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這是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你下一個</a:t>
            </a:r>
            <a:r>
              <a:rPr lang="en-US" altLang="zh-TW" sz="3000" dirty="0">
                <a:ea typeface="SimSun" panose="02010600030101010101" pitchFamily="2" charset="-122"/>
              </a:rPr>
              <a:t>ELAC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座談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會討論的題</a:t>
            </a:r>
            <a:r>
              <a:rPr lang="zh-TW" altLang="en-US" sz="3000" dirty="0">
                <a:latin typeface="SimSun" panose="02010600030101010101" pitchFamily="2" charset="-122"/>
                <a:ea typeface="SimSun" panose="02010600030101010101" pitchFamily="2" charset="-122"/>
              </a:rPr>
              <a:t>材。</a:t>
            </a:r>
            <a:endParaRPr lang="en-US" altLang="en-US" sz="3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50000"/>
              </a:lnSpc>
              <a:buNone/>
            </a:pPr>
            <a:endParaRPr lang="en-US" alt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Chinese/ELAC Training PP 2015-16/AL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2944" y="1201420"/>
            <a:ext cx="8365641" cy="5463331"/>
          </a:xfrm>
        </p:spPr>
        <p:txBody>
          <a:bodyPr>
            <a:normAutofit/>
          </a:bodyPr>
          <a:lstStyle/>
          <a:p>
            <a:pPr marL="496647" indent="-449024" algn="ctr">
              <a:buNone/>
            </a:pPr>
            <a:r>
              <a:rPr lang="zh-TW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校必須為</a:t>
            </a:r>
            <a:r>
              <a:rPr lang="en-US" altLang="zh-TW" sz="3600" b="1" dirty="0">
                <a:solidFill>
                  <a:srgbClr val="00B050"/>
                </a:solidFill>
              </a:rPr>
              <a:t>ELAC</a:t>
            </a:r>
            <a:r>
              <a:rPr lang="en-US" altLang="zh-TW" sz="36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zh-TW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提供什麼</a:t>
            </a:r>
            <a:r>
              <a:rPr lang="en-US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altLang="en-US" sz="36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為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理事人員舉辦選舉。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為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當選的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人員提供足夠持續的培訓。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舉辦定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期的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會議。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確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保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每學年完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成規章法律上要</a:t>
            </a:r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求所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有的行使職責。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促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進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en-US" altLang="zh-TW" sz="1900" dirty="0">
                <a:ea typeface="SimSun" panose="02010600030101010101" pitchFamily="2" charset="-122"/>
              </a:rPr>
              <a:t>DELAC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之間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的聯繫。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促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進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和其</a:t>
            </a:r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他領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導群體，如學校委員會</a:t>
            </a:r>
            <a:r>
              <a:rPr lang="zh-TW" altLang="en-US" sz="1900" dirty="0"/>
              <a:t>（</a:t>
            </a:r>
            <a:r>
              <a:rPr lang="en-US" altLang="zh-TW" sz="1900" dirty="0"/>
              <a:t>SSC</a:t>
            </a:r>
            <a:r>
              <a:rPr lang="zh-TW" altLang="en-US" sz="1900" dirty="0"/>
              <a:t>）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和家長教師協會</a:t>
            </a:r>
            <a:r>
              <a:rPr lang="zh-TW" altLang="en-US" sz="1900" dirty="0"/>
              <a:t>（</a:t>
            </a:r>
            <a:r>
              <a:rPr lang="en-US" altLang="zh-TW" sz="1900" dirty="0"/>
              <a:t>PTA</a:t>
            </a:r>
            <a:r>
              <a:rPr lang="zh-TW" altLang="en-US" sz="1900" dirty="0"/>
              <a:t>）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之間的通信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維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持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會議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的紀要</a:t>
            </a:r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會議出席人事的紀要。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96647" indent="-449024"/>
            <a:r>
              <a:rPr lang="zh-TW" altLang="en-US" sz="19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支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持</a:t>
            </a:r>
            <a:r>
              <a:rPr lang="en-US" altLang="zh-TW" sz="1900" dirty="0"/>
              <a:t>ELAC</a:t>
            </a:r>
            <a:r>
              <a:rPr lang="zh-TW" altLang="en-US" sz="1900" dirty="0">
                <a:latin typeface="SimSun" panose="02010600030101010101" pitchFamily="2" charset="-122"/>
                <a:ea typeface="SimSun" panose="02010600030101010101" pitchFamily="2" charset="-122"/>
              </a:rPr>
              <a:t>會議的方法有：</a:t>
            </a:r>
            <a:endParaRPr lang="en-US" altLang="en-US" sz="19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98047" lvl="1" indent="-408203"/>
            <a:r>
              <a:rPr lang="zh-TW" altLang="en-US" sz="1700" dirty="0">
                <a:latin typeface="SimSun" panose="02010600030101010101" pitchFamily="2" charset="-122"/>
                <a:ea typeface="SimSun" panose="02010600030101010101" pitchFamily="2" charset="-122"/>
              </a:rPr>
              <a:t>制定方</a:t>
            </a:r>
            <a:r>
              <a:rPr lang="zh-TW" altLang="en-US" sz="1700" dirty="0">
                <a:latin typeface="SimSun" panose="02010600030101010101" pitchFamily="2" charset="-122"/>
                <a:ea typeface="SimSun" panose="02010600030101010101" pitchFamily="2" charset="-122"/>
              </a:rPr>
              <a:t>便的會議時間。</a:t>
            </a:r>
            <a:endParaRPr lang="en-US" altLang="en-US" sz="17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98047" lvl="1" indent="-408203"/>
            <a:r>
              <a:rPr lang="zh-TW" altLang="en-US" sz="1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為</a:t>
            </a:r>
            <a:r>
              <a:rPr lang="zh-TW" altLang="en-US" sz="1700" dirty="0">
                <a:latin typeface="SimSun" panose="02010600030101010101" pitchFamily="2" charset="-122"/>
                <a:ea typeface="SimSun" panose="02010600030101010101" pitchFamily="2" charset="-122"/>
              </a:rPr>
              <a:t>所有通告提供翻譯。</a:t>
            </a:r>
            <a:endParaRPr lang="en-US" altLang="en-US" sz="17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898047" lvl="1" indent="-408203"/>
            <a:r>
              <a:rPr lang="zh-TW" altLang="en-US" sz="1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zh-TW" altLang="en-US" sz="1700" dirty="0">
                <a:latin typeface="SimSun" panose="02010600030101010101" pitchFamily="2" charset="-122"/>
                <a:ea typeface="SimSun" panose="02010600030101010101" pitchFamily="2" charset="-122"/>
              </a:rPr>
              <a:t>會議期間提供翻譯，</a:t>
            </a:r>
            <a:r>
              <a:rPr lang="zh-TW" altLang="en-US" sz="17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如需要提</a:t>
            </a:r>
            <a:r>
              <a:rPr lang="zh-TW" altLang="en-US" sz="1700" dirty="0">
                <a:latin typeface="SimSun" panose="02010600030101010101" pitchFamily="2" charset="-122"/>
                <a:ea typeface="SimSun" panose="02010600030101010101" pitchFamily="2" charset="-122"/>
              </a:rPr>
              <a:t>供托兒服務。</a:t>
            </a:r>
            <a:endParaRPr lang="en-US" altLang="en-US" sz="17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919" y="1182370"/>
            <a:ext cx="8801337" cy="5689600"/>
          </a:xfrm>
        </p:spPr>
        <p:txBody>
          <a:bodyPr/>
          <a:lstStyle/>
          <a:p>
            <a:pPr marL="47624" indent="0" algn="ctr">
              <a:buNone/>
            </a:pPr>
            <a:r>
              <a:rPr lang="zh-TW" altLang="en-US" sz="44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會</a:t>
            </a:r>
            <a:r>
              <a:rPr lang="zh-TW" altLang="en-US" sz="44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議開始</a:t>
            </a:r>
            <a:r>
              <a:rPr lang="en-US" altLang="en-US" sz="4400" b="1" dirty="0" smtClean="0">
                <a:solidFill>
                  <a:srgbClr val="00B050"/>
                </a:solidFill>
              </a:rPr>
              <a:t>?</a:t>
            </a:r>
            <a:endParaRPr lang="en-US" altLang="en-US" sz="4400" b="1" dirty="0">
              <a:solidFill>
                <a:srgbClr val="00B050"/>
              </a:solidFill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學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校召开英語學習者的家長會議。</a:t>
            </a:r>
            <a:endParaRPr lang="en-US" alt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解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釋家長成員和理事的角色。</a:t>
            </a:r>
            <a:endParaRPr lang="en-US" alt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挑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選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候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選人，並舉行選舉。</a:t>
            </a:r>
            <a:endParaRPr lang="en-US" alt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7624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採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納內部章程和法規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可</a:t>
            </a:r>
            <a:r>
              <a:rPr lang="zh-TW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隨意選，但大力推</a:t>
            </a:r>
            <a:r>
              <a:rPr lang="zh-TW" altLang="en-US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薦</a:t>
            </a:r>
            <a:r>
              <a:rPr lang="en-US" altLang="zh-TW" sz="3200" dirty="0" smtClean="0"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endParaRPr lang="en-US" alt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Chinese/ELAC Training PP 2015-16/AL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5421</TotalTime>
  <Words>2417</Words>
  <Application>Microsoft Office PowerPoint</Application>
  <PresentationFormat>Custom</PresentationFormat>
  <Paragraphs>247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269</cp:revision>
  <cp:lastPrinted>2016-03-04T21:25:45Z</cp:lastPrinted>
  <dcterms:created xsi:type="dcterms:W3CDTF">2013-05-24T21:33:12Z</dcterms:created>
  <dcterms:modified xsi:type="dcterms:W3CDTF">2016-03-05T00:02:59Z</dcterms:modified>
</cp:coreProperties>
</file>