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</p:sldMasterIdLst>
  <p:notesMasterIdLst>
    <p:notesMasterId r:id="rId24"/>
  </p:notesMasterIdLst>
  <p:handoutMasterIdLst>
    <p:handoutMasterId r:id="rId25"/>
  </p:handoutMasterIdLst>
  <p:sldIdLst>
    <p:sldId id="405" r:id="rId3"/>
    <p:sldId id="425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413" r:id="rId12"/>
    <p:sldId id="414" r:id="rId13"/>
    <p:sldId id="415" r:id="rId14"/>
    <p:sldId id="416" r:id="rId15"/>
    <p:sldId id="417" r:id="rId16"/>
    <p:sldId id="418" r:id="rId17"/>
    <p:sldId id="419" r:id="rId18"/>
    <p:sldId id="420" r:id="rId19"/>
    <p:sldId id="421" r:id="rId20"/>
    <p:sldId id="422" r:id="rId21"/>
    <p:sldId id="423" r:id="rId22"/>
    <p:sldId id="424" r:id="rId23"/>
  </p:sldIdLst>
  <p:sldSz cx="9829800" cy="7315200"/>
  <p:notesSz cx="6858000" cy="9296400"/>
  <p:defaultTextStyle>
    <a:defPPr>
      <a:defRPr lang="en-US"/>
    </a:defPPr>
    <a:lvl1pPr marL="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04">
          <p15:clr>
            <a:srgbClr val="A4A3A4"/>
          </p15:clr>
        </p15:guide>
        <p15:guide id="2" pos="3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-90" y="-180"/>
      </p:cViewPr>
      <p:guideLst>
        <p:guide orient="horz" pos="2304"/>
        <p:guide pos="3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7E070-0954-4E6B-A953-1F74F70B0E8C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CFFCC-51EF-4D03-9720-4C976BF6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0509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6434"/>
          </a:xfrm>
          <a:prstGeom prst="rect">
            <a:avLst/>
          </a:prstGeom>
        </p:spPr>
        <p:txBody>
          <a:bodyPr vert="horz" lIns="92472" tIns="46235" rIns="92472" bIns="4623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4"/>
            <a:ext cx="2971800" cy="466434"/>
          </a:xfrm>
          <a:prstGeom prst="rect">
            <a:avLst/>
          </a:prstGeom>
        </p:spPr>
        <p:txBody>
          <a:bodyPr vert="horz" lIns="92472" tIns="46235" rIns="92472" bIns="46235" rtlCol="0"/>
          <a:lstStyle>
            <a:lvl1pPr algn="r">
              <a:defRPr sz="1200"/>
            </a:lvl1pPr>
          </a:lstStyle>
          <a:p>
            <a:fld id="{3B00B56A-1FF1-4473-BD78-3B9FB34FA2F8}" type="datetimeFigureOut">
              <a:rPr lang="en-US" smtClean="0"/>
              <a:t>2/25/2016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20800" y="1162050"/>
            <a:ext cx="421640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2" tIns="46235" rIns="92472" bIns="4623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6"/>
            <a:ext cx="5486400" cy="3660458"/>
          </a:xfrm>
          <a:prstGeom prst="rect">
            <a:avLst/>
          </a:prstGeom>
        </p:spPr>
        <p:txBody>
          <a:bodyPr vert="horz" lIns="92472" tIns="46235" rIns="92472" bIns="4623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2472" tIns="46235" rIns="92472" bIns="4623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2472" tIns="46235" rIns="92472" bIns="46235" rtlCol="0" anchor="b"/>
          <a:lstStyle>
            <a:lvl1pPr algn="r">
              <a:defRPr sz="1200"/>
            </a:lvl1pPr>
          </a:lstStyle>
          <a:p>
            <a:fld id="{6F81C11A-4A62-4E2C-9802-7B45E53D19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1873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0800" y="1162050"/>
            <a:ext cx="4216400" cy="3138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147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Susan B. Anthony, 5 parents.  Because 4 is 50%, right?  And 6</a:t>
            </a:r>
          </a:p>
        </p:txBody>
      </p:sp>
      <p:sp>
        <p:nvSpPr>
          <p:cNvPr id="34821" name="Footer Placeholder 1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5844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A04DD150-612E-45C7-947C-B4D6D48D7A53}" type="slidenum">
              <a:rPr lang="en-US" altLang="en-US"/>
              <a:pPr algn="r"/>
              <a:t>12</a:t>
            </a:fld>
            <a:endParaRPr lang="en-US" altLang="en-US"/>
          </a:p>
        </p:txBody>
      </p:sp>
      <p:sp>
        <p:nvSpPr>
          <p:cNvPr id="35845" name="Footer Placeholder 1"/>
          <p:cNvSpPr txBox="1">
            <a:spLocks noGrp="1"/>
          </p:cNvSpPr>
          <p:nvPr/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2010-11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6868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7892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8916" name="Footer Placeholder 3"/>
          <p:cNvSpPr txBox="1">
            <a:spLocks noGrp="1"/>
          </p:cNvSpPr>
          <p:nvPr/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2010-11</a:t>
            </a:r>
          </a:p>
        </p:txBody>
      </p:sp>
      <p:sp>
        <p:nvSpPr>
          <p:cNvPr id="38917" name="Slide Number Placeholder 4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54911D7D-C044-4349-855D-BA5FF8490146}" type="slidenum">
              <a:rPr lang="en-US" altLang="en-US"/>
              <a:pPr algn="r"/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9940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0964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1989" name="Footer Placeholder 1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3012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4036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Explain the four points.  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Activity:</a:t>
            </a:r>
          </a:p>
          <a:p>
            <a:pPr eaLnBrk="1" hangingPunct="1"/>
            <a:r>
              <a:rPr lang="en-US" altLang="en-US" smtClean="0"/>
              <a:t>Find a neighbor and ask him or her to tell you the four things that makes ELAC and ELAC.  You have two minutes each person.  When you hear, clap, clap….clap, clap, clap, I want you to stop talking and look at me.  Ensure understanding and repeat directions:</a:t>
            </a:r>
          </a:p>
          <a:p>
            <a:pPr eaLnBrk="1" hangingPunct="1"/>
            <a:r>
              <a:rPr lang="en-US" altLang="en-US" smtClean="0"/>
              <a:t>1. Tell your neighbor the four things that make ELAC and ELAC.  2.  Each person has 2 minutes.  3.  Ready… go!</a:t>
            </a:r>
          </a:p>
        </p:txBody>
      </p:sp>
      <p:sp>
        <p:nvSpPr>
          <p:cNvPr id="26629" name="Footer Placeholder 1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5060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buFont typeface="Wingdings" pitchFamily="2" charset="2"/>
              <a:buNone/>
            </a:pPr>
            <a:r>
              <a:rPr lang="en-US" altLang="en-US" smtClean="0">
                <a:latin typeface="Garamond" pitchFamily="18" charset="0"/>
              </a:rPr>
              <a:t>It is an annual data collection administered in March that collects the following data elements: </a:t>
            </a:r>
          </a:p>
          <a:p>
            <a:pPr marL="1143000" lvl="2" indent="-228600" eaLnBrk="1" hangingPunct="1">
              <a:buFont typeface="Wingdings" pitchFamily="2" charset="2"/>
              <a:buNone/>
            </a:pPr>
            <a:r>
              <a:rPr lang="en-US" altLang="en-US" smtClean="0">
                <a:latin typeface="Garamond" pitchFamily="18" charset="0"/>
              </a:rPr>
              <a:t>number of English learner (EL) students (formerly known as limited English-proficient [LEP]) and fluent English-proficient (FEP) students in California public schools (kindergarten through grade twelve) by grade and primary language other than English; </a:t>
            </a:r>
          </a:p>
          <a:p>
            <a:pPr marL="1143000" lvl="2" indent="-228600" eaLnBrk="1" hangingPunct="1">
              <a:buFont typeface="Wingdings" pitchFamily="2" charset="2"/>
              <a:buNone/>
            </a:pPr>
            <a:r>
              <a:rPr lang="en-US" altLang="en-US" smtClean="0">
                <a:latin typeface="Garamond" pitchFamily="18" charset="0"/>
              </a:rPr>
              <a:t>number of EL students enrolled in specific instructional settings or services by type of setting or service; </a:t>
            </a:r>
          </a:p>
          <a:p>
            <a:pPr marL="1143000" lvl="2" indent="-228600" eaLnBrk="1" hangingPunct="1">
              <a:buFont typeface="Wingdings" pitchFamily="2" charset="2"/>
              <a:buNone/>
            </a:pPr>
            <a:r>
              <a:rPr lang="en-US" altLang="en-US" smtClean="0">
                <a:latin typeface="Garamond" pitchFamily="18" charset="0"/>
              </a:rPr>
              <a:t>number of students reclassified from EL to FEP from the prior year; </a:t>
            </a:r>
          </a:p>
          <a:p>
            <a:pPr marL="1143000" lvl="2" indent="-228600" eaLnBrk="1" hangingPunct="1">
              <a:buFont typeface="Wingdings" pitchFamily="2" charset="2"/>
              <a:buNone/>
            </a:pPr>
            <a:r>
              <a:rPr lang="en-US" altLang="en-US" smtClean="0">
                <a:latin typeface="Garamond" pitchFamily="18" charset="0"/>
              </a:rPr>
              <a:t>and the number of staff providing instructional services to EL students</a:t>
            </a:r>
          </a:p>
        </p:txBody>
      </p:sp>
      <p:sp>
        <p:nvSpPr>
          <p:cNvPr id="27653" name="Footer Placeholder 1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8676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9700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Activity:</a:t>
            </a:r>
          </a:p>
          <a:p>
            <a:pPr eaLnBrk="1" hangingPunct="1"/>
            <a:r>
              <a:rPr lang="en-US" altLang="en-US" smtClean="0"/>
              <a:t>How many English learners are required before a school can form an ELAC?  Take one minute between your partner and you to tell each other the answer.  Ready…go!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Other activity:</a:t>
            </a:r>
          </a:p>
          <a:p>
            <a:pPr eaLnBrk="1" hangingPunct="1"/>
            <a:r>
              <a:rPr lang="en-US" altLang="en-US" smtClean="0"/>
              <a:t>One partner asks the question, “How many English learners does it take before forming an ELAC?”  The other partner answers the question with the answer, “21”.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30725" name="Footer Placeholder 1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1748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A2763BD3-1428-4B9C-A231-15E23BEF67A3}" type="slidenum">
              <a:rPr lang="en-US" altLang="en-US"/>
              <a:pPr algn="r"/>
              <a:t>8</a:t>
            </a:fld>
            <a:endParaRPr lang="en-US" altLang="en-US"/>
          </a:p>
        </p:txBody>
      </p:sp>
      <p:sp>
        <p:nvSpPr>
          <p:cNvPr id="31749" name="Footer Placeholder 1"/>
          <p:cNvSpPr txBox="1">
            <a:spLocks noGrp="1"/>
          </p:cNvSpPr>
          <p:nvPr/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2010-11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2772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4F3DB3CC-701C-4E43-8B5E-96CA965E5489}" type="slidenum">
              <a:rPr lang="en-US" altLang="en-US"/>
              <a:pPr algn="r"/>
              <a:t>9</a:t>
            </a:fld>
            <a:endParaRPr lang="en-US" altLang="en-US"/>
          </a:p>
        </p:txBody>
      </p:sp>
      <p:sp>
        <p:nvSpPr>
          <p:cNvPr id="32773" name="Footer Placeholder 1"/>
          <p:cNvSpPr txBox="1">
            <a:spLocks noGrp="1"/>
          </p:cNvSpPr>
          <p:nvPr/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2010-11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Activity:</a:t>
            </a:r>
          </a:p>
          <a:p>
            <a:pPr eaLnBrk="1" hangingPunct="1"/>
            <a:r>
              <a:rPr lang="en-US" altLang="en-US" smtClean="0"/>
              <a:t>How many English learners are required before a school can form an ELAC?  Take one minute between your partner and you to tell each other the answer.  Ready…go!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Other activity:</a:t>
            </a:r>
          </a:p>
          <a:p>
            <a:pPr eaLnBrk="1" hangingPunct="1"/>
            <a:r>
              <a:rPr lang="en-US" altLang="en-US" smtClean="0"/>
              <a:t>One partner asks the question, “How many English learners does it take before forming an ELAC?”  The other partner answers the question with the answer, “21”.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33796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642112BC-E000-4474-91CF-56D0A74282AF}" type="slidenum">
              <a:rPr lang="en-US" altLang="en-US"/>
              <a:pPr algn="r"/>
              <a:t>10</a:t>
            </a:fld>
            <a:endParaRPr lang="en-US" altLang="en-US"/>
          </a:p>
        </p:txBody>
      </p:sp>
      <p:sp>
        <p:nvSpPr>
          <p:cNvPr id="33797" name="Footer Placeholder 1"/>
          <p:cNvSpPr txBox="1">
            <a:spLocks noGrp="1"/>
          </p:cNvSpPr>
          <p:nvPr/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2010-11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688"/>
            </a:lvl1pPr>
            <a:lvl2pPr marL="512067" indent="0" algn="ctr">
              <a:buNone/>
              <a:defRPr sz="2240"/>
            </a:lvl2pPr>
            <a:lvl3pPr marL="1024134" indent="0" algn="ctr">
              <a:buNone/>
              <a:defRPr sz="2017"/>
            </a:lvl3pPr>
            <a:lvl4pPr marL="1536202" indent="0" algn="ctr">
              <a:buNone/>
              <a:defRPr sz="1792"/>
            </a:lvl4pPr>
            <a:lvl5pPr marL="2048269" indent="0" algn="ctr">
              <a:buNone/>
              <a:defRPr sz="1792"/>
            </a:lvl5pPr>
            <a:lvl6pPr marL="2560336" indent="0" algn="ctr">
              <a:buNone/>
              <a:defRPr sz="1792"/>
            </a:lvl6pPr>
            <a:lvl7pPr marL="3072403" indent="0" algn="ctr">
              <a:buNone/>
              <a:defRPr sz="1792"/>
            </a:lvl7pPr>
            <a:lvl8pPr marL="3584470" indent="0" algn="ctr">
              <a:buNone/>
              <a:defRPr sz="1792"/>
            </a:lvl8pPr>
            <a:lvl9pPr marL="4096538" indent="0" algn="ctr">
              <a:buNone/>
              <a:defRPr sz="179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2245-14D6-4525-A2AF-746199E4D5B5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3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6E7C-EF45-4473-AE21-FCB3FAD27F66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9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2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802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8161-79F7-46D0-BCB7-2DEE119B5BA1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528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C677-F709-4A83-AE8C-6CF28F711FE4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4CA1-5F78-4E8F-8BB7-12B35DF868A2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498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22"/>
            <a:ext cx="8478203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29"/>
            <a:ext cx="8478203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CB54-6BDE-4941-8E64-76791BD1FE29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47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CB09-8EEE-4DD5-96EF-B03ECA2BABF6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48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68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1"/>
            <a:ext cx="4158466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7" y="1793241"/>
            <a:ext cx="4178945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7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D503-74E0-4F87-8BC7-AC01ED0E723E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965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87D9C-3434-4EAC-91B8-4081AD118F56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566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84FB-8334-43ED-87EF-0E5F7538BFF8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600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55"/>
            <a:ext cx="4976336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D684-F175-4504-B5E5-471578239725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6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7AD7-E05F-4BE1-8F98-84D12CA004E1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69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55"/>
            <a:ext cx="4976336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9F27F-01DC-4183-9AFC-DCD8945858D5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471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8C7B-CE21-4661-AB87-3F85F578B60D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511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1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799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1DF1-BD7A-4ED3-A2FE-FA39E32B193C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905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684E4-3634-45F8-90AB-F202AF354414}" type="datetime1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English/ELAC Training PP 2013-14/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D5BFE-1E2A-4D29-9883-A844755068C4}" type="datetime1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English/ELAC Training PP 2013-14/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EABD3-1478-46B2-9278-24BC8E913959}" type="datetime1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English/ELAC Training PP 2013-14/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0F9A8-2BF3-4686-88C1-1EE8AE9C3FC9}" type="datetime1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English/ELAC Training PP 2013-14/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3D91A-2B64-431C-B6B8-D32AB6EF31F7}" type="datetime1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English/ELAC Training PP 2013-14/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C70B4-6CBD-4C40-B398-6B4DA354FB4F}" type="datetime1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English/ELAC Training PP 2013-14/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4CB5B-CBFF-46A3-8E92-57A7DABC0E3A}" type="datetime1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English/ELAC Training PP 2013-14/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32"/>
            <a:ext cx="8478203" cy="3042919"/>
          </a:xfrm>
        </p:spPr>
        <p:txBody>
          <a:bodyPr anchor="b"/>
          <a:lstStyle>
            <a:lvl1pPr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39"/>
            <a:ext cx="8478203" cy="1600199"/>
          </a:xfrm>
        </p:spPr>
        <p:txBody>
          <a:bodyPr/>
          <a:lstStyle>
            <a:lvl1pPr marL="0" indent="0">
              <a:buNone/>
              <a:defRPr sz="2688">
                <a:solidFill>
                  <a:schemeClr val="tx1"/>
                </a:solidFill>
              </a:defRPr>
            </a:lvl1pPr>
            <a:lvl2pPr marL="51206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024134" indent="0">
              <a:buNone/>
              <a:defRPr sz="2017">
                <a:solidFill>
                  <a:schemeClr val="tx1">
                    <a:tint val="75000"/>
                  </a:schemeClr>
                </a:solidFill>
              </a:defRPr>
            </a:lvl3pPr>
            <a:lvl4pPr marL="1536202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4pPr>
            <a:lvl5pPr marL="2048269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5pPr>
            <a:lvl6pPr marL="2560336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6pPr>
            <a:lvl7pPr marL="3072403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7pPr>
            <a:lvl8pPr marL="3584470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8pPr>
            <a:lvl9pPr marL="4096538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DE9A-9C2A-48CF-B99B-6C11B5F4C7B8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075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9781F-BFA3-49AC-BC88-3B7EBE0E14CB}" type="datetime1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English/ELAC Training PP 2013-14/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FF33B-ABA5-4B23-923D-37512E9AD4EE}" type="datetime1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English/ELAC Training PP 2013-14/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0C262-8B56-4DAE-A8BB-3810B41A5AD8}" type="datetime1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English/ELAC Training PP 2013-14/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39193-930F-4770-9A1B-F6F2779932CB}" type="datetime1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English/ELAC Training PP 2013-14/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DA99E-1C9B-4D1D-8436-E646D13B6820}" type="datetime1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English/ELAC Training PP 2013-14/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9B286-B9F5-424A-9D10-C5527C5BD0CF}" type="datetime1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English/ELAC Training PP 2013-14/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3519B-DA31-4AE7-A944-CC25018A3FBF}" type="datetime1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English/ELAC Training PP 2013-14/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D8C7-85D4-4427-BB8F-EB65DF21B602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34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71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2"/>
            <a:ext cx="4158466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9" y="1793242"/>
            <a:ext cx="4178945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9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5F40-4B52-4588-B332-F713627B94E2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342D7-9886-4450-A70A-C64594A0CA95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1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B25F-8AEF-4E75-9314-B7A267FB0CDC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47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65"/>
            <a:ext cx="4976336" cy="5198533"/>
          </a:xfrm>
        </p:spPr>
        <p:txBody>
          <a:bodyPr/>
          <a:lstStyle>
            <a:lvl1pPr>
              <a:defRPr sz="3584"/>
            </a:lvl1pPr>
            <a:lvl2pPr>
              <a:defRPr sz="3136"/>
            </a:lvl2pPr>
            <a:lvl3pPr>
              <a:defRPr sz="2688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94BD-4450-4593-B3B8-453BB9C834CC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4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65"/>
            <a:ext cx="4976336" cy="5198533"/>
          </a:xfrm>
        </p:spPr>
        <p:txBody>
          <a:bodyPr anchor="t"/>
          <a:lstStyle>
            <a:lvl1pPr marL="0" indent="0">
              <a:buNone/>
              <a:defRPr sz="3584"/>
            </a:lvl1pPr>
            <a:lvl2pPr marL="512067" indent="0">
              <a:buNone/>
              <a:defRPr sz="3136"/>
            </a:lvl2pPr>
            <a:lvl3pPr marL="1024134" indent="0">
              <a:buNone/>
              <a:defRPr sz="2688"/>
            </a:lvl3pPr>
            <a:lvl4pPr marL="1536202" indent="0">
              <a:buNone/>
              <a:defRPr sz="2240"/>
            </a:lvl4pPr>
            <a:lvl5pPr marL="2048269" indent="0">
              <a:buNone/>
              <a:defRPr sz="2240"/>
            </a:lvl5pPr>
            <a:lvl6pPr marL="2560336" indent="0">
              <a:buNone/>
              <a:defRPr sz="2240"/>
            </a:lvl6pPr>
            <a:lvl7pPr marL="3072403" indent="0">
              <a:buNone/>
              <a:defRPr sz="2240"/>
            </a:lvl7pPr>
            <a:lvl8pPr marL="3584470" indent="0">
              <a:buNone/>
              <a:defRPr sz="2240"/>
            </a:lvl8pPr>
            <a:lvl9pPr marL="4096538" indent="0">
              <a:buNone/>
              <a:defRPr sz="224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A6EEA-B5F6-42BA-8E09-2290A1788733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8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800" y="389471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00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FCCEB-7F39-4016-8149-1278378CF860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2" y="678011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0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024134" rtl="0" eaLnBrk="1" latinLnBrk="0" hangingPunct="1">
        <a:lnSpc>
          <a:spcPct val="90000"/>
        </a:lnSpc>
        <a:spcBef>
          <a:spcPct val="0"/>
        </a:spcBef>
        <a:buNone/>
        <a:defRPr sz="49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035" indent="-256035" algn="l" defTabSz="1024134" rtl="0" eaLnBrk="1" latinLnBrk="0" hangingPunct="1">
        <a:lnSpc>
          <a:spcPct val="90000"/>
        </a:lnSpc>
        <a:spcBef>
          <a:spcPts val="1121"/>
        </a:spcBef>
        <a:buFont typeface="Arial" panose="020B0604020202020204" pitchFamily="34" charset="0"/>
        <a:buChar char="•"/>
        <a:defRPr sz="3136" kern="1200">
          <a:solidFill>
            <a:schemeClr val="tx1"/>
          </a:solidFill>
          <a:latin typeface="+mn-lt"/>
          <a:ea typeface="+mn-ea"/>
          <a:cs typeface="+mn-cs"/>
        </a:defRPr>
      </a:lvl1pPr>
      <a:lvl2pPr marL="76810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688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9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3pPr>
      <a:lvl4pPr marL="1792236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304303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816371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328438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840505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35257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1pPr>
      <a:lvl2pPr marL="512067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2pPr>
      <a:lvl3pPr marL="1024134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3pPr>
      <a:lvl4pPr marL="1536202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048269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560336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072403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58447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096538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799" y="389468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99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7E705-ED62-45F3-91AB-7EF6750C6493}" type="datetime1">
              <a:rPr lang="en-US" smtClean="0"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1" y="678010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English/ELAC Training PP 2013-14/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7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  <p:sldLayoutId id="2147483728" r:id="rId20"/>
    <p:sldLayoutId id="2147483729" r:id="rId21"/>
    <p:sldLayoutId id="2147483730" r:id="rId22"/>
    <p:sldLayoutId id="2147483731" r:id="rId23"/>
    <p:sldLayoutId id="2147483732" r:id="rId24"/>
    <p:sldLayoutId id="2147483733" r:id="rId25"/>
  </p:sldLayoutIdLst>
  <p:hf hdr="0" dt="0"/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676400" y="3422650"/>
            <a:ext cx="693420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rgbClr val="404040"/>
                </a:solidFill>
                <a:latin typeface="Book Antiqua" pitchFamily="18" charset="0"/>
              </a:defRPr>
            </a:lvl1pPr>
            <a:lvl2pPr marL="742950" indent="-285750">
              <a:defRPr sz="2000">
                <a:solidFill>
                  <a:srgbClr val="404040"/>
                </a:solidFill>
                <a:latin typeface="Book Antiqua" pitchFamily="18" charset="0"/>
              </a:defRPr>
            </a:lvl2pPr>
            <a:lvl3pPr marL="1143000" indent="-228600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600200" indent="-228600">
              <a:defRPr sz="1600">
                <a:solidFill>
                  <a:srgbClr val="404040"/>
                </a:solidFill>
                <a:latin typeface="Book Antiqua" pitchFamily="18" charset="0"/>
              </a:defRPr>
            </a:lvl4pPr>
            <a:lvl5pPr marL="2057400" indent="-228600">
              <a:defRPr sz="1400">
                <a:solidFill>
                  <a:srgbClr val="404040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pPr algn="ctr">
              <a:spcBef>
                <a:spcPct val="25000"/>
              </a:spcBef>
            </a:pPr>
            <a:r>
              <a:rPr lang="en-US" altLang="en-US" sz="1600" b="1" dirty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Presented by </a:t>
            </a:r>
          </a:p>
          <a:p>
            <a:pPr algn="ctr">
              <a:spcBef>
                <a:spcPct val="25000"/>
              </a:spcBef>
            </a:pPr>
            <a:r>
              <a:rPr lang="en-US" altLang="en-US" sz="2400" b="1" dirty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Academic Office</a:t>
            </a:r>
          </a:p>
          <a:p>
            <a:pPr algn="ctr">
              <a:spcBef>
                <a:spcPct val="25000"/>
              </a:spcBef>
            </a:pPr>
            <a:r>
              <a:rPr lang="en-US" altLang="en-US" sz="2800" b="1" dirty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Multilingual Literacy Department</a:t>
            </a:r>
            <a:r>
              <a:rPr lang="en-US" altLang="en-US" sz="2800" b="1" dirty="0">
                <a:solidFill>
                  <a:schemeClr val="tx1"/>
                </a:solidFill>
                <a:latin typeface="Garamond" pitchFamily="18" charset="0"/>
              </a:rPr>
              <a:t>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71600" y="1447800"/>
            <a:ext cx="77724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English Learner Advisory Committee </a:t>
            </a:r>
          </a:p>
          <a:p>
            <a:pPr algn="ctr"/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(ELAC) </a:t>
            </a:r>
            <a:b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</a:b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Rights and </a:t>
            </a:r>
            <a:r>
              <a:rPr lang="en-US" altLang="en-US" sz="3200" b="1" dirty="0" smtClean="0">
                <a:solidFill>
                  <a:srgbClr val="00B050"/>
                </a:solidFill>
                <a:latin typeface="Garamond" pitchFamily="18" charset="0"/>
              </a:rPr>
              <a:t>Responsibilities</a:t>
            </a:r>
          </a:p>
          <a:p>
            <a:pPr algn="ctr"/>
            <a:r>
              <a:rPr lang="en-US" altLang="en-US" sz="3200" b="1" dirty="0" smtClean="0">
                <a:solidFill>
                  <a:schemeClr val="accent6"/>
                </a:solidFill>
                <a:latin typeface="Garamond" pitchFamily="18" charset="0"/>
              </a:rPr>
              <a:t>For DELAC </a:t>
            </a:r>
            <a:endParaRPr lang="en-US" altLang="en-US" sz="3200" dirty="0">
              <a:solidFill>
                <a:schemeClr val="accent6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52600" y="5181600"/>
            <a:ext cx="6934200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rgbClr val="404040"/>
                </a:solidFill>
                <a:latin typeface="Book Antiqua" pitchFamily="18" charset="0"/>
              </a:defRPr>
            </a:lvl1pPr>
            <a:lvl2pPr marL="742950" indent="-285750">
              <a:defRPr sz="2000">
                <a:solidFill>
                  <a:srgbClr val="404040"/>
                </a:solidFill>
                <a:latin typeface="Book Antiqua" pitchFamily="18" charset="0"/>
              </a:defRPr>
            </a:lvl2pPr>
            <a:lvl3pPr marL="1143000" indent="-228600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600200" indent="-228600">
              <a:defRPr sz="1600">
                <a:solidFill>
                  <a:srgbClr val="404040"/>
                </a:solidFill>
                <a:latin typeface="Book Antiqua" pitchFamily="18" charset="0"/>
              </a:defRPr>
            </a:lvl4pPr>
            <a:lvl5pPr marL="2057400" indent="-228600">
              <a:defRPr sz="1400">
                <a:solidFill>
                  <a:srgbClr val="404040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pPr algn="ctr">
              <a:spcBef>
                <a:spcPct val="25000"/>
              </a:spcBef>
            </a:pPr>
            <a:r>
              <a:rPr lang="en-US" altLang="en-US" sz="1800" b="1" dirty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English Learner Advisory Committee </a:t>
            </a:r>
            <a:r>
              <a:rPr lang="en-US" altLang="en-US" sz="1800" b="1" dirty="0" smtClean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Training</a:t>
            </a:r>
          </a:p>
          <a:p>
            <a:pPr algn="ctr">
              <a:spcBef>
                <a:spcPct val="25000"/>
              </a:spcBef>
            </a:pPr>
            <a:r>
              <a:rPr lang="en-US" altLang="en-US" sz="1800" b="1" dirty="0" smtClean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March 16, 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6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 txBox="1">
            <a:spLocks noGrp="1"/>
          </p:cNvSpPr>
          <p:nvPr/>
        </p:nvSpPr>
        <p:spPr bwMode="auto">
          <a:xfrm>
            <a:off x="4095750" y="6583680"/>
            <a:ext cx="1965960" cy="38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969" tIns="48984" rIns="97969" bIns="48984" anchor="ctr"/>
          <a:lstStyle>
            <a:lvl1pPr>
              <a:defRPr sz="2200">
                <a:solidFill>
                  <a:srgbClr val="404040"/>
                </a:solidFill>
                <a:latin typeface="Book Antiqua" pitchFamily="18" charset="0"/>
              </a:defRPr>
            </a:lvl1pPr>
            <a:lvl2pPr marL="742950" indent="-285750">
              <a:defRPr sz="2000">
                <a:solidFill>
                  <a:srgbClr val="404040"/>
                </a:solidFill>
                <a:latin typeface="Book Antiqua" pitchFamily="18" charset="0"/>
              </a:defRPr>
            </a:lvl2pPr>
            <a:lvl3pPr marL="1143000" indent="-228600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600200" indent="-228600">
              <a:defRPr sz="1600">
                <a:solidFill>
                  <a:srgbClr val="404040"/>
                </a:solidFill>
                <a:latin typeface="Book Antiqua" pitchFamily="18" charset="0"/>
              </a:defRPr>
            </a:lvl4pPr>
            <a:lvl5pPr marL="2057400" indent="-228600">
              <a:defRPr sz="1400">
                <a:solidFill>
                  <a:srgbClr val="404040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pPr algn="ctr"/>
            <a:endParaRPr lang="en-US" altLang="en-US" sz="15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74395" y="1283547"/>
            <a:ext cx="8191500" cy="5689600"/>
          </a:xfrm>
        </p:spPr>
        <p:txBody>
          <a:bodyPr>
            <a:normAutofit lnSpcReduction="10000"/>
          </a:bodyPr>
          <a:lstStyle/>
          <a:p>
            <a:pPr marL="496647" indent="-449024" algn="ctr">
              <a:buNone/>
            </a:pPr>
            <a:r>
              <a:rPr lang="en-US" altLang="en-US" sz="3400" b="1" dirty="0">
                <a:solidFill>
                  <a:srgbClr val="00B050"/>
                </a:solidFill>
                <a:latin typeface="Garamond" pitchFamily="18" charset="0"/>
              </a:rPr>
              <a:t>Roles of Members?</a:t>
            </a:r>
          </a:p>
          <a:p>
            <a:pPr marL="496647" indent="-449024"/>
            <a:r>
              <a:rPr lang="en-US" altLang="en-US" dirty="0" smtClean="0">
                <a:latin typeface="Garamond" pitchFamily="18" charset="0"/>
              </a:rPr>
              <a:t>Follow your school’s ELAC bylaws.</a:t>
            </a:r>
          </a:p>
          <a:p>
            <a:pPr marL="496647" indent="-449024"/>
            <a:r>
              <a:rPr lang="en-US" altLang="en-US" dirty="0" smtClean="0">
                <a:latin typeface="Garamond" pitchFamily="18" charset="0"/>
              </a:rPr>
              <a:t>Receive information and recommend actions in accordance with ELAC responsibilities.</a:t>
            </a:r>
          </a:p>
          <a:p>
            <a:pPr marL="496647" indent="-449024"/>
            <a:r>
              <a:rPr lang="en-US" altLang="en-US" dirty="0" smtClean="0">
                <a:latin typeface="Garamond" pitchFamily="18" charset="0"/>
              </a:rPr>
              <a:t>Assist with the development of the school needs assessments.</a:t>
            </a:r>
          </a:p>
          <a:p>
            <a:pPr marL="496647" indent="-449024"/>
            <a:r>
              <a:rPr lang="en-US" altLang="en-US" dirty="0" smtClean="0">
                <a:latin typeface="Garamond" pitchFamily="18" charset="0"/>
              </a:rPr>
              <a:t>Elect officers.</a:t>
            </a:r>
          </a:p>
          <a:p>
            <a:pPr marL="496647" indent="-449024"/>
            <a:r>
              <a:rPr lang="en-US" altLang="en-US" dirty="0" smtClean="0">
                <a:latin typeface="Garamond" pitchFamily="18" charset="0"/>
              </a:rPr>
              <a:t>Send and receive information to/from DELAC.</a:t>
            </a:r>
          </a:p>
          <a:p>
            <a:pPr marL="496647" indent="-449024"/>
            <a:r>
              <a:rPr lang="en-US" altLang="en-US" dirty="0" smtClean="0">
                <a:latin typeface="Garamond" pitchFamily="18" charset="0"/>
              </a:rPr>
              <a:t>Send and receive information to/from the School Site Council.</a:t>
            </a:r>
          </a:p>
          <a:p>
            <a:pPr marL="496647" indent="-449024"/>
            <a:r>
              <a:rPr lang="en-US" altLang="en-US" dirty="0" smtClean="0">
                <a:latin typeface="Garamond" pitchFamily="18" charset="0"/>
              </a:rPr>
              <a:t>Participate in training provided by the school and the district.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0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7700" y="1087120"/>
            <a:ext cx="8191500" cy="5608320"/>
          </a:xfrm>
        </p:spPr>
        <p:txBody>
          <a:bodyPr/>
          <a:lstStyle/>
          <a:p>
            <a:pPr marL="47624" indent="0" algn="ctr">
              <a:buNone/>
            </a:pPr>
            <a:r>
              <a:rPr lang="en-US" altLang="en-US" sz="3400" b="1" dirty="0">
                <a:solidFill>
                  <a:srgbClr val="00B050"/>
                </a:solidFill>
                <a:latin typeface="Garamond" pitchFamily="18" charset="0"/>
              </a:rPr>
              <a:t>Composition Requirements</a:t>
            </a: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3000" dirty="0">
                <a:latin typeface="Garamond" pitchFamily="18" charset="0"/>
              </a:rPr>
              <a:t>The percentage of parents of English learners on the committee must be at least the same as that of English learners at the school. </a:t>
            </a:r>
          </a:p>
          <a:p>
            <a:pPr marL="47624" indent="0">
              <a:buFont typeface="Wingdings" pitchFamily="2" charset="2"/>
              <a:buChar char="§"/>
            </a:pPr>
            <a:endParaRPr lang="en-US" altLang="en-US" sz="2600" dirty="0">
              <a:latin typeface="Garamond" pitchFamily="18" charset="0"/>
            </a:endParaRPr>
          </a:p>
          <a:p>
            <a:pPr marL="47624" indent="0">
              <a:buNone/>
            </a:pPr>
            <a:r>
              <a:rPr lang="en-US" altLang="en-US" sz="2600" dirty="0">
                <a:latin typeface="Garamond" pitchFamily="18" charset="0"/>
              </a:rPr>
              <a:t>       Example:</a:t>
            </a:r>
          </a:p>
          <a:p>
            <a:pPr marL="979688" lvl="1" indent="-367383">
              <a:buFont typeface="Wingdings" pitchFamily="2" charset="2"/>
              <a:buChar char="§"/>
            </a:pPr>
            <a:r>
              <a:rPr lang="en-US" altLang="en-US" dirty="0" smtClean="0">
                <a:latin typeface="Garamond" pitchFamily="18" charset="0"/>
              </a:rPr>
              <a:t>Barack </a:t>
            </a:r>
            <a:r>
              <a:rPr lang="en-US" altLang="en-US" dirty="0" smtClean="0">
                <a:latin typeface="Garamond" pitchFamily="18" charset="0"/>
              </a:rPr>
              <a:t>Obama School (60% EL)</a:t>
            </a:r>
          </a:p>
          <a:p>
            <a:pPr marL="979688" lvl="2" indent="-367383">
              <a:buFont typeface="Wingdings" pitchFamily="2" charset="2"/>
              <a:buChar char="§"/>
            </a:pPr>
            <a:r>
              <a:rPr lang="en-US" altLang="en-US" dirty="0" smtClean="0">
                <a:latin typeface="Garamond" pitchFamily="18" charset="0"/>
              </a:rPr>
              <a:t>10 </a:t>
            </a:r>
            <a:r>
              <a:rPr lang="en-US" altLang="en-US" dirty="0" smtClean="0">
                <a:latin typeface="Garamond" pitchFamily="18" charset="0"/>
              </a:rPr>
              <a:t>members ELAC</a:t>
            </a:r>
          </a:p>
          <a:p>
            <a:pPr marL="979688" lvl="2" indent="-367383">
              <a:buFont typeface="Wingdings" pitchFamily="2" charset="2"/>
              <a:buChar char="§"/>
            </a:pPr>
            <a:r>
              <a:rPr lang="en-US" altLang="en-US" dirty="0" smtClean="0">
                <a:latin typeface="Garamond" pitchFamily="18" charset="0"/>
              </a:rPr>
              <a:t>6 </a:t>
            </a:r>
            <a:r>
              <a:rPr lang="en-US" altLang="en-US" dirty="0" smtClean="0">
                <a:latin typeface="Garamond" pitchFamily="18" charset="0"/>
              </a:rPr>
              <a:t>members need to be EL Parents. </a:t>
            </a:r>
          </a:p>
          <a:p>
            <a:pPr marL="979688" lvl="2" indent="-367383">
              <a:buNone/>
            </a:pPr>
            <a:r>
              <a:rPr lang="en-US" altLang="en-US" sz="1200" dirty="0">
                <a:latin typeface="Garamond" pitchFamily="18" charset="0"/>
              </a:rPr>
              <a:t>	</a:t>
            </a:r>
            <a:endParaRPr lang="en-US" altLang="en-US" sz="2600" dirty="0"/>
          </a:p>
          <a:p>
            <a:pPr marL="979688" lvl="2" indent="-367383">
              <a:buNone/>
            </a:pPr>
            <a:endParaRPr lang="en-US" altLang="en-US" sz="1700" dirty="0"/>
          </a:p>
          <a:p>
            <a:pPr marL="47624" indent="0">
              <a:lnSpc>
                <a:spcPct val="150000"/>
              </a:lnSpc>
            </a:pPr>
            <a:endParaRPr lang="en-US" altLang="en-US" sz="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6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 txBox="1">
            <a:spLocks noGrp="1"/>
          </p:cNvSpPr>
          <p:nvPr/>
        </p:nvSpPr>
        <p:spPr bwMode="auto">
          <a:xfrm>
            <a:off x="4095750" y="6583680"/>
            <a:ext cx="1965960" cy="38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969" tIns="48984" rIns="97969" bIns="48984" anchor="ctr"/>
          <a:lstStyle>
            <a:lvl1pPr>
              <a:defRPr sz="2200">
                <a:solidFill>
                  <a:srgbClr val="404040"/>
                </a:solidFill>
                <a:latin typeface="Book Antiqua" pitchFamily="18" charset="0"/>
              </a:defRPr>
            </a:lvl1pPr>
            <a:lvl2pPr marL="742950" indent="-285750">
              <a:defRPr sz="2000">
                <a:solidFill>
                  <a:srgbClr val="404040"/>
                </a:solidFill>
                <a:latin typeface="Book Antiqua" pitchFamily="18" charset="0"/>
              </a:defRPr>
            </a:lvl2pPr>
            <a:lvl3pPr marL="1143000" indent="-228600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600200" indent="-228600">
              <a:defRPr sz="1600">
                <a:solidFill>
                  <a:srgbClr val="404040"/>
                </a:solidFill>
                <a:latin typeface="Book Antiqua" pitchFamily="18" charset="0"/>
              </a:defRPr>
            </a:lvl4pPr>
            <a:lvl5pPr marL="2057400" indent="-228600">
              <a:defRPr sz="1400">
                <a:solidFill>
                  <a:srgbClr val="404040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pPr algn="ctr"/>
            <a:endParaRPr lang="en-US" altLang="en-US" sz="15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5769" y="1088813"/>
            <a:ext cx="8907781" cy="5494867"/>
          </a:xfrm>
        </p:spPr>
        <p:txBody>
          <a:bodyPr>
            <a:normAutofit lnSpcReduction="10000"/>
          </a:bodyPr>
          <a:lstStyle/>
          <a:p>
            <a:pPr marL="47624" indent="0" algn="ctr">
              <a:buNone/>
            </a:pP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Roles of Officers?</a:t>
            </a:r>
          </a:p>
          <a:p>
            <a:pPr marL="47624" indent="0">
              <a:buNone/>
            </a:pPr>
            <a:r>
              <a:rPr lang="en-US" altLang="en-US" sz="2400" b="1" dirty="0">
                <a:latin typeface="Garamond" pitchFamily="18" charset="0"/>
              </a:rPr>
              <a:t>Chairperson:</a:t>
            </a:r>
            <a:endParaRPr lang="en-US" altLang="en-US" sz="2400" dirty="0">
              <a:latin typeface="Garamond" pitchFamily="18" charset="0"/>
            </a:endParaRPr>
          </a:p>
          <a:p>
            <a:pPr marL="795997" lvl="1" indent="-306153"/>
            <a:r>
              <a:rPr lang="en-US" altLang="en-US" sz="2400" dirty="0">
                <a:latin typeface="Garamond" pitchFamily="18" charset="0"/>
              </a:rPr>
              <a:t>Develops agendas with help from the principal.</a:t>
            </a:r>
          </a:p>
          <a:p>
            <a:pPr marL="795997" lvl="1" indent="-306153"/>
            <a:r>
              <a:rPr lang="en-US" altLang="en-US" sz="2400" dirty="0">
                <a:latin typeface="Garamond" pitchFamily="18" charset="0"/>
              </a:rPr>
              <a:t>Conducts the ELAC meetings.</a:t>
            </a:r>
          </a:p>
          <a:p>
            <a:pPr marL="795997" lvl="1" indent="-306153"/>
            <a:r>
              <a:rPr lang="en-US" altLang="en-US" sz="2400" dirty="0">
                <a:latin typeface="Garamond" pitchFamily="18" charset="0"/>
              </a:rPr>
              <a:t>Follows the duties that are determined in the local ELAC bylaws.</a:t>
            </a:r>
            <a:endParaRPr lang="en-US" altLang="en-US" sz="2400" b="1" dirty="0">
              <a:latin typeface="Garamond" pitchFamily="18" charset="0"/>
            </a:endParaRPr>
          </a:p>
          <a:p>
            <a:pPr marL="47624" indent="0">
              <a:buNone/>
            </a:pPr>
            <a:r>
              <a:rPr lang="en-US" altLang="en-US" sz="2400" b="1" dirty="0">
                <a:latin typeface="Garamond" pitchFamily="18" charset="0"/>
              </a:rPr>
              <a:t>Vice chairperson:</a:t>
            </a:r>
            <a:endParaRPr lang="en-US" altLang="en-US" sz="2400" dirty="0">
              <a:latin typeface="Garamond" pitchFamily="18" charset="0"/>
            </a:endParaRPr>
          </a:p>
          <a:p>
            <a:pPr marL="795997" lvl="1" indent="-306153"/>
            <a:r>
              <a:rPr lang="en-US" altLang="en-US" sz="2400" dirty="0">
                <a:latin typeface="Garamond" pitchFamily="18" charset="0"/>
              </a:rPr>
              <a:t>Assists the chairperson in conducting the ELAC meetings.</a:t>
            </a:r>
          </a:p>
          <a:p>
            <a:pPr marL="795997" lvl="1" indent="-306153"/>
            <a:r>
              <a:rPr lang="en-US" altLang="en-US" sz="2400" dirty="0">
                <a:latin typeface="Garamond" pitchFamily="18" charset="0"/>
              </a:rPr>
              <a:t>Conducts ELAC meetings in the absence of the chairperson.</a:t>
            </a:r>
          </a:p>
          <a:p>
            <a:pPr marL="795997" lvl="1" indent="-306153"/>
            <a:r>
              <a:rPr lang="en-US" altLang="en-US" sz="2400" dirty="0">
                <a:latin typeface="Garamond" pitchFamily="18" charset="0"/>
              </a:rPr>
              <a:t>Follows the duties that are determined by the local ELAC bylaws</a:t>
            </a:r>
            <a:r>
              <a:rPr lang="en-US" altLang="en-US" sz="2400" dirty="0" smtClean="0">
                <a:latin typeface="Garamond" pitchFamily="18" charset="0"/>
              </a:rPr>
              <a:t>.</a:t>
            </a:r>
          </a:p>
          <a:p>
            <a:pPr marL="2149" indent="0">
              <a:buNone/>
            </a:pPr>
            <a:r>
              <a:rPr lang="en-US" altLang="en-US" sz="2827" b="1" dirty="0" smtClean="0">
                <a:latin typeface="Garamond" pitchFamily="18" charset="0"/>
              </a:rPr>
              <a:t>Secretary:</a:t>
            </a:r>
          </a:p>
          <a:p>
            <a:pPr marL="947044" lvl="1" indent="-457200"/>
            <a:r>
              <a:rPr lang="en-US" altLang="en-US" sz="2400" dirty="0">
                <a:latin typeface="Garamond" pitchFamily="18" charset="0"/>
              </a:rPr>
              <a:t>	</a:t>
            </a:r>
            <a:r>
              <a:rPr lang="en-US" altLang="en-US" sz="2400" dirty="0" smtClean="0">
                <a:latin typeface="Garamond" pitchFamily="18" charset="0"/>
              </a:rPr>
              <a:t>Takes minutes for the meetings</a:t>
            </a:r>
            <a:endParaRPr lang="en-US" altLang="en-US" sz="2400" dirty="0">
              <a:latin typeface="Garamond" pitchFamily="18" charset="0"/>
            </a:endParaRPr>
          </a:p>
          <a:p>
            <a:pPr marL="47624" indent="0">
              <a:buNone/>
            </a:pPr>
            <a:r>
              <a:rPr lang="en-US" altLang="en-US" sz="2400" b="1" dirty="0">
                <a:latin typeface="Garamond" pitchFamily="18" charset="0"/>
              </a:rPr>
              <a:t>DELAC Representative:</a:t>
            </a:r>
            <a:endParaRPr lang="en-US" altLang="en-US" sz="2400" dirty="0">
              <a:latin typeface="Garamond" pitchFamily="18" charset="0"/>
            </a:endParaRPr>
          </a:p>
          <a:p>
            <a:pPr marL="795997" lvl="1" indent="-306153"/>
            <a:r>
              <a:rPr lang="en-US" altLang="en-US" sz="2400" dirty="0">
                <a:latin typeface="Garamond" pitchFamily="18" charset="0"/>
              </a:rPr>
              <a:t>Attends DELAC meetings.</a:t>
            </a:r>
          </a:p>
          <a:p>
            <a:pPr marL="795997" lvl="1" indent="-306153"/>
            <a:r>
              <a:rPr lang="en-US" altLang="en-US" sz="2400" dirty="0">
                <a:latin typeface="Garamond" pitchFamily="18" charset="0"/>
              </a:rPr>
              <a:t>Serves as liaison between ELAC &amp; DELAC.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63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6245" y="1063625"/>
            <a:ext cx="8191500" cy="5527040"/>
          </a:xfrm>
        </p:spPr>
        <p:txBody>
          <a:bodyPr/>
          <a:lstStyle/>
          <a:p>
            <a:pPr marL="496647" indent="-449024" algn="ctr">
              <a:buNone/>
            </a:pPr>
            <a:r>
              <a:rPr lang="en-US" altLang="en-US" sz="3400" b="1" dirty="0">
                <a:solidFill>
                  <a:srgbClr val="00B050"/>
                </a:solidFill>
                <a:latin typeface="Garamond" pitchFamily="18" charset="0"/>
              </a:rPr>
              <a:t>What qualities make an effective officer?</a:t>
            </a:r>
          </a:p>
          <a:p>
            <a:pPr marL="496647" indent="-449024">
              <a:buFont typeface="Wingdings" pitchFamily="2" charset="2"/>
              <a:buChar char="§"/>
            </a:pPr>
            <a:r>
              <a:rPr lang="en-US" altLang="en-US" sz="2600" b="1" dirty="0">
                <a:latin typeface="Garamond" pitchFamily="18" charset="0"/>
              </a:rPr>
              <a:t>For each officer position, write what qualities you think would make someone effective in that role.  Discuss why.</a:t>
            </a:r>
          </a:p>
          <a:p>
            <a:pPr marL="831715" lvl="1" indent="-440520">
              <a:buNone/>
            </a:pPr>
            <a:endParaRPr lang="en-US" altLang="en-US" sz="2600" dirty="0">
              <a:latin typeface="Garamond" pitchFamily="18" charset="0"/>
            </a:endParaRPr>
          </a:p>
          <a:p>
            <a:pPr marL="831715" lvl="1" indent="-440520">
              <a:buNone/>
            </a:pPr>
            <a:endParaRPr lang="en-US" altLang="en-US" sz="1200" dirty="0"/>
          </a:p>
          <a:p>
            <a:pPr marL="831715" lvl="1" indent="-440520">
              <a:buNone/>
            </a:pPr>
            <a:endParaRPr lang="en-US" altLang="en-US" sz="1200" dirty="0"/>
          </a:p>
          <a:p>
            <a:pPr marL="831715" lvl="1" indent="-440520">
              <a:buNone/>
            </a:pPr>
            <a:endParaRPr lang="en-US" altLang="en-US" sz="1200" dirty="0"/>
          </a:p>
          <a:p>
            <a:pPr marL="831715" lvl="1" indent="-440520">
              <a:buNone/>
            </a:pPr>
            <a:endParaRPr lang="en-US" altLang="en-US" sz="1200" dirty="0"/>
          </a:p>
          <a:p>
            <a:pPr marL="831715" lvl="1" indent="-440520">
              <a:buNone/>
            </a:pPr>
            <a:r>
              <a:rPr lang="en-US" altLang="en-US" sz="1700" dirty="0">
                <a:latin typeface="Garamond" pitchFamily="18" charset="0"/>
              </a:rPr>
              <a:t>**Take this back to your site for discussion at ELAC.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832485" y="1206500"/>
            <a:ext cx="8519160" cy="5364480"/>
          </a:xfrm>
        </p:spPr>
        <p:txBody>
          <a:bodyPr/>
          <a:lstStyle/>
          <a:p>
            <a:pPr marL="47624" indent="0" algn="ctr">
              <a:buNone/>
            </a:pPr>
            <a:r>
              <a:rPr lang="en-US" altLang="en-US" sz="3100" b="1" dirty="0">
                <a:solidFill>
                  <a:srgbClr val="00B050"/>
                </a:solidFill>
                <a:latin typeface="Garamond" pitchFamily="18" charset="0"/>
              </a:rPr>
              <a:t>Bylaws</a:t>
            </a:r>
            <a:endParaRPr lang="en-US" altLang="en-US" sz="27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>
              <a:buNone/>
            </a:pPr>
            <a:r>
              <a:rPr lang="en-US" altLang="en-US" sz="2700" dirty="0">
                <a:latin typeface="Garamond" pitchFamily="18" charset="0"/>
              </a:rPr>
              <a:t>While bylaws are not required, they are recommended.</a:t>
            </a: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2700" dirty="0">
                <a:latin typeface="Garamond" pitchFamily="18" charset="0"/>
              </a:rPr>
              <a:t>Some items to cover: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dirty="0" smtClean="0">
                <a:latin typeface="Garamond" pitchFamily="18" charset="0"/>
              </a:rPr>
              <a:t>Membership composition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dirty="0" smtClean="0">
                <a:latin typeface="Garamond" pitchFamily="18" charset="0"/>
              </a:rPr>
              <a:t>Election procedures; what to do if an officer leaves midterm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dirty="0" smtClean="0">
                <a:latin typeface="Garamond" pitchFamily="18" charset="0"/>
              </a:rPr>
              <a:t>Officers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dirty="0" smtClean="0">
                <a:latin typeface="Garamond" pitchFamily="18" charset="0"/>
              </a:rPr>
              <a:t>Number </a:t>
            </a:r>
            <a:r>
              <a:rPr lang="en-US" altLang="en-US" dirty="0" smtClean="0">
                <a:latin typeface="Garamond" pitchFamily="18" charset="0"/>
              </a:rPr>
              <a:t>of meetings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dirty="0" smtClean="0">
                <a:latin typeface="Garamond" pitchFamily="18" charset="0"/>
              </a:rPr>
              <a:t>Parliamentary procedures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dirty="0" smtClean="0">
                <a:latin typeface="Garamond" pitchFamily="18" charset="0"/>
              </a:rPr>
              <a:t>Topics to cover</a:t>
            </a:r>
          </a:p>
          <a:p>
            <a:pPr marL="47624" indent="0">
              <a:buNone/>
            </a:pPr>
            <a:r>
              <a:rPr lang="en-US" altLang="en-US" sz="2700" dirty="0"/>
              <a:t>**</a:t>
            </a:r>
            <a:r>
              <a:rPr lang="en-US" altLang="en-US" sz="2100" dirty="0"/>
              <a:t>Sample on page 16 of ELAC Handbook</a:t>
            </a:r>
          </a:p>
          <a:p>
            <a:pPr marL="47624" indent="0"/>
            <a:endParaRPr lang="en-US" altLang="en-US" sz="2100" dirty="0"/>
          </a:p>
          <a:p>
            <a:pPr marL="47624" indent="0"/>
            <a:endParaRPr lang="en-US" altLang="en-US" sz="1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15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2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7" dur="5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2" dur="5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819150" y="1219200"/>
            <a:ext cx="8519160" cy="5364480"/>
          </a:xfrm>
        </p:spPr>
        <p:txBody>
          <a:bodyPr/>
          <a:lstStyle/>
          <a:p>
            <a:pPr marL="47624" indent="0" algn="ctr">
              <a:buNone/>
            </a:pPr>
            <a:r>
              <a:rPr lang="en-US" altLang="en-US" sz="3400" b="1" dirty="0">
                <a:solidFill>
                  <a:srgbClr val="00B050"/>
                </a:solidFill>
                <a:latin typeface="Garamond" pitchFamily="18" charset="0"/>
              </a:rPr>
              <a:t>Record Keeping</a:t>
            </a:r>
            <a:endParaRPr lang="en-US" altLang="en-US" sz="30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>
              <a:buNone/>
            </a:pPr>
            <a:r>
              <a:rPr lang="en-US" altLang="en-US" sz="3000" dirty="0">
                <a:latin typeface="Garamond" pitchFamily="18" charset="0"/>
              </a:rPr>
              <a:t>The school and district must keep records of every ELAC meeting.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sz="2600" dirty="0">
                <a:latin typeface="Garamond" pitchFamily="18" charset="0"/>
              </a:rPr>
              <a:t>Sign-in </a:t>
            </a:r>
            <a:r>
              <a:rPr lang="en-US" altLang="en-US" sz="2600" dirty="0" smtClean="0">
                <a:latin typeface="Garamond" pitchFamily="18" charset="0"/>
              </a:rPr>
              <a:t>sheets</a:t>
            </a:r>
            <a:endParaRPr lang="en-US" altLang="en-US" sz="2600" dirty="0">
              <a:latin typeface="Garamond" pitchFamily="18" charset="0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sz="2600" dirty="0">
                <a:latin typeface="Garamond" pitchFamily="18" charset="0"/>
              </a:rPr>
              <a:t>Agendas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sz="2600" dirty="0">
                <a:latin typeface="Garamond" pitchFamily="18" charset="0"/>
              </a:rPr>
              <a:t>Minutes</a:t>
            </a:r>
          </a:p>
          <a:p>
            <a:pPr marL="47624" indent="0"/>
            <a:endParaRPr lang="en-US" altLang="en-US" dirty="0" smtClean="0"/>
          </a:p>
          <a:p>
            <a:pPr marL="47624" indent="0"/>
            <a:endParaRPr lang="en-US" altLang="en-US" sz="2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09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9120" y="1130300"/>
            <a:ext cx="8191500" cy="5608320"/>
          </a:xfrm>
        </p:spPr>
        <p:txBody>
          <a:bodyPr/>
          <a:lstStyle/>
          <a:p>
            <a:pPr marL="47624" indent="0" algn="ctr">
              <a:buNone/>
            </a:pPr>
            <a:r>
              <a:rPr lang="en-US" altLang="en-US" sz="3400" b="1" dirty="0">
                <a:solidFill>
                  <a:srgbClr val="00B050"/>
                </a:solidFill>
                <a:latin typeface="Garamond" pitchFamily="18" charset="0"/>
              </a:rPr>
              <a:t>Agendas</a:t>
            </a:r>
            <a:endParaRPr lang="en-US" altLang="en-US" sz="26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2600" dirty="0">
                <a:latin typeface="Garamond" pitchFamily="18" charset="0"/>
              </a:rPr>
              <a:t>Officers or general membership must assist in developing the agendas.</a:t>
            </a:r>
            <a:endParaRPr lang="en-US" altLang="en-US" sz="1100" dirty="0"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2600" dirty="0">
                <a:latin typeface="Garamond" pitchFamily="18" charset="0"/>
              </a:rPr>
              <a:t>Each meeting’s agenda must be developed from three sources: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dirty="0" smtClean="0">
                <a:latin typeface="Garamond" pitchFamily="18" charset="0"/>
              </a:rPr>
              <a:t>ELAC members’ selected items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dirty="0" smtClean="0">
                <a:latin typeface="Garamond" pitchFamily="18" charset="0"/>
              </a:rPr>
              <a:t>School staff and district selected items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dirty="0" smtClean="0">
                <a:latin typeface="Garamond" pitchFamily="18" charset="0"/>
              </a:rPr>
              <a:t>State required items</a:t>
            </a: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2600" dirty="0">
                <a:latin typeface="Garamond" pitchFamily="18" charset="0"/>
              </a:rPr>
              <a:t>Agenda must indicate elections, training, and completion of required ELAC duties</a:t>
            </a:r>
          </a:p>
          <a:p>
            <a:pPr marL="979688" lvl="1" indent="-440520">
              <a:buFont typeface="Wingdings" pitchFamily="2" charset="2"/>
              <a:buChar char="§"/>
            </a:pPr>
            <a:endParaRPr lang="en-US" altLang="en-US" sz="1100" dirty="0">
              <a:latin typeface="Garamond" pitchFamily="18" charset="0"/>
            </a:endParaRPr>
          </a:p>
          <a:p>
            <a:pPr marL="47624" indent="0">
              <a:buNone/>
            </a:pPr>
            <a:r>
              <a:rPr lang="en-US" altLang="en-US" sz="2600" dirty="0"/>
              <a:t>**Samples on pages 12-15 of ELAC Handbook</a:t>
            </a:r>
          </a:p>
          <a:p>
            <a:pPr marL="47624" indent="0"/>
            <a:endParaRPr lang="en-US" altLang="en-US" sz="2600" dirty="0"/>
          </a:p>
          <a:p>
            <a:pPr marL="47624" indent="0"/>
            <a:endParaRPr lang="en-US" altLang="en-US" sz="2800" dirty="0"/>
          </a:p>
          <a:p>
            <a:pPr marL="979688" lvl="1" indent="-440520"/>
            <a:endParaRPr lang="en-US" alt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8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36270" y="1078230"/>
            <a:ext cx="8191500" cy="5527040"/>
          </a:xfrm>
        </p:spPr>
        <p:txBody>
          <a:bodyPr/>
          <a:lstStyle/>
          <a:p>
            <a:pPr marL="47624" indent="0" algn="ctr">
              <a:buNone/>
            </a:pPr>
            <a:r>
              <a:rPr lang="en-US" altLang="en-US" sz="3400" b="1" dirty="0">
                <a:solidFill>
                  <a:srgbClr val="00B050"/>
                </a:solidFill>
                <a:latin typeface="Garamond" pitchFamily="18" charset="0"/>
              </a:rPr>
              <a:t>Minutes</a:t>
            </a:r>
            <a:endParaRPr lang="en-US" altLang="en-US" sz="30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3000" dirty="0">
                <a:latin typeface="Garamond" pitchFamily="18" charset="0"/>
              </a:rPr>
              <a:t>Minutes must be taken at each meeting </a:t>
            </a:r>
            <a:r>
              <a:rPr lang="en-US" altLang="en-US" sz="2600" dirty="0">
                <a:latin typeface="Garamond" pitchFamily="18" charset="0"/>
              </a:rPr>
              <a:t>(ELAC Secretary usually does this).</a:t>
            </a:r>
            <a:endParaRPr lang="en-US" altLang="en-US" sz="1200" dirty="0"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endParaRPr lang="en-US" altLang="en-US" sz="1100" dirty="0"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3000" dirty="0">
                <a:latin typeface="Garamond" pitchFamily="18" charset="0"/>
              </a:rPr>
              <a:t>School is responsible </a:t>
            </a:r>
            <a:r>
              <a:rPr lang="en-US" altLang="en-US" sz="3000" dirty="0" smtClean="0">
                <a:latin typeface="Garamond" pitchFamily="18" charset="0"/>
              </a:rPr>
              <a:t>for translating </a:t>
            </a:r>
            <a:r>
              <a:rPr lang="en-US" altLang="en-US" sz="3000" dirty="0">
                <a:latin typeface="Garamond" pitchFamily="18" charset="0"/>
              </a:rPr>
              <a:t>minutes into languages represented.</a:t>
            </a:r>
            <a:endParaRPr lang="en-US" altLang="en-US" sz="1200" dirty="0"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endParaRPr lang="en-US" altLang="en-US" sz="1100" dirty="0"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3000" dirty="0">
                <a:latin typeface="Garamond" pitchFamily="18" charset="0"/>
              </a:rPr>
              <a:t>Minutes must indicate elections, training, and completion of required ELAC duties</a:t>
            </a:r>
          </a:p>
          <a:p>
            <a:pPr marL="47624" indent="0">
              <a:buNone/>
            </a:pPr>
            <a:endParaRPr lang="en-US" altLang="en-US" sz="3000" dirty="0">
              <a:latin typeface="Garamond" pitchFamily="18" charset="0"/>
            </a:endParaRPr>
          </a:p>
          <a:p>
            <a:pPr marL="47624" indent="0">
              <a:buNone/>
            </a:pPr>
            <a:r>
              <a:rPr lang="en-US" altLang="en-US" sz="2600" dirty="0"/>
              <a:t>**Template on pages 17-18 of ELAC Handbook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4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674370" y="1087755"/>
            <a:ext cx="8191500" cy="5283200"/>
          </a:xfrm>
        </p:spPr>
        <p:txBody>
          <a:bodyPr/>
          <a:lstStyle/>
          <a:p>
            <a:pPr marL="47624" indent="0" algn="ctr">
              <a:buNone/>
            </a:pP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DELAC Duties</a:t>
            </a:r>
          </a:p>
          <a:p>
            <a:pPr marL="47624" indent="0">
              <a:buNone/>
            </a:pPr>
            <a:r>
              <a:rPr lang="en-US" altLang="en-US" sz="2800" dirty="0">
                <a:latin typeface="Garamond" pitchFamily="18" charset="0"/>
              </a:rPr>
              <a:t>The DELAC must effectively advise the governing board on at least the following: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sz="2400" dirty="0">
                <a:latin typeface="Garamond" pitchFamily="18" charset="0"/>
              </a:rPr>
              <a:t>district plan for English learners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sz="2400" dirty="0" smtClean="0">
                <a:latin typeface="Garamond" pitchFamily="18" charset="0"/>
              </a:rPr>
              <a:t>setting </a:t>
            </a:r>
            <a:r>
              <a:rPr lang="en-US" altLang="en-US" sz="2400" dirty="0">
                <a:latin typeface="Garamond" pitchFamily="18" charset="0"/>
              </a:rPr>
              <a:t>district goals for English learner education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sz="2400" dirty="0">
                <a:latin typeface="Garamond" pitchFamily="18" charset="0"/>
              </a:rPr>
              <a:t>district plan to meet teacher and aide requirements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sz="2400" dirty="0">
                <a:latin typeface="Garamond" pitchFamily="18" charset="0"/>
              </a:rPr>
              <a:t>language census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sz="2400" dirty="0">
                <a:latin typeface="Garamond" pitchFamily="18" charset="0"/>
              </a:rPr>
              <a:t>written parent notification of initial enrollment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sz="2400" dirty="0">
                <a:latin typeface="Garamond" pitchFamily="18" charset="0"/>
              </a:rPr>
              <a:t>district’s reclassification process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sz="2400" dirty="0">
                <a:latin typeface="Garamond" pitchFamily="18" charset="0"/>
              </a:rPr>
              <a:t>written notifications sent home </a:t>
            </a:r>
            <a:r>
              <a:rPr lang="en-US" altLang="en-US" sz="2400" dirty="0" smtClean="0">
                <a:latin typeface="Garamond" pitchFamily="18" charset="0"/>
              </a:rPr>
              <a:t>annually to </a:t>
            </a:r>
            <a:r>
              <a:rPr lang="en-US" altLang="en-US" sz="2400" dirty="0">
                <a:latin typeface="Garamond" pitchFamily="18" charset="0"/>
              </a:rPr>
              <a:t>parents/guardians</a:t>
            </a:r>
          </a:p>
          <a:p>
            <a:pPr marL="47624" indent="0"/>
            <a:endParaRPr lang="en-US" alt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English/ELAC Training PP 2013-14/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04009" y="1254125"/>
            <a:ext cx="8191500" cy="5120640"/>
          </a:xfrm>
        </p:spPr>
        <p:txBody>
          <a:bodyPr>
            <a:normAutofit/>
          </a:bodyPr>
          <a:lstStyle/>
          <a:p>
            <a:pPr marL="47624" indent="0" algn="ctr">
              <a:lnSpc>
                <a:spcPct val="70000"/>
              </a:lnSpc>
              <a:buNone/>
            </a:pPr>
            <a:r>
              <a:rPr lang="en-US" altLang="en-US" sz="3400" b="1" dirty="0">
                <a:solidFill>
                  <a:srgbClr val="00B050"/>
                </a:solidFill>
                <a:latin typeface="Garamond" pitchFamily="18" charset="0"/>
              </a:rPr>
              <a:t>Relationship to Other Committees</a:t>
            </a:r>
          </a:p>
          <a:p>
            <a:pPr marL="47624" indent="0" algn="ctr">
              <a:lnSpc>
                <a:spcPct val="70000"/>
              </a:lnSpc>
              <a:buNone/>
            </a:pPr>
            <a:endParaRPr lang="en-US" altLang="en-US" sz="11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>
              <a:lnSpc>
                <a:spcPct val="110000"/>
              </a:lnSpc>
              <a:buFont typeface="Wingdings" pitchFamily="2" charset="2"/>
              <a:buChar char="§"/>
            </a:pPr>
            <a:r>
              <a:rPr lang="en-US" altLang="en-US" sz="2100" dirty="0">
                <a:latin typeface="Garamond" pitchFamily="18" charset="0"/>
              </a:rPr>
              <a:t>DELAC representatives serve as links between school and district.</a:t>
            </a:r>
          </a:p>
          <a:p>
            <a:pPr marL="47624" indent="0">
              <a:lnSpc>
                <a:spcPct val="110000"/>
              </a:lnSpc>
              <a:buFont typeface="Wingdings" pitchFamily="2" charset="2"/>
              <a:buChar char="§"/>
            </a:pPr>
            <a:r>
              <a:rPr lang="en-US" altLang="en-US" sz="2100" dirty="0">
                <a:latin typeface="Garamond" pitchFamily="18" charset="0"/>
              </a:rPr>
              <a:t>It is recommended that the School Site Council (SSC) include representation by parents of English Learners.</a:t>
            </a:r>
          </a:p>
          <a:p>
            <a:pPr marL="47624" indent="0">
              <a:lnSpc>
                <a:spcPct val="110000"/>
              </a:lnSpc>
              <a:buFont typeface="Wingdings" pitchFamily="2" charset="2"/>
              <a:buChar char="§"/>
            </a:pPr>
            <a:r>
              <a:rPr lang="en-US" altLang="en-US" sz="2100" dirty="0">
                <a:latin typeface="Garamond" pitchFamily="18" charset="0"/>
              </a:rPr>
              <a:t>The SSC is required to seek input from the ELAC about programs/services for ELs funded by </a:t>
            </a:r>
            <a:r>
              <a:rPr lang="en-US" altLang="en-US" sz="2100" dirty="0" smtClean="0">
                <a:latin typeface="Garamond" pitchFamily="18" charset="0"/>
              </a:rPr>
              <a:t>LCFF </a:t>
            </a:r>
            <a:r>
              <a:rPr lang="en-US" altLang="en-US" sz="2100" dirty="0" smtClean="0">
                <a:latin typeface="Garamond" pitchFamily="18" charset="0"/>
              </a:rPr>
              <a:t>as </a:t>
            </a:r>
            <a:r>
              <a:rPr lang="en-US" altLang="en-US" sz="2100" dirty="0">
                <a:latin typeface="Garamond" pitchFamily="18" charset="0"/>
              </a:rPr>
              <a:t>outlined in the Single Plan for Student </a:t>
            </a:r>
            <a:r>
              <a:rPr lang="en-US" altLang="en-US" sz="2100" dirty="0" smtClean="0">
                <a:latin typeface="Garamond" pitchFamily="18" charset="0"/>
              </a:rPr>
              <a:t>Achievement (SPSA) </a:t>
            </a:r>
            <a:endParaRPr lang="en-US" altLang="en-US" sz="2100" dirty="0" smtClean="0">
              <a:latin typeface="Garamond" pitchFamily="18" charset="0"/>
            </a:endParaRPr>
          </a:p>
          <a:p>
            <a:pPr marL="47624" indent="0">
              <a:lnSpc>
                <a:spcPct val="110000"/>
              </a:lnSpc>
              <a:buFont typeface="Wingdings" pitchFamily="2" charset="2"/>
              <a:buChar char="§"/>
            </a:pPr>
            <a:r>
              <a:rPr lang="en-US" altLang="en-US" sz="2100" dirty="0" smtClean="0">
                <a:latin typeface="Garamond" pitchFamily="18" charset="0"/>
              </a:rPr>
              <a:t>The </a:t>
            </a:r>
            <a:r>
              <a:rPr lang="en-US" altLang="en-US" sz="2100" dirty="0">
                <a:latin typeface="Garamond" pitchFamily="18" charset="0"/>
              </a:rPr>
              <a:t>ELAC may delegate duties to SSC only after ELAC is formed and trained on rights and responsibilities. The SSC must accept, be trained, and then carry out all ELAC duties.</a:t>
            </a:r>
          </a:p>
          <a:p>
            <a:pPr marL="47624" indent="0">
              <a:lnSpc>
                <a:spcPct val="110000"/>
              </a:lnSpc>
              <a:buFont typeface="Wingdings" pitchFamily="2" charset="2"/>
              <a:buChar char="§"/>
            </a:pPr>
            <a:r>
              <a:rPr lang="en-US" altLang="en-US" sz="2100" dirty="0">
                <a:latin typeface="Garamond" pitchFamily="18" charset="0"/>
              </a:rPr>
              <a:t>School facilitates interaction or communications among committees.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4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914400" y="1562100"/>
            <a:ext cx="7620000" cy="1143000"/>
          </a:xfrm>
          <a:prstGeom prst="rect">
            <a:avLst/>
          </a:prstGeom>
        </p:spPr>
        <p:txBody>
          <a:bodyPr/>
          <a:lstStyle>
            <a:lvl1pPr algn="l" defTabSz="97539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69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00B050"/>
                </a:solidFill>
                <a:latin typeface="Garamond" pitchFamily="18" charset="0"/>
              </a:rPr>
              <a:t>What is an English Learner?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00" y="2857500"/>
            <a:ext cx="7772400" cy="4114800"/>
          </a:xfrm>
          <a:prstGeom prst="rect">
            <a:avLst/>
          </a:prstGeom>
        </p:spPr>
        <p:txBody>
          <a:bodyPr/>
          <a:lstStyle>
            <a:lvl1pPr marL="243848" indent="-243848" algn="l" defTabSz="975390" rtl="0" eaLnBrk="1" latinLnBrk="0" hangingPunct="1">
              <a:lnSpc>
                <a:spcPct val="90000"/>
              </a:lnSpc>
              <a:spcBef>
                <a:spcPts val="1067"/>
              </a:spcBef>
              <a:buFont typeface="Arial" panose="020B0604020202020204" pitchFamily="34" charset="0"/>
              <a:buChar char="•"/>
              <a:defRPr sz="2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43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38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6933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94629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2324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70019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714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45410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Garamond" pitchFamily="18" charset="0"/>
              </a:rPr>
              <a:t>An English Learner is a student whose primary language is not English and is still developing his/her English skills.</a:t>
            </a:r>
          </a:p>
          <a:p>
            <a:pPr>
              <a:buFontTx/>
              <a:buNone/>
            </a:pPr>
            <a:endParaRPr lang="en-US" sz="24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Other terms that are sometimes used to describe English Learners are: EL students, limited English proficient (LEP) students, ESL/ELD students, English Learners (ELs).</a:t>
            </a:r>
          </a:p>
          <a:p>
            <a:pPr>
              <a:buFontTx/>
              <a:buNone/>
            </a:pPr>
            <a:endParaRPr lang="en-US" sz="24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An English Learner is considered fluent English proficient when he/she meets the district’s reclassification criteria.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68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2470" y="1115695"/>
            <a:ext cx="8191500" cy="5608320"/>
          </a:xfrm>
        </p:spPr>
        <p:txBody>
          <a:bodyPr/>
          <a:lstStyle/>
          <a:p>
            <a:pPr marL="47624" indent="0" algn="ctr">
              <a:buNone/>
            </a:pPr>
            <a:r>
              <a:rPr lang="en-US" altLang="en-US" sz="3400" b="1" dirty="0">
                <a:solidFill>
                  <a:srgbClr val="00B050"/>
                </a:solidFill>
                <a:latin typeface="Garamond" pitchFamily="18" charset="0"/>
              </a:rPr>
              <a:t>Legal References</a:t>
            </a:r>
            <a:endParaRPr lang="en-US" altLang="en-US" sz="15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 algn="ctr">
              <a:buNone/>
            </a:pPr>
            <a:endParaRPr lang="en-US" altLang="en-US" sz="13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3000" dirty="0">
                <a:latin typeface="Garamond" pitchFamily="18" charset="0"/>
              </a:rPr>
              <a:t>California</a:t>
            </a:r>
            <a:r>
              <a:rPr lang="en-US" altLang="en-US" sz="3000" i="1" dirty="0">
                <a:latin typeface="Garamond" pitchFamily="18" charset="0"/>
              </a:rPr>
              <a:t> Education Code,</a:t>
            </a:r>
            <a:r>
              <a:rPr lang="en-US" altLang="en-US" sz="3000" dirty="0">
                <a:latin typeface="Garamond" pitchFamily="18" charset="0"/>
              </a:rPr>
              <a:t> sections 35147(c), 52176(b), 62002.5, and 64001(a) </a:t>
            </a:r>
            <a:endParaRPr lang="en-US" altLang="en-US" sz="1100" dirty="0"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endParaRPr lang="en-US" altLang="en-US" sz="1100" dirty="0"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3000" i="1" dirty="0">
                <a:latin typeface="Garamond" pitchFamily="18" charset="0"/>
              </a:rPr>
              <a:t>California Code of Regulations</a:t>
            </a:r>
            <a:r>
              <a:rPr lang="en-US" altLang="en-US" sz="3000" dirty="0">
                <a:latin typeface="Garamond" pitchFamily="18" charset="0"/>
              </a:rPr>
              <a:t>, Title 5, Section 11308 (b) and (d) </a:t>
            </a:r>
            <a:endParaRPr lang="en-US" altLang="en-US" sz="1100" dirty="0"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endParaRPr lang="en-US" altLang="en-US" sz="1100" dirty="0"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3000" dirty="0">
                <a:latin typeface="Garamond" pitchFamily="18" charset="0"/>
              </a:rPr>
              <a:t>20 </a:t>
            </a:r>
            <a:r>
              <a:rPr lang="en-US" altLang="en-US" sz="3000" i="1" dirty="0">
                <a:latin typeface="Garamond" pitchFamily="18" charset="0"/>
              </a:rPr>
              <a:t>United States Code</a:t>
            </a:r>
            <a:r>
              <a:rPr lang="en-US" altLang="en-US" sz="3000" dirty="0">
                <a:latin typeface="Garamond" pitchFamily="18" charset="0"/>
              </a:rPr>
              <a:t> Section 6312(g)(4)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6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95325" y="1451610"/>
            <a:ext cx="8027670" cy="349504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5800" b="1" dirty="0">
                <a:solidFill>
                  <a:srgbClr val="00B050"/>
                </a:solidFill>
                <a:latin typeface="Garamond" pitchFamily="18" charset="0"/>
              </a:rPr>
              <a:t>Questions</a:t>
            </a:r>
          </a:p>
          <a:p>
            <a:pPr algn="ctr" eaLnBrk="1" hangingPunct="1">
              <a:buFontTx/>
              <a:buNone/>
            </a:pPr>
            <a:r>
              <a:rPr lang="en-US" altLang="en-US" sz="5800" b="1" dirty="0">
                <a:solidFill>
                  <a:srgbClr val="00B050"/>
                </a:solidFill>
                <a:latin typeface="Garamond" pitchFamily="18" charset="0"/>
              </a:rPr>
              <a:t>or</a:t>
            </a:r>
          </a:p>
          <a:p>
            <a:pPr algn="ctr" eaLnBrk="1" hangingPunct="1">
              <a:buFontTx/>
              <a:buNone/>
            </a:pPr>
            <a:r>
              <a:rPr lang="en-US" altLang="en-US" sz="5800" b="1" dirty="0">
                <a:solidFill>
                  <a:srgbClr val="00B050"/>
                </a:solidFill>
                <a:latin typeface="Garamond" pitchFamily="18" charset="0"/>
              </a:rPr>
              <a:t>Comments?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39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04009" y="1339850"/>
            <a:ext cx="8191500" cy="5364480"/>
          </a:xfrm>
        </p:spPr>
        <p:txBody>
          <a:bodyPr/>
          <a:lstStyle/>
          <a:p>
            <a:pPr marL="47624" indent="0" algn="ctr">
              <a:lnSpc>
                <a:spcPct val="80000"/>
              </a:lnSpc>
              <a:buNone/>
            </a:pPr>
            <a:r>
              <a:rPr lang="en-US" altLang="en-US" sz="3400" b="1" dirty="0">
                <a:solidFill>
                  <a:srgbClr val="00B050"/>
                </a:solidFill>
                <a:latin typeface="Garamond" pitchFamily="18" charset="0"/>
              </a:rPr>
              <a:t>What Is an ELAC?</a:t>
            </a:r>
          </a:p>
          <a:p>
            <a:pPr marL="47624" indent="0" algn="ctr">
              <a:lnSpc>
                <a:spcPct val="80000"/>
              </a:lnSpc>
              <a:buNone/>
            </a:pPr>
            <a:endParaRPr lang="en-US" altLang="en-US" sz="1500" b="1" dirty="0">
              <a:latin typeface="Garamond" pitchFamily="18" charset="0"/>
            </a:endParaRPr>
          </a:p>
          <a:p>
            <a:pPr marL="47624" indent="0"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en-US" sz="3000" b="1" u="sng" dirty="0">
                <a:latin typeface="Garamond" pitchFamily="18" charset="0"/>
              </a:rPr>
              <a:t>E</a:t>
            </a:r>
            <a:r>
              <a:rPr lang="en-US" altLang="en-US" sz="3000" dirty="0">
                <a:latin typeface="Garamond" pitchFamily="18" charset="0"/>
              </a:rPr>
              <a:t>nglish </a:t>
            </a:r>
            <a:r>
              <a:rPr lang="en-US" altLang="en-US" sz="3000" b="1" u="sng" dirty="0">
                <a:latin typeface="Garamond" pitchFamily="18" charset="0"/>
              </a:rPr>
              <a:t>L</a:t>
            </a:r>
            <a:r>
              <a:rPr lang="en-US" altLang="en-US" sz="3000" dirty="0">
                <a:latin typeface="Garamond" pitchFamily="18" charset="0"/>
              </a:rPr>
              <a:t>earner </a:t>
            </a:r>
            <a:r>
              <a:rPr lang="en-US" altLang="en-US" sz="3000" b="1" u="sng" dirty="0">
                <a:latin typeface="Garamond" pitchFamily="18" charset="0"/>
              </a:rPr>
              <a:t>A</a:t>
            </a:r>
            <a:r>
              <a:rPr lang="en-US" altLang="en-US" sz="3000" dirty="0">
                <a:latin typeface="Garamond" pitchFamily="18" charset="0"/>
              </a:rPr>
              <a:t>dvisory </a:t>
            </a:r>
            <a:r>
              <a:rPr lang="en-US" altLang="en-US" sz="3000" b="1" u="sng" dirty="0">
                <a:latin typeface="Garamond" pitchFamily="18" charset="0"/>
              </a:rPr>
              <a:t>C</a:t>
            </a:r>
            <a:r>
              <a:rPr lang="en-US" altLang="en-US" sz="3000" dirty="0">
                <a:latin typeface="Garamond" pitchFamily="18" charset="0"/>
              </a:rPr>
              <a:t>ommittee</a:t>
            </a:r>
            <a:endParaRPr lang="en-US" altLang="en-US" sz="1700" dirty="0">
              <a:latin typeface="Garamond" pitchFamily="18" charset="0"/>
            </a:endParaRPr>
          </a:p>
          <a:p>
            <a:pPr marL="47624" indent="0" algn="ctr">
              <a:lnSpc>
                <a:spcPct val="80000"/>
              </a:lnSpc>
              <a:buFont typeface="Wingdings" pitchFamily="2" charset="2"/>
              <a:buChar char="§"/>
            </a:pPr>
            <a:endParaRPr lang="en-US" altLang="en-US" sz="1500" dirty="0">
              <a:latin typeface="Garamond" pitchFamily="18" charset="0"/>
            </a:endParaRPr>
          </a:p>
          <a:p>
            <a:pPr marL="47624" indent="0"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en-US" sz="3000" dirty="0">
                <a:latin typeface="Garamond" pitchFamily="18" charset="0"/>
              </a:rPr>
              <a:t>Parents/guardians of English Learners meet to </a:t>
            </a:r>
            <a:r>
              <a:rPr lang="en-US" altLang="en-US" sz="3000" b="1" u="sng" dirty="0">
                <a:latin typeface="Garamond" pitchFamily="18" charset="0"/>
              </a:rPr>
              <a:t>advise</a:t>
            </a:r>
            <a:r>
              <a:rPr lang="en-US" altLang="en-US" sz="3000" dirty="0">
                <a:latin typeface="Garamond" pitchFamily="18" charset="0"/>
              </a:rPr>
              <a:t> the school programs and services for English learners.</a:t>
            </a:r>
            <a:endParaRPr lang="en-US" altLang="en-US" sz="1700" dirty="0">
              <a:latin typeface="Garamond" pitchFamily="18" charset="0"/>
            </a:endParaRPr>
          </a:p>
          <a:p>
            <a:pPr marL="47624" indent="0">
              <a:lnSpc>
                <a:spcPct val="80000"/>
              </a:lnSpc>
              <a:buFont typeface="Wingdings" pitchFamily="2" charset="2"/>
              <a:buChar char="§"/>
            </a:pPr>
            <a:endParaRPr lang="en-US" altLang="en-US" sz="1500" dirty="0">
              <a:latin typeface="Garamond" pitchFamily="18" charset="0"/>
            </a:endParaRPr>
          </a:p>
          <a:p>
            <a:pPr marL="47624" indent="0"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en-US" sz="3000" dirty="0">
                <a:latin typeface="Garamond" pitchFamily="18" charset="0"/>
              </a:rPr>
              <a:t>State mandated for every school that has twenty-one (21) or more English learners.</a:t>
            </a:r>
            <a:endParaRPr lang="en-US" altLang="en-US" sz="1700" dirty="0">
              <a:latin typeface="Garamond" pitchFamily="18" charset="0"/>
            </a:endParaRPr>
          </a:p>
          <a:p>
            <a:pPr marL="47624" indent="0">
              <a:lnSpc>
                <a:spcPct val="80000"/>
              </a:lnSpc>
              <a:buNone/>
            </a:pPr>
            <a:endParaRPr lang="en-US" altLang="en-US" sz="1500" dirty="0">
              <a:latin typeface="Garamond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36130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3051" y="1120775"/>
            <a:ext cx="8273415" cy="5608320"/>
          </a:xfrm>
        </p:spPr>
        <p:txBody>
          <a:bodyPr>
            <a:normAutofit/>
          </a:bodyPr>
          <a:lstStyle/>
          <a:p>
            <a:pPr marL="496647" indent="-449024" algn="ctr">
              <a:buNone/>
            </a:pPr>
            <a:r>
              <a:rPr lang="en-US" altLang="en-US" sz="3000" b="1" dirty="0">
                <a:solidFill>
                  <a:srgbClr val="00B050"/>
                </a:solidFill>
                <a:latin typeface="Garamond" pitchFamily="18" charset="0"/>
              </a:rPr>
              <a:t>Responsibilities of ELAC</a:t>
            </a:r>
          </a:p>
          <a:p>
            <a:pPr marL="496647" indent="-449024"/>
            <a:r>
              <a:rPr lang="en-US" altLang="en-US" dirty="0" smtClean="0">
                <a:latin typeface="Garamond" pitchFamily="18" charset="0"/>
              </a:rPr>
              <a:t>Participate in the school’s needs assessments of students, parents and teachers. </a:t>
            </a:r>
          </a:p>
          <a:p>
            <a:pPr marL="496647" indent="-449024"/>
            <a:r>
              <a:rPr lang="en-US" altLang="en-US" dirty="0" smtClean="0">
                <a:latin typeface="Garamond" pitchFamily="18" charset="0"/>
              </a:rPr>
              <a:t>Advise the principal and school staff on the school’s program for English Learners.</a:t>
            </a:r>
          </a:p>
          <a:p>
            <a:pPr marL="496647" indent="-449024"/>
            <a:r>
              <a:rPr lang="en-US" altLang="en-US" dirty="0" smtClean="0">
                <a:latin typeface="Garamond" pitchFamily="18" charset="0"/>
              </a:rPr>
              <a:t>Provide input on the most effective ways to ensure regular school attendance.</a:t>
            </a:r>
          </a:p>
          <a:p>
            <a:pPr marL="496647" indent="-449024"/>
            <a:r>
              <a:rPr lang="en-US" altLang="en-US" dirty="0" smtClean="0">
                <a:latin typeface="Garamond" pitchFamily="18" charset="0"/>
              </a:rPr>
              <a:t>“Advise” the school on the annual language census </a:t>
            </a:r>
            <a:endParaRPr lang="en-US" altLang="en-US" dirty="0" smtClean="0">
              <a:latin typeface="Garamond" pitchFamily="18" charset="0"/>
            </a:endParaRPr>
          </a:p>
          <a:p>
            <a:pPr marL="496647" indent="-449024"/>
            <a:r>
              <a:rPr lang="en-US" altLang="en-US" dirty="0" smtClean="0">
                <a:latin typeface="Garamond" pitchFamily="18" charset="0"/>
              </a:rPr>
              <a:t>Advise the School Site Council on the development of the Single Plan for Student Achievement (SPSA)</a:t>
            </a:r>
            <a:endParaRPr lang="en-US" altLang="en-US" dirty="0" smtClean="0">
              <a:latin typeface="Garamond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7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74395" y="1191895"/>
            <a:ext cx="8191500" cy="560832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3400" b="1" dirty="0">
                <a:solidFill>
                  <a:srgbClr val="00B050"/>
                </a:solidFill>
                <a:latin typeface="Garamond" pitchFamily="18" charset="0"/>
              </a:rPr>
              <a:t>Training</a:t>
            </a:r>
          </a:p>
          <a:p>
            <a:pPr marL="0" indent="0">
              <a:buNone/>
            </a:pPr>
            <a:r>
              <a:rPr lang="en-US" altLang="en-US" sz="3000" b="1" dirty="0">
                <a:latin typeface="Garamond" pitchFamily="18" charset="0"/>
              </a:rPr>
              <a:t>The school shall provide for all ELAC members:</a:t>
            </a:r>
            <a:endParaRPr lang="en-US" altLang="en-US" sz="1300" b="1" dirty="0">
              <a:latin typeface="Garamond" pitchFamily="18" charset="0"/>
            </a:endParaRPr>
          </a:p>
          <a:p>
            <a:pPr marL="0" indent="0">
              <a:buNone/>
            </a:pPr>
            <a:endParaRPr lang="en-US" altLang="en-US" sz="1200" b="1" dirty="0">
              <a:latin typeface="Garamond" pitchFamily="18" charset="0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en-US" altLang="en-US" sz="2800" dirty="0">
                <a:latin typeface="Garamond" pitchFamily="18" charset="0"/>
              </a:rPr>
              <a:t>Appropriate training and materials to assist each member carry out his or her legally required advisory responsibilities. </a:t>
            </a:r>
          </a:p>
          <a:p>
            <a:pPr marL="0" indent="0">
              <a:buFont typeface="Wingdings" pitchFamily="2" charset="2"/>
              <a:buChar char="§"/>
            </a:pPr>
            <a:r>
              <a:rPr lang="en-US" altLang="en-US" sz="2800" dirty="0">
                <a:latin typeface="Garamond" pitchFamily="18" charset="0"/>
              </a:rPr>
              <a:t>Training planned in full consultation with ELAC members. </a:t>
            </a:r>
          </a:p>
          <a:p>
            <a:pPr marL="918458" lvl="1" indent="-440520">
              <a:buFont typeface="Wingdings" pitchFamily="2" charset="2"/>
              <a:buChar char="§"/>
            </a:pPr>
            <a:r>
              <a:rPr lang="en-US" altLang="en-US" sz="2000" dirty="0" smtClean="0">
                <a:latin typeface="Garamond" pitchFamily="18" charset="0"/>
              </a:rPr>
              <a:t>LCFF </a:t>
            </a:r>
            <a:r>
              <a:rPr lang="en-US" altLang="en-US" sz="2000" dirty="0" smtClean="0">
                <a:latin typeface="Garamond" pitchFamily="18" charset="0"/>
              </a:rPr>
              <a:t>may </a:t>
            </a:r>
            <a:r>
              <a:rPr lang="en-US" altLang="en-US" sz="2000" dirty="0">
                <a:latin typeface="Garamond" pitchFamily="18" charset="0"/>
              </a:rPr>
              <a:t>be used to cover costs of training and attendance of ELAC members and costs associated with child care, translation services, meals, and other reasonable expenses.).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0085" y="1950720"/>
            <a:ext cx="4013835" cy="4470400"/>
          </a:xfrm>
        </p:spPr>
        <p:txBody>
          <a:bodyPr/>
          <a:lstStyle/>
          <a:p>
            <a:pPr marL="489844" indent="-440520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900" dirty="0">
                <a:latin typeface="Garamond" pitchFamily="18" charset="0"/>
              </a:rPr>
              <a:t>Uniform Complaint Procedures</a:t>
            </a:r>
          </a:p>
          <a:p>
            <a:pPr marL="489844" indent="-440520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900" dirty="0">
                <a:latin typeface="Garamond" pitchFamily="18" charset="0"/>
              </a:rPr>
              <a:t>High School Graduation Requirements</a:t>
            </a:r>
          </a:p>
          <a:p>
            <a:pPr marL="489844" indent="-440520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900" dirty="0">
                <a:latin typeface="Garamond" pitchFamily="18" charset="0"/>
              </a:rPr>
              <a:t>University Entrance (</a:t>
            </a:r>
            <a:r>
              <a:rPr lang="en-US" altLang="en-US" sz="1900" dirty="0" smtClean="0">
                <a:latin typeface="Garamond" pitchFamily="18" charset="0"/>
              </a:rPr>
              <a:t>UC and CSU A-G</a:t>
            </a:r>
            <a:r>
              <a:rPr lang="en-US" altLang="en-US" sz="1900" dirty="0">
                <a:latin typeface="Garamond" pitchFamily="18" charset="0"/>
              </a:rPr>
              <a:t>) Requirements</a:t>
            </a:r>
          </a:p>
          <a:p>
            <a:pPr marL="489844" indent="-440520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900" dirty="0">
                <a:latin typeface="Garamond" pitchFamily="18" charset="0"/>
              </a:rPr>
              <a:t>Adult School Opportunities for Parents</a:t>
            </a:r>
          </a:p>
          <a:p>
            <a:pPr marL="489844" indent="-440520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900" dirty="0">
                <a:latin typeface="Garamond" pitchFamily="18" charset="0"/>
              </a:rPr>
              <a:t>Immigration/citizenship</a:t>
            </a:r>
          </a:p>
          <a:p>
            <a:pPr marL="489844" indent="-440520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900" dirty="0">
                <a:latin typeface="Garamond" pitchFamily="18" charset="0"/>
              </a:rPr>
              <a:t>Grading (Report Card) System</a:t>
            </a:r>
          </a:p>
          <a:p>
            <a:pPr marL="489844" indent="-440520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900" dirty="0">
                <a:latin typeface="Garamond" pitchFamily="18" charset="0"/>
              </a:rPr>
              <a:t>Extra-curricular Activities</a:t>
            </a:r>
          </a:p>
          <a:p>
            <a:pPr marL="489844" indent="-440520">
              <a:lnSpc>
                <a:spcPct val="75000"/>
              </a:lnSpc>
              <a:spcBef>
                <a:spcPct val="0"/>
              </a:spcBef>
            </a:pPr>
            <a:endParaRPr lang="en-US" altLang="en-US" sz="2600" dirty="0"/>
          </a:p>
          <a:p>
            <a:pPr marL="489844" indent="-440520">
              <a:lnSpc>
                <a:spcPct val="70000"/>
              </a:lnSpc>
            </a:pPr>
            <a:endParaRPr lang="en-US" altLang="en-US" sz="2600" dirty="0"/>
          </a:p>
          <a:p>
            <a:pPr marL="489844" indent="-440520">
              <a:lnSpc>
                <a:spcPct val="70000"/>
              </a:lnSpc>
            </a:pPr>
            <a:endParaRPr lang="en-US" altLang="en-US" sz="2800" dirty="0"/>
          </a:p>
          <a:p>
            <a:pPr marL="489844" indent="-440520">
              <a:lnSpc>
                <a:spcPct val="70000"/>
              </a:lnSpc>
            </a:pPr>
            <a:endParaRPr lang="en-US" altLang="en-US" sz="2800" dirty="0"/>
          </a:p>
          <a:p>
            <a:pPr marL="489844" indent="-440520">
              <a:lnSpc>
                <a:spcPct val="70000"/>
              </a:lnSpc>
            </a:pPr>
            <a:endParaRPr lang="en-US" altLang="en-US" sz="28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857750" y="2032000"/>
            <a:ext cx="4013835" cy="447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969" tIns="48984" rIns="97969" bIns="48984"/>
          <a:lstStyle>
            <a:lvl1pPr marL="457200" indent="-411163">
              <a:defRPr sz="2200">
                <a:solidFill>
                  <a:srgbClr val="404040"/>
                </a:solidFill>
                <a:latin typeface="Book Antiqua" pitchFamily="18" charset="0"/>
              </a:defRPr>
            </a:lvl1pPr>
            <a:lvl2pPr marL="742950" indent="-285750">
              <a:defRPr sz="2000">
                <a:solidFill>
                  <a:srgbClr val="404040"/>
                </a:solidFill>
                <a:latin typeface="Book Antiqua" pitchFamily="18" charset="0"/>
              </a:defRPr>
            </a:lvl2pPr>
            <a:lvl3pPr marL="1143000" indent="-228600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600200" indent="-228600">
              <a:defRPr sz="1600">
                <a:solidFill>
                  <a:srgbClr val="404040"/>
                </a:solidFill>
                <a:latin typeface="Book Antiqua" pitchFamily="18" charset="0"/>
              </a:defRPr>
            </a:lvl4pPr>
            <a:lvl5pPr marL="2057400" indent="-228600">
              <a:defRPr sz="1400">
                <a:solidFill>
                  <a:srgbClr val="404040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pPr>
              <a:lnSpc>
                <a:spcPct val="140000"/>
              </a:lnSpc>
              <a:spcAft>
                <a:spcPts val="321"/>
              </a:spcAft>
              <a:buClr>
                <a:srgbClr val="644646"/>
              </a:buClr>
              <a:buSzPct val="130000"/>
              <a:buFont typeface="Wingdings" pitchFamily="2" charset="2"/>
              <a:buChar char="§"/>
            </a:pPr>
            <a:r>
              <a:rPr lang="en-US" altLang="en-US" sz="1900">
                <a:latin typeface="Garamond" pitchFamily="18" charset="0"/>
              </a:rPr>
              <a:t>Testing (CELDT, STAR, CAHSEE, S.A.T.)</a:t>
            </a:r>
          </a:p>
          <a:p>
            <a:pPr>
              <a:lnSpc>
                <a:spcPct val="140000"/>
              </a:lnSpc>
              <a:spcAft>
                <a:spcPts val="321"/>
              </a:spcAft>
              <a:buClr>
                <a:srgbClr val="644646"/>
              </a:buClr>
              <a:buSzPct val="130000"/>
              <a:buFont typeface="Wingdings" pitchFamily="2" charset="2"/>
              <a:buChar char="§"/>
            </a:pPr>
            <a:r>
              <a:rPr lang="en-US" altLang="en-US" sz="1900">
                <a:latin typeface="Garamond" pitchFamily="18" charset="0"/>
              </a:rPr>
              <a:t>GATE, Honors, Advanced Placement Courses</a:t>
            </a:r>
          </a:p>
          <a:p>
            <a:pPr>
              <a:lnSpc>
                <a:spcPct val="140000"/>
              </a:lnSpc>
              <a:spcAft>
                <a:spcPts val="321"/>
              </a:spcAft>
              <a:buClr>
                <a:srgbClr val="644646"/>
              </a:buClr>
              <a:buSzPct val="130000"/>
              <a:buFont typeface="Wingdings" pitchFamily="2" charset="2"/>
              <a:buChar char="§"/>
            </a:pPr>
            <a:r>
              <a:rPr lang="en-US" altLang="en-US" sz="1900">
                <a:latin typeface="Garamond" pitchFamily="18" charset="0"/>
              </a:rPr>
              <a:t>Interventions, Tutoring and Counseling Services</a:t>
            </a:r>
          </a:p>
          <a:p>
            <a:pPr>
              <a:lnSpc>
                <a:spcPct val="140000"/>
              </a:lnSpc>
              <a:spcAft>
                <a:spcPts val="321"/>
              </a:spcAft>
              <a:buClr>
                <a:srgbClr val="644646"/>
              </a:buClr>
              <a:buSzPct val="130000"/>
              <a:buFont typeface="Wingdings" pitchFamily="2" charset="2"/>
              <a:buChar char="§"/>
            </a:pPr>
            <a:r>
              <a:rPr lang="en-US" altLang="en-US" sz="1900">
                <a:latin typeface="Garamond" pitchFamily="18" charset="0"/>
              </a:rPr>
              <a:t>Promotion/Retention</a:t>
            </a:r>
          </a:p>
          <a:p>
            <a:pPr>
              <a:lnSpc>
                <a:spcPct val="140000"/>
              </a:lnSpc>
              <a:spcAft>
                <a:spcPts val="321"/>
              </a:spcAft>
              <a:buClr>
                <a:srgbClr val="644646"/>
              </a:buClr>
              <a:buSzPct val="130000"/>
              <a:buFont typeface="Wingdings" pitchFamily="2" charset="2"/>
              <a:buChar char="§"/>
            </a:pPr>
            <a:r>
              <a:rPr lang="en-US" altLang="en-US" sz="1900">
                <a:latin typeface="Garamond" pitchFamily="18" charset="0"/>
              </a:rPr>
              <a:t>Parent Involvement and Volunteering</a:t>
            </a:r>
          </a:p>
          <a:p>
            <a:pPr>
              <a:lnSpc>
                <a:spcPct val="140000"/>
              </a:lnSpc>
              <a:spcAft>
                <a:spcPts val="321"/>
              </a:spcAft>
              <a:buClr>
                <a:srgbClr val="644646"/>
              </a:buClr>
              <a:buSzPct val="130000"/>
              <a:buFont typeface="Wingdings" pitchFamily="2" charset="2"/>
              <a:buChar char="§"/>
            </a:pPr>
            <a:r>
              <a:rPr lang="en-US" altLang="en-US" sz="1900">
                <a:latin typeface="Garamond" pitchFamily="18" charset="0"/>
              </a:rPr>
              <a:t>American School System</a:t>
            </a:r>
          </a:p>
          <a:p>
            <a:pPr>
              <a:lnSpc>
                <a:spcPct val="85000"/>
              </a:lnSpc>
              <a:spcAft>
                <a:spcPts val="321"/>
              </a:spcAft>
              <a:buClr>
                <a:srgbClr val="644646"/>
              </a:buClr>
              <a:buSzPct val="130000"/>
              <a:buFont typeface="Georgia" pitchFamily="18" charset="0"/>
              <a:buChar char="*"/>
            </a:pPr>
            <a:endParaRPr lang="en-US" altLang="en-US" sz="2800"/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321"/>
              </a:spcAft>
              <a:buClr>
                <a:srgbClr val="644646"/>
              </a:buClr>
              <a:buSzPct val="130000"/>
              <a:buFont typeface="Georgia" pitchFamily="18" charset="0"/>
              <a:buChar char="*"/>
            </a:pPr>
            <a:endParaRPr lang="en-US" altLang="en-US" sz="2800"/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321"/>
              </a:spcAft>
              <a:buClr>
                <a:srgbClr val="644646"/>
              </a:buClr>
              <a:buSzPct val="130000"/>
              <a:buFont typeface="Georgia" pitchFamily="18" charset="0"/>
              <a:buChar char="*"/>
            </a:pPr>
            <a:endParaRPr lang="en-US" altLang="en-US" sz="3000"/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321"/>
              </a:spcAft>
              <a:buClr>
                <a:srgbClr val="644646"/>
              </a:buClr>
              <a:buSzPct val="130000"/>
              <a:buFont typeface="Georgia" pitchFamily="18" charset="0"/>
              <a:buChar char="*"/>
            </a:pPr>
            <a:endParaRPr lang="en-US" altLang="en-US" sz="3000"/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321"/>
              </a:spcAft>
              <a:buClr>
                <a:srgbClr val="644646"/>
              </a:buClr>
              <a:buSzPct val="130000"/>
              <a:buFont typeface="Georgia" pitchFamily="18" charset="0"/>
              <a:buChar char="*"/>
            </a:pPr>
            <a:endParaRPr lang="en-US" altLang="en-US" sz="300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98170" y="1056640"/>
            <a:ext cx="8273415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969" tIns="48984" rIns="97969" bIns="48984"/>
          <a:lstStyle>
            <a:lvl1pPr marL="44450">
              <a:defRPr sz="2200">
                <a:solidFill>
                  <a:srgbClr val="404040"/>
                </a:solidFill>
                <a:latin typeface="Book Antiqua" pitchFamily="18" charset="0"/>
              </a:defRPr>
            </a:lvl1pPr>
            <a:lvl2pPr marL="742950" indent="-285750">
              <a:defRPr sz="2000">
                <a:solidFill>
                  <a:srgbClr val="404040"/>
                </a:solidFill>
                <a:latin typeface="Book Antiqua" pitchFamily="18" charset="0"/>
              </a:defRPr>
            </a:lvl2pPr>
            <a:lvl3pPr marL="1143000" indent="-228600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600200" indent="-228600">
              <a:defRPr sz="1600">
                <a:solidFill>
                  <a:srgbClr val="404040"/>
                </a:solidFill>
                <a:latin typeface="Book Antiqua" pitchFamily="18" charset="0"/>
              </a:defRPr>
            </a:lvl4pPr>
            <a:lvl5pPr marL="2057400" indent="-228600">
              <a:defRPr sz="1400">
                <a:solidFill>
                  <a:srgbClr val="404040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pPr algn="ctr">
              <a:lnSpc>
                <a:spcPct val="130000"/>
              </a:lnSpc>
              <a:spcAft>
                <a:spcPts val="321"/>
              </a:spcAft>
              <a:buClr>
                <a:srgbClr val="644646"/>
              </a:buClr>
              <a:buSzPct val="130000"/>
            </a:pP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Possible ELAC Topics</a:t>
            </a:r>
            <a:endParaRPr lang="en-US" alt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06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  <p:bldP spid="8" grpId="0" build="p" autoUpdateAnimBg="0"/>
      <p:bldP spid="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7220" y="1087120"/>
            <a:ext cx="8191500" cy="5689600"/>
          </a:xfrm>
          <a:ln>
            <a:noFill/>
          </a:ln>
        </p:spPr>
        <p:txBody>
          <a:bodyPr/>
          <a:lstStyle/>
          <a:p>
            <a:pPr marL="47624" indent="0" algn="ctr">
              <a:buNone/>
            </a:pPr>
            <a:r>
              <a:rPr lang="en-US" altLang="en-US" sz="3400" b="1" dirty="0">
                <a:solidFill>
                  <a:srgbClr val="00B050"/>
                </a:solidFill>
                <a:latin typeface="Garamond" pitchFamily="18" charset="0"/>
              </a:rPr>
              <a:t>What do you need?</a:t>
            </a:r>
          </a:p>
          <a:p>
            <a:pPr marL="47624" indent="0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en-US" sz="3000" dirty="0">
                <a:latin typeface="Garamond" pitchFamily="18" charset="0"/>
              </a:rPr>
              <a:t>As a table group, brainstorm things that you would </a:t>
            </a:r>
            <a:r>
              <a:rPr lang="en-US" altLang="en-US" sz="3000" u="sng" dirty="0">
                <a:latin typeface="Garamond" pitchFamily="18" charset="0"/>
              </a:rPr>
              <a:t>need </a:t>
            </a:r>
            <a:r>
              <a:rPr lang="en-US" altLang="en-US" sz="3000" u="sng" dirty="0" smtClean="0">
                <a:latin typeface="Garamond" pitchFamily="18" charset="0"/>
              </a:rPr>
              <a:t>to know or be able to do </a:t>
            </a:r>
            <a:r>
              <a:rPr lang="en-US" altLang="en-US" sz="3000" dirty="0" smtClean="0">
                <a:latin typeface="Garamond" pitchFamily="18" charset="0"/>
              </a:rPr>
              <a:t>in </a:t>
            </a:r>
            <a:r>
              <a:rPr lang="en-US" altLang="en-US" sz="3000" dirty="0">
                <a:latin typeface="Garamond" pitchFamily="18" charset="0"/>
              </a:rPr>
              <a:t>order to fulfill the ELAC responsibilities.</a:t>
            </a:r>
          </a:p>
          <a:p>
            <a:pPr marL="47624" indent="0">
              <a:lnSpc>
                <a:spcPct val="150000"/>
              </a:lnSpc>
              <a:buNone/>
            </a:pPr>
            <a:endParaRPr lang="en-US" altLang="en-US" sz="3000" dirty="0">
              <a:latin typeface="Garamond" pitchFamily="18" charset="0"/>
            </a:endParaRPr>
          </a:p>
          <a:p>
            <a:pPr marL="47624" indent="0">
              <a:lnSpc>
                <a:spcPct val="150000"/>
              </a:lnSpc>
              <a:buNone/>
            </a:pPr>
            <a:r>
              <a:rPr lang="en-US" altLang="en-US" sz="2100" dirty="0">
                <a:latin typeface="Garamond" pitchFamily="18" charset="0"/>
              </a:rPr>
              <a:t>**Jot down your ideas on your “What I need for ELAC” handout.  This will be for discussion at your next ELAC</a:t>
            </a:r>
            <a:r>
              <a:rPr lang="en-US" altLang="en-US" sz="3000" dirty="0">
                <a:latin typeface="Garamond" pitchFamily="18" charset="0"/>
              </a:rPr>
              <a:t>.</a:t>
            </a:r>
          </a:p>
          <a:p>
            <a:pPr marL="47624" indent="0">
              <a:lnSpc>
                <a:spcPct val="150000"/>
              </a:lnSpc>
              <a:buNone/>
            </a:pPr>
            <a:endParaRPr lang="en-US" altLang="en-US" sz="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4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2945" y="1201420"/>
            <a:ext cx="8191500" cy="5689600"/>
          </a:xfrm>
        </p:spPr>
        <p:txBody>
          <a:bodyPr>
            <a:normAutofit/>
          </a:bodyPr>
          <a:lstStyle/>
          <a:p>
            <a:pPr marL="496647" indent="-449024" algn="ctr">
              <a:buNone/>
            </a:pPr>
            <a:r>
              <a:rPr lang="en-US" altLang="en-US" sz="2700" b="1" dirty="0">
                <a:solidFill>
                  <a:srgbClr val="00B050"/>
                </a:solidFill>
                <a:latin typeface="Garamond" pitchFamily="18" charset="0"/>
              </a:rPr>
              <a:t>What the school must provide for ELAC?</a:t>
            </a:r>
          </a:p>
          <a:p>
            <a:pPr marL="496647" indent="-449024"/>
            <a:r>
              <a:rPr lang="en-US" altLang="en-US" sz="1900" dirty="0" smtClean="0">
                <a:latin typeface="Garamond" pitchFamily="18" charset="0"/>
              </a:rPr>
              <a:t>Hold </a:t>
            </a:r>
            <a:r>
              <a:rPr lang="en-US" altLang="en-US" sz="1900" dirty="0">
                <a:latin typeface="Garamond" pitchFamily="18" charset="0"/>
              </a:rPr>
              <a:t>elections for ELAC officers.</a:t>
            </a:r>
          </a:p>
          <a:p>
            <a:pPr marL="496647" indent="-449024"/>
            <a:r>
              <a:rPr lang="en-US" altLang="en-US" sz="1900" dirty="0">
                <a:latin typeface="Garamond" pitchFamily="18" charset="0"/>
              </a:rPr>
              <a:t>Provide sufficient ongoing training for elected ELAC officers.</a:t>
            </a:r>
          </a:p>
          <a:p>
            <a:pPr marL="496647" indent="-449024"/>
            <a:r>
              <a:rPr lang="en-US" altLang="en-US" sz="1900" dirty="0">
                <a:latin typeface="Garamond" pitchFamily="18" charset="0"/>
              </a:rPr>
              <a:t>Facilitate regular ELAC meetings.</a:t>
            </a:r>
          </a:p>
          <a:p>
            <a:pPr marL="496647" indent="-449024"/>
            <a:r>
              <a:rPr lang="en-US" altLang="en-US" sz="1900" dirty="0">
                <a:latin typeface="Garamond" pitchFamily="18" charset="0"/>
              </a:rPr>
              <a:t>Ensure that all legally required functions of the ELAC are completed each school year.</a:t>
            </a:r>
          </a:p>
          <a:p>
            <a:pPr marL="496647" indent="-449024"/>
            <a:r>
              <a:rPr lang="en-US" altLang="en-US" sz="1900" dirty="0">
                <a:latin typeface="Garamond" pitchFamily="18" charset="0"/>
              </a:rPr>
              <a:t>Facilitate correspondence between ELAC and DELAC.</a:t>
            </a:r>
          </a:p>
          <a:p>
            <a:pPr marL="496647" indent="-449024"/>
            <a:r>
              <a:rPr lang="en-US" altLang="en-US" sz="1900" dirty="0">
                <a:latin typeface="Garamond" pitchFamily="18" charset="0"/>
              </a:rPr>
              <a:t>Facilitate communication between the ELAC and other leadership groups, such as the School Site Council (SSC) and the Parent Teacher Association (PTA).</a:t>
            </a:r>
          </a:p>
          <a:p>
            <a:pPr marL="496647" indent="-449024"/>
            <a:r>
              <a:rPr lang="en-US" altLang="en-US" sz="1900" dirty="0">
                <a:latin typeface="Garamond" pitchFamily="18" charset="0"/>
              </a:rPr>
              <a:t>Maintain minutes of all ELAC meetings and a record of attendance.</a:t>
            </a:r>
          </a:p>
          <a:p>
            <a:pPr marL="496647" indent="-449024"/>
            <a:r>
              <a:rPr lang="en-US" altLang="en-US" sz="1900" dirty="0">
                <a:latin typeface="Garamond" pitchFamily="18" charset="0"/>
              </a:rPr>
              <a:t>Support ELAC meetings by:</a:t>
            </a:r>
          </a:p>
          <a:p>
            <a:pPr marL="898047" lvl="1" indent="-408203"/>
            <a:r>
              <a:rPr lang="en-US" altLang="en-US" sz="1700" dirty="0">
                <a:latin typeface="Garamond" pitchFamily="18" charset="0"/>
              </a:rPr>
              <a:t>Establishing convenient meeting times.</a:t>
            </a:r>
          </a:p>
          <a:p>
            <a:pPr marL="898047" lvl="1" indent="-408203"/>
            <a:r>
              <a:rPr lang="en-US" altLang="en-US" sz="1700" dirty="0">
                <a:latin typeface="Garamond" pitchFamily="18" charset="0"/>
              </a:rPr>
              <a:t>Providing translation of all notices.</a:t>
            </a:r>
          </a:p>
          <a:p>
            <a:pPr marL="898047" lvl="1" indent="-408203"/>
            <a:r>
              <a:rPr lang="en-US" altLang="en-US" sz="1700" dirty="0">
                <a:latin typeface="Garamond" pitchFamily="18" charset="0"/>
              </a:rPr>
              <a:t>Providing translation during meetings and childcare, if needed.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64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2920" y="1182370"/>
            <a:ext cx="8191500" cy="5689600"/>
          </a:xfrm>
        </p:spPr>
        <p:txBody>
          <a:bodyPr/>
          <a:lstStyle/>
          <a:p>
            <a:pPr marL="47624" indent="0" algn="ctr">
              <a:buNone/>
            </a:pPr>
            <a:r>
              <a:rPr lang="en-US" altLang="en-US" sz="3400" b="1" dirty="0">
                <a:solidFill>
                  <a:srgbClr val="00B050"/>
                </a:solidFill>
                <a:latin typeface="Garamond" pitchFamily="18" charset="0"/>
              </a:rPr>
              <a:t>Getting Started?</a:t>
            </a:r>
          </a:p>
          <a:p>
            <a:pPr marL="47624" indent="0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en-US" sz="3000" dirty="0">
                <a:latin typeface="Garamond" pitchFamily="18" charset="0"/>
              </a:rPr>
              <a:t>School calls meeting of English Learner parents.</a:t>
            </a:r>
          </a:p>
          <a:p>
            <a:pPr marL="47624" indent="0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en-US" sz="3000" dirty="0">
                <a:latin typeface="Garamond" pitchFamily="18" charset="0"/>
              </a:rPr>
              <a:t>The roles of parent members and officers are explained.</a:t>
            </a:r>
          </a:p>
          <a:p>
            <a:pPr marL="47624" indent="0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en-US" sz="3000" dirty="0">
                <a:latin typeface="Garamond" pitchFamily="18" charset="0"/>
              </a:rPr>
              <a:t>Candidates chosen and election held.</a:t>
            </a:r>
          </a:p>
          <a:p>
            <a:pPr marL="47624" indent="0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en-US" sz="3000" dirty="0">
                <a:latin typeface="Garamond" pitchFamily="18" charset="0"/>
              </a:rPr>
              <a:t>Bylaws adopted. </a:t>
            </a:r>
            <a:r>
              <a:rPr lang="en-US" altLang="en-US" sz="2600" dirty="0">
                <a:latin typeface="Garamond" pitchFamily="18" charset="0"/>
              </a:rPr>
              <a:t>(optional, </a:t>
            </a:r>
            <a:r>
              <a:rPr lang="en-US" altLang="en-US" sz="2600" dirty="0" smtClean="0">
                <a:latin typeface="Garamond" pitchFamily="18" charset="0"/>
              </a:rPr>
              <a:t>but recommended</a:t>
            </a:r>
            <a:r>
              <a:rPr lang="en-US" altLang="en-US" sz="2600" dirty="0">
                <a:latin typeface="Garamond" pitchFamily="18" charset="0"/>
              </a:rPr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4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4716</TotalTime>
  <Words>1535</Words>
  <Application>Microsoft Office PowerPoint</Application>
  <PresentationFormat>Custom</PresentationFormat>
  <Paragraphs>238</Paragraphs>
  <Slides>21</Slides>
  <Notes>20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A. Forrest</dc:creator>
  <cp:lastModifiedBy>SCUSD</cp:lastModifiedBy>
  <cp:revision>211</cp:revision>
  <cp:lastPrinted>2013-10-07T18:05:55Z</cp:lastPrinted>
  <dcterms:created xsi:type="dcterms:W3CDTF">2013-05-24T21:33:12Z</dcterms:created>
  <dcterms:modified xsi:type="dcterms:W3CDTF">2016-02-26T00:30:54Z</dcterms:modified>
</cp:coreProperties>
</file>