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24"/>
  </p:notesMasterIdLst>
  <p:handoutMasterIdLst>
    <p:handoutMasterId r:id="rId25"/>
  </p:handoutMasterIdLst>
  <p:sldIdLst>
    <p:sldId id="405" r:id="rId3"/>
    <p:sldId id="425" r:id="rId4"/>
    <p:sldId id="406" r:id="rId5"/>
    <p:sldId id="407"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424" r:id="rId23"/>
  </p:sldIdLst>
  <p:sldSz cx="9829800" cy="7315200"/>
  <p:notesSz cx="6950075" cy="9236075"/>
  <p:defaultTextStyle>
    <a:defPPr>
      <a:defRPr lang="en-US"/>
    </a:defPPr>
    <a:lvl1pPr marL="0" algn="l" defTabSz="979600" rtl="0" eaLnBrk="1" latinLnBrk="0" hangingPunct="1">
      <a:defRPr sz="1929" kern="1200">
        <a:solidFill>
          <a:schemeClr val="tx1"/>
        </a:solidFill>
        <a:latin typeface="+mn-lt"/>
        <a:ea typeface="+mn-ea"/>
        <a:cs typeface="+mn-cs"/>
      </a:defRPr>
    </a:lvl1pPr>
    <a:lvl2pPr marL="489800" algn="l" defTabSz="979600" rtl="0" eaLnBrk="1" latinLnBrk="0" hangingPunct="1">
      <a:defRPr sz="1929" kern="1200">
        <a:solidFill>
          <a:schemeClr val="tx1"/>
        </a:solidFill>
        <a:latin typeface="+mn-lt"/>
        <a:ea typeface="+mn-ea"/>
        <a:cs typeface="+mn-cs"/>
      </a:defRPr>
    </a:lvl2pPr>
    <a:lvl3pPr marL="979600" algn="l" defTabSz="979600" rtl="0" eaLnBrk="1" latinLnBrk="0" hangingPunct="1">
      <a:defRPr sz="1929" kern="1200">
        <a:solidFill>
          <a:schemeClr val="tx1"/>
        </a:solidFill>
        <a:latin typeface="+mn-lt"/>
        <a:ea typeface="+mn-ea"/>
        <a:cs typeface="+mn-cs"/>
      </a:defRPr>
    </a:lvl3pPr>
    <a:lvl4pPr marL="1469400" algn="l" defTabSz="979600" rtl="0" eaLnBrk="1" latinLnBrk="0" hangingPunct="1">
      <a:defRPr sz="1929" kern="1200">
        <a:solidFill>
          <a:schemeClr val="tx1"/>
        </a:solidFill>
        <a:latin typeface="+mn-lt"/>
        <a:ea typeface="+mn-ea"/>
        <a:cs typeface="+mn-cs"/>
      </a:defRPr>
    </a:lvl4pPr>
    <a:lvl5pPr marL="1959202" algn="l" defTabSz="979600" rtl="0" eaLnBrk="1" latinLnBrk="0" hangingPunct="1">
      <a:defRPr sz="1929" kern="1200">
        <a:solidFill>
          <a:schemeClr val="tx1"/>
        </a:solidFill>
        <a:latin typeface="+mn-lt"/>
        <a:ea typeface="+mn-ea"/>
        <a:cs typeface="+mn-cs"/>
      </a:defRPr>
    </a:lvl5pPr>
    <a:lvl6pPr marL="2449003" algn="l" defTabSz="979600" rtl="0" eaLnBrk="1" latinLnBrk="0" hangingPunct="1">
      <a:defRPr sz="1929" kern="1200">
        <a:solidFill>
          <a:schemeClr val="tx1"/>
        </a:solidFill>
        <a:latin typeface="+mn-lt"/>
        <a:ea typeface="+mn-ea"/>
        <a:cs typeface="+mn-cs"/>
      </a:defRPr>
    </a:lvl6pPr>
    <a:lvl7pPr marL="2938803" algn="l" defTabSz="979600" rtl="0" eaLnBrk="1" latinLnBrk="0" hangingPunct="1">
      <a:defRPr sz="1929" kern="1200">
        <a:solidFill>
          <a:schemeClr val="tx1"/>
        </a:solidFill>
        <a:latin typeface="+mn-lt"/>
        <a:ea typeface="+mn-ea"/>
        <a:cs typeface="+mn-cs"/>
      </a:defRPr>
    </a:lvl7pPr>
    <a:lvl8pPr marL="3428603" algn="l" defTabSz="979600" rtl="0" eaLnBrk="1" latinLnBrk="0" hangingPunct="1">
      <a:defRPr sz="1929" kern="1200">
        <a:solidFill>
          <a:schemeClr val="tx1"/>
        </a:solidFill>
        <a:latin typeface="+mn-lt"/>
        <a:ea typeface="+mn-ea"/>
        <a:cs typeface="+mn-cs"/>
      </a:defRPr>
    </a:lvl8pPr>
    <a:lvl9pPr marL="3918403" algn="l" defTabSz="979600" rtl="0" eaLnBrk="1" latinLnBrk="0" hangingPunct="1">
      <a:defRPr sz="1929"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p15:clr>
            <a:srgbClr val="A4A3A4"/>
          </p15:clr>
        </p15:guide>
        <p15:guide id="2" pos="3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p:normalViewPr>
  <p:slideViewPr>
    <p:cSldViewPr snapToGrid="0">
      <p:cViewPr varScale="1">
        <p:scale>
          <a:sx n="100" d="100"/>
          <a:sy n="100" d="100"/>
        </p:scale>
        <p:origin x="-102" y="-168"/>
      </p:cViewPr>
      <p:guideLst>
        <p:guide orient="horz" pos="2304"/>
        <p:guide pos="3096"/>
      </p:guideLst>
    </p:cSldViewPr>
  </p:slideViewPr>
  <p:notesTextViewPr>
    <p:cViewPr>
      <p:scale>
        <a:sx n="1" d="1"/>
        <a:sy n="1" d="1"/>
      </p:scale>
      <p:origin x="0" y="0"/>
    </p:cViewPr>
  </p:notesTextViewPr>
  <p:sorterViewPr>
    <p:cViewPr>
      <p:scale>
        <a:sx n="149" d="100"/>
        <a:sy n="149" d="100"/>
      </p:scale>
      <p:origin x="0" y="8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2120"/>
          </a:xfrm>
          <a:prstGeom prst="rect">
            <a:avLst/>
          </a:prstGeom>
        </p:spPr>
        <p:txBody>
          <a:bodyPr vert="horz" lIns="91440" tIns="45720" rIns="91440" bIns="45720" rtlCol="0"/>
          <a:lstStyle>
            <a:lvl1pPr algn="r">
              <a:defRPr sz="1200"/>
            </a:lvl1pPr>
          </a:lstStyle>
          <a:p>
            <a:fld id="{BDC7E070-0954-4E6B-A953-1F74F70B0E8C}" type="datetimeFigureOut">
              <a:rPr lang="en-US" smtClean="0"/>
              <a:t>9/15/2014</a:t>
            </a:fld>
            <a:endParaRPr lang="en-US"/>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1440" tIns="45720" rIns="91440" bIns="45720" rtlCol="0" anchor="b"/>
          <a:lstStyle>
            <a:lvl1pPr algn="r">
              <a:defRPr sz="1200"/>
            </a:lvl1pPr>
          </a:lstStyle>
          <a:p>
            <a:fld id="{3A0CFFCC-51EF-4D03-9720-4C976BF68B5B}" type="slidenum">
              <a:rPr lang="en-US" smtClean="0"/>
              <a:t>‹#›</a:t>
            </a:fld>
            <a:endParaRPr lang="en-US"/>
          </a:p>
        </p:txBody>
      </p:sp>
    </p:spTree>
    <p:extLst>
      <p:ext uri="{BB962C8B-B14F-4D97-AF65-F5344CB8AC3E}">
        <p14:creationId xmlns:p14="http://schemas.microsoft.com/office/powerpoint/2010/main" val="39270509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11699" cy="463407"/>
          </a:xfrm>
          <a:prstGeom prst="rect">
            <a:avLst/>
          </a:prstGeom>
        </p:spPr>
        <p:txBody>
          <a:bodyPr vert="horz" lIns="92472" tIns="46235" rIns="92472" bIns="46235" rtlCol="0"/>
          <a:lstStyle>
            <a:lvl1pPr algn="l">
              <a:defRPr sz="1200"/>
            </a:lvl1pPr>
          </a:lstStyle>
          <a:p>
            <a:endParaRPr lang="en-US" dirty="0"/>
          </a:p>
        </p:txBody>
      </p:sp>
      <p:sp>
        <p:nvSpPr>
          <p:cNvPr id="3" name="Date Placeholder 2"/>
          <p:cNvSpPr>
            <a:spLocks noGrp="1"/>
          </p:cNvSpPr>
          <p:nvPr>
            <p:ph type="dt" idx="1"/>
          </p:nvPr>
        </p:nvSpPr>
        <p:spPr>
          <a:xfrm>
            <a:off x="3936768" y="4"/>
            <a:ext cx="3011699" cy="463407"/>
          </a:xfrm>
          <a:prstGeom prst="rect">
            <a:avLst/>
          </a:prstGeom>
        </p:spPr>
        <p:txBody>
          <a:bodyPr vert="horz" lIns="92472" tIns="46235" rIns="92472" bIns="46235" rtlCol="0"/>
          <a:lstStyle>
            <a:lvl1pPr algn="r">
              <a:defRPr sz="1200"/>
            </a:lvl1pPr>
          </a:lstStyle>
          <a:p>
            <a:fld id="{3B00B56A-1FF1-4473-BD78-3B9FB34FA2F8}" type="datetimeFigureOut">
              <a:rPr lang="en-US" smtClean="0"/>
              <a:t>9/15/2014</a:t>
            </a:fld>
            <a:endParaRPr lang="en-US" dirty="0"/>
          </a:p>
        </p:txBody>
      </p:sp>
      <p:sp>
        <p:nvSpPr>
          <p:cNvPr id="4" name="Slide Image Placeholder 3"/>
          <p:cNvSpPr>
            <a:spLocks noGrp="1" noRot="1" noChangeAspect="1"/>
          </p:cNvSpPr>
          <p:nvPr>
            <p:ph type="sldImg" idx="2"/>
          </p:nvPr>
        </p:nvSpPr>
        <p:spPr>
          <a:xfrm>
            <a:off x="1379538" y="1154113"/>
            <a:ext cx="4191000" cy="3117850"/>
          </a:xfrm>
          <a:prstGeom prst="rect">
            <a:avLst/>
          </a:prstGeom>
          <a:noFill/>
          <a:ln w="12700">
            <a:solidFill>
              <a:prstClr val="black"/>
            </a:solidFill>
          </a:ln>
        </p:spPr>
        <p:txBody>
          <a:bodyPr vert="horz" lIns="92472" tIns="46235" rIns="92472" bIns="46235" rtlCol="0" anchor="ctr"/>
          <a:lstStyle/>
          <a:p>
            <a:endParaRPr lang="en-US" dirty="0"/>
          </a:p>
        </p:txBody>
      </p:sp>
      <p:sp>
        <p:nvSpPr>
          <p:cNvPr id="5" name="Notes Placeholder 4"/>
          <p:cNvSpPr>
            <a:spLocks noGrp="1"/>
          </p:cNvSpPr>
          <p:nvPr>
            <p:ph type="body" sz="quarter" idx="3"/>
          </p:nvPr>
        </p:nvSpPr>
        <p:spPr>
          <a:xfrm>
            <a:off x="695008" y="4444865"/>
            <a:ext cx="5560060" cy="3636705"/>
          </a:xfrm>
          <a:prstGeom prst="rect">
            <a:avLst/>
          </a:prstGeom>
        </p:spPr>
        <p:txBody>
          <a:bodyPr vert="horz" lIns="92472" tIns="46235" rIns="92472" bIns="462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72" tIns="46235" rIns="92472" bIns="4623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72" tIns="46235" rIns="92472" bIns="46235" rtlCol="0" anchor="b"/>
          <a:lstStyle>
            <a:lvl1pPr algn="r">
              <a:defRPr sz="1200"/>
            </a:lvl1pPr>
          </a:lstStyle>
          <a:p>
            <a:fld id="{6F81C11A-4A62-4E2C-9802-7B45E53D192F}" type="slidenum">
              <a:rPr lang="en-US" smtClean="0"/>
              <a:t>‹#›</a:t>
            </a:fld>
            <a:endParaRPr lang="en-US" dirty="0"/>
          </a:p>
        </p:txBody>
      </p:sp>
    </p:spTree>
    <p:extLst>
      <p:ext uri="{BB962C8B-B14F-4D97-AF65-F5344CB8AC3E}">
        <p14:creationId xmlns:p14="http://schemas.microsoft.com/office/powerpoint/2010/main" val="3851187382"/>
      </p:ext>
    </p:extLst>
  </p:cSld>
  <p:clrMap bg1="lt1" tx1="dk1" bg2="lt2" tx2="dk2" accent1="accent1" accent2="accent2" accent3="accent3" accent4="accent4" accent5="accent5" accent6="accent6" hlink="hlink" folHlink="folHlink"/>
  <p:hf sldNum="0" hdr="0" ftr="0" dt="0"/>
  <p:notesStyle>
    <a:lvl1pPr marL="0" algn="l" defTabSz="979600" rtl="0" eaLnBrk="1" latinLnBrk="0" hangingPunct="1">
      <a:defRPr sz="1286" kern="1200">
        <a:solidFill>
          <a:schemeClr val="tx1"/>
        </a:solidFill>
        <a:latin typeface="+mn-lt"/>
        <a:ea typeface="+mn-ea"/>
        <a:cs typeface="+mn-cs"/>
      </a:defRPr>
    </a:lvl1pPr>
    <a:lvl2pPr marL="489800" algn="l" defTabSz="979600" rtl="0" eaLnBrk="1" latinLnBrk="0" hangingPunct="1">
      <a:defRPr sz="1286" kern="1200">
        <a:solidFill>
          <a:schemeClr val="tx1"/>
        </a:solidFill>
        <a:latin typeface="+mn-lt"/>
        <a:ea typeface="+mn-ea"/>
        <a:cs typeface="+mn-cs"/>
      </a:defRPr>
    </a:lvl2pPr>
    <a:lvl3pPr marL="979600" algn="l" defTabSz="979600" rtl="0" eaLnBrk="1" latinLnBrk="0" hangingPunct="1">
      <a:defRPr sz="1286" kern="1200">
        <a:solidFill>
          <a:schemeClr val="tx1"/>
        </a:solidFill>
        <a:latin typeface="+mn-lt"/>
        <a:ea typeface="+mn-ea"/>
        <a:cs typeface="+mn-cs"/>
      </a:defRPr>
    </a:lvl3pPr>
    <a:lvl4pPr marL="1469400" algn="l" defTabSz="979600" rtl="0" eaLnBrk="1" latinLnBrk="0" hangingPunct="1">
      <a:defRPr sz="1286" kern="1200">
        <a:solidFill>
          <a:schemeClr val="tx1"/>
        </a:solidFill>
        <a:latin typeface="+mn-lt"/>
        <a:ea typeface="+mn-ea"/>
        <a:cs typeface="+mn-cs"/>
      </a:defRPr>
    </a:lvl4pPr>
    <a:lvl5pPr marL="1959202" algn="l" defTabSz="979600" rtl="0" eaLnBrk="1" latinLnBrk="0" hangingPunct="1">
      <a:defRPr sz="1286" kern="1200">
        <a:solidFill>
          <a:schemeClr val="tx1"/>
        </a:solidFill>
        <a:latin typeface="+mn-lt"/>
        <a:ea typeface="+mn-ea"/>
        <a:cs typeface="+mn-cs"/>
      </a:defRPr>
    </a:lvl5pPr>
    <a:lvl6pPr marL="2449003" algn="l" defTabSz="979600" rtl="0" eaLnBrk="1" latinLnBrk="0" hangingPunct="1">
      <a:defRPr sz="1286" kern="1200">
        <a:solidFill>
          <a:schemeClr val="tx1"/>
        </a:solidFill>
        <a:latin typeface="+mn-lt"/>
        <a:ea typeface="+mn-ea"/>
        <a:cs typeface="+mn-cs"/>
      </a:defRPr>
    </a:lvl6pPr>
    <a:lvl7pPr marL="2938803" algn="l" defTabSz="979600" rtl="0" eaLnBrk="1" latinLnBrk="0" hangingPunct="1">
      <a:defRPr sz="1286" kern="1200">
        <a:solidFill>
          <a:schemeClr val="tx1"/>
        </a:solidFill>
        <a:latin typeface="+mn-lt"/>
        <a:ea typeface="+mn-ea"/>
        <a:cs typeface="+mn-cs"/>
      </a:defRPr>
    </a:lvl7pPr>
    <a:lvl8pPr marL="3428603" algn="l" defTabSz="979600" rtl="0" eaLnBrk="1" latinLnBrk="0" hangingPunct="1">
      <a:defRPr sz="1286" kern="1200">
        <a:solidFill>
          <a:schemeClr val="tx1"/>
        </a:solidFill>
        <a:latin typeface="+mn-lt"/>
        <a:ea typeface="+mn-ea"/>
        <a:cs typeface="+mn-cs"/>
      </a:defRPr>
    </a:lvl8pPr>
    <a:lvl9pPr marL="3918403" algn="l" defTabSz="979600" rtl="0" eaLnBrk="1" latinLnBrk="0" hangingPunct="1">
      <a:defRPr sz="12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9538" y="1154113"/>
            <a:ext cx="4191000" cy="31178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9147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Susan B. Anthony, 5 parents.  Because 4 is 50%, right?  And 6</a:t>
            </a:r>
          </a:p>
        </p:txBody>
      </p:sp>
      <p:sp>
        <p:nvSpPr>
          <p:cNvPr id="34821"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5844" name="Slide Number Placeholder 3"/>
          <p:cNvSpPr txBox="1">
            <a:spLocks noGrp="1"/>
          </p:cNvSpPr>
          <p:nvPr/>
        </p:nvSpPr>
        <p:spPr bwMode="auto">
          <a:xfrm>
            <a:off x="3936768"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A04DD150-612E-45C7-947C-B4D6D48D7A53}" type="slidenum">
              <a:rPr lang="en-US" altLang="en-US"/>
              <a:pPr algn="r"/>
              <a:t>12</a:t>
            </a:fld>
            <a:endParaRPr lang="en-US" altLang="en-US"/>
          </a:p>
        </p:txBody>
      </p:sp>
      <p:sp>
        <p:nvSpPr>
          <p:cNvPr id="35845" name="Footer Placeholder 1"/>
          <p:cNvSpPr txBox="1">
            <a:spLocks noGrp="1"/>
          </p:cNvSpPr>
          <p:nvPr/>
        </p:nvSpPr>
        <p:spPr bwMode="auto">
          <a:xfrm>
            <a:off x="0"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a:t>2010-11</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6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789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8916" name="Footer Placeholder 3"/>
          <p:cNvSpPr txBox="1">
            <a:spLocks noGrp="1"/>
          </p:cNvSpPr>
          <p:nvPr/>
        </p:nvSpPr>
        <p:spPr bwMode="auto">
          <a:xfrm>
            <a:off x="0"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a:t>2010-11</a:t>
            </a:r>
          </a:p>
        </p:txBody>
      </p:sp>
      <p:sp>
        <p:nvSpPr>
          <p:cNvPr id="38917" name="Slide Number Placeholder 4"/>
          <p:cNvSpPr txBox="1">
            <a:spLocks noGrp="1"/>
          </p:cNvSpPr>
          <p:nvPr/>
        </p:nvSpPr>
        <p:spPr bwMode="auto">
          <a:xfrm>
            <a:off x="3936768"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54911D7D-C044-4349-855D-BA5FF8490146}" type="slidenum">
              <a:rPr lang="en-US" altLang="en-US"/>
              <a:pPr algn="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994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096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1989"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403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Explain the four points.  </a:t>
            </a:r>
          </a:p>
          <a:p>
            <a:pPr eaLnBrk="1" hangingPunct="1"/>
            <a:endParaRPr lang="en-US" altLang="en-US" smtClean="0"/>
          </a:p>
          <a:p>
            <a:pPr eaLnBrk="1" hangingPunct="1"/>
            <a:r>
              <a:rPr lang="en-US" altLang="en-US" smtClean="0"/>
              <a:t>Activity:</a:t>
            </a:r>
          </a:p>
          <a:p>
            <a:pPr eaLnBrk="1" hangingPunct="1"/>
            <a:r>
              <a:rPr lang="en-US" altLang="en-US" smtClean="0"/>
              <a:t>Find a neighbor and ask him or her to tell you the four things that makes ELAC and ELAC.  You have two minutes each person.  When you hear, clap, clap….clap, clap, clap, I want you to stop talking and look at me.  Ensure understanding and repeat directions:</a:t>
            </a:r>
          </a:p>
          <a:p>
            <a:pPr eaLnBrk="1" hangingPunct="1"/>
            <a:r>
              <a:rPr lang="en-US" altLang="en-US" smtClean="0"/>
              <a:t>1. Tell your neighbor the four things that make ELAC and ELAC.  2.  Each person has 2 minutes.  3.  Ready… go!</a:t>
            </a:r>
          </a:p>
        </p:txBody>
      </p:sp>
      <p:sp>
        <p:nvSpPr>
          <p:cNvPr id="26629"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eaLnBrk="1" hangingPunct="1">
              <a:buFont typeface="Wingdings" pitchFamily="2" charset="2"/>
              <a:buNone/>
            </a:pPr>
            <a:r>
              <a:rPr lang="en-US" altLang="en-US" smtClean="0">
                <a:latin typeface="Garamond" pitchFamily="18" charset="0"/>
              </a:rPr>
              <a:t>It is an annual data collection administered in March that collects the following data elements: </a:t>
            </a:r>
          </a:p>
          <a:p>
            <a:pPr marL="1143000" lvl="2" indent="-228600" eaLnBrk="1" hangingPunct="1">
              <a:buFont typeface="Wingdings" pitchFamily="2" charset="2"/>
              <a:buNone/>
            </a:pPr>
            <a:r>
              <a:rPr lang="en-US" altLang="en-US" smtClean="0">
                <a:latin typeface="Garamond" pitchFamily="18" charset="0"/>
              </a:rPr>
              <a:t>number of English learner (EL) students (formerly known as limited English-proficient [LEP]) and fluent English-proficient (FEP) students in California public schools (kindergarten through grade twelve) by grade and primary language other than English; </a:t>
            </a:r>
          </a:p>
          <a:p>
            <a:pPr marL="1143000" lvl="2" indent="-228600" eaLnBrk="1" hangingPunct="1">
              <a:buFont typeface="Wingdings" pitchFamily="2" charset="2"/>
              <a:buNone/>
            </a:pPr>
            <a:r>
              <a:rPr lang="en-US" altLang="en-US" smtClean="0">
                <a:latin typeface="Garamond" pitchFamily="18" charset="0"/>
              </a:rPr>
              <a:t>number of EL students enrolled in specific instructional settings or services by type of setting or service; </a:t>
            </a:r>
          </a:p>
          <a:p>
            <a:pPr marL="1143000" lvl="2" indent="-228600" eaLnBrk="1" hangingPunct="1">
              <a:buFont typeface="Wingdings" pitchFamily="2" charset="2"/>
              <a:buNone/>
            </a:pPr>
            <a:r>
              <a:rPr lang="en-US" altLang="en-US" smtClean="0">
                <a:latin typeface="Garamond" pitchFamily="18" charset="0"/>
              </a:rPr>
              <a:t>number of students reclassified from EL to FEP from the prior year; </a:t>
            </a:r>
          </a:p>
          <a:p>
            <a:pPr marL="1143000" lvl="2" indent="-228600" eaLnBrk="1" hangingPunct="1">
              <a:buFont typeface="Wingdings" pitchFamily="2" charset="2"/>
              <a:buNone/>
            </a:pPr>
            <a:r>
              <a:rPr lang="en-US" altLang="en-US" smtClean="0">
                <a:latin typeface="Garamond" pitchFamily="18" charset="0"/>
              </a:rPr>
              <a:t>and the number of staff providing instructional services to EL students</a:t>
            </a:r>
          </a:p>
        </p:txBody>
      </p:sp>
      <p:sp>
        <p:nvSpPr>
          <p:cNvPr id="27653"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0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Activity:</a:t>
            </a:r>
          </a:p>
          <a:p>
            <a:pPr eaLnBrk="1" hangingPunct="1"/>
            <a:r>
              <a:rPr lang="en-US" altLang="en-US" smtClean="0"/>
              <a:t>How many English learners are required before a school can form an ELAC?  Take one minute between your partner and you to tell each other the answer.  Ready…go!</a:t>
            </a:r>
          </a:p>
          <a:p>
            <a:pPr eaLnBrk="1" hangingPunct="1"/>
            <a:endParaRPr lang="en-US" altLang="en-US" smtClean="0"/>
          </a:p>
          <a:p>
            <a:pPr eaLnBrk="1" hangingPunct="1"/>
            <a:r>
              <a:rPr lang="en-US" altLang="en-US" smtClean="0"/>
              <a:t>Other activity:</a:t>
            </a:r>
          </a:p>
          <a:p>
            <a:pPr eaLnBrk="1" hangingPunct="1"/>
            <a:r>
              <a:rPr lang="en-US" altLang="en-US" smtClean="0"/>
              <a:t>One partner asks the question, “How many English learners does it take before forming an ELAC?”  The other partner answers the question with the answer, “21”.</a:t>
            </a:r>
          </a:p>
          <a:p>
            <a:pPr eaLnBrk="1" hangingPunct="1"/>
            <a:endParaRPr lang="en-US" altLang="en-US" smtClean="0"/>
          </a:p>
          <a:p>
            <a:pPr eaLnBrk="1" hangingPunct="1"/>
            <a:endParaRPr lang="en-US" altLang="en-US" smtClean="0"/>
          </a:p>
        </p:txBody>
      </p:sp>
      <p:sp>
        <p:nvSpPr>
          <p:cNvPr id="30725"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smtClean="0"/>
              <a:t>2010-11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1748" name="Slide Number Placeholder 3"/>
          <p:cNvSpPr txBox="1">
            <a:spLocks noGrp="1"/>
          </p:cNvSpPr>
          <p:nvPr/>
        </p:nvSpPr>
        <p:spPr bwMode="auto">
          <a:xfrm>
            <a:off x="3936768"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A2763BD3-1428-4B9C-A231-15E23BEF67A3}" type="slidenum">
              <a:rPr lang="en-US" altLang="en-US"/>
              <a:pPr algn="r"/>
              <a:t>8</a:t>
            </a:fld>
            <a:endParaRPr lang="en-US" altLang="en-US"/>
          </a:p>
        </p:txBody>
      </p:sp>
      <p:sp>
        <p:nvSpPr>
          <p:cNvPr id="31749" name="Footer Placeholder 1"/>
          <p:cNvSpPr txBox="1">
            <a:spLocks noGrp="1"/>
          </p:cNvSpPr>
          <p:nvPr/>
        </p:nvSpPr>
        <p:spPr bwMode="auto">
          <a:xfrm>
            <a:off x="0"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a:t>2010-11</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2772" name="Slide Number Placeholder 3"/>
          <p:cNvSpPr txBox="1">
            <a:spLocks noGrp="1"/>
          </p:cNvSpPr>
          <p:nvPr/>
        </p:nvSpPr>
        <p:spPr bwMode="auto">
          <a:xfrm>
            <a:off x="3936768"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4F3DB3CC-701C-4E43-8B5E-96CA965E5489}" type="slidenum">
              <a:rPr lang="en-US" altLang="en-US"/>
              <a:pPr algn="r"/>
              <a:t>9</a:t>
            </a:fld>
            <a:endParaRPr lang="en-US" altLang="en-US"/>
          </a:p>
        </p:txBody>
      </p:sp>
      <p:sp>
        <p:nvSpPr>
          <p:cNvPr id="32773" name="Footer Placeholder 1"/>
          <p:cNvSpPr txBox="1">
            <a:spLocks noGrp="1"/>
          </p:cNvSpPr>
          <p:nvPr/>
        </p:nvSpPr>
        <p:spPr bwMode="auto">
          <a:xfrm>
            <a:off x="0"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a:t>2010-11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Activity:</a:t>
            </a:r>
          </a:p>
          <a:p>
            <a:pPr eaLnBrk="1" hangingPunct="1"/>
            <a:r>
              <a:rPr lang="en-US" altLang="en-US" smtClean="0"/>
              <a:t>How many English learners are required before a school can form an ELAC?  Take one minute between your partner and you to tell each other the answer.  Ready…go!</a:t>
            </a:r>
          </a:p>
          <a:p>
            <a:pPr eaLnBrk="1" hangingPunct="1"/>
            <a:endParaRPr lang="en-US" altLang="en-US" smtClean="0"/>
          </a:p>
          <a:p>
            <a:pPr eaLnBrk="1" hangingPunct="1"/>
            <a:r>
              <a:rPr lang="en-US" altLang="en-US" smtClean="0"/>
              <a:t>Other activity:</a:t>
            </a:r>
          </a:p>
          <a:p>
            <a:pPr eaLnBrk="1" hangingPunct="1"/>
            <a:r>
              <a:rPr lang="en-US" altLang="en-US" smtClean="0"/>
              <a:t>One partner asks the question, “How many English learners does it take before forming an ELAC?”  The other partner answers the question with the answer, “21”.</a:t>
            </a:r>
          </a:p>
          <a:p>
            <a:pPr eaLnBrk="1" hangingPunct="1"/>
            <a:endParaRPr lang="en-US" altLang="en-US" smtClean="0"/>
          </a:p>
          <a:p>
            <a:pPr eaLnBrk="1" hangingPunct="1"/>
            <a:endParaRPr lang="en-US" altLang="en-US" smtClean="0"/>
          </a:p>
        </p:txBody>
      </p:sp>
      <p:sp>
        <p:nvSpPr>
          <p:cNvPr id="33796" name="Slide Number Placeholder 3"/>
          <p:cNvSpPr txBox="1">
            <a:spLocks noGrp="1"/>
          </p:cNvSpPr>
          <p:nvPr/>
        </p:nvSpPr>
        <p:spPr bwMode="auto">
          <a:xfrm>
            <a:off x="3936768"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642112BC-E000-4474-91CF-56D0A74282AF}" type="slidenum">
              <a:rPr lang="en-US" altLang="en-US"/>
              <a:pPr algn="r"/>
              <a:t>10</a:t>
            </a:fld>
            <a:endParaRPr lang="en-US" altLang="en-US"/>
          </a:p>
        </p:txBody>
      </p:sp>
      <p:sp>
        <p:nvSpPr>
          <p:cNvPr id="33797" name="Footer Placeholder 1"/>
          <p:cNvSpPr txBox="1">
            <a:spLocks noGrp="1"/>
          </p:cNvSpPr>
          <p:nvPr/>
        </p:nvSpPr>
        <p:spPr bwMode="auto">
          <a:xfrm>
            <a:off x="0" y="8772378"/>
            <a:ext cx="3011699"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r>
              <a:rPr lang="en-US" altLang="en-US"/>
              <a:t>2010-11</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72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688"/>
            </a:lvl1pPr>
            <a:lvl2pPr marL="512067" indent="0" algn="ctr">
              <a:buNone/>
              <a:defRPr sz="2240"/>
            </a:lvl2pPr>
            <a:lvl3pPr marL="1024134" indent="0" algn="ctr">
              <a:buNone/>
              <a:defRPr sz="2017"/>
            </a:lvl3pPr>
            <a:lvl4pPr marL="1536202" indent="0" algn="ctr">
              <a:buNone/>
              <a:defRPr sz="1792"/>
            </a:lvl4pPr>
            <a:lvl5pPr marL="2048269" indent="0" algn="ctr">
              <a:buNone/>
              <a:defRPr sz="1792"/>
            </a:lvl5pPr>
            <a:lvl6pPr marL="2560336" indent="0" algn="ctr">
              <a:buNone/>
              <a:defRPr sz="1792"/>
            </a:lvl6pPr>
            <a:lvl7pPr marL="3072403" indent="0" algn="ctr">
              <a:buNone/>
              <a:defRPr sz="1792"/>
            </a:lvl7pPr>
            <a:lvl8pPr marL="3584470" indent="0" algn="ctr">
              <a:buNone/>
              <a:defRPr sz="1792"/>
            </a:lvl8pPr>
            <a:lvl9pPr marL="4096538" indent="0" algn="ctr">
              <a:buNone/>
              <a:defRPr sz="179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932245-14D6-4525-A2AF-746199E4D5B5}"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63793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3F6E7C-EF45-4473-AE21-FCB3FAD27F66}"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78759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2"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802"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78161-79F7-46D0-BCB7-2DEE119B5BA1}"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288528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40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99C677-F709-4A83-AE8C-6CF28F711FE4}"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56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874CA1-5F78-4E8F-8BB7-12B35DF868A2}"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61649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22"/>
            <a:ext cx="8478203" cy="3042919"/>
          </a:xfrm>
        </p:spPr>
        <p:txBody>
          <a:bodyPr anchor="b"/>
          <a:lstStyle>
            <a:lvl1pPr>
              <a:defRPr sz="640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29"/>
            <a:ext cx="8478203"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C1CB54-6BDE-4941-8E64-76791BD1FE29}"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1464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B9CB09-8EEE-4DD5-96EF-B03ECA2BABF6}"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77324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68"/>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1"/>
            <a:ext cx="4158466"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7" y="1793241"/>
            <a:ext cx="4178945"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976337"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26D503-74E0-4F87-8BC7-AC01ED0E723E}" type="datetime1">
              <a:rPr lang="en-US" smtClean="0"/>
              <a:t>9/15/2014</a:t>
            </a:fld>
            <a:endParaRPr lang="en-US" dirty="0"/>
          </a:p>
        </p:txBody>
      </p:sp>
      <p:sp>
        <p:nvSpPr>
          <p:cNvPr id="8" name="Footer Placeholder 7"/>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48996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687D9C-3434-4EAC-91B8-4081AD118F56}" type="datetime1">
              <a:rPr lang="en-US" smtClean="0"/>
              <a:t>9/15/2014</a:t>
            </a:fld>
            <a:endParaRPr lang="en-US" dirty="0"/>
          </a:p>
        </p:txBody>
      </p:sp>
      <p:sp>
        <p:nvSpPr>
          <p:cNvPr id="4" name="Footer Placeholder 3"/>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39356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E84FB-8334-43ED-87EF-0E5F7538BFF8}" type="datetime1">
              <a:rPr lang="en-US" smtClean="0"/>
              <a:t>9/15/2014</a:t>
            </a:fld>
            <a:endParaRPr lang="en-US" dirty="0"/>
          </a:p>
        </p:txBody>
      </p:sp>
      <p:sp>
        <p:nvSpPr>
          <p:cNvPr id="3" name="Footer Placeholder 2"/>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6" name="Straight Connector 5"/>
          <p:cNvCxnSpPr/>
          <p:nvPr userDrawn="1"/>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600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Content Placeholder 2"/>
          <p:cNvSpPr>
            <a:spLocks noGrp="1"/>
          </p:cNvSpPr>
          <p:nvPr>
            <p:ph idx="1"/>
          </p:nvPr>
        </p:nvSpPr>
        <p:spPr>
          <a:xfrm>
            <a:off x="4178945" y="1053255"/>
            <a:ext cx="4976336"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7D684-F175-4504-B5E5-471578239725}"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36566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547AD7-E05F-4BE1-8F98-84D12CA004E1}"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468469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55"/>
            <a:ext cx="4976336"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9F27F-01DC-4183-9AFC-DCD8945858D5}"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69547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D88C7B-CE21-4661-AB87-3F85F578B60D}"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39351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1"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799"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221DF1-BD7A-4ED3-A2FE-FA39E32B193C}"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8865905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F1684E4-3634-45F8-90AB-F202AF354414}"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E0D5BFE-1E2A-4D29-9883-A844755068C4}"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78EABD3-1478-46B2-9278-24BC8E913959}"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0D0F9A8-2BF3-4686-88C1-1EE8AE9C3FC9}"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10F3D91A-2B64-431C-B6B8-D32AB6EF31F7}"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F5C70B4-6CBD-4C40-B398-6B4DA354FB4F}"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F54CB5B-CBFF-46A3-8E92-57A7DABC0E3A}"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32"/>
            <a:ext cx="8478203" cy="3042919"/>
          </a:xfrm>
        </p:spPr>
        <p:txBody>
          <a:bodyPr anchor="b"/>
          <a:lstStyle>
            <a:lvl1pPr>
              <a:defRPr sz="672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39"/>
            <a:ext cx="8478203" cy="1600199"/>
          </a:xfrm>
        </p:spPr>
        <p:txBody>
          <a:bodyPr/>
          <a:lstStyle>
            <a:lvl1pPr marL="0" indent="0">
              <a:buNone/>
              <a:defRPr sz="2688">
                <a:solidFill>
                  <a:schemeClr val="tx1"/>
                </a:solidFill>
              </a:defRPr>
            </a:lvl1pPr>
            <a:lvl2pPr marL="512067" indent="0">
              <a:buNone/>
              <a:defRPr sz="2240">
                <a:solidFill>
                  <a:schemeClr val="tx1">
                    <a:tint val="75000"/>
                  </a:schemeClr>
                </a:solidFill>
              </a:defRPr>
            </a:lvl2pPr>
            <a:lvl3pPr marL="1024134" indent="0">
              <a:buNone/>
              <a:defRPr sz="2017">
                <a:solidFill>
                  <a:schemeClr val="tx1">
                    <a:tint val="75000"/>
                  </a:schemeClr>
                </a:solidFill>
              </a:defRPr>
            </a:lvl3pPr>
            <a:lvl4pPr marL="1536202" indent="0">
              <a:buNone/>
              <a:defRPr sz="1792">
                <a:solidFill>
                  <a:schemeClr val="tx1">
                    <a:tint val="75000"/>
                  </a:schemeClr>
                </a:solidFill>
              </a:defRPr>
            </a:lvl4pPr>
            <a:lvl5pPr marL="2048269" indent="0">
              <a:buNone/>
              <a:defRPr sz="1792">
                <a:solidFill>
                  <a:schemeClr val="tx1">
                    <a:tint val="75000"/>
                  </a:schemeClr>
                </a:solidFill>
              </a:defRPr>
            </a:lvl5pPr>
            <a:lvl6pPr marL="2560336" indent="0">
              <a:buNone/>
              <a:defRPr sz="1792">
                <a:solidFill>
                  <a:schemeClr val="tx1">
                    <a:tint val="75000"/>
                  </a:schemeClr>
                </a:solidFill>
              </a:defRPr>
            </a:lvl6pPr>
            <a:lvl7pPr marL="3072403" indent="0">
              <a:buNone/>
              <a:defRPr sz="1792">
                <a:solidFill>
                  <a:schemeClr val="tx1">
                    <a:tint val="75000"/>
                  </a:schemeClr>
                </a:solidFill>
              </a:defRPr>
            </a:lvl7pPr>
            <a:lvl8pPr marL="3584470" indent="0">
              <a:buNone/>
              <a:defRPr sz="1792">
                <a:solidFill>
                  <a:schemeClr val="tx1">
                    <a:tint val="75000"/>
                  </a:schemeClr>
                </a:solidFill>
              </a:defRPr>
            </a:lvl8pPr>
            <a:lvl9pPr marL="4096538" indent="0">
              <a:buNone/>
              <a:defRPr sz="17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90DE9A-9C2A-48CF-B99B-6C11B5F4C7B8}" type="datetime1">
              <a:rPr lang="en-US" smtClean="0"/>
              <a:t>9/15/2014</a:t>
            </a:fld>
            <a:endParaRPr lang="en-US" dirty="0"/>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8319075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AF9781F-BFA3-49AC-BC88-3B7EBE0E14CB}"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127FF33B-ABA5-4B23-923D-37512E9AD4EE}"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C30C262-8B56-4DAE-A8BB-3810B41A5AD8}"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EA39193-930F-4770-9A1B-F6F2779932CB}"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C2DA99E-1C9B-4D1D-8436-E646D13B6820}"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D09B286-B9F5-424A-9D10-C5527C5BD0CF}"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1556386" y="2519680"/>
            <a:ext cx="7000949" cy="12192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4C3519B-DA31-4AE7-A944-CC25018A3FBF}" type="datetime1">
              <a:rPr lang="en-US" smtClean="0"/>
              <a:t>9/15/2014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English/ELAC Training PP </a:t>
            </a:r>
            <a:r>
              <a:rPr lang="en-US" dirty="0" smtClean="0"/>
              <a:t>2014-15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9CEA17-A276-40E8-B549-B00D6C7671E5}" type="slidenum">
              <a:rPr lang="en-US"/>
              <a:pPr>
                <a:defRPr/>
              </a:pPr>
              <a:t>‹#›</a:t>
            </a:fld>
            <a:endParaRPr lang="en-US"/>
          </a:p>
        </p:txBody>
      </p:sp>
    </p:spTree>
    <p:extLst>
      <p:ext uri="{BB962C8B-B14F-4D97-AF65-F5344CB8AC3E}">
        <p14:creationId xmlns:p14="http://schemas.microsoft.com/office/powerpoint/2010/main" val="76581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BBD8C7-85D4-4427-BB8F-EB65DF21B602}"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94934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71"/>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2"/>
            <a:ext cx="4158466"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9" y="1793242"/>
            <a:ext cx="4178945"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6" name="Content Placeholder 5"/>
          <p:cNvSpPr>
            <a:spLocks noGrp="1"/>
          </p:cNvSpPr>
          <p:nvPr>
            <p:ph sz="quarter" idx="4"/>
          </p:nvPr>
        </p:nvSpPr>
        <p:spPr>
          <a:xfrm>
            <a:off x="4976339"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735F40-4B52-4588-B332-F713627B94E2}" type="datetime1">
              <a:rPr lang="en-US" smtClean="0"/>
              <a:t>9/15/2014</a:t>
            </a:fld>
            <a:endParaRPr lang="en-US" dirty="0"/>
          </a:p>
        </p:txBody>
      </p:sp>
      <p:sp>
        <p:nvSpPr>
          <p:cNvPr id="8" name="Footer Placeholder 7"/>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2843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B342D7-9886-4450-A70A-C64594A0CA95}" type="datetime1">
              <a:rPr lang="en-US" smtClean="0"/>
              <a:t>9/15/2014</a:t>
            </a:fld>
            <a:endParaRPr lang="en-US" dirty="0"/>
          </a:p>
        </p:txBody>
      </p:sp>
      <p:sp>
        <p:nvSpPr>
          <p:cNvPr id="4" name="Footer Placeholder 3"/>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04561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0B25F-8AEF-4E75-9314-B7A267FB0CDC}" type="datetime1">
              <a:rPr lang="en-US" smtClean="0"/>
              <a:t>9/15/2014</a:t>
            </a:fld>
            <a:endParaRPr lang="en-US" dirty="0"/>
          </a:p>
        </p:txBody>
      </p:sp>
      <p:sp>
        <p:nvSpPr>
          <p:cNvPr id="3" name="Footer Placeholder 2"/>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81147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Content Placeholder 2"/>
          <p:cNvSpPr>
            <a:spLocks noGrp="1"/>
          </p:cNvSpPr>
          <p:nvPr>
            <p:ph idx="1"/>
          </p:nvPr>
        </p:nvSpPr>
        <p:spPr>
          <a:xfrm>
            <a:off x="4178945" y="1053265"/>
            <a:ext cx="4976336" cy="5198533"/>
          </a:xfrm>
        </p:spPr>
        <p:txBody>
          <a:bodyPr/>
          <a:lstStyle>
            <a:lvl1pPr>
              <a:defRPr sz="3584"/>
            </a:lvl1pPr>
            <a:lvl2pPr>
              <a:defRPr sz="3136"/>
            </a:lvl2pPr>
            <a:lvl3pPr>
              <a:defRPr sz="2688"/>
            </a:lvl3pPr>
            <a:lvl4pPr>
              <a:defRPr sz="2240"/>
            </a:lvl4pPr>
            <a:lvl5pPr>
              <a:defRPr sz="2240"/>
            </a:lvl5pPr>
            <a:lvl6pPr>
              <a:defRPr sz="2240"/>
            </a:lvl6pPr>
            <a:lvl7pPr>
              <a:defRPr sz="2240"/>
            </a:lvl7pPr>
            <a:lvl8pPr>
              <a:defRPr sz="2240"/>
            </a:lvl8pPr>
            <a:lvl9pPr>
              <a:defRPr sz="22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994BD-4450-4593-B3B8-453BB9C834CC}"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387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65"/>
            <a:ext cx="4976336" cy="5198533"/>
          </a:xfrm>
        </p:spPr>
        <p:txBody>
          <a:bodyPr anchor="t"/>
          <a:lstStyle>
            <a:lvl1pPr marL="0" indent="0">
              <a:buNone/>
              <a:defRPr sz="3584"/>
            </a:lvl1pPr>
            <a:lvl2pPr marL="512067" indent="0">
              <a:buNone/>
              <a:defRPr sz="3136"/>
            </a:lvl2pPr>
            <a:lvl3pPr marL="1024134" indent="0">
              <a:buNone/>
              <a:defRPr sz="2688"/>
            </a:lvl3pPr>
            <a:lvl4pPr marL="1536202" indent="0">
              <a:buNone/>
              <a:defRPr sz="2240"/>
            </a:lvl4pPr>
            <a:lvl5pPr marL="2048269" indent="0">
              <a:buNone/>
              <a:defRPr sz="2240"/>
            </a:lvl5pPr>
            <a:lvl6pPr marL="2560336" indent="0">
              <a:buNone/>
              <a:defRPr sz="2240"/>
            </a:lvl6pPr>
            <a:lvl7pPr marL="3072403" indent="0">
              <a:buNone/>
              <a:defRPr sz="2240"/>
            </a:lvl7pPr>
            <a:lvl8pPr marL="3584470" indent="0">
              <a:buNone/>
              <a:defRPr sz="2240"/>
            </a:lvl8pPr>
            <a:lvl9pPr marL="4096538" indent="0">
              <a:buNone/>
              <a:defRPr sz="224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9A6EEA-B5F6-42BA-8E09-2290A1788733}" type="datetime1">
              <a:rPr lang="en-US" smtClean="0"/>
              <a:t>9/15/2014</a:t>
            </a:fld>
            <a:endParaRPr lang="en-US" dirty="0"/>
          </a:p>
        </p:txBody>
      </p:sp>
      <p:sp>
        <p:nvSpPr>
          <p:cNvPr id="6" name="Footer Placeholder 5"/>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9818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800" y="389471"/>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800"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18"/>
            <a:ext cx="2211705" cy="389467"/>
          </a:xfrm>
          <a:prstGeom prst="rect">
            <a:avLst/>
          </a:prstGeom>
        </p:spPr>
        <p:txBody>
          <a:bodyPr vert="horz" lIns="91440" tIns="45720" rIns="91440" bIns="45720" rtlCol="0" anchor="ctr"/>
          <a:lstStyle>
            <a:lvl1pPr algn="l">
              <a:defRPr sz="1344">
                <a:solidFill>
                  <a:schemeClr val="tx1">
                    <a:tint val="75000"/>
                  </a:schemeClr>
                </a:solidFill>
              </a:defRPr>
            </a:lvl1pPr>
          </a:lstStyle>
          <a:p>
            <a:fld id="{7C3FCCEB-7F39-4016-8149-1278378CF860}" type="datetime1">
              <a:rPr lang="en-US" smtClean="0"/>
              <a:t>9/15/2014</a:t>
            </a:fld>
            <a:endParaRPr lang="en-US" dirty="0"/>
          </a:p>
        </p:txBody>
      </p:sp>
      <p:sp>
        <p:nvSpPr>
          <p:cNvPr id="5" name="Footer Placeholder 4"/>
          <p:cNvSpPr>
            <a:spLocks noGrp="1"/>
          </p:cNvSpPr>
          <p:nvPr>
            <p:ph type="ftr" sz="quarter" idx="3"/>
          </p:nvPr>
        </p:nvSpPr>
        <p:spPr>
          <a:xfrm>
            <a:off x="3256122" y="6780118"/>
            <a:ext cx="3317558" cy="389467"/>
          </a:xfrm>
          <a:prstGeom prst="rect">
            <a:avLst/>
          </a:prstGeom>
        </p:spPr>
        <p:txBody>
          <a:bodyPr vert="horz" lIns="91440" tIns="45720" rIns="91440" bIns="45720" rtlCol="0" anchor="ctr"/>
          <a:lstStyle>
            <a:lvl1pPr algn="ctr">
              <a:defRPr sz="1344">
                <a:solidFill>
                  <a:schemeClr val="tx1">
                    <a:tint val="75000"/>
                  </a:schemeClr>
                </a:solidFill>
              </a:defRPr>
            </a:lvl1p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4"/>
          </p:nvPr>
        </p:nvSpPr>
        <p:spPr>
          <a:xfrm>
            <a:off x="6942296" y="6780118"/>
            <a:ext cx="2211705" cy="389467"/>
          </a:xfrm>
          <a:prstGeom prst="rect">
            <a:avLst/>
          </a:prstGeom>
        </p:spPr>
        <p:txBody>
          <a:bodyPr vert="horz" lIns="91440" tIns="45720" rIns="91440" bIns="45720" rtlCol="0" anchor="ctr"/>
          <a:lstStyle>
            <a:lvl1pPr algn="r">
              <a:defRPr sz="1344">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3296303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1024134" rtl="0" eaLnBrk="1" latinLnBrk="0" hangingPunct="1">
        <a:lnSpc>
          <a:spcPct val="90000"/>
        </a:lnSpc>
        <a:spcBef>
          <a:spcPct val="0"/>
        </a:spcBef>
        <a:buNone/>
        <a:defRPr sz="4928" kern="1200">
          <a:solidFill>
            <a:schemeClr val="tx1"/>
          </a:solidFill>
          <a:latin typeface="+mj-lt"/>
          <a:ea typeface="+mj-ea"/>
          <a:cs typeface="+mj-cs"/>
        </a:defRPr>
      </a:lvl1pPr>
    </p:titleStyle>
    <p:bodyStyle>
      <a:lvl1pPr marL="256035" indent="-256035" algn="l" defTabSz="1024134" rtl="0" eaLnBrk="1" latinLnBrk="0" hangingPunct="1">
        <a:lnSpc>
          <a:spcPct val="90000"/>
        </a:lnSpc>
        <a:spcBef>
          <a:spcPts val="1121"/>
        </a:spcBef>
        <a:buFont typeface="Arial" panose="020B0604020202020204" pitchFamily="34" charset="0"/>
        <a:buChar char="•"/>
        <a:defRPr sz="3136" kern="1200">
          <a:solidFill>
            <a:schemeClr val="tx1"/>
          </a:solidFill>
          <a:latin typeface="+mn-lt"/>
          <a:ea typeface="+mn-ea"/>
          <a:cs typeface="+mn-cs"/>
        </a:defRPr>
      </a:lvl1pPr>
      <a:lvl2pPr marL="768102" indent="-256035" algn="l" defTabSz="1024134" rtl="0" eaLnBrk="1" latinLnBrk="0" hangingPunct="1">
        <a:lnSpc>
          <a:spcPct val="90000"/>
        </a:lnSpc>
        <a:spcBef>
          <a:spcPts val="560"/>
        </a:spcBef>
        <a:buFont typeface="Arial" panose="020B0604020202020204" pitchFamily="34" charset="0"/>
        <a:buChar char="•"/>
        <a:defRPr sz="2688" kern="1200">
          <a:solidFill>
            <a:schemeClr val="tx1"/>
          </a:solidFill>
          <a:latin typeface="+mn-lt"/>
          <a:ea typeface="+mn-ea"/>
          <a:cs typeface="+mn-cs"/>
        </a:defRPr>
      </a:lvl2pPr>
      <a:lvl3pPr marL="1280169" indent="-256035" algn="l" defTabSz="1024134" rtl="0" eaLnBrk="1" latinLnBrk="0" hangingPunct="1">
        <a:lnSpc>
          <a:spcPct val="90000"/>
        </a:lnSpc>
        <a:spcBef>
          <a:spcPts val="560"/>
        </a:spcBef>
        <a:buFont typeface="Arial" panose="020B0604020202020204" pitchFamily="34" charset="0"/>
        <a:buChar char="•"/>
        <a:defRPr sz="2240" kern="1200">
          <a:solidFill>
            <a:schemeClr val="tx1"/>
          </a:solidFill>
          <a:latin typeface="+mn-lt"/>
          <a:ea typeface="+mn-ea"/>
          <a:cs typeface="+mn-cs"/>
        </a:defRPr>
      </a:lvl3pPr>
      <a:lvl4pPr marL="1792236"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4pPr>
      <a:lvl5pPr marL="2304303"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5pPr>
      <a:lvl6pPr marL="2816371"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6pPr>
      <a:lvl7pPr marL="3328438"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7pPr>
      <a:lvl8pPr marL="3840505"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8pPr>
      <a:lvl9pPr marL="4352572"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9pPr>
    </p:bodyStyle>
    <p:otherStyle>
      <a:defPPr>
        <a:defRPr lang="en-US"/>
      </a:defPPr>
      <a:lvl1pPr marL="0" algn="l" defTabSz="1024134" rtl="0" eaLnBrk="1" latinLnBrk="0" hangingPunct="1">
        <a:defRPr sz="2017" kern="1200">
          <a:solidFill>
            <a:schemeClr val="tx1"/>
          </a:solidFill>
          <a:latin typeface="+mn-lt"/>
          <a:ea typeface="+mn-ea"/>
          <a:cs typeface="+mn-cs"/>
        </a:defRPr>
      </a:lvl1pPr>
      <a:lvl2pPr marL="512067" algn="l" defTabSz="1024134" rtl="0" eaLnBrk="1" latinLnBrk="0" hangingPunct="1">
        <a:defRPr sz="2017" kern="1200">
          <a:solidFill>
            <a:schemeClr val="tx1"/>
          </a:solidFill>
          <a:latin typeface="+mn-lt"/>
          <a:ea typeface="+mn-ea"/>
          <a:cs typeface="+mn-cs"/>
        </a:defRPr>
      </a:lvl2pPr>
      <a:lvl3pPr marL="1024134" algn="l" defTabSz="1024134" rtl="0" eaLnBrk="1" latinLnBrk="0" hangingPunct="1">
        <a:defRPr sz="2017" kern="1200">
          <a:solidFill>
            <a:schemeClr val="tx1"/>
          </a:solidFill>
          <a:latin typeface="+mn-lt"/>
          <a:ea typeface="+mn-ea"/>
          <a:cs typeface="+mn-cs"/>
        </a:defRPr>
      </a:lvl3pPr>
      <a:lvl4pPr marL="1536202" algn="l" defTabSz="1024134" rtl="0" eaLnBrk="1" latinLnBrk="0" hangingPunct="1">
        <a:defRPr sz="2017" kern="1200">
          <a:solidFill>
            <a:schemeClr val="tx1"/>
          </a:solidFill>
          <a:latin typeface="+mn-lt"/>
          <a:ea typeface="+mn-ea"/>
          <a:cs typeface="+mn-cs"/>
        </a:defRPr>
      </a:lvl4pPr>
      <a:lvl5pPr marL="2048269" algn="l" defTabSz="1024134" rtl="0" eaLnBrk="1" latinLnBrk="0" hangingPunct="1">
        <a:defRPr sz="2017" kern="1200">
          <a:solidFill>
            <a:schemeClr val="tx1"/>
          </a:solidFill>
          <a:latin typeface="+mn-lt"/>
          <a:ea typeface="+mn-ea"/>
          <a:cs typeface="+mn-cs"/>
        </a:defRPr>
      </a:lvl5pPr>
      <a:lvl6pPr marL="2560336" algn="l" defTabSz="1024134" rtl="0" eaLnBrk="1" latinLnBrk="0" hangingPunct="1">
        <a:defRPr sz="2017" kern="1200">
          <a:solidFill>
            <a:schemeClr val="tx1"/>
          </a:solidFill>
          <a:latin typeface="+mn-lt"/>
          <a:ea typeface="+mn-ea"/>
          <a:cs typeface="+mn-cs"/>
        </a:defRPr>
      </a:lvl6pPr>
      <a:lvl7pPr marL="3072403" algn="l" defTabSz="1024134" rtl="0" eaLnBrk="1" latinLnBrk="0" hangingPunct="1">
        <a:defRPr sz="2017" kern="1200">
          <a:solidFill>
            <a:schemeClr val="tx1"/>
          </a:solidFill>
          <a:latin typeface="+mn-lt"/>
          <a:ea typeface="+mn-ea"/>
          <a:cs typeface="+mn-cs"/>
        </a:defRPr>
      </a:lvl7pPr>
      <a:lvl8pPr marL="3584470" algn="l" defTabSz="1024134" rtl="0" eaLnBrk="1" latinLnBrk="0" hangingPunct="1">
        <a:defRPr sz="2017" kern="1200">
          <a:solidFill>
            <a:schemeClr val="tx1"/>
          </a:solidFill>
          <a:latin typeface="+mn-lt"/>
          <a:ea typeface="+mn-ea"/>
          <a:cs typeface="+mn-cs"/>
        </a:defRPr>
      </a:lvl8pPr>
      <a:lvl9pPr marL="4096538" algn="l" defTabSz="1024134" rtl="0" eaLnBrk="1" latinLnBrk="0" hangingPunct="1">
        <a:defRPr sz="20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799" y="389468"/>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799"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08"/>
            <a:ext cx="2211705" cy="389467"/>
          </a:xfrm>
          <a:prstGeom prst="rect">
            <a:avLst/>
          </a:prstGeom>
        </p:spPr>
        <p:txBody>
          <a:bodyPr vert="horz" lIns="91440" tIns="45720" rIns="91440" bIns="45720" rtlCol="0" anchor="ctr"/>
          <a:lstStyle>
            <a:lvl1pPr algn="l">
              <a:defRPr sz="1280">
                <a:solidFill>
                  <a:schemeClr val="tx1">
                    <a:tint val="75000"/>
                  </a:schemeClr>
                </a:solidFill>
              </a:defRPr>
            </a:lvl1pPr>
          </a:lstStyle>
          <a:p>
            <a:fld id="{0F17E705-ED62-45F3-91AB-7EF6750C6493}" type="datetime1">
              <a:rPr lang="en-US" smtClean="0"/>
              <a:t>9/15/2014</a:t>
            </a:fld>
            <a:endParaRPr lang="en-US" dirty="0"/>
          </a:p>
        </p:txBody>
      </p:sp>
      <p:sp>
        <p:nvSpPr>
          <p:cNvPr id="5" name="Footer Placeholder 4"/>
          <p:cNvSpPr>
            <a:spLocks noGrp="1"/>
          </p:cNvSpPr>
          <p:nvPr>
            <p:ph type="ftr" sz="quarter" idx="3"/>
          </p:nvPr>
        </p:nvSpPr>
        <p:spPr>
          <a:xfrm>
            <a:off x="3256121" y="6780108"/>
            <a:ext cx="3317558"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4"/>
          </p:nvPr>
        </p:nvSpPr>
        <p:spPr>
          <a:xfrm>
            <a:off x="6942296" y="6780108"/>
            <a:ext cx="2211705"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22214777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 id="2147483728" r:id="rId20"/>
    <p:sldLayoutId id="2147483729" r:id="rId21"/>
    <p:sldLayoutId id="2147483730" r:id="rId22"/>
    <p:sldLayoutId id="2147483731" r:id="rId23"/>
    <p:sldLayoutId id="2147483732" r:id="rId24"/>
    <p:sldLayoutId id="2147483733" r:id="rId25"/>
  </p:sldLayoutIdLst>
  <p:hf hd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8" name="Straight Connector 7"/>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Text Box 5"/>
          <p:cNvSpPr txBox="1">
            <a:spLocks noChangeArrowheads="1"/>
          </p:cNvSpPr>
          <p:nvPr/>
        </p:nvSpPr>
        <p:spPr bwMode="auto">
          <a:xfrm>
            <a:off x="1676400" y="3422650"/>
            <a:ext cx="693420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gn="ctr">
              <a:spcBef>
                <a:spcPct val="25000"/>
              </a:spcBef>
            </a:pPr>
            <a:r>
              <a:rPr lang="en-US" altLang="en-US" sz="1600" b="1" dirty="0">
                <a:solidFill>
                  <a:schemeClr val="tx1"/>
                </a:solidFill>
                <a:latin typeface="Garamond" pitchFamily="18" charset="0"/>
                <a:cs typeface="Times New Roman" pitchFamily="18" charset="0"/>
              </a:rPr>
              <a:t>Presented by </a:t>
            </a:r>
          </a:p>
          <a:p>
            <a:pPr algn="ctr">
              <a:spcBef>
                <a:spcPct val="25000"/>
              </a:spcBef>
            </a:pPr>
            <a:r>
              <a:rPr lang="en-US" altLang="en-US" sz="2400" b="1" dirty="0">
                <a:solidFill>
                  <a:schemeClr val="tx1"/>
                </a:solidFill>
                <a:latin typeface="Garamond" pitchFamily="18" charset="0"/>
                <a:cs typeface="Times New Roman" pitchFamily="18" charset="0"/>
              </a:rPr>
              <a:t>Academic Office</a:t>
            </a:r>
          </a:p>
          <a:p>
            <a:pPr algn="ctr">
              <a:spcBef>
                <a:spcPct val="25000"/>
              </a:spcBef>
            </a:pPr>
            <a:r>
              <a:rPr lang="en-US" altLang="en-US" sz="2800" b="1" dirty="0">
                <a:solidFill>
                  <a:schemeClr val="tx1"/>
                </a:solidFill>
                <a:latin typeface="Garamond" pitchFamily="18" charset="0"/>
                <a:cs typeface="Times New Roman" pitchFamily="18" charset="0"/>
              </a:rPr>
              <a:t>Multilingual Literacy Department</a:t>
            </a:r>
            <a:r>
              <a:rPr lang="en-US" altLang="en-US" sz="2800" b="1" dirty="0">
                <a:solidFill>
                  <a:schemeClr val="tx1"/>
                </a:solidFill>
                <a:latin typeface="Garamond" pitchFamily="18" charset="0"/>
              </a:rPr>
              <a:t> </a:t>
            </a:r>
          </a:p>
        </p:txBody>
      </p:sp>
      <p:sp>
        <p:nvSpPr>
          <p:cNvPr id="6" name="Rectangle 1"/>
          <p:cNvSpPr>
            <a:spLocks noChangeArrowheads="1"/>
          </p:cNvSpPr>
          <p:nvPr/>
        </p:nvSpPr>
        <p:spPr bwMode="auto">
          <a:xfrm>
            <a:off x="1371600" y="1447800"/>
            <a:ext cx="7772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3200" b="1" dirty="0">
                <a:solidFill>
                  <a:srgbClr val="00B050"/>
                </a:solidFill>
                <a:latin typeface="Garamond" pitchFamily="18" charset="0"/>
              </a:rPr>
              <a:t>English Learner Advisory Committee </a:t>
            </a:r>
          </a:p>
          <a:p>
            <a:pPr algn="ctr"/>
            <a:r>
              <a:rPr lang="en-US" altLang="en-US" sz="3200" b="1" dirty="0">
                <a:solidFill>
                  <a:srgbClr val="00B050"/>
                </a:solidFill>
                <a:latin typeface="Garamond" pitchFamily="18" charset="0"/>
              </a:rPr>
              <a:t>(ELAC) </a:t>
            </a:r>
            <a:br>
              <a:rPr lang="en-US" altLang="en-US" sz="3200" b="1" dirty="0">
                <a:solidFill>
                  <a:srgbClr val="00B050"/>
                </a:solidFill>
                <a:latin typeface="Garamond" pitchFamily="18" charset="0"/>
              </a:rPr>
            </a:br>
            <a:r>
              <a:rPr lang="en-US" altLang="en-US" sz="3200" b="1" dirty="0">
                <a:solidFill>
                  <a:srgbClr val="00B050"/>
                </a:solidFill>
                <a:latin typeface="Garamond" pitchFamily="18" charset="0"/>
              </a:rPr>
              <a:t>Rights and Responsibilities</a:t>
            </a:r>
            <a:endParaRPr lang="en-US" altLang="en-US" sz="3200" dirty="0"/>
          </a:p>
        </p:txBody>
      </p:sp>
      <p:sp>
        <p:nvSpPr>
          <p:cNvPr id="7" name="Text Box 5"/>
          <p:cNvSpPr txBox="1">
            <a:spLocks noChangeArrowheads="1"/>
          </p:cNvSpPr>
          <p:nvPr/>
        </p:nvSpPr>
        <p:spPr bwMode="auto">
          <a:xfrm>
            <a:off x="1752600" y="5181600"/>
            <a:ext cx="6934200"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gn="ctr">
              <a:spcBef>
                <a:spcPct val="25000"/>
              </a:spcBef>
            </a:pPr>
            <a:r>
              <a:rPr lang="en-US" altLang="en-US" sz="1800" b="1" dirty="0">
                <a:solidFill>
                  <a:schemeClr val="tx1"/>
                </a:solidFill>
                <a:latin typeface="Garamond" pitchFamily="18" charset="0"/>
                <a:cs typeface="Times New Roman" pitchFamily="18" charset="0"/>
              </a:rPr>
              <a:t>English Learner Advisory Committee </a:t>
            </a:r>
            <a:r>
              <a:rPr lang="en-US" altLang="en-US" sz="1800" b="1" dirty="0" smtClean="0">
                <a:solidFill>
                  <a:schemeClr val="tx1"/>
                </a:solidFill>
                <a:latin typeface="Garamond" pitchFamily="18" charset="0"/>
                <a:cs typeface="Times New Roman" pitchFamily="18" charset="0"/>
              </a:rPr>
              <a:t>Training</a:t>
            </a:r>
          </a:p>
          <a:p>
            <a:pPr algn="ctr">
              <a:spcBef>
                <a:spcPct val="25000"/>
              </a:spcBef>
            </a:pPr>
            <a:r>
              <a:rPr lang="en-US" altLang="en-US" sz="1800" b="1" dirty="0" smtClean="0">
                <a:solidFill>
                  <a:schemeClr val="tx1"/>
                </a:solidFill>
                <a:latin typeface="Garamond" pitchFamily="18" charset="0"/>
                <a:cs typeface="Times New Roman" pitchFamily="18" charset="0"/>
              </a:rPr>
              <a:t>October </a:t>
            </a:r>
            <a:r>
              <a:rPr lang="en-US" altLang="en-US" sz="1800" b="1" dirty="0" smtClean="0">
                <a:solidFill>
                  <a:schemeClr val="tx1"/>
                </a:solidFill>
                <a:latin typeface="Garamond" pitchFamily="18" charset="0"/>
                <a:cs typeface="Times New Roman" pitchFamily="18" charset="0"/>
              </a:rPr>
              <a:t>2014</a:t>
            </a:r>
            <a:endParaRPr lang="en-US" altLang="en-US" sz="1800" b="1" dirty="0">
              <a:solidFill>
                <a:schemeClr val="tx1"/>
              </a:solidFill>
              <a:latin typeface="Garamond"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1</a:t>
            </a:fld>
            <a:endParaRPr lang="en-US" dirty="0"/>
          </a:p>
        </p:txBody>
      </p:sp>
    </p:spTree>
    <p:extLst>
      <p:ext uri="{BB962C8B-B14F-4D97-AF65-F5344CB8AC3E}">
        <p14:creationId xmlns:p14="http://schemas.microsoft.com/office/powerpoint/2010/main" val="241661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095750" y="6583680"/>
            <a:ext cx="1965960" cy="38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969" tIns="48984" rIns="97969" bIns="48984" anchor="ctr"/>
          <a:lstStyle>
            <a:lvl1pPr>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gn="ctr"/>
            <a:endParaRPr lang="en-US" altLang="en-US" sz="1500" b="1" dirty="0">
              <a:solidFill>
                <a:schemeClr val="tx1"/>
              </a:solidFill>
              <a:latin typeface="Times New Roman" pitchFamily="18" charset="0"/>
            </a:endParaRPr>
          </a:p>
        </p:txBody>
      </p:sp>
      <p:sp>
        <p:nvSpPr>
          <p:cNvPr id="5123" name="Rectangle 3"/>
          <p:cNvSpPr>
            <a:spLocks noGrp="1" noChangeArrowheads="1"/>
          </p:cNvSpPr>
          <p:nvPr>
            <p:ph type="body" idx="4294967295"/>
          </p:nvPr>
        </p:nvSpPr>
        <p:spPr>
          <a:xfrm>
            <a:off x="874395" y="1283547"/>
            <a:ext cx="8191500" cy="5689600"/>
          </a:xfrm>
        </p:spPr>
        <p:txBody>
          <a:bodyPr>
            <a:normAutofit lnSpcReduction="10000"/>
          </a:bodyPr>
          <a:lstStyle/>
          <a:p>
            <a:pPr marL="496647" indent="-449024" algn="ctr">
              <a:buNone/>
            </a:pPr>
            <a:r>
              <a:rPr lang="en-US" altLang="en-US" sz="3400" b="1" dirty="0">
                <a:solidFill>
                  <a:srgbClr val="00B050"/>
                </a:solidFill>
                <a:latin typeface="Garamond" pitchFamily="18" charset="0"/>
              </a:rPr>
              <a:t>Roles of Members?</a:t>
            </a:r>
          </a:p>
          <a:p>
            <a:pPr marL="496647" indent="-449024"/>
            <a:r>
              <a:rPr lang="en-US" altLang="en-US" dirty="0" smtClean="0">
                <a:latin typeface="Garamond" pitchFamily="18" charset="0"/>
              </a:rPr>
              <a:t>Follow your school’s ELAC bylaws.</a:t>
            </a:r>
          </a:p>
          <a:p>
            <a:pPr marL="496647" indent="-449024"/>
            <a:r>
              <a:rPr lang="en-US" altLang="en-US" dirty="0" smtClean="0">
                <a:latin typeface="Garamond" pitchFamily="18" charset="0"/>
              </a:rPr>
              <a:t>Receive information and recommend actions in accordance with ELAC responsibilities.</a:t>
            </a:r>
          </a:p>
          <a:p>
            <a:pPr marL="496647" indent="-449024"/>
            <a:r>
              <a:rPr lang="en-US" altLang="en-US" dirty="0" smtClean="0">
                <a:latin typeface="Garamond" pitchFamily="18" charset="0"/>
              </a:rPr>
              <a:t>Assist with the development of the school needs assessments.</a:t>
            </a:r>
          </a:p>
          <a:p>
            <a:pPr marL="496647" indent="-449024"/>
            <a:r>
              <a:rPr lang="en-US" altLang="en-US" dirty="0" smtClean="0">
                <a:latin typeface="Garamond" pitchFamily="18" charset="0"/>
              </a:rPr>
              <a:t>Elect officers.</a:t>
            </a:r>
          </a:p>
          <a:p>
            <a:pPr marL="496647" indent="-449024"/>
            <a:r>
              <a:rPr lang="en-US" altLang="en-US" dirty="0" smtClean="0">
                <a:latin typeface="Garamond" pitchFamily="18" charset="0"/>
              </a:rPr>
              <a:t>Send and receive information to/from DELAC.</a:t>
            </a:r>
          </a:p>
          <a:p>
            <a:pPr marL="496647" indent="-449024"/>
            <a:r>
              <a:rPr lang="en-US" altLang="en-US" dirty="0" smtClean="0">
                <a:latin typeface="Garamond" pitchFamily="18" charset="0"/>
              </a:rPr>
              <a:t>Send and receive information to/from the School Site Council.</a:t>
            </a:r>
          </a:p>
          <a:p>
            <a:pPr marL="496647" indent="-449024"/>
            <a:r>
              <a:rPr lang="en-US" altLang="en-US" dirty="0" smtClean="0">
                <a:latin typeface="Garamond" pitchFamily="18" charset="0"/>
              </a:rPr>
              <a:t>Participate in training provided by the school and the district.</a:t>
            </a:r>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10</a:t>
            </a:fld>
            <a:endParaRPr lang="en-US" dirty="0"/>
          </a:p>
        </p:txBody>
      </p:sp>
    </p:spTree>
    <p:extLst>
      <p:ext uri="{BB962C8B-B14F-4D97-AF65-F5344CB8AC3E}">
        <p14:creationId xmlns:p14="http://schemas.microsoft.com/office/powerpoint/2010/main" val="1382306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647700" y="1087120"/>
            <a:ext cx="8191500" cy="5608320"/>
          </a:xfrm>
        </p:spPr>
        <p:txBody>
          <a:bodyPr/>
          <a:lstStyle/>
          <a:p>
            <a:pPr marL="47624" indent="0" algn="ctr">
              <a:buNone/>
            </a:pPr>
            <a:r>
              <a:rPr lang="en-US" altLang="en-US" sz="3400" b="1" dirty="0">
                <a:solidFill>
                  <a:srgbClr val="00B050"/>
                </a:solidFill>
                <a:latin typeface="Garamond" pitchFamily="18" charset="0"/>
              </a:rPr>
              <a:t>Composition Requirements</a:t>
            </a:r>
          </a:p>
          <a:p>
            <a:pPr marL="47624" indent="0">
              <a:buFont typeface="Wingdings" pitchFamily="2" charset="2"/>
              <a:buChar char="§"/>
            </a:pPr>
            <a:r>
              <a:rPr lang="en-US" altLang="en-US" sz="3000" dirty="0">
                <a:latin typeface="Garamond" pitchFamily="18" charset="0"/>
              </a:rPr>
              <a:t>The percentage of parents of English learners on the committee must be at least the same as that of English learners at the school. </a:t>
            </a:r>
          </a:p>
          <a:p>
            <a:pPr marL="47624" indent="0">
              <a:buFont typeface="Wingdings" pitchFamily="2" charset="2"/>
              <a:buChar char="§"/>
            </a:pPr>
            <a:endParaRPr lang="en-US" altLang="en-US" sz="2600" dirty="0">
              <a:latin typeface="Garamond" pitchFamily="18" charset="0"/>
            </a:endParaRPr>
          </a:p>
          <a:p>
            <a:pPr marL="47624" indent="0">
              <a:buNone/>
            </a:pPr>
            <a:r>
              <a:rPr lang="en-US" altLang="en-US" sz="2600" dirty="0">
                <a:latin typeface="Garamond" pitchFamily="18" charset="0"/>
              </a:rPr>
              <a:t>       Example:</a:t>
            </a:r>
          </a:p>
          <a:p>
            <a:pPr marL="979688" lvl="1" indent="-367383">
              <a:buFont typeface="Wingdings" pitchFamily="2" charset="2"/>
              <a:buChar char="§"/>
            </a:pPr>
            <a:r>
              <a:rPr lang="en-US" altLang="en-US" dirty="0" smtClean="0">
                <a:latin typeface="Garamond" pitchFamily="18" charset="0"/>
              </a:rPr>
              <a:t>Susan B. Anthony School (65% EL)</a:t>
            </a:r>
          </a:p>
          <a:p>
            <a:pPr marL="979688" lvl="2" indent="-367383">
              <a:buFont typeface="Wingdings" pitchFamily="2" charset="2"/>
              <a:buChar char="§"/>
            </a:pPr>
            <a:r>
              <a:rPr lang="en-US" altLang="en-US" dirty="0" smtClean="0">
                <a:latin typeface="Garamond" pitchFamily="18" charset="0"/>
              </a:rPr>
              <a:t>8 members ELAC</a:t>
            </a:r>
          </a:p>
          <a:p>
            <a:pPr marL="979688" lvl="2" indent="-367383">
              <a:buFont typeface="Wingdings" pitchFamily="2" charset="2"/>
              <a:buChar char="§"/>
            </a:pPr>
            <a:r>
              <a:rPr lang="en-US" altLang="en-US" dirty="0" smtClean="0">
                <a:latin typeface="Garamond" pitchFamily="18" charset="0"/>
              </a:rPr>
              <a:t>Five members need to be EL Parents. </a:t>
            </a:r>
          </a:p>
          <a:p>
            <a:pPr marL="979688" lvl="2" indent="-367383">
              <a:buNone/>
            </a:pPr>
            <a:r>
              <a:rPr lang="en-US" altLang="en-US" sz="1200" dirty="0">
                <a:latin typeface="Garamond" pitchFamily="18" charset="0"/>
              </a:rPr>
              <a:t>	</a:t>
            </a:r>
            <a:endParaRPr lang="en-US" altLang="en-US" sz="2600" dirty="0"/>
          </a:p>
          <a:p>
            <a:pPr marL="979688" lvl="2" indent="-367383">
              <a:buNone/>
            </a:pPr>
            <a:endParaRPr lang="en-US" altLang="en-US" sz="1700" dirty="0"/>
          </a:p>
          <a:p>
            <a:pPr marL="47624" indent="0">
              <a:lnSpc>
                <a:spcPct val="150000"/>
              </a:lnSpc>
            </a:pPr>
            <a:endParaRPr lang="en-US" altLang="en-US" sz="30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11</a:t>
            </a:fld>
            <a:endParaRPr lang="en-US"/>
          </a:p>
        </p:txBody>
      </p:sp>
    </p:spTree>
    <p:extLst>
      <p:ext uri="{BB962C8B-B14F-4D97-AF65-F5344CB8AC3E}">
        <p14:creationId xmlns:p14="http://schemas.microsoft.com/office/powerpoint/2010/main" val="1183164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123">
                                            <p:txEl>
                                              <p:pRg st="7" end="7"/>
                                            </p:txEl>
                                          </p:spTgt>
                                        </p:tgtEl>
                                        <p:attrNameLst>
                                          <p:attrName>style.visibility</p:attrName>
                                        </p:attrNameLst>
                                      </p:cBhvr>
                                      <p:to>
                                        <p:strVal val="visible"/>
                                      </p:to>
                                    </p:set>
                                    <p:anim calcmode="lin" valueType="num">
                                      <p:cBhvr additive="base">
                                        <p:cTn id="7" dur="500" fill="hold"/>
                                        <p:tgtEl>
                                          <p:spTgt spid="5123">
                                            <p:txEl>
                                              <p:pRg st="7" end="7"/>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5"/>
          <p:cNvSpPr txBox="1">
            <a:spLocks noGrp="1"/>
          </p:cNvSpPr>
          <p:nvPr/>
        </p:nvSpPr>
        <p:spPr bwMode="auto">
          <a:xfrm>
            <a:off x="4095750" y="6583680"/>
            <a:ext cx="1965960" cy="38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969" tIns="48984" rIns="97969" bIns="48984" anchor="ctr"/>
          <a:lstStyle>
            <a:lvl1pPr>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gn="ctr"/>
            <a:endParaRPr lang="en-US" altLang="en-US" sz="1500" b="1" dirty="0">
              <a:solidFill>
                <a:schemeClr val="tx1"/>
              </a:solidFill>
              <a:latin typeface="Times New Roman" pitchFamily="18" charset="0"/>
            </a:endParaRPr>
          </a:p>
        </p:txBody>
      </p:sp>
      <p:sp>
        <p:nvSpPr>
          <p:cNvPr id="5123" name="Rectangle 3"/>
          <p:cNvSpPr>
            <a:spLocks noGrp="1" noChangeArrowheads="1"/>
          </p:cNvSpPr>
          <p:nvPr>
            <p:ph type="body" idx="4294967295"/>
          </p:nvPr>
        </p:nvSpPr>
        <p:spPr>
          <a:xfrm>
            <a:off x="445769" y="1088813"/>
            <a:ext cx="8907781" cy="5494867"/>
          </a:xfrm>
        </p:spPr>
        <p:txBody>
          <a:bodyPr>
            <a:normAutofit lnSpcReduction="10000"/>
          </a:bodyPr>
          <a:lstStyle/>
          <a:p>
            <a:pPr marL="47624" indent="0" algn="ctr">
              <a:buNone/>
            </a:pPr>
            <a:r>
              <a:rPr lang="en-US" altLang="en-US" sz="3200" b="1" dirty="0">
                <a:solidFill>
                  <a:srgbClr val="00B050"/>
                </a:solidFill>
                <a:latin typeface="Garamond" pitchFamily="18" charset="0"/>
              </a:rPr>
              <a:t>Roles of Officers?</a:t>
            </a:r>
          </a:p>
          <a:p>
            <a:pPr marL="47624" indent="0">
              <a:buNone/>
            </a:pPr>
            <a:r>
              <a:rPr lang="en-US" altLang="en-US" sz="2400" b="1" dirty="0">
                <a:latin typeface="Garamond" pitchFamily="18" charset="0"/>
              </a:rPr>
              <a:t>Chairperson:</a:t>
            </a:r>
            <a:endParaRPr lang="en-US" altLang="en-US" sz="2400" dirty="0">
              <a:latin typeface="Garamond" pitchFamily="18" charset="0"/>
            </a:endParaRPr>
          </a:p>
          <a:p>
            <a:pPr marL="795997" lvl="1" indent="-306153"/>
            <a:r>
              <a:rPr lang="en-US" altLang="en-US" sz="2400" dirty="0">
                <a:latin typeface="Garamond" pitchFamily="18" charset="0"/>
              </a:rPr>
              <a:t>Develops agendas with help from the principal.</a:t>
            </a:r>
          </a:p>
          <a:p>
            <a:pPr marL="795997" lvl="1" indent="-306153"/>
            <a:r>
              <a:rPr lang="en-US" altLang="en-US" sz="2400" dirty="0">
                <a:latin typeface="Garamond" pitchFamily="18" charset="0"/>
              </a:rPr>
              <a:t>Conducts the ELAC meetings.</a:t>
            </a:r>
          </a:p>
          <a:p>
            <a:pPr marL="795997" lvl="1" indent="-306153"/>
            <a:r>
              <a:rPr lang="en-US" altLang="en-US" sz="2400" dirty="0">
                <a:latin typeface="Garamond" pitchFamily="18" charset="0"/>
              </a:rPr>
              <a:t>Follows the duties that are determined in the local ELAC bylaws.</a:t>
            </a:r>
            <a:endParaRPr lang="en-US" altLang="en-US" sz="2400" b="1" dirty="0">
              <a:latin typeface="Garamond" pitchFamily="18" charset="0"/>
            </a:endParaRPr>
          </a:p>
          <a:p>
            <a:pPr marL="47624" indent="0">
              <a:buNone/>
            </a:pPr>
            <a:r>
              <a:rPr lang="en-US" altLang="en-US" sz="2400" b="1" dirty="0">
                <a:latin typeface="Garamond" pitchFamily="18" charset="0"/>
              </a:rPr>
              <a:t>Vice chairperson:</a:t>
            </a:r>
            <a:endParaRPr lang="en-US" altLang="en-US" sz="2400" dirty="0">
              <a:latin typeface="Garamond" pitchFamily="18" charset="0"/>
            </a:endParaRPr>
          </a:p>
          <a:p>
            <a:pPr marL="795997" lvl="1" indent="-306153"/>
            <a:r>
              <a:rPr lang="en-US" altLang="en-US" sz="2400" dirty="0">
                <a:latin typeface="Garamond" pitchFamily="18" charset="0"/>
              </a:rPr>
              <a:t>Assists the chairperson in conducting the ELAC meetings.</a:t>
            </a:r>
          </a:p>
          <a:p>
            <a:pPr marL="795997" lvl="1" indent="-306153"/>
            <a:r>
              <a:rPr lang="en-US" altLang="en-US" sz="2400" dirty="0">
                <a:latin typeface="Garamond" pitchFamily="18" charset="0"/>
              </a:rPr>
              <a:t>Conducts ELAC meetings in the absence of the chairperson.</a:t>
            </a:r>
          </a:p>
          <a:p>
            <a:pPr marL="795997" lvl="1" indent="-306153"/>
            <a:r>
              <a:rPr lang="en-US" altLang="en-US" sz="2400" dirty="0">
                <a:latin typeface="Garamond" pitchFamily="18" charset="0"/>
              </a:rPr>
              <a:t>Follows the duties that are determined by the local ELAC bylaws</a:t>
            </a:r>
            <a:r>
              <a:rPr lang="en-US" altLang="en-US" sz="2400" dirty="0" smtClean="0">
                <a:latin typeface="Garamond" pitchFamily="18" charset="0"/>
              </a:rPr>
              <a:t>.</a:t>
            </a:r>
          </a:p>
          <a:p>
            <a:pPr marL="2149" indent="0">
              <a:buNone/>
            </a:pPr>
            <a:r>
              <a:rPr lang="en-US" altLang="en-US" sz="2827" b="1" dirty="0" smtClean="0">
                <a:latin typeface="Garamond" pitchFamily="18" charset="0"/>
              </a:rPr>
              <a:t>Secretary:</a:t>
            </a:r>
          </a:p>
          <a:p>
            <a:pPr marL="947044" lvl="1" indent="-457200"/>
            <a:r>
              <a:rPr lang="en-US" altLang="en-US" sz="2400" dirty="0">
                <a:latin typeface="Garamond" pitchFamily="18" charset="0"/>
              </a:rPr>
              <a:t>	</a:t>
            </a:r>
            <a:r>
              <a:rPr lang="en-US" altLang="en-US" sz="2400" dirty="0" smtClean="0">
                <a:latin typeface="Garamond" pitchFamily="18" charset="0"/>
              </a:rPr>
              <a:t>Takes minutes for the meetings</a:t>
            </a:r>
            <a:endParaRPr lang="en-US" altLang="en-US" sz="2400" dirty="0">
              <a:latin typeface="Garamond" pitchFamily="18" charset="0"/>
            </a:endParaRPr>
          </a:p>
          <a:p>
            <a:pPr marL="47624" indent="0">
              <a:buNone/>
            </a:pPr>
            <a:r>
              <a:rPr lang="en-US" altLang="en-US" sz="2400" b="1" dirty="0">
                <a:latin typeface="Garamond" pitchFamily="18" charset="0"/>
              </a:rPr>
              <a:t>DELAC Representative:</a:t>
            </a:r>
            <a:endParaRPr lang="en-US" altLang="en-US" sz="2400" dirty="0">
              <a:latin typeface="Garamond" pitchFamily="18" charset="0"/>
            </a:endParaRPr>
          </a:p>
          <a:p>
            <a:pPr marL="795997" lvl="1" indent="-306153"/>
            <a:r>
              <a:rPr lang="en-US" altLang="en-US" sz="2400" dirty="0">
                <a:latin typeface="Garamond" pitchFamily="18" charset="0"/>
              </a:rPr>
              <a:t>Attends DELAC meetings.</a:t>
            </a:r>
          </a:p>
          <a:p>
            <a:pPr marL="795997" lvl="1" indent="-306153"/>
            <a:r>
              <a:rPr lang="en-US" altLang="en-US" sz="2400" dirty="0">
                <a:latin typeface="Garamond" pitchFamily="18" charset="0"/>
              </a:rPr>
              <a:t>Serves as liaison between ELAC &amp; DELAC.</a:t>
            </a:r>
            <a:r>
              <a:rPr lang="en-US" altLang="en-US" sz="2400" dirty="0" smtClean="0">
                <a:latin typeface="Garamond" pitchFamily="18" charset="0"/>
              </a:rPr>
              <a:t> </a:t>
            </a:r>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12</a:t>
            </a:fld>
            <a:endParaRPr lang="en-US" dirty="0"/>
          </a:p>
        </p:txBody>
      </p:sp>
    </p:spTree>
    <p:extLst>
      <p:ext uri="{BB962C8B-B14F-4D97-AF65-F5344CB8AC3E}">
        <p14:creationId xmlns:p14="http://schemas.microsoft.com/office/powerpoint/2010/main" val="3334635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12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1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12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12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512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512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5123">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436245" y="1063625"/>
            <a:ext cx="8191500" cy="5527040"/>
          </a:xfrm>
        </p:spPr>
        <p:txBody>
          <a:bodyPr/>
          <a:lstStyle/>
          <a:p>
            <a:pPr marL="496647" indent="-449024" algn="ctr">
              <a:buNone/>
            </a:pPr>
            <a:r>
              <a:rPr lang="en-US" altLang="en-US" sz="3400" b="1" dirty="0">
                <a:solidFill>
                  <a:srgbClr val="00B050"/>
                </a:solidFill>
                <a:latin typeface="Garamond" pitchFamily="18" charset="0"/>
              </a:rPr>
              <a:t>What qualities make an effective officer?</a:t>
            </a:r>
          </a:p>
          <a:p>
            <a:pPr marL="496647" indent="-449024">
              <a:buFont typeface="Wingdings" pitchFamily="2" charset="2"/>
              <a:buChar char="§"/>
            </a:pPr>
            <a:r>
              <a:rPr lang="en-US" altLang="en-US" sz="2600" b="1" dirty="0">
                <a:latin typeface="Garamond" pitchFamily="18" charset="0"/>
              </a:rPr>
              <a:t>For each officer position, write what qualities you think would make someone effective in that role.  Discuss why.</a:t>
            </a:r>
          </a:p>
          <a:p>
            <a:pPr marL="831715" lvl="1" indent="-440520">
              <a:buNone/>
            </a:pPr>
            <a:endParaRPr lang="en-US" altLang="en-US" sz="2600" dirty="0">
              <a:latin typeface="Garamond" pitchFamily="18" charset="0"/>
            </a:endParaRPr>
          </a:p>
          <a:p>
            <a:pPr marL="831715" lvl="1" indent="-440520">
              <a:buNone/>
            </a:pPr>
            <a:endParaRPr lang="en-US" altLang="en-US" sz="1200" dirty="0"/>
          </a:p>
          <a:p>
            <a:pPr marL="831715" lvl="1" indent="-440520">
              <a:buNone/>
            </a:pPr>
            <a:endParaRPr lang="en-US" altLang="en-US" sz="1200" dirty="0"/>
          </a:p>
          <a:p>
            <a:pPr marL="831715" lvl="1" indent="-440520">
              <a:buNone/>
            </a:pPr>
            <a:endParaRPr lang="en-US" altLang="en-US" sz="1200" dirty="0"/>
          </a:p>
          <a:p>
            <a:pPr marL="831715" lvl="1" indent="-440520">
              <a:buNone/>
            </a:pPr>
            <a:endParaRPr lang="en-US" altLang="en-US" sz="1200" dirty="0"/>
          </a:p>
          <a:p>
            <a:pPr marL="831715" lvl="1" indent="-440520">
              <a:buNone/>
            </a:pPr>
            <a:r>
              <a:rPr lang="en-US" altLang="en-US" sz="1700" dirty="0">
                <a:latin typeface="Garamond" pitchFamily="18" charset="0"/>
              </a:rPr>
              <a:t>**Take this back to your site for discussion at ELAC.</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13</a:t>
            </a:fld>
            <a:endParaRPr lang="en-US"/>
          </a:p>
        </p:txBody>
      </p:sp>
    </p:spTree>
    <p:extLst>
      <p:ext uri="{BB962C8B-B14F-4D97-AF65-F5344CB8AC3E}">
        <p14:creationId xmlns:p14="http://schemas.microsoft.com/office/powerpoint/2010/main" val="143935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1027"/>
          <p:cNvSpPr>
            <a:spLocks noGrp="1" noChangeArrowheads="1"/>
          </p:cNvSpPr>
          <p:nvPr>
            <p:ph type="body" idx="4294967295"/>
          </p:nvPr>
        </p:nvSpPr>
        <p:spPr>
          <a:xfrm>
            <a:off x="832485" y="1206500"/>
            <a:ext cx="8519160" cy="5364480"/>
          </a:xfrm>
        </p:spPr>
        <p:txBody>
          <a:bodyPr/>
          <a:lstStyle/>
          <a:p>
            <a:pPr marL="47624" indent="0" algn="ctr">
              <a:buNone/>
            </a:pPr>
            <a:r>
              <a:rPr lang="en-US" altLang="en-US" sz="3100" b="1" dirty="0">
                <a:solidFill>
                  <a:srgbClr val="00B050"/>
                </a:solidFill>
                <a:latin typeface="Garamond" pitchFamily="18" charset="0"/>
              </a:rPr>
              <a:t>Bylaws</a:t>
            </a:r>
            <a:endParaRPr lang="en-US" altLang="en-US" sz="2700" b="1" dirty="0">
              <a:solidFill>
                <a:srgbClr val="00B050"/>
              </a:solidFill>
              <a:latin typeface="Garamond" pitchFamily="18" charset="0"/>
            </a:endParaRPr>
          </a:p>
          <a:p>
            <a:pPr marL="47624" indent="0">
              <a:buNone/>
            </a:pPr>
            <a:r>
              <a:rPr lang="en-US" altLang="en-US" sz="2700" dirty="0">
                <a:latin typeface="Garamond" pitchFamily="18" charset="0"/>
              </a:rPr>
              <a:t>While bylaws are not required, they are recommended.</a:t>
            </a:r>
          </a:p>
          <a:p>
            <a:pPr marL="47624" indent="0">
              <a:buFont typeface="Wingdings" pitchFamily="2" charset="2"/>
              <a:buChar char="§"/>
            </a:pPr>
            <a:r>
              <a:rPr lang="en-US" altLang="en-US" sz="2700" dirty="0">
                <a:latin typeface="Garamond" pitchFamily="18" charset="0"/>
              </a:rPr>
              <a:t>Some items to cover:</a:t>
            </a:r>
          </a:p>
          <a:p>
            <a:pPr marL="979688" lvl="1" indent="-440520">
              <a:buFont typeface="Wingdings" pitchFamily="2" charset="2"/>
              <a:buChar char="§"/>
            </a:pPr>
            <a:r>
              <a:rPr lang="en-US" altLang="en-US" dirty="0" smtClean="0">
                <a:latin typeface="Garamond" pitchFamily="18" charset="0"/>
              </a:rPr>
              <a:t>Membership composition</a:t>
            </a:r>
          </a:p>
          <a:p>
            <a:pPr marL="979688" lvl="1" indent="-440520">
              <a:buFont typeface="Wingdings" pitchFamily="2" charset="2"/>
              <a:buChar char="§"/>
            </a:pPr>
            <a:r>
              <a:rPr lang="en-US" altLang="en-US" dirty="0" smtClean="0">
                <a:latin typeface="Garamond" pitchFamily="18" charset="0"/>
              </a:rPr>
              <a:t>Election procedures</a:t>
            </a:r>
          </a:p>
          <a:p>
            <a:pPr marL="979688" lvl="1" indent="-440520">
              <a:buFont typeface="Wingdings" pitchFamily="2" charset="2"/>
              <a:buChar char="§"/>
            </a:pPr>
            <a:r>
              <a:rPr lang="en-US" altLang="en-US" dirty="0" smtClean="0">
                <a:latin typeface="Garamond" pitchFamily="18" charset="0"/>
              </a:rPr>
              <a:t>Officers</a:t>
            </a:r>
          </a:p>
          <a:p>
            <a:pPr marL="979688" lvl="1" indent="-440520">
              <a:buFont typeface="Wingdings" pitchFamily="2" charset="2"/>
              <a:buChar char="§"/>
            </a:pPr>
            <a:r>
              <a:rPr lang="en-US" altLang="en-US" dirty="0" smtClean="0">
                <a:latin typeface="Garamond" pitchFamily="18" charset="0"/>
              </a:rPr>
              <a:t>Whether delegation of ELAC duties is an option</a:t>
            </a:r>
          </a:p>
          <a:p>
            <a:pPr marL="979688" lvl="1" indent="-440520">
              <a:buFont typeface="Wingdings" pitchFamily="2" charset="2"/>
              <a:buChar char="§"/>
            </a:pPr>
            <a:r>
              <a:rPr lang="en-US" altLang="en-US" dirty="0" smtClean="0">
                <a:latin typeface="Garamond" pitchFamily="18" charset="0"/>
              </a:rPr>
              <a:t>Number of meetings</a:t>
            </a:r>
          </a:p>
          <a:p>
            <a:pPr marL="979688" lvl="1" indent="-440520">
              <a:buFont typeface="Wingdings" pitchFamily="2" charset="2"/>
              <a:buChar char="§"/>
            </a:pPr>
            <a:r>
              <a:rPr lang="en-US" altLang="en-US" dirty="0" smtClean="0">
                <a:latin typeface="Garamond" pitchFamily="18" charset="0"/>
              </a:rPr>
              <a:t>Parliamentary procedures</a:t>
            </a:r>
          </a:p>
          <a:p>
            <a:pPr marL="979688" lvl="1" indent="-440520">
              <a:buFont typeface="Wingdings" pitchFamily="2" charset="2"/>
              <a:buChar char="§"/>
            </a:pPr>
            <a:r>
              <a:rPr lang="en-US" altLang="en-US" dirty="0" smtClean="0">
                <a:latin typeface="Garamond" pitchFamily="18" charset="0"/>
              </a:rPr>
              <a:t>Topics to cover</a:t>
            </a:r>
          </a:p>
          <a:p>
            <a:pPr marL="47624" indent="0">
              <a:buNone/>
            </a:pPr>
            <a:r>
              <a:rPr lang="en-US" altLang="en-US" sz="2700" dirty="0"/>
              <a:t>**</a:t>
            </a:r>
            <a:r>
              <a:rPr lang="en-US" altLang="en-US" sz="2100" dirty="0"/>
              <a:t>Sample on page 16 of ELAC Handbook</a:t>
            </a:r>
          </a:p>
          <a:p>
            <a:pPr marL="47624" indent="0"/>
            <a:endParaRPr lang="en-US" altLang="en-US" sz="2100" dirty="0"/>
          </a:p>
          <a:p>
            <a:pPr marL="47624" indent="0"/>
            <a:endParaRPr lang="en-US" altLang="en-US" sz="19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14</a:t>
            </a:fld>
            <a:endParaRPr lang="en-US"/>
          </a:p>
        </p:txBody>
      </p:sp>
    </p:spTree>
    <p:extLst>
      <p:ext uri="{BB962C8B-B14F-4D97-AF65-F5344CB8AC3E}">
        <p14:creationId xmlns:p14="http://schemas.microsoft.com/office/powerpoint/2010/main" val="37001529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lide(from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lide(from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lide(from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lide(fromRight)">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slide(fromRight)">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slide(fromRight)">
                                      <p:cBhvr>
                                        <p:cTn id="32" dur="500"/>
                                        <p:tgtEl>
                                          <p:spTgt spid="266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slide(fromRight)">
                                      <p:cBhvr>
                                        <p:cTn id="37" dur="500"/>
                                        <p:tgtEl>
                                          <p:spTgt spid="2662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2" fill="hold" grpId="0" nodeType="clickEffect">
                                  <p:stCondLst>
                                    <p:cond delay="0"/>
                                  </p:stCondLst>
                                  <p:childTnLst>
                                    <p:set>
                                      <p:cBhvr>
                                        <p:cTn id="41" dur="1" fill="hold">
                                          <p:stCondLst>
                                            <p:cond delay="0"/>
                                          </p:stCondLst>
                                        </p:cTn>
                                        <p:tgtEl>
                                          <p:spTgt spid="26627">
                                            <p:txEl>
                                              <p:pRg st="7" end="7"/>
                                            </p:txEl>
                                          </p:spTgt>
                                        </p:tgtEl>
                                        <p:attrNameLst>
                                          <p:attrName>style.visibility</p:attrName>
                                        </p:attrNameLst>
                                      </p:cBhvr>
                                      <p:to>
                                        <p:strVal val="visible"/>
                                      </p:to>
                                    </p:set>
                                    <p:animEffect transition="in" filter="slide(fromRight)">
                                      <p:cBhvr>
                                        <p:cTn id="42" dur="500"/>
                                        <p:tgtEl>
                                          <p:spTgt spid="2662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2" fill="hold" grpId="0" nodeType="clickEffect">
                                  <p:stCondLst>
                                    <p:cond delay="0"/>
                                  </p:stCondLst>
                                  <p:childTnLst>
                                    <p:set>
                                      <p:cBhvr>
                                        <p:cTn id="46" dur="1" fill="hold">
                                          <p:stCondLst>
                                            <p:cond delay="0"/>
                                          </p:stCondLst>
                                        </p:cTn>
                                        <p:tgtEl>
                                          <p:spTgt spid="26627">
                                            <p:txEl>
                                              <p:pRg st="8" end="8"/>
                                            </p:txEl>
                                          </p:spTgt>
                                        </p:tgtEl>
                                        <p:attrNameLst>
                                          <p:attrName>style.visibility</p:attrName>
                                        </p:attrNameLst>
                                      </p:cBhvr>
                                      <p:to>
                                        <p:strVal val="visible"/>
                                      </p:to>
                                    </p:set>
                                    <p:animEffect transition="in" filter="slide(fromRight)">
                                      <p:cBhvr>
                                        <p:cTn id="47" dur="500"/>
                                        <p:tgtEl>
                                          <p:spTgt spid="26627">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26627">
                                            <p:txEl>
                                              <p:pRg st="9" end="9"/>
                                            </p:txEl>
                                          </p:spTgt>
                                        </p:tgtEl>
                                        <p:attrNameLst>
                                          <p:attrName>style.visibility</p:attrName>
                                        </p:attrNameLst>
                                      </p:cBhvr>
                                      <p:to>
                                        <p:strVal val="visible"/>
                                      </p:to>
                                    </p:set>
                                    <p:animEffect transition="in" filter="slide(fromRight)">
                                      <p:cBhvr>
                                        <p:cTn id="52" dur="500"/>
                                        <p:tgtEl>
                                          <p:spTgt spid="26627">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2" fill="hold" grpId="0" nodeType="clickEffect">
                                  <p:stCondLst>
                                    <p:cond delay="0"/>
                                  </p:stCondLst>
                                  <p:childTnLst>
                                    <p:set>
                                      <p:cBhvr>
                                        <p:cTn id="56" dur="1" fill="hold">
                                          <p:stCondLst>
                                            <p:cond delay="0"/>
                                          </p:stCondLst>
                                        </p:cTn>
                                        <p:tgtEl>
                                          <p:spTgt spid="26627">
                                            <p:txEl>
                                              <p:pRg st="10" end="10"/>
                                            </p:txEl>
                                          </p:spTgt>
                                        </p:tgtEl>
                                        <p:attrNameLst>
                                          <p:attrName>style.visibility</p:attrName>
                                        </p:attrNameLst>
                                      </p:cBhvr>
                                      <p:to>
                                        <p:strVal val="visible"/>
                                      </p:to>
                                    </p:set>
                                    <p:animEffect transition="in" filter="slide(fromRight)">
                                      <p:cBhvr>
                                        <p:cTn id="57" dur="500"/>
                                        <p:tgtEl>
                                          <p:spTgt spid="2662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1027"/>
          <p:cNvSpPr>
            <a:spLocks noGrp="1" noChangeArrowheads="1"/>
          </p:cNvSpPr>
          <p:nvPr>
            <p:ph type="body" idx="4294967295"/>
          </p:nvPr>
        </p:nvSpPr>
        <p:spPr>
          <a:xfrm>
            <a:off x="819150" y="1219200"/>
            <a:ext cx="8519160" cy="5364480"/>
          </a:xfrm>
        </p:spPr>
        <p:txBody>
          <a:bodyPr/>
          <a:lstStyle/>
          <a:p>
            <a:pPr marL="47624" indent="0" algn="ctr">
              <a:buNone/>
            </a:pPr>
            <a:r>
              <a:rPr lang="en-US" altLang="en-US" sz="3400" b="1" dirty="0">
                <a:solidFill>
                  <a:srgbClr val="00B050"/>
                </a:solidFill>
                <a:latin typeface="Garamond" pitchFamily="18" charset="0"/>
              </a:rPr>
              <a:t>Record Keeping</a:t>
            </a:r>
            <a:endParaRPr lang="en-US" altLang="en-US" sz="3000" b="1" dirty="0">
              <a:solidFill>
                <a:srgbClr val="00B050"/>
              </a:solidFill>
              <a:latin typeface="Garamond" pitchFamily="18" charset="0"/>
            </a:endParaRPr>
          </a:p>
          <a:p>
            <a:pPr marL="47624" indent="0">
              <a:buNone/>
            </a:pPr>
            <a:r>
              <a:rPr lang="en-US" altLang="en-US" sz="3000" dirty="0">
                <a:latin typeface="Garamond" pitchFamily="18" charset="0"/>
              </a:rPr>
              <a:t>The school and district must keep records of every ELAC meeting.</a:t>
            </a:r>
          </a:p>
          <a:p>
            <a:pPr marL="979688" lvl="1" indent="-440520">
              <a:buFont typeface="Wingdings" pitchFamily="2" charset="2"/>
              <a:buChar char="§"/>
            </a:pPr>
            <a:r>
              <a:rPr lang="en-US" altLang="en-US" sz="2600" dirty="0">
                <a:latin typeface="Garamond" pitchFamily="18" charset="0"/>
              </a:rPr>
              <a:t>Sign-in Sheets</a:t>
            </a:r>
          </a:p>
          <a:p>
            <a:pPr marL="979688" lvl="1" indent="-440520">
              <a:buFont typeface="Wingdings" pitchFamily="2" charset="2"/>
              <a:buChar char="§"/>
            </a:pPr>
            <a:r>
              <a:rPr lang="en-US" altLang="en-US" sz="2600" dirty="0">
                <a:latin typeface="Garamond" pitchFamily="18" charset="0"/>
              </a:rPr>
              <a:t>Agendas</a:t>
            </a:r>
          </a:p>
          <a:p>
            <a:pPr marL="979688" lvl="1" indent="-440520">
              <a:buFont typeface="Wingdings" pitchFamily="2" charset="2"/>
              <a:buChar char="§"/>
            </a:pPr>
            <a:r>
              <a:rPr lang="en-US" altLang="en-US" sz="2600" dirty="0">
                <a:latin typeface="Garamond" pitchFamily="18" charset="0"/>
              </a:rPr>
              <a:t>Minutes</a:t>
            </a:r>
          </a:p>
          <a:p>
            <a:pPr marL="47624" indent="0"/>
            <a:endParaRPr lang="en-US" altLang="en-US" dirty="0" smtClean="0"/>
          </a:p>
          <a:p>
            <a:pPr marL="47624" indent="0"/>
            <a:endParaRPr lang="en-US" altLang="en-US" sz="2100" dirty="0"/>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15</a:t>
            </a:fld>
            <a:endParaRPr lang="en-US" dirty="0"/>
          </a:p>
        </p:txBody>
      </p:sp>
    </p:spTree>
    <p:extLst>
      <p:ext uri="{BB962C8B-B14F-4D97-AF65-F5344CB8AC3E}">
        <p14:creationId xmlns:p14="http://schemas.microsoft.com/office/powerpoint/2010/main" val="2157093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lide(from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lide(from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lide(from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lide(fromRight)">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slide(fromRight)">
                                      <p:cBhvr>
                                        <p:cTn id="27"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579120" y="1130300"/>
            <a:ext cx="8191500" cy="5608320"/>
          </a:xfrm>
        </p:spPr>
        <p:txBody>
          <a:bodyPr/>
          <a:lstStyle/>
          <a:p>
            <a:pPr marL="47624" indent="0" algn="ctr">
              <a:buNone/>
            </a:pPr>
            <a:r>
              <a:rPr lang="en-US" altLang="en-US" sz="3400" b="1" dirty="0">
                <a:solidFill>
                  <a:srgbClr val="00B050"/>
                </a:solidFill>
                <a:latin typeface="Garamond" pitchFamily="18" charset="0"/>
              </a:rPr>
              <a:t>Agendas</a:t>
            </a:r>
            <a:endParaRPr lang="en-US" altLang="en-US" sz="2600" b="1" dirty="0">
              <a:solidFill>
                <a:srgbClr val="00B050"/>
              </a:solidFill>
              <a:latin typeface="Garamond" pitchFamily="18" charset="0"/>
            </a:endParaRPr>
          </a:p>
          <a:p>
            <a:pPr marL="47624" indent="0">
              <a:buFont typeface="Wingdings" pitchFamily="2" charset="2"/>
              <a:buChar char="§"/>
            </a:pPr>
            <a:r>
              <a:rPr lang="en-US" altLang="en-US" sz="2600" dirty="0">
                <a:latin typeface="Garamond" pitchFamily="18" charset="0"/>
              </a:rPr>
              <a:t>Officers or general membership must assist in developing the agendas.</a:t>
            </a:r>
            <a:endParaRPr lang="en-US" altLang="en-US" sz="1100" dirty="0">
              <a:latin typeface="Garamond" pitchFamily="18" charset="0"/>
            </a:endParaRPr>
          </a:p>
          <a:p>
            <a:pPr marL="47624" indent="0">
              <a:buFont typeface="Wingdings" pitchFamily="2" charset="2"/>
              <a:buChar char="§"/>
            </a:pPr>
            <a:r>
              <a:rPr lang="en-US" altLang="en-US" sz="2600" dirty="0">
                <a:latin typeface="Garamond" pitchFamily="18" charset="0"/>
              </a:rPr>
              <a:t>Each meeting’s agenda must be developed from three sources:</a:t>
            </a:r>
          </a:p>
          <a:p>
            <a:pPr marL="979688" lvl="1" indent="-440520">
              <a:buFont typeface="Wingdings" pitchFamily="2" charset="2"/>
              <a:buChar char="§"/>
            </a:pPr>
            <a:r>
              <a:rPr lang="en-US" altLang="en-US" dirty="0" smtClean="0">
                <a:latin typeface="Garamond" pitchFamily="18" charset="0"/>
              </a:rPr>
              <a:t>ELAC members’ selected items</a:t>
            </a:r>
          </a:p>
          <a:p>
            <a:pPr marL="979688" lvl="1" indent="-440520">
              <a:buFont typeface="Wingdings" pitchFamily="2" charset="2"/>
              <a:buChar char="§"/>
            </a:pPr>
            <a:r>
              <a:rPr lang="en-US" altLang="en-US" dirty="0" smtClean="0">
                <a:latin typeface="Garamond" pitchFamily="18" charset="0"/>
              </a:rPr>
              <a:t>School staff and district selected items</a:t>
            </a:r>
          </a:p>
          <a:p>
            <a:pPr marL="979688" lvl="1" indent="-440520">
              <a:buFont typeface="Wingdings" pitchFamily="2" charset="2"/>
              <a:buChar char="§"/>
            </a:pPr>
            <a:r>
              <a:rPr lang="en-US" altLang="en-US" dirty="0" smtClean="0">
                <a:latin typeface="Garamond" pitchFamily="18" charset="0"/>
              </a:rPr>
              <a:t>State required items</a:t>
            </a:r>
          </a:p>
          <a:p>
            <a:pPr marL="47624" indent="0">
              <a:buFont typeface="Wingdings" pitchFamily="2" charset="2"/>
              <a:buChar char="§"/>
            </a:pPr>
            <a:r>
              <a:rPr lang="en-US" altLang="en-US" sz="2600" dirty="0">
                <a:latin typeface="Garamond" pitchFamily="18" charset="0"/>
              </a:rPr>
              <a:t>Agenda must indicate elections, training, and completion of required ELAC duties</a:t>
            </a:r>
          </a:p>
          <a:p>
            <a:pPr marL="979688" lvl="1" indent="-440520">
              <a:buFont typeface="Wingdings" pitchFamily="2" charset="2"/>
              <a:buChar char="§"/>
            </a:pPr>
            <a:endParaRPr lang="en-US" altLang="en-US" sz="1100" dirty="0">
              <a:latin typeface="Garamond" pitchFamily="18" charset="0"/>
            </a:endParaRPr>
          </a:p>
          <a:p>
            <a:pPr marL="47624" indent="0">
              <a:buNone/>
            </a:pPr>
            <a:r>
              <a:rPr lang="en-US" altLang="en-US" sz="2600" dirty="0"/>
              <a:t>**Samples on pages 12-15 of ELAC Handbook</a:t>
            </a:r>
          </a:p>
          <a:p>
            <a:pPr marL="47624" indent="0"/>
            <a:endParaRPr lang="en-US" altLang="en-US" sz="2600" dirty="0"/>
          </a:p>
          <a:p>
            <a:pPr marL="47624" indent="0"/>
            <a:endParaRPr lang="en-US" altLang="en-US" sz="2800" dirty="0"/>
          </a:p>
          <a:p>
            <a:pPr marL="979688" lvl="1" indent="-440520"/>
            <a:endParaRPr lang="en-US" altLang="en-US" sz="24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16</a:t>
            </a:fld>
            <a:endParaRPr lang="en-US"/>
          </a:p>
        </p:txBody>
      </p:sp>
    </p:spTree>
    <p:extLst>
      <p:ext uri="{BB962C8B-B14F-4D97-AF65-F5344CB8AC3E}">
        <p14:creationId xmlns:p14="http://schemas.microsoft.com/office/powerpoint/2010/main" val="2210180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down)">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wipe(down)">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wipe(down)">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wipe(down)">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wipe(down)">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wipe(down)">
                                      <p:cBhvr>
                                        <p:cTn id="32" dur="500"/>
                                        <p:tgtEl>
                                          <p:spTgt spid="1126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Effect transition="in" filter="wipe(down)">
                                      <p:cBhvr>
                                        <p:cTn id="37" dur="500"/>
                                        <p:tgtEl>
                                          <p:spTgt spid="1126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267">
                                            <p:txEl>
                                              <p:pRg st="8" end="8"/>
                                            </p:txEl>
                                          </p:spTgt>
                                        </p:tgtEl>
                                        <p:attrNameLst>
                                          <p:attrName>style.visibility</p:attrName>
                                        </p:attrNameLst>
                                      </p:cBhvr>
                                      <p:to>
                                        <p:strVal val="visible"/>
                                      </p:to>
                                    </p:set>
                                    <p:animEffect transition="in" filter="wipe(down)">
                                      <p:cBhvr>
                                        <p:cTn id="42"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4294967295"/>
          </p:nvPr>
        </p:nvSpPr>
        <p:spPr>
          <a:xfrm>
            <a:off x="636270" y="1078230"/>
            <a:ext cx="8191500" cy="5527040"/>
          </a:xfrm>
        </p:spPr>
        <p:txBody>
          <a:bodyPr/>
          <a:lstStyle/>
          <a:p>
            <a:pPr marL="47624" indent="0" algn="ctr">
              <a:buNone/>
            </a:pPr>
            <a:r>
              <a:rPr lang="en-US" altLang="en-US" sz="3400" b="1" dirty="0">
                <a:solidFill>
                  <a:srgbClr val="00B050"/>
                </a:solidFill>
                <a:latin typeface="Garamond" pitchFamily="18" charset="0"/>
              </a:rPr>
              <a:t>Minutes</a:t>
            </a:r>
            <a:endParaRPr lang="en-US" altLang="en-US" sz="3000" b="1" dirty="0">
              <a:solidFill>
                <a:srgbClr val="00B050"/>
              </a:solidFill>
              <a:latin typeface="Garamond" pitchFamily="18" charset="0"/>
            </a:endParaRPr>
          </a:p>
          <a:p>
            <a:pPr marL="47624" indent="0">
              <a:buFont typeface="Wingdings" pitchFamily="2" charset="2"/>
              <a:buChar char="§"/>
            </a:pPr>
            <a:r>
              <a:rPr lang="en-US" altLang="en-US" sz="3000" dirty="0">
                <a:latin typeface="Garamond" pitchFamily="18" charset="0"/>
              </a:rPr>
              <a:t>Minutes must be taken at each meeting </a:t>
            </a:r>
            <a:r>
              <a:rPr lang="en-US" altLang="en-US" sz="2600" dirty="0">
                <a:latin typeface="Garamond" pitchFamily="18" charset="0"/>
              </a:rPr>
              <a:t>(ELAC Secretary usually does this).</a:t>
            </a:r>
            <a:endParaRPr lang="en-US" altLang="en-US" sz="1200" dirty="0">
              <a:latin typeface="Garamond" pitchFamily="18" charset="0"/>
            </a:endParaRPr>
          </a:p>
          <a:p>
            <a:pPr marL="47624" indent="0">
              <a:buFont typeface="Wingdings" pitchFamily="2" charset="2"/>
              <a:buChar char="§"/>
            </a:pPr>
            <a:endParaRPr lang="en-US" altLang="en-US" sz="1100" dirty="0">
              <a:latin typeface="Garamond" pitchFamily="18" charset="0"/>
            </a:endParaRPr>
          </a:p>
          <a:p>
            <a:pPr marL="47624" indent="0">
              <a:buFont typeface="Wingdings" pitchFamily="2" charset="2"/>
              <a:buChar char="§"/>
            </a:pPr>
            <a:r>
              <a:rPr lang="en-US" altLang="en-US" sz="3000" dirty="0">
                <a:latin typeface="Garamond" pitchFamily="18" charset="0"/>
              </a:rPr>
              <a:t>School is responsible translating minutes into languages represented.</a:t>
            </a:r>
            <a:endParaRPr lang="en-US" altLang="en-US" sz="1200" dirty="0">
              <a:latin typeface="Garamond" pitchFamily="18" charset="0"/>
            </a:endParaRPr>
          </a:p>
          <a:p>
            <a:pPr marL="47624" indent="0">
              <a:buFont typeface="Wingdings" pitchFamily="2" charset="2"/>
              <a:buChar char="§"/>
            </a:pPr>
            <a:endParaRPr lang="en-US" altLang="en-US" sz="1100" dirty="0">
              <a:latin typeface="Garamond" pitchFamily="18" charset="0"/>
            </a:endParaRPr>
          </a:p>
          <a:p>
            <a:pPr marL="47624" indent="0">
              <a:buFont typeface="Wingdings" pitchFamily="2" charset="2"/>
              <a:buChar char="§"/>
            </a:pPr>
            <a:r>
              <a:rPr lang="en-US" altLang="en-US" sz="3000" dirty="0">
                <a:latin typeface="Garamond" pitchFamily="18" charset="0"/>
              </a:rPr>
              <a:t>Minutes must indicate elections, training, and completion of required ELAC duties</a:t>
            </a:r>
          </a:p>
          <a:p>
            <a:pPr marL="47624" indent="0">
              <a:buNone/>
            </a:pPr>
            <a:endParaRPr lang="en-US" altLang="en-US" sz="3000" dirty="0">
              <a:latin typeface="Garamond" pitchFamily="18" charset="0"/>
            </a:endParaRPr>
          </a:p>
          <a:p>
            <a:pPr marL="47624" indent="0">
              <a:buNone/>
            </a:pPr>
            <a:r>
              <a:rPr lang="en-US" altLang="en-US" sz="2600" dirty="0"/>
              <a:t>**Template on pages 17-18 of ELAC Handbook</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17</a:t>
            </a:fld>
            <a:endParaRPr lang="en-US"/>
          </a:p>
        </p:txBody>
      </p:sp>
    </p:spTree>
    <p:extLst>
      <p:ext uri="{BB962C8B-B14F-4D97-AF65-F5344CB8AC3E}">
        <p14:creationId xmlns:p14="http://schemas.microsoft.com/office/powerpoint/2010/main" val="4191944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right)">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wipe(right)">
                                      <p:cBhvr>
                                        <p:cTn id="17" dur="500"/>
                                        <p:tgtEl>
                                          <p:spTgt spid="1229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2291">
                                            <p:txEl>
                                              <p:pRg st="5" end="5"/>
                                            </p:txEl>
                                          </p:spTgt>
                                        </p:tgtEl>
                                        <p:attrNameLst>
                                          <p:attrName>style.visibility</p:attrName>
                                        </p:attrNameLst>
                                      </p:cBhvr>
                                      <p:to>
                                        <p:strVal val="visible"/>
                                      </p:to>
                                    </p:set>
                                    <p:animEffect transition="in" filter="wipe(right)">
                                      <p:cBhvr>
                                        <p:cTn id="22" dur="500"/>
                                        <p:tgtEl>
                                          <p:spTgt spid="1229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2291">
                                            <p:txEl>
                                              <p:pRg st="7" end="7"/>
                                            </p:txEl>
                                          </p:spTgt>
                                        </p:tgtEl>
                                        <p:attrNameLst>
                                          <p:attrName>style.visibility</p:attrName>
                                        </p:attrNameLst>
                                      </p:cBhvr>
                                      <p:to>
                                        <p:strVal val="visible"/>
                                      </p:to>
                                    </p:set>
                                    <p:animEffect transition="in" filter="wipe(right)">
                                      <p:cBhvr>
                                        <p:cTn id="27" dur="5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1027"/>
          <p:cNvSpPr>
            <a:spLocks noGrp="1" noChangeArrowheads="1"/>
          </p:cNvSpPr>
          <p:nvPr>
            <p:ph type="body" idx="4294967295"/>
          </p:nvPr>
        </p:nvSpPr>
        <p:spPr>
          <a:xfrm>
            <a:off x="674370" y="1087755"/>
            <a:ext cx="8191500" cy="5283200"/>
          </a:xfrm>
        </p:spPr>
        <p:txBody>
          <a:bodyPr/>
          <a:lstStyle/>
          <a:p>
            <a:pPr marL="47624" indent="0" algn="ctr">
              <a:buNone/>
            </a:pPr>
            <a:r>
              <a:rPr lang="en-US" altLang="en-US" sz="3200" b="1" dirty="0">
                <a:solidFill>
                  <a:srgbClr val="00B050"/>
                </a:solidFill>
                <a:latin typeface="Garamond" pitchFamily="18" charset="0"/>
              </a:rPr>
              <a:t>DELAC Duties</a:t>
            </a:r>
          </a:p>
          <a:p>
            <a:pPr marL="47624" indent="0">
              <a:buFont typeface="Wingdings" pitchFamily="2" charset="2"/>
              <a:buChar char="§"/>
            </a:pPr>
            <a:r>
              <a:rPr lang="en-US" altLang="en-US" sz="2800" dirty="0">
                <a:latin typeface="Garamond" pitchFamily="18" charset="0"/>
              </a:rPr>
              <a:t>The DELAC must effectively advise the governing board on at least the following:</a:t>
            </a:r>
          </a:p>
          <a:p>
            <a:pPr marL="979688" lvl="1" indent="-440520">
              <a:buFont typeface="Wingdings" pitchFamily="2" charset="2"/>
              <a:buChar char="§"/>
            </a:pPr>
            <a:r>
              <a:rPr lang="en-US" altLang="en-US" sz="2400" dirty="0">
                <a:latin typeface="Garamond" pitchFamily="18" charset="0"/>
              </a:rPr>
              <a:t>district plan for English learners</a:t>
            </a:r>
          </a:p>
          <a:p>
            <a:pPr marL="979688" lvl="1" indent="-440520">
              <a:buFont typeface="Wingdings" pitchFamily="2" charset="2"/>
              <a:buChar char="§"/>
            </a:pPr>
            <a:r>
              <a:rPr lang="en-US" altLang="en-US" sz="2400" dirty="0">
                <a:latin typeface="Garamond" pitchFamily="18" charset="0"/>
              </a:rPr>
              <a:t>district-wide needs assessment</a:t>
            </a:r>
          </a:p>
          <a:p>
            <a:pPr marL="979688" lvl="1" indent="-440520">
              <a:buFont typeface="Wingdings" pitchFamily="2" charset="2"/>
              <a:buChar char="§"/>
            </a:pPr>
            <a:r>
              <a:rPr lang="en-US" altLang="en-US" sz="2400" dirty="0">
                <a:latin typeface="Garamond" pitchFamily="18" charset="0"/>
              </a:rPr>
              <a:t>setting district goals for English learner education</a:t>
            </a:r>
          </a:p>
          <a:p>
            <a:pPr marL="979688" lvl="1" indent="-440520">
              <a:buFont typeface="Wingdings" pitchFamily="2" charset="2"/>
              <a:buChar char="§"/>
            </a:pPr>
            <a:r>
              <a:rPr lang="en-US" altLang="en-US" sz="2400" dirty="0">
                <a:latin typeface="Garamond" pitchFamily="18" charset="0"/>
              </a:rPr>
              <a:t>district plan to meet teacher and aide requirements</a:t>
            </a:r>
          </a:p>
          <a:p>
            <a:pPr marL="979688" lvl="1" indent="-440520">
              <a:buFont typeface="Wingdings" pitchFamily="2" charset="2"/>
              <a:buChar char="§"/>
            </a:pPr>
            <a:r>
              <a:rPr lang="en-US" altLang="en-US" sz="2400" dirty="0">
                <a:latin typeface="Garamond" pitchFamily="18" charset="0"/>
              </a:rPr>
              <a:t>language census</a:t>
            </a:r>
          </a:p>
          <a:p>
            <a:pPr marL="979688" lvl="1" indent="-440520">
              <a:buFont typeface="Wingdings" pitchFamily="2" charset="2"/>
              <a:buChar char="§"/>
            </a:pPr>
            <a:r>
              <a:rPr lang="en-US" altLang="en-US" sz="2400" dirty="0">
                <a:latin typeface="Garamond" pitchFamily="18" charset="0"/>
              </a:rPr>
              <a:t>written parent notification of initial enrollment</a:t>
            </a:r>
          </a:p>
          <a:p>
            <a:pPr marL="979688" lvl="1" indent="-440520">
              <a:buFont typeface="Wingdings" pitchFamily="2" charset="2"/>
              <a:buChar char="§"/>
            </a:pPr>
            <a:r>
              <a:rPr lang="en-US" altLang="en-US" sz="2400" dirty="0">
                <a:latin typeface="Garamond" pitchFamily="18" charset="0"/>
              </a:rPr>
              <a:t>district’s reclassification process</a:t>
            </a:r>
          </a:p>
          <a:p>
            <a:pPr marL="979688" lvl="1" indent="-440520">
              <a:buFont typeface="Wingdings" pitchFamily="2" charset="2"/>
              <a:buChar char="§"/>
            </a:pPr>
            <a:r>
              <a:rPr lang="en-US" altLang="en-US" sz="2400" dirty="0">
                <a:latin typeface="Garamond" pitchFamily="18" charset="0"/>
              </a:rPr>
              <a:t>written notifications sent home to parents/guardians</a:t>
            </a:r>
          </a:p>
          <a:p>
            <a:pPr marL="47624" indent="0"/>
            <a:endParaRPr lang="en-US" altLang="en-US" sz="28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18</a:t>
            </a:fld>
            <a:endParaRPr lang="en-US"/>
          </a:p>
        </p:txBody>
      </p:sp>
    </p:spTree>
    <p:extLst>
      <p:ext uri="{BB962C8B-B14F-4D97-AF65-F5344CB8AC3E}">
        <p14:creationId xmlns:p14="http://schemas.microsoft.com/office/powerpoint/2010/main" val="7226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7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37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37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37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37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37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379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37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37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804009" y="1254125"/>
            <a:ext cx="8191500" cy="5120640"/>
          </a:xfrm>
        </p:spPr>
        <p:txBody>
          <a:bodyPr/>
          <a:lstStyle/>
          <a:p>
            <a:pPr marL="47624" indent="0" algn="ctr">
              <a:lnSpc>
                <a:spcPct val="70000"/>
              </a:lnSpc>
              <a:buNone/>
            </a:pPr>
            <a:r>
              <a:rPr lang="en-US" altLang="en-US" sz="3400" b="1" dirty="0">
                <a:solidFill>
                  <a:srgbClr val="00B050"/>
                </a:solidFill>
                <a:latin typeface="Garamond" pitchFamily="18" charset="0"/>
              </a:rPr>
              <a:t>Relationship to Other Committees</a:t>
            </a:r>
          </a:p>
          <a:p>
            <a:pPr marL="47624" indent="0" algn="ctr">
              <a:lnSpc>
                <a:spcPct val="70000"/>
              </a:lnSpc>
              <a:buNone/>
            </a:pPr>
            <a:endParaRPr lang="en-US" altLang="en-US" sz="1100" b="1" dirty="0">
              <a:solidFill>
                <a:srgbClr val="00B050"/>
              </a:solidFill>
              <a:latin typeface="Garamond" pitchFamily="18" charset="0"/>
            </a:endParaRPr>
          </a:p>
          <a:p>
            <a:pPr marL="47624" indent="0">
              <a:lnSpc>
                <a:spcPct val="110000"/>
              </a:lnSpc>
              <a:buFont typeface="Wingdings" pitchFamily="2" charset="2"/>
              <a:buChar char="§"/>
            </a:pPr>
            <a:r>
              <a:rPr lang="en-US" altLang="en-US" sz="2100" dirty="0">
                <a:latin typeface="Garamond" pitchFamily="18" charset="0"/>
              </a:rPr>
              <a:t>DELAC representatives serve as links between school and district.</a:t>
            </a:r>
          </a:p>
          <a:p>
            <a:pPr marL="47624" indent="0">
              <a:lnSpc>
                <a:spcPct val="110000"/>
              </a:lnSpc>
              <a:buFont typeface="Wingdings" pitchFamily="2" charset="2"/>
              <a:buChar char="§"/>
            </a:pPr>
            <a:r>
              <a:rPr lang="en-US" altLang="en-US" sz="2100" dirty="0">
                <a:latin typeface="Garamond" pitchFamily="18" charset="0"/>
              </a:rPr>
              <a:t>It is recommended that the School Site Council (SSC) include representation by parents of English Learners.</a:t>
            </a:r>
          </a:p>
          <a:p>
            <a:pPr marL="47624" indent="0">
              <a:lnSpc>
                <a:spcPct val="110000"/>
              </a:lnSpc>
              <a:buFont typeface="Wingdings" pitchFamily="2" charset="2"/>
              <a:buChar char="§"/>
            </a:pPr>
            <a:r>
              <a:rPr lang="en-US" altLang="en-US" sz="2100" dirty="0">
                <a:latin typeface="Garamond" pitchFamily="18" charset="0"/>
              </a:rPr>
              <a:t>The SSC is required to seek input from the ELAC about programs/services for ELs funded by the EIA-LEP budget as outlined in the Single Plan for Student Achievement or School Development Improvement Plan</a:t>
            </a:r>
          </a:p>
          <a:p>
            <a:pPr marL="47624" indent="0">
              <a:lnSpc>
                <a:spcPct val="110000"/>
              </a:lnSpc>
              <a:buFont typeface="Wingdings" pitchFamily="2" charset="2"/>
              <a:buChar char="§"/>
            </a:pPr>
            <a:r>
              <a:rPr lang="en-US" altLang="en-US" sz="2100" dirty="0">
                <a:latin typeface="Garamond" pitchFamily="18" charset="0"/>
              </a:rPr>
              <a:t>The ELAC may delegate duties to SSC only after ELAC is formed and trained on rights and responsibilities. The SSC must accept, be trained, and then carry out all ELAC duties.</a:t>
            </a:r>
          </a:p>
          <a:p>
            <a:pPr marL="47624" indent="0">
              <a:lnSpc>
                <a:spcPct val="110000"/>
              </a:lnSpc>
              <a:buFont typeface="Wingdings" pitchFamily="2" charset="2"/>
              <a:buChar char="§"/>
            </a:pPr>
            <a:r>
              <a:rPr lang="en-US" altLang="en-US" sz="2100" dirty="0">
                <a:latin typeface="Garamond" pitchFamily="18" charset="0"/>
              </a:rPr>
              <a:t>School facilitates interaction or communications among committees.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19</a:t>
            </a:fld>
            <a:endParaRPr lang="en-US"/>
          </a:p>
        </p:txBody>
      </p:sp>
    </p:spTree>
    <p:extLst>
      <p:ext uri="{BB962C8B-B14F-4D97-AF65-F5344CB8AC3E}">
        <p14:creationId xmlns:p14="http://schemas.microsoft.com/office/powerpoint/2010/main" val="2972249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lide(from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slide(fromLeft)">
                                      <p:cBhvr>
                                        <p:cTn id="12" dur="500"/>
                                        <p:tgtEl>
                                          <p:spTgt spid="28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Effect transition="in" filter="slide(fromLeft)">
                                      <p:cBhvr>
                                        <p:cTn id="17" dur="500"/>
                                        <p:tgtEl>
                                          <p:spTgt spid="286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28675">
                                            <p:txEl>
                                              <p:pRg st="4" end="4"/>
                                            </p:txEl>
                                          </p:spTgt>
                                        </p:tgtEl>
                                        <p:attrNameLst>
                                          <p:attrName>style.visibility</p:attrName>
                                        </p:attrNameLst>
                                      </p:cBhvr>
                                      <p:to>
                                        <p:strVal val="visible"/>
                                      </p:to>
                                    </p:set>
                                    <p:animEffect transition="in" filter="slide(fromLeft)">
                                      <p:cBhvr>
                                        <p:cTn id="22" dur="500"/>
                                        <p:tgtEl>
                                          <p:spTgt spid="2867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animEffect transition="in" filter="slide(fromLeft)">
                                      <p:cBhvr>
                                        <p:cTn id="27" dur="500"/>
                                        <p:tgtEl>
                                          <p:spTgt spid="2867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28675">
                                            <p:txEl>
                                              <p:pRg st="6" end="6"/>
                                            </p:txEl>
                                          </p:spTgt>
                                        </p:tgtEl>
                                        <p:attrNameLst>
                                          <p:attrName>style.visibility</p:attrName>
                                        </p:attrNameLst>
                                      </p:cBhvr>
                                      <p:to>
                                        <p:strVal val="visible"/>
                                      </p:to>
                                    </p:set>
                                    <p:animEffect transition="in" filter="slide(fromLeft)">
                                      <p:cBhvr>
                                        <p:cTn id="32" dur="5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1562100"/>
            <a:ext cx="7620000" cy="1143000"/>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3600" b="1" dirty="0" smtClean="0">
                <a:solidFill>
                  <a:srgbClr val="00B050"/>
                </a:solidFill>
                <a:latin typeface="Garamond" pitchFamily="18" charset="0"/>
              </a:rPr>
              <a:t>What is an English Learner?</a:t>
            </a:r>
          </a:p>
        </p:txBody>
      </p:sp>
      <p:sp>
        <p:nvSpPr>
          <p:cNvPr id="4" name="Rectangle 3"/>
          <p:cNvSpPr txBox="1">
            <a:spLocks noChangeArrowheads="1"/>
          </p:cNvSpPr>
          <p:nvPr/>
        </p:nvSpPr>
        <p:spPr>
          <a:xfrm>
            <a:off x="914400" y="2857500"/>
            <a:ext cx="7772400" cy="4114800"/>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r>
              <a:rPr lang="en-US" sz="2400" dirty="0" smtClean="0">
                <a:latin typeface="Garamond" pitchFamily="18" charset="0"/>
              </a:rPr>
              <a:t>An English Learner is a student whose primary language is not English and is still developing his/her English skills.</a:t>
            </a:r>
          </a:p>
          <a:p>
            <a:pPr>
              <a:buFontTx/>
              <a:buNone/>
            </a:pPr>
            <a:endParaRPr lang="en-US" sz="2400" dirty="0" smtClean="0">
              <a:latin typeface="Garamond" pitchFamily="18" charset="0"/>
            </a:endParaRPr>
          </a:p>
          <a:p>
            <a:r>
              <a:rPr lang="en-US" sz="2400" dirty="0" smtClean="0">
                <a:latin typeface="Garamond" pitchFamily="18" charset="0"/>
              </a:rPr>
              <a:t>Other terms that are sometimes used to describe English Learners are: EL students, limited English proficient (LEP) students, ESL/ELD students, English Learners (ELs).</a:t>
            </a:r>
          </a:p>
          <a:p>
            <a:pPr>
              <a:buFontTx/>
              <a:buNone/>
            </a:pPr>
            <a:endParaRPr lang="en-US" sz="2400" dirty="0" smtClean="0">
              <a:latin typeface="Garamond" pitchFamily="18" charset="0"/>
            </a:endParaRPr>
          </a:p>
          <a:p>
            <a:r>
              <a:rPr lang="en-US" sz="2400" dirty="0" smtClean="0">
                <a:latin typeface="Garamond" pitchFamily="18" charset="0"/>
              </a:rPr>
              <a:t>An English Learner is considered fluent English proficient when he/she meets the district’s reclassification criteria.</a:t>
            </a:r>
          </a:p>
        </p:txBody>
      </p:sp>
      <p:sp>
        <p:nvSpPr>
          <p:cNvPr id="5" name="Footer Placeholder 4"/>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2</a:t>
            </a:fld>
            <a:endParaRPr lang="en-US" dirty="0"/>
          </a:p>
        </p:txBody>
      </p:sp>
    </p:spTree>
    <p:extLst>
      <p:ext uri="{BB962C8B-B14F-4D97-AF65-F5344CB8AC3E}">
        <p14:creationId xmlns:p14="http://schemas.microsoft.com/office/powerpoint/2010/main" val="355268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712470" y="1115695"/>
            <a:ext cx="8191500" cy="5608320"/>
          </a:xfrm>
        </p:spPr>
        <p:txBody>
          <a:bodyPr/>
          <a:lstStyle/>
          <a:p>
            <a:pPr marL="47624" indent="0" algn="ctr">
              <a:buNone/>
            </a:pPr>
            <a:r>
              <a:rPr lang="en-US" altLang="en-US" sz="3400" b="1" dirty="0">
                <a:solidFill>
                  <a:srgbClr val="00B050"/>
                </a:solidFill>
                <a:latin typeface="Garamond" pitchFamily="18" charset="0"/>
              </a:rPr>
              <a:t>Legal References</a:t>
            </a:r>
            <a:endParaRPr lang="en-US" altLang="en-US" sz="1500" b="1" dirty="0">
              <a:solidFill>
                <a:srgbClr val="00B050"/>
              </a:solidFill>
              <a:latin typeface="Garamond" pitchFamily="18" charset="0"/>
            </a:endParaRPr>
          </a:p>
          <a:p>
            <a:pPr marL="47624" indent="0" algn="ctr">
              <a:buNone/>
            </a:pPr>
            <a:endParaRPr lang="en-US" altLang="en-US" sz="1300" b="1" dirty="0">
              <a:solidFill>
                <a:srgbClr val="00B050"/>
              </a:solidFill>
              <a:latin typeface="Garamond" pitchFamily="18" charset="0"/>
            </a:endParaRPr>
          </a:p>
          <a:p>
            <a:pPr marL="47624" indent="0">
              <a:buFont typeface="Wingdings" pitchFamily="2" charset="2"/>
              <a:buChar char="§"/>
            </a:pPr>
            <a:r>
              <a:rPr lang="en-US" altLang="en-US" sz="3000" dirty="0">
                <a:latin typeface="Garamond" pitchFamily="18" charset="0"/>
              </a:rPr>
              <a:t>California</a:t>
            </a:r>
            <a:r>
              <a:rPr lang="en-US" altLang="en-US" sz="3000" i="1" dirty="0">
                <a:latin typeface="Garamond" pitchFamily="18" charset="0"/>
              </a:rPr>
              <a:t> Education Code,</a:t>
            </a:r>
            <a:r>
              <a:rPr lang="en-US" altLang="en-US" sz="3000" dirty="0">
                <a:latin typeface="Garamond" pitchFamily="18" charset="0"/>
              </a:rPr>
              <a:t> sections 35147(c), 52176(b), 62002.5, and 64001(a) </a:t>
            </a:r>
            <a:endParaRPr lang="en-US" altLang="en-US" sz="1100" dirty="0">
              <a:latin typeface="Garamond" pitchFamily="18" charset="0"/>
            </a:endParaRPr>
          </a:p>
          <a:p>
            <a:pPr marL="47624" indent="0">
              <a:buFont typeface="Wingdings" pitchFamily="2" charset="2"/>
              <a:buChar char="§"/>
            </a:pPr>
            <a:endParaRPr lang="en-US" altLang="en-US" sz="1100" dirty="0">
              <a:latin typeface="Garamond" pitchFamily="18" charset="0"/>
            </a:endParaRPr>
          </a:p>
          <a:p>
            <a:pPr marL="47624" indent="0">
              <a:buFont typeface="Wingdings" pitchFamily="2" charset="2"/>
              <a:buChar char="§"/>
            </a:pPr>
            <a:r>
              <a:rPr lang="en-US" altLang="en-US" sz="3000" i="1" dirty="0">
                <a:latin typeface="Garamond" pitchFamily="18" charset="0"/>
              </a:rPr>
              <a:t>California Code of Regulations</a:t>
            </a:r>
            <a:r>
              <a:rPr lang="en-US" altLang="en-US" sz="3000" dirty="0">
                <a:latin typeface="Garamond" pitchFamily="18" charset="0"/>
              </a:rPr>
              <a:t>, Title 5, Section 11308 (b) and (d) </a:t>
            </a:r>
            <a:endParaRPr lang="en-US" altLang="en-US" sz="1100" dirty="0">
              <a:latin typeface="Garamond" pitchFamily="18" charset="0"/>
            </a:endParaRPr>
          </a:p>
          <a:p>
            <a:pPr marL="47624" indent="0">
              <a:buFont typeface="Wingdings" pitchFamily="2" charset="2"/>
              <a:buChar char="§"/>
            </a:pPr>
            <a:endParaRPr lang="en-US" altLang="en-US" sz="1100" dirty="0">
              <a:latin typeface="Garamond" pitchFamily="18" charset="0"/>
            </a:endParaRPr>
          </a:p>
          <a:p>
            <a:pPr marL="47624" indent="0">
              <a:buFont typeface="Wingdings" pitchFamily="2" charset="2"/>
              <a:buChar char="§"/>
            </a:pPr>
            <a:r>
              <a:rPr lang="en-US" altLang="en-US" sz="3000" dirty="0">
                <a:latin typeface="Garamond" pitchFamily="18" charset="0"/>
              </a:rPr>
              <a:t>20 </a:t>
            </a:r>
            <a:r>
              <a:rPr lang="en-US" altLang="en-US" sz="3000" i="1" dirty="0">
                <a:latin typeface="Garamond" pitchFamily="18" charset="0"/>
              </a:rPr>
              <a:t>United States Code</a:t>
            </a:r>
            <a:r>
              <a:rPr lang="en-US" altLang="en-US" sz="3000" dirty="0">
                <a:latin typeface="Garamond" pitchFamily="18" charset="0"/>
              </a:rPr>
              <a:t> Section 6312(g)(4) </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20</a:t>
            </a:fld>
            <a:endParaRPr lang="en-US"/>
          </a:p>
        </p:txBody>
      </p:sp>
    </p:spTree>
    <p:extLst>
      <p:ext uri="{BB962C8B-B14F-4D97-AF65-F5344CB8AC3E}">
        <p14:creationId xmlns:p14="http://schemas.microsoft.com/office/powerpoint/2010/main" val="4291665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4294967295"/>
          </p:nvPr>
        </p:nvSpPr>
        <p:spPr>
          <a:xfrm>
            <a:off x="695325" y="1451610"/>
            <a:ext cx="8027670" cy="3495040"/>
          </a:xfrm>
        </p:spPr>
        <p:txBody>
          <a:bodyPr/>
          <a:lstStyle/>
          <a:p>
            <a:pPr algn="ctr" eaLnBrk="1" hangingPunct="1">
              <a:buFontTx/>
              <a:buNone/>
            </a:pPr>
            <a:r>
              <a:rPr lang="en-US" altLang="en-US" sz="5800" b="1" dirty="0">
                <a:solidFill>
                  <a:srgbClr val="00B050"/>
                </a:solidFill>
                <a:latin typeface="Garamond" pitchFamily="18" charset="0"/>
              </a:rPr>
              <a:t>Questions</a:t>
            </a:r>
          </a:p>
          <a:p>
            <a:pPr algn="ctr" eaLnBrk="1" hangingPunct="1">
              <a:buFontTx/>
              <a:buNone/>
            </a:pPr>
            <a:r>
              <a:rPr lang="en-US" altLang="en-US" sz="5800" b="1" dirty="0">
                <a:solidFill>
                  <a:srgbClr val="00B050"/>
                </a:solidFill>
                <a:latin typeface="Garamond" pitchFamily="18" charset="0"/>
              </a:rPr>
              <a:t>or</a:t>
            </a:r>
          </a:p>
          <a:p>
            <a:pPr algn="ctr" eaLnBrk="1" hangingPunct="1">
              <a:buFontTx/>
              <a:buNone/>
            </a:pPr>
            <a:r>
              <a:rPr lang="en-US" altLang="en-US" sz="5800" b="1" dirty="0">
                <a:solidFill>
                  <a:srgbClr val="00B050"/>
                </a:solidFill>
                <a:latin typeface="Garamond" pitchFamily="18" charset="0"/>
              </a:rPr>
              <a:t>Comments?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21</a:t>
            </a:fld>
            <a:endParaRPr lang="en-US"/>
          </a:p>
        </p:txBody>
      </p:sp>
    </p:spTree>
    <p:extLst>
      <p:ext uri="{BB962C8B-B14F-4D97-AF65-F5344CB8AC3E}">
        <p14:creationId xmlns:p14="http://schemas.microsoft.com/office/powerpoint/2010/main" val="3794396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804009" y="1339850"/>
            <a:ext cx="8191500" cy="5364480"/>
          </a:xfrm>
        </p:spPr>
        <p:txBody>
          <a:bodyPr/>
          <a:lstStyle/>
          <a:p>
            <a:pPr marL="47624" indent="0" algn="ctr">
              <a:lnSpc>
                <a:spcPct val="80000"/>
              </a:lnSpc>
              <a:buNone/>
            </a:pPr>
            <a:r>
              <a:rPr lang="en-US" altLang="en-US" sz="3400" b="1" dirty="0">
                <a:solidFill>
                  <a:srgbClr val="00B050"/>
                </a:solidFill>
                <a:latin typeface="Garamond" pitchFamily="18" charset="0"/>
              </a:rPr>
              <a:t>What Is an ELAC?</a:t>
            </a:r>
          </a:p>
          <a:p>
            <a:pPr marL="47624" indent="0" algn="ctr">
              <a:lnSpc>
                <a:spcPct val="80000"/>
              </a:lnSpc>
              <a:buNone/>
            </a:pPr>
            <a:endParaRPr lang="en-US" altLang="en-US" sz="1500" b="1" dirty="0">
              <a:latin typeface="Garamond" pitchFamily="18" charset="0"/>
            </a:endParaRPr>
          </a:p>
          <a:p>
            <a:pPr marL="47624" indent="0">
              <a:lnSpc>
                <a:spcPct val="80000"/>
              </a:lnSpc>
              <a:buFont typeface="Wingdings" pitchFamily="2" charset="2"/>
              <a:buChar char="§"/>
            </a:pPr>
            <a:r>
              <a:rPr lang="en-US" altLang="en-US" sz="3000" b="1" u="sng" dirty="0">
                <a:latin typeface="Garamond" pitchFamily="18" charset="0"/>
              </a:rPr>
              <a:t>E</a:t>
            </a:r>
            <a:r>
              <a:rPr lang="en-US" altLang="en-US" sz="3000" dirty="0">
                <a:latin typeface="Garamond" pitchFamily="18" charset="0"/>
              </a:rPr>
              <a:t>nglish </a:t>
            </a:r>
            <a:r>
              <a:rPr lang="en-US" altLang="en-US" sz="3000" b="1" u="sng" dirty="0">
                <a:latin typeface="Garamond" pitchFamily="18" charset="0"/>
              </a:rPr>
              <a:t>L</a:t>
            </a:r>
            <a:r>
              <a:rPr lang="en-US" altLang="en-US" sz="3000" dirty="0">
                <a:latin typeface="Garamond" pitchFamily="18" charset="0"/>
              </a:rPr>
              <a:t>earner </a:t>
            </a:r>
            <a:r>
              <a:rPr lang="en-US" altLang="en-US" sz="3000" b="1" u="sng" dirty="0">
                <a:latin typeface="Garamond" pitchFamily="18" charset="0"/>
              </a:rPr>
              <a:t>A</a:t>
            </a:r>
            <a:r>
              <a:rPr lang="en-US" altLang="en-US" sz="3000" dirty="0">
                <a:latin typeface="Garamond" pitchFamily="18" charset="0"/>
              </a:rPr>
              <a:t>dvisory </a:t>
            </a:r>
            <a:r>
              <a:rPr lang="en-US" altLang="en-US" sz="3000" b="1" u="sng" dirty="0">
                <a:latin typeface="Garamond" pitchFamily="18" charset="0"/>
              </a:rPr>
              <a:t>C</a:t>
            </a:r>
            <a:r>
              <a:rPr lang="en-US" altLang="en-US" sz="3000" dirty="0">
                <a:latin typeface="Garamond" pitchFamily="18" charset="0"/>
              </a:rPr>
              <a:t>ommittee</a:t>
            </a:r>
            <a:endParaRPr lang="en-US" altLang="en-US" sz="1700" dirty="0">
              <a:latin typeface="Garamond" pitchFamily="18" charset="0"/>
            </a:endParaRPr>
          </a:p>
          <a:p>
            <a:pPr marL="47624" indent="0" algn="ctr">
              <a:lnSpc>
                <a:spcPct val="80000"/>
              </a:lnSpc>
              <a:buFont typeface="Wingdings" pitchFamily="2" charset="2"/>
              <a:buChar char="§"/>
            </a:pPr>
            <a:endParaRPr lang="en-US" altLang="en-US" sz="1500" dirty="0">
              <a:latin typeface="Garamond" pitchFamily="18" charset="0"/>
            </a:endParaRPr>
          </a:p>
          <a:p>
            <a:pPr marL="47624" indent="0">
              <a:lnSpc>
                <a:spcPct val="80000"/>
              </a:lnSpc>
              <a:buFont typeface="Wingdings" pitchFamily="2" charset="2"/>
              <a:buChar char="§"/>
            </a:pPr>
            <a:r>
              <a:rPr lang="en-US" altLang="en-US" sz="3000" dirty="0">
                <a:latin typeface="Garamond" pitchFamily="18" charset="0"/>
              </a:rPr>
              <a:t>Parents/guardians of English Learners meet to </a:t>
            </a:r>
            <a:r>
              <a:rPr lang="en-US" altLang="en-US" sz="3000" b="1" u="sng" dirty="0">
                <a:latin typeface="Garamond" pitchFamily="18" charset="0"/>
              </a:rPr>
              <a:t>advise</a:t>
            </a:r>
            <a:r>
              <a:rPr lang="en-US" altLang="en-US" sz="3000" dirty="0">
                <a:latin typeface="Garamond" pitchFamily="18" charset="0"/>
              </a:rPr>
              <a:t> the school programs and services for English learners.</a:t>
            </a:r>
            <a:endParaRPr lang="en-US" altLang="en-US" sz="1700" dirty="0">
              <a:latin typeface="Garamond" pitchFamily="18" charset="0"/>
            </a:endParaRPr>
          </a:p>
          <a:p>
            <a:pPr marL="47624" indent="0">
              <a:lnSpc>
                <a:spcPct val="80000"/>
              </a:lnSpc>
              <a:buFont typeface="Wingdings" pitchFamily="2" charset="2"/>
              <a:buChar char="§"/>
            </a:pPr>
            <a:endParaRPr lang="en-US" altLang="en-US" sz="1500" dirty="0">
              <a:latin typeface="Garamond" pitchFamily="18" charset="0"/>
            </a:endParaRPr>
          </a:p>
          <a:p>
            <a:pPr marL="47624" indent="0">
              <a:lnSpc>
                <a:spcPct val="80000"/>
              </a:lnSpc>
              <a:buFont typeface="Wingdings" pitchFamily="2" charset="2"/>
              <a:buChar char="§"/>
            </a:pPr>
            <a:r>
              <a:rPr lang="en-US" altLang="en-US" sz="3000" dirty="0">
                <a:latin typeface="Garamond" pitchFamily="18" charset="0"/>
              </a:rPr>
              <a:t>State mandated for every school that has twenty-one (21) or more English learners.</a:t>
            </a:r>
            <a:endParaRPr lang="en-US" altLang="en-US" sz="1700" dirty="0">
              <a:latin typeface="Garamond" pitchFamily="18" charset="0"/>
            </a:endParaRPr>
          </a:p>
          <a:p>
            <a:pPr marL="47624" indent="0">
              <a:lnSpc>
                <a:spcPct val="80000"/>
              </a:lnSpc>
              <a:buNone/>
            </a:pPr>
            <a:endParaRPr lang="en-US" altLang="en-US" sz="1500" dirty="0">
              <a:latin typeface="Garamond" pitchFamily="18" charset="0"/>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3</a:t>
            </a:fld>
            <a:endParaRPr lang="en-US"/>
          </a:p>
        </p:txBody>
      </p:sp>
    </p:spTree>
    <p:extLst>
      <p:ext uri="{BB962C8B-B14F-4D97-AF65-F5344CB8AC3E}">
        <p14:creationId xmlns:p14="http://schemas.microsoft.com/office/powerpoint/2010/main" val="255793613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3"/>
          <p:cNvSpPr>
            <a:spLocks noGrp="1" noChangeArrowheads="1"/>
          </p:cNvSpPr>
          <p:nvPr>
            <p:ph type="body" idx="4294967295"/>
          </p:nvPr>
        </p:nvSpPr>
        <p:spPr>
          <a:xfrm>
            <a:off x="763051" y="1120775"/>
            <a:ext cx="8273415" cy="5608320"/>
          </a:xfrm>
        </p:spPr>
        <p:txBody>
          <a:bodyPr>
            <a:normAutofit lnSpcReduction="10000"/>
          </a:bodyPr>
          <a:lstStyle/>
          <a:p>
            <a:pPr marL="496647" indent="-449024" algn="ctr">
              <a:buNone/>
            </a:pPr>
            <a:r>
              <a:rPr lang="en-US" altLang="en-US" sz="3000" b="1" dirty="0">
                <a:solidFill>
                  <a:srgbClr val="00B050"/>
                </a:solidFill>
                <a:latin typeface="Garamond" pitchFamily="18" charset="0"/>
              </a:rPr>
              <a:t>Responsibilities of ELAC</a:t>
            </a:r>
          </a:p>
          <a:p>
            <a:pPr marL="496647" indent="-449024"/>
            <a:r>
              <a:rPr lang="en-US" altLang="en-US" dirty="0" smtClean="0">
                <a:latin typeface="Garamond" pitchFamily="18" charset="0"/>
              </a:rPr>
              <a:t>Participate in the school’s needs assessments of students, parents and teachers. </a:t>
            </a:r>
          </a:p>
          <a:p>
            <a:pPr marL="496647" indent="-449024"/>
            <a:r>
              <a:rPr lang="en-US" altLang="en-US" dirty="0" smtClean="0">
                <a:latin typeface="Garamond" pitchFamily="18" charset="0"/>
              </a:rPr>
              <a:t>Advise the principal and school staff on the school’s program for English Learners.</a:t>
            </a:r>
          </a:p>
          <a:p>
            <a:pPr marL="496647" indent="-449024"/>
            <a:r>
              <a:rPr lang="en-US" altLang="en-US" dirty="0" smtClean="0">
                <a:latin typeface="Garamond" pitchFamily="18" charset="0"/>
              </a:rPr>
              <a:t>Provide input on the most effective ways to ensure regular school attendance.</a:t>
            </a:r>
          </a:p>
          <a:p>
            <a:pPr marL="496647" indent="-449024"/>
            <a:r>
              <a:rPr lang="en-US" altLang="en-US" dirty="0" smtClean="0">
                <a:latin typeface="Garamond" pitchFamily="18" charset="0"/>
              </a:rPr>
              <a:t>Advise the school on the annual language census (R-30 Form).</a:t>
            </a:r>
          </a:p>
          <a:p>
            <a:pPr marL="496647" indent="-449024"/>
            <a:r>
              <a:rPr lang="en-US" altLang="en-US" dirty="0" smtClean="0">
                <a:latin typeface="Garamond" pitchFamily="18" charset="0"/>
              </a:rPr>
              <a:t>Advise the School Site Council on the development of the School Development and Improvement Plan (SDIP). </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7" name="Slide Number Placeholder 6"/>
          <p:cNvSpPr>
            <a:spLocks noGrp="1"/>
          </p:cNvSpPr>
          <p:nvPr>
            <p:ph type="sldNum" sz="quarter" idx="12"/>
          </p:nvPr>
        </p:nvSpPr>
        <p:spPr/>
        <p:txBody>
          <a:bodyPr/>
          <a:lstStyle/>
          <a:p>
            <a:pPr>
              <a:defRPr/>
            </a:pPr>
            <a:fld id="{C49CEA17-A276-40E8-B549-B00D6C7671E5}" type="slidenum">
              <a:rPr lang="en-US" smtClean="0"/>
              <a:pPr>
                <a:defRPr/>
              </a:pPr>
              <a:t>4</a:t>
            </a:fld>
            <a:endParaRPr lang="en-US"/>
          </a:p>
        </p:txBody>
      </p:sp>
    </p:spTree>
    <p:extLst>
      <p:ext uri="{BB962C8B-B14F-4D97-AF65-F5344CB8AC3E}">
        <p14:creationId xmlns:p14="http://schemas.microsoft.com/office/powerpoint/2010/main" val="17535776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874395" y="1191895"/>
            <a:ext cx="8191500" cy="5608320"/>
          </a:xfrm>
        </p:spPr>
        <p:txBody>
          <a:bodyPr/>
          <a:lstStyle/>
          <a:p>
            <a:pPr marL="0" indent="0" algn="ctr">
              <a:buNone/>
            </a:pPr>
            <a:r>
              <a:rPr lang="en-US" altLang="en-US" sz="3400" b="1" dirty="0">
                <a:solidFill>
                  <a:srgbClr val="00B050"/>
                </a:solidFill>
                <a:latin typeface="Garamond" pitchFamily="18" charset="0"/>
              </a:rPr>
              <a:t>Training</a:t>
            </a:r>
          </a:p>
          <a:p>
            <a:pPr marL="0" indent="0">
              <a:buNone/>
            </a:pPr>
            <a:r>
              <a:rPr lang="en-US" altLang="en-US" sz="3000" b="1" dirty="0">
                <a:latin typeface="Garamond" pitchFamily="18" charset="0"/>
              </a:rPr>
              <a:t>The school shall provide for all ELAC members:</a:t>
            </a:r>
            <a:endParaRPr lang="en-US" altLang="en-US" sz="1300" b="1" dirty="0">
              <a:latin typeface="Garamond" pitchFamily="18" charset="0"/>
            </a:endParaRPr>
          </a:p>
          <a:p>
            <a:pPr marL="0" indent="0">
              <a:buNone/>
            </a:pPr>
            <a:endParaRPr lang="en-US" altLang="en-US" sz="1200" b="1" dirty="0">
              <a:latin typeface="Garamond" pitchFamily="18" charset="0"/>
            </a:endParaRPr>
          </a:p>
          <a:p>
            <a:pPr marL="0" indent="0">
              <a:buFont typeface="Wingdings" pitchFamily="2" charset="2"/>
              <a:buChar char="§"/>
            </a:pPr>
            <a:r>
              <a:rPr lang="en-US" altLang="en-US" sz="2800" dirty="0">
                <a:latin typeface="Garamond" pitchFamily="18" charset="0"/>
              </a:rPr>
              <a:t>Appropriate training and materials to assist each member carry out his or her legally required advisory responsibilities. </a:t>
            </a:r>
          </a:p>
          <a:p>
            <a:pPr marL="0" indent="0">
              <a:buFont typeface="Wingdings" pitchFamily="2" charset="2"/>
              <a:buChar char="§"/>
            </a:pPr>
            <a:r>
              <a:rPr lang="en-US" altLang="en-US" sz="2800" dirty="0">
                <a:latin typeface="Garamond" pitchFamily="18" charset="0"/>
              </a:rPr>
              <a:t>Training planned in full consultation with ELAC members. </a:t>
            </a:r>
          </a:p>
          <a:p>
            <a:pPr marL="918458" lvl="1" indent="-440520">
              <a:buFont typeface="Wingdings" pitchFamily="2" charset="2"/>
              <a:buChar char="§"/>
            </a:pPr>
            <a:r>
              <a:rPr lang="en-US" altLang="en-US" sz="2000" dirty="0">
                <a:latin typeface="Garamond" pitchFamily="18" charset="0"/>
              </a:rPr>
              <a:t>Economic Impact Aid-Limited English Proficient and/or district funds may be used to cover costs of training and attendance of ELAC members and costs associated with child care, translation services, meals, and other reasonable expenses.).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5</a:t>
            </a:fld>
            <a:endParaRPr lang="en-US"/>
          </a:p>
        </p:txBody>
      </p:sp>
    </p:spTree>
    <p:extLst>
      <p:ext uri="{BB962C8B-B14F-4D97-AF65-F5344CB8AC3E}">
        <p14:creationId xmlns:p14="http://schemas.microsoft.com/office/powerpoint/2010/main" val="640339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type="body" idx="4294967295"/>
          </p:nvPr>
        </p:nvSpPr>
        <p:spPr>
          <a:xfrm>
            <a:off x="680085" y="1950720"/>
            <a:ext cx="4013835" cy="4470400"/>
          </a:xfrm>
        </p:spPr>
        <p:txBody>
          <a:bodyPr/>
          <a:lstStyle/>
          <a:p>
            <a:pPr marL="489844" indent="-440520">
              <a:lnSpc>
                <a:spcPct val="130000"/>
              </a:lnSpc>
              <a:spcBef>
                <a:spcPct val="0"/>
              </a:spcBef>
              <a:buFont typeface="Wingdings" pitchFamily="2" charset="2"/>
              <a:buChar char="§"/>
            </a:pPr>
            <a:r>
              <a:rPr lang="en-US" altLang="en-US" sz="1900" dirty="0">
                <a:latin typeface="Garamond" pitchFamily="18" charset="0"/>
              </a:rPr>
              <a:t>Uniform Complaint Procedures</a:t>
            </a:r>
          </a:p>
          <a:p>
            <a:pPr marL="489844" indent="-440520">
              <a:lnSpc>
                <a:spcPct val="130000"/>
              </a:lnSpc>
              <a:spcBef>
                <a:spcPct val="0"/>
              </a:spcBef>
              <a:buFont typeface="Wingdings" pitchFamily="2" charset="2"/>
              <a:buChar char="§"/>
            </a:pPr>
            <a:r>
              <a:rPr lang="en-US" altLang="en-US" sz="1900" dirty="0">
                <a:latin typeface="Garamond" pitchFamily="18" charset="0"/>
              </a:rPr>
              <a:t>High School Graduation Requirements</a:t>
            </a:r>
          </a:p>
          <a:p>
            <a:pPr marL="489844" indent="-440520">
              <a:lnSpc>
                <a:spcPct val="130000"/>
              </a:lnSpc>
              <a:spcBef>
                <a:spcPct val="0"/>
              </a:spcBef>
              <a:buFont typeface="Wingdings" pitchFamily="2" charset="2"/>
              <a:buChar char="§"/>
            </a:pPr>
            <a:r>
              <a:rPr lang="en-US" altLang="en-US" sz="1900" dirty="0">
                <a:latin typeface="Garamond" pitchFamily="18" charset="0"/>
              </a:rPr>
              <a:t>University Entrance (</a:t>
            </a:r>
            <a:r>
              <a:rPr lang="en-US" altLang="en-US" sz="1900" dirty="0" smtClean="0">
                <a:latin typeface="Garamond" pitchFamily="18" charset="0"/>
              </a:rPr>
              <a:t>UC and CSU A-G</a:t>
            </a:r>
            <a:r>
              <a:rPr lang="en-US" altLang="en-US" sz="1900" dirty="0">
                <a:latin typeface="Garamond" pitchFamily="18" charset="0"/>
              </a:rPr>
              <a:t>) Requirements</a:t>
            </a:r>
          </a:p>
          <a:p>
            <a:pPr marL="489844" indent="-440520">
              <a:lnSpc>
                <a:spcPct val="130000"/>
              </a:lnSpc>
              <a:spcBef>
                <a:spcPct val="0"/>
              </a:spcBef>
              <a:buFont typeface="Wingdings" pitchFamily="2" charset="2"/>
              <a:buChar char="§"/>
            </a:pPr>
            <a:r>
              <a:rPr lang="en-US" altLang="en-US" sz="1900" dirty="0">
                <a:latin typeface="Garamond" pitchFamily="18" charset="0"/>
              </a:rPr>
              <a:t>Adult School Opportunities for Parents</a:t>
            </a:r>
          </a:p>
          <a:p>
            <a:pPr marL="489844" indent="-440520">
              <a:lnSpc>
                <a:spcPct val="130000"/>
              </a:lnSpc>
              <a:spcBef>
                <a:spcPct val="0"/>
              </a:spcBef>
              <a:buFont typeface="Wingdings" pitchFamily="2" charset="2"/>
              <a:buChar char="§"/>
            </a:pPr>
            <a:r>
              <a:rPr lang="en-US" altLang="en-US" sz="1900" dirty="0">
                <a:latin typeface="Garamond" pitchFamily="18" charset="0"/>
              </a:rPr>
              <a:t>Immigration/citizenship</a:t>
            </a:r>
          </a:p>
          <a:p>
            <a:pPr marL="489844" indent="-440520">
              <a:lnSpc>
                <a:spcPct val="130000"/>
              </a:lnSpc>
              <a:spcBef>
                <a:spcPct val="0"/>
              </a:spcBef>
              <a:buFont typeface="Wingdings" pitchFamily="2" charset="2"/>
              <a:buChar char="§"/>
            </a:pPr>
            <a:r>
              <a:rPr lang="en-US" altLang="en-US" sz="1900" dirty="0">
                <a:latin typeface="Garamond" pitchFamily="18" charset="0"/>
              </a:rPr>
              <a:t>Grading (Report Card) System</a:t>
            </a:r>
          </a:p>
          <a:p>
            <a:pPr marL="489844" indent="-440520">
              <a:lnSpc>
                <a:spcPct val="130000"/>
              </a:lnSpc>
              <a:spcBef>
                <a:spcPct val="0"/>
              </a:spcBef>
              <a:buFont typeface="Wingdings" pitchFamily="2" charset="2"/>
              <a:buChar char="§"/>
            </a:pPr>
            <a:r>
              <a:rPr lang="en-US" altLang="en-US" sz="1900" dirty="0">
                <a:latin typeface="Garamond" pitchFamily="18" charset="0"/>
              </a:rPr>
              <a:t>Extra-curricular Activities</a:t>
            </a:r>
          </a:p>
          <a:p>
            <a:pPr marL="489844" indent="-440520">
              <a:lnSpc>
                <a:spcPct val="75000"/>
              </a:lnSpc>
              <a:spcBef>
                <a:spcPct val="0"/>
              </a:spcBef>
            </a:pPr>
            <a:endParaRPr lang="en-US" altLang="en-US" sz="2600" dirty="0"/>
          </a:p>
          <a:p>
            <a:pPr marL="489844" indent="-440520">
              <a:lnSpc>
                <a:spcPct val="70000"/>
              </a:lnSpc>
            </a:pPr>
            <a:endParaRPr lang="en-US" altLang="en-US" sz="2600" dirty="0"/>
          </a:p>
          <a:p>
            <a:pPr marL="489844" indent="-440520">
              <a:lnSpc>
                <a:spcPct val="70000"/>
              </a:lnSpc>
            </a:pPr>
            <a:endParaRPr lang="en-US" altLang="en-US" sz="2800" dirty="0"/>
          </a:p>
          <a:p>
            <a:pPr marL="489844" indent="-440520">
              <a:lnSpc>
                <a:spcPct val="70000"/>
              </a:lnSpc>
            </a:pPr>
            <a:endParaRPr lang="en-US" altLang="en-US" sz="2800" dirty="0"/>
          </a:p>
          <a:p>
            <a:pPr marL="489844" indent="-440520">
              <a:lnSpc>
                <a:spcPct val="70000"/>
              </a:lnSpc>
            </a:pPr>
            <a:endParaRPr lang="en-US" altLang="en-US" sz="2800" dirty="0"/>
          </a:p>
        </p:txBody>
      </p:sp>
      <p:sp>
        <p:nvSpPr>
          <p:cNvPr id="8" name="Rectangle 3"/>
          <p:cNvSpPr txBox="1">
            <a:spLocks noChangeArrowheads="1"/>
          </p:cNvSpPr>
          <p:nvPr/>
        </p:nvSpPr>
        <p:spPr bwMode="auto">
          <a:xfrm>
            <a:off x="4857750" y="2032000"/>
            <a:ext cx="4013835"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969" tIns="48984" rIns="97969" bIns="48984"/>
          <a:lstStyle>
            <a:lvl1pPr marL="457200" indent="-411163">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Testing (CELDT, STAR, CAHSEE, S.A.T.)</a:t>
            </a:r>
          </a:p>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GATE, Honors, Advanced Placement Courses</a:t>
            </a:r>
          </a:p>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Interventions, Tutoring and Counseling Services</a:t>
            </a:r>
          </a:p>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Promotion/Retention</a:t>
            </a:r>
          </a:p>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Parent Involvement and Volunteering</a:t>
            </a:r>
          </a:p>
          <a:p>
            <a:pPr>
              <a:lnSpc>
                <a:spcPct val="140000"/>
              </a:lnSpc>
              <a:spcAft>
                <a:spcPts val="321"/>
              </a:spcAft>
              <a:buClr>
                <a:srgbClr val="644646"/>
              </a:buClr>
              <a:buSzPct val="130000"/>
              <a:buFont typeface="Wingdings" pitchFamily="2" charset="2"/>
              <a:buChar char="§"/>
            </a:pPr>
            <a:r>
              <a:rPr lang="en-US" altLang="en-US" sz="1900">
                <a:latin typeface="Garamond" pitchFamily="18" charset="0"/>
              </a:rPr>
              <a:t>American School System</a:t>
            </a:r>
          </a:p>
          <a:p>
            <a:pPr>
              <a:lnSpc>
                <a:spcPct val="85000"/>
              </a:lnSpc>
              <a:spcAft>
                <a:spcPts val="321"/>
              </a:spcAft>
              <a:buClr>
                <a:srgbClr val="644646"/>
              </a:buClr>
              <a:buSzPct val="130000"/>
              <a:buFont typeface="Georgia" pitchFamily="18" charset="0"/>
              <a:buChar char="*"/>
            </a:pPr>
            <a:endParaRPr lang="en-US" altLang="en-US" sz="2800"/>
          </a:p>
          <a:p>
            <a:pPr>
              <a:lnSpc>
                <a:spcPct val="80000"/>
              </a:lnSpc>
              <a:spcBef>
                <a:spcPct val="20000"/>
              </a:spcBef>
              <a:spcAft>
                <a:spcPts val="321"/>
              </a:spcAft>
              <a:buClr>
                <a:srgbClr val="644646"/>
              </a:buClr>
              <a:buSzPct val="130000"/>
              <a:buFont typeface="Georgia" pitchFamily="18" charset="0"/>
              <a:buChar char="*"/>
            </a:pPr>
            <a:endParaRPr lang="en-US" altLang="en-US" sz="2800"/>
          </a:p>
          <a:p>
            <a:pPr>
              <a:lnSpc>
                <a:spcPct val="80000"/>
              </a:lnSpc>
              <a:spcBef>
                <a:spcPct val="20000"/>
              </a:spcBef>
              <a:spcAft>
                <a:spcPts val="321"/>
              </a:spcAft>
              <a:buClr>
                <a:srgbClr val="644646"/>
              </a:buClr>
              <a:buSzPct val="130000"/>
              <a:buFont typeface="Georgia" pitchFamily="18" charset="0"/>
              <a:buChar char="*"/>
            </a:pPr>
            <a:endParaRPr lang="en-US" altLang="en-US" sz="3000"/>
          </a:p>
          <a:p>
            <a:pPr>
              <a:lnSpc>
                <a:spcPct val="80000"/>
              </a:lnSpc>
              <a:spcBef>
                <a:spcPct val="20000"/>
              </a:spcBef>
              <a:spcAft>
                <a:spcPts val="321"/>
              </a:spcAft>
              <a:buClr>
                <a:srgbClr val="644646"/>
              </a:buClr>
              <a:buSzPct val="130000"/>
              <a:buFont typeface="Georgia" pitchFamily="18" charset="0"/>
              <a:buChar char="*"/>
            </a:pPr>
            <a:endParaRPr lang="en-US" altLang="en-US" sz="3000"/>
          </a:p>
          <a:p>
            <a:pPr>
              <a:lnSpc>
                <a:spcPct val="80000"/>
              </a:lnSpc>
              <a:spcBef>
                <a:spcPct val="20000"/>
              </a:spcBef>
              <a:spcAft>
                <a:spcPts val="321"/>
              </a:spcAft>
              <a:buClr>
                <a:srgbClr val="644646"/>
              </a:buClr>
              <a:buSzPct val="130000"/>
              <a:buFont typeface="Georgia" pitchFamily="18" charset="0"/>
              <a:buChar char="*"/>
            </a:pPr>
            <a:endParaRPr lang="en-US" altLang="en-US" sz="3000"/>
          </a:p>
        </p:txBody>
      </p:sp>
      <p:sp>
        <p:nvSpPr>
          <p:cNvPr id="9" name="Rectangle 3"/>
          <p:cNvSpPr txBox="1">
            <a:spLocks noChangeArrowheads="1"/>
          </p:cNvSpPr>
          <p:nvPr/>
        </p:nvSpPr>
        <p:spPr bwMode="auto">
          <a:xfrm>
            <a:off x="598170" y="1056640"/>
            <a:ext cx="827341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969" tIns="48984" rIns="97969" bIns="48984"/>
          <a:lstStyle>
            <a:lvl1pPr marL="44450">
              <a:defRPr sz="2200">
                <a:solidFill>
                  <a:srgbClr val="404040"/>
                </a:solidFill>
                <a:latin typeface="Book Antiqua" pitchFamily="18" charset="0"/>
              </a:defRPr>
            </a:lvl1pPr>
            <a:lvl2pPr marL="742950" indent="-285750">
              <a:defRPr sz="2000">
                <a:solidFill>
                  <a:srgbClr val="404040"/>
                </a:solidFill>
                <a:latin typeface="Book Antiqua" pitchFamily="18" charset="0"/>
              </a:defRPr>
            </a:lvl2pPr>
            <a:lvl3pPr marL="1143000" indent="-228600">
              <a:defRPr>
                <a:solidFill>
                  <a:srgbClr val="404040"/>
                </a:solidFill>
                <a:latin typeface="Book Antiqua" pitchFamily="18" charset="0"/>
              </a:defRPr>
            </a:lvl3pPr>
            <a:lvl4pPr marL="1600200" indent="-228600">
              <a:defRPr sz="1600">
                <a:solidFill>
                  <a:srgbClr val="404040"/>
                </a:solidFill>
                <a:latin typeface="Book Antiqua" pitchFamily="18" charset="0"/>
              </a:defRPr>
            </a:lvl4pPr>
            <a:lvl5pPr marL="2057400" indent="-228600">
              <a:defRPr sz="1400">
                <a:solidFill>
                  <a:srgbClr val="404040"/>
                </a:solidFill>
                <a:latin typeface="Book Antiqua" pitchFamily="18" charset="0"/>
              </a:defRPr>
            </a:lvl5pPr>
            <a:lvl6pPr marL="2514600" indent="-228600" eaLnBrk="0" fontAlgn="base" hangingPunct="0">
              <a:buClr>
                <a:srgbClr val="644646"/>
              </a:buClr>
              <a:defRPr sz="1400">
                <a:solidFill>
                  <a:srgbClr val="404040"/>
                </a:solidFill>
                <a:latin typeface="Book Antiqua" pitchFamily="18" charset="0"/>
              </a:defRPr>
            </a:lvl6pPr>
            <a:lvl7pPr marL="2971800" indent="-228600" eaLnBrk="0" fontAlgn="base" hangingPunct="0">
              <a:buClr>
                <a:srgbClr val="644646"/>
              </a:buClr>
              <a:defRPr sz="1400">
                <a:solidFill>
                  <a:srgbClr val="404040"/>
                </a:solidFill>
                <a:latin typeface="Book Antiqua" pitchFamily="18" charset="0"/>
              </a:defRPr>
            </a:lvl7pPr>
            <a:lvl8pPr marL="3429000" indent="-228600" eaLnBrk="0" fontAlgn="base" hangingPunct="0">
              <a:buClr>
                <a:srgbClr val="644646"/>
              </a:buClr>
              <a:defRPr sz="1400">
                <a:solidFill>
                  <a:srgbClr val="404040"/>
                </a:solidFill>
                <a:latin typeface="Book Antiqua" pitchFamily="18" charset="0"/>
              </a:defRPr>
            </a:lvl8pPr>
            <a:lvl9pPr marL="3886200" indent="-228600" eaLnBrk="0" fontAlgn="base" hangingPunct="0">
              <a:buClr>
                <a:srgbClr val="644646"/>
              </a:buClr>
              <a:defRPr sz="1400">
                <a:solidFill>
                  <a:srgbClr val="404040"/>
                </a:solidFill>
                <a:latin typeface="Book Antiqua" pitchFamily="18" charset="0"/>
              </a:defRPr>
            </a:lvl9pPr>
          </a:lstStyle>
          <a:p>
            <a:pPr algn="ctr">
              <a:lnSpc>
                <a:spcPct val="130000"/>
              </a:lnSpc>
              <a:spcAft>
                <a:spcPts val="321"/>
              </a:spcAft>
              <a:buClr>
                <a:srgbClr val="644646"/>
              </a:buClr>
              <a:buSzPct val="130000"/>
            </a:pPr>
            <a:r>
              <a:rPr lang="en-US" altLang="en-US" sz="3200" b="1" dirty="0">
                <a:solidFill>
                  <a:srgbClr val="00B050"/>
                </a:solidFill>
                <a:latin typeface="Garamond" pitchFamily="18" charset="0"/>
              </a:rPr>
              <a:t>Possible ELAC Topics</a:t>
            </a:r>
            <a:endParaRPr lang="en-US" altLang="en-US" sz="2800"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7" name="Straight Connector 6"/>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4" name="Slide Number Placeholder 3"/>
          <p:cNvSpPr>
            <a:spLocks noGrp="1"/>
          </p:cNvSpPr>
          <p:nvPr>
            <p:ph type="sldNum" sz="quarter" idx="12"/>
          </p:nvPr>
        </p:nvSpPr>
        <p:spPr/>
        <p:txBody>
          <a:bodyPr/>
          <a:lstStyle/>
          <a:p>
            <a:pPr>
              <a:defRPr/>
            </a:pPr>
            <a:fld id="{C49CEA17-A276-40E8-B549-B00D6C7671E5}" type="slidenum">
              <a:rPr lang="en-US" smtClean="0"/>
              <a:pPr>
                <a:defRPr/>
              </a:pPr>
              <a:t>6</a:t>
            </a:fld>
            <a:endParaRPr lang="en-US"/>
          </a:p>
        </p:txBody>
      </p:sp>
    </p:spTree>
    <p:extLst>
      <p:ext uri="{BB962C8B-B14F-4D97-AF65-F5344CB8AC3E}">
        <p14:creationId xmlns:p14="http://schemas.microsoft.com/office/powerpoint/2010/main" val="2880062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p:cTn id="7" dur="500" fill="hold"/>
                                        <p:tgtEl>
                                          <p:spTgt spid="34819">
                                            <p:txEl>
                                              <p:pRg st="0" end="0"/>
                                            </p:txEl>
                                          </p:spTgt>
                                        </p:tgtEl>
                                        <p:attrNameLst>
                                          <p:attrName>ppt_w</p:attrName>
                                        </p:attrNameLst>
                                      </p:cBhvr>
                                      <p:tavLst>
                                        <p:tav tm="0">
                                          <p:val>
                                            <p:strVal val="4*#ppt_w"/>
                                          </p:val>
                                        </p:tav>
                                        <p:tav tm="100000">
                                          <p:val>
                                            <p:strVal val="#ppt_w"/>
                                          </p:val>
                                        </p:tav>
                                      </p:tavLst>
                                    </p:anim>
                                    <p:anim calcmode="lin" valueType="num">
                                      <p:cBhvr>
                                        <p:cTn id="8" dur="500" fill="hold"/>
                                        <p:tgtEl>
                                          <p:spTgt spid="34819">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p:cTn id="13" dur="500" fill="hold"/>
                                        <p:tgtEl>
                                          <p:spTgt spid="34819">
                                            <p:txEl>
                                              <p:pRg st="1" end="1"/>
                                            </p:txEl>
                                          </p:spTgt>
                                        </p:tgtEl>
                                        <p:attrNameLst>
                                          <p:attrName>ppt_w</p:attrName>
                                        </p:attrNameLst>
                                      </p:cBhvr>
                                      <p:tavLst>
                                        <p:tav tm="0">
                                          <p:val>
                                            <p:strVal val="4*#ppt_w"/>
                                          </p:val>
                                        </p:tav>
                                        <p:tav tm="100000">
                                          <p:val>
                                            <p:strVal val="#ppt_w"/>
                                          </p:val>
                                        </p:tav>
                                      </p:tavLst>
                                    </p:anim>
                                    <p:anim calcmode="lin" valueType="num">
                                      <p:cBhvr>
                                        <p:cTn id="14" dur="500" fill="hold"/>
                                        <p:tgtEl>
                                          <p:spTgt spid="34819">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p:cTn id="19" dur="500" fill="hold"/>
                                        <p:tgtEl>
                                          <p:spTgt spid="34819">
                                            <p:txEl>
                                              <p:pRg st="2" end="2"/>
                                            </p:txEl>
                                          </p:spTgt>
                                        </p:tgtEl>
                                        <p:attrNameLst>
                                          <p:attrName>ppt_w</p:attrName>
                                        </p:attrNameLst>
                                      </p:cBhvr>
                                      <p:tavLst>
                                        <p:tav tm="0">
                                          <p:val>
                                            <p:strVal val="4*#ppt_w"/>
                                          </p:val>
                                        </p:tav>
                                        <p:tav tm="100000">
                                          <p:val>
                                            <p:strVal val="#ppt_w"/>
                                          </p:val>
                                        </p:tav>
                                      </p:tavLst>
                                    </p:anim>
                                    <p:anim calcmode="lin" valueType="num">
                                      <p:cBhvr>
                                        <p:cTn id="20" dur="500" fill="hold"/>
                                        <p:tgtEl>
                                          <p:spTgt spid="34819">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 calcmode="lin" valueType="num">
                                      <p:cBhvr>
                                        <p:cTn id="25" dur="500" fill="hold"/>
                                        <p:tgtEl>
                                          <p:spTgt spid="34819">
                                            <p:txEl>
                                              <p:pRg st="3" end="3"/>
                                            </p:txEl>
                                          </p:spTgt>
                                        </p:tgtEl>
                                        <p:attrNameLst>
                                          <p:attrName>ppt_w</p:attrName>
                                        </p:attrNameLst>
                                      </p:cBhvr>
                                      <p:tavLst>
                                        <p:tav tm="0">
                                          <p:val>
                                            <p:strVal val="4*#ppt_w"/>
                                          </p:val>
                                        </p:tav>
                                        <p:tav tm="100000">
                                          <p:val>
                                            <p:strVal val="#ppt_w"/>
                                          </p:val>
                                        </p:tav>
                                      </p:tavLst>
                                    </p:anim>
                                    <p:anim calcmode="lin" valueType="num">
                                      <p:cBhvr>
                                        <p:cTn id="26" dur="500" fill="hold"/>
                                        <p:tgtEl>
                                          <p:spTgt spid="34819">
                                            <p:txEl>
                                              <p:pRg st="3" end="3"/>
                                            </p:txEl>
                                          </p:spTgt>
                                        </p:tgtEl>
                                        <p:attrNameLst>
                                          <p:attrName>ppt_h</p:attrName>
                                        </p:attrNameLst>
                                      </p:cBhvr>
                                      <p:tavLst>
                                        <p:tav tm="0">
                                          <p:val>
                                            <p:strVal val="4*#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 calcmode="lin" valueType="num">
                                      <p:cBhvr>
                                        <p:cTn id="31" dur="500" fill="hold"/>
                                        <p:tgtEl>
                                          <p:spTgt spid="34819">
                                            <p:txEl>
                                              <p:pRg st="4" end="4"/>
                                            </p:txEl>
                                          </p:spTgt>
                                        </p:tgtEl>
                                        <p:attrNameLst>
                                          <p:attrName>ppt_w</p:attrName>
                                        </p:attrNameLst>
                                      </p:cBhvr>
                                      <p:tavLst>
                                        <p:tav tm="0">
                                          <p:val>
                                            <p:strVal val="4*#ppt_w"/>
                                          </p:val>
                                        </p:tav>
                                        <p:tav tm="100000">
                                          <p:val>
                                            <p:strVal val="#ppt_w"/>
                                          </p:val>
                                        </p:tav>
                                      </p:tavLst>
                                    </p:anim>
                                    <p:anim calcmode="lin" valueType="num">
                                      <p:cBhvr>
                                        <p:cTn id="32" dur="500" fill="hold"/>
                                        <p:tgtEl>
                                          <p:spTgt spid="34819">
                                            <p:txEl>
                                              <p:pRg st="4" end="4"/>
                                            </p:txEl>
                                          </p:spTgt>
                                        </p:tgtEl>
                                        <p:attrNameLst>
                                          <p:attrName>ppt_h</p:attrName>
                                        </p:attrNameLst>
                                      </p:cBhvr>
                                      <p:tavLst>
                                        <p:tav tm="0">
                                          <p:val>
                                            <p:strVal val="4*#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32" fill="hold" grpId="0" nodeType="clickEffect">
                                  <p:stCondLst>
                                    <p:cond delay="0"/>
                                  </p:stCondLst>
                                  <p:childTnLst>
                                    <p:set>
                                      <p:cBhvr>
                                        <p:cTn id="36" dur="1" fill="hold">
                                          <p:stCondLst>
                                            <p:cond delay="0"/>
                                          </p:stCondLst>
                                        </p:cTn>
                                        <p:tgtEl>
                                          <p:spTgt spid="34819">
                                            <p:txEl>
                                              <p:pRg st="5" end="5"/>
                                            </p:txEl>
                                          </p:spTgt>
                                        </p:tgtEl>
                                        <p:attrNameLst>
                                          <p:attrName>style.visibility</p:attrName>
                                        </p:attrNameLst>
                                      </p:cBhvr>
                                      <p:to>
                                        <p:strVal val="visible"/>
                                      </p:to>
                                    </p:set>
                                    <p:anim calcmode="lin" valueType="num">
                                      <p:cBhvr>
                                        <p:cTn id="37" dur="500" fill="hold"/>
                                        <p:tgtEl>
                                          <p:spTgt spid="34819">
                                            <p:txEl>
                                              <p:pRg st="5" end="5"/>
                                            </p:txEl>
                                          </p:spTgt>
                                        </p:tgtEl>
                                        <p:attrNameLst>
                                          <p:attrName>ppt_w</p:attrName>
                                        </p:attrNameLst>
                                      </p:cBhvr>
                                      <p:tavLst>
                                        <p:tav tm="0">
                                          <p:val>
                                            <p:strVal val="4*#ppt_w"/>
                                          </p:val>
                                        </p:tav>
                                        <p:tav tm="100000">
                                          <p:val>
                                            <p:strVal val="#ppt_w"/>
                                          </p:val>
                                        </p:tav>
                                      </p:tavLst>
                                    </p:anim>
                                    <p:anim calcmode="lin" valueType="num">
                                      <p:cBhvr>
                                        <p:cTn id="38" dur="500" fill="hold"/>
                                        <p:tgtEl>
                                          <p:spTgt spid="34819">
                                            <p:txEl>
                                              <p:pRg st="5" end="5"/>
                                            </p:txEl>
                                          </p:spTgt>
                                        </p:tgtEl>
                                        <p:attrNameLst>
                                          <p:attrName>ppt_h</p:attrName>
                                        </p:attrNameLst>
                                      </p:cBhvr>
                                      <p:tavLst>
                                        <p:tav tm="0">
                                          <p:val>
                                            <p:strVal val="4*#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34819">
                                            <p:txEl>
                                              <p:pRg st="6" end="6"/>
                                            </p:txEl>
                                          </p:spTgt>
                                        </p:tgtEl>
                                        <p:attrNameLst>
                                          <p:attrName>style.visibility</p:attrName>
                                        </p:attrNameLst>
                                      </p:cBhvr>
                                      <p:to>
                                        <p:strVal val="visible"/>
                                      </p:to>
                                    </p:set>
                                    <p:anim calcmode="lin" valueType="num">
                                      <p:cBhvr>
                                        <p:cTn id="43" dur="500" fill="hold"/>
                                        <p:tgtEl>
                                          <p:spTgt spid="34819">
                                            <p:txEl>
                                              <p:pRg st="6" end="6"/>
                                            </p:txEl>
                                          </p:spTgt>
                                        </p:tgtEl>
                                        <p:attrNameLst>
                                          <p:attrName>ppt_w</p:attrName>
                                        </p:attrNameLst>
                                      </p:cBhvr>
                                      <p:tavLst>
                                        <p:tav tm="0">
                                          <p:val>
                                            <p:strVal val="4*#ppt_w"/>
                                          </p:val>
                                        </p:tav>
                                        <p:tav tm="100000">
                                          <p:val>
                                            <p:strVal val="#ppt_w"/>
                                          </p:val>
                                        </p:tav>
                                      </p:tavLst>
                                    </p:anim>
                                    <p:anim calcmode="lin" valueType="num">
                                      <p:cBhvr>
                                        <p:cTn id="44" dur="500" fill="hold"/>
                                        <p:tgtEl>
                                          <p:spTgt spid="34819">
                                            <p:txEl>
                                              <p:pRg st="6" end="6"/>
                                            </p:txEl>
                                          </p:spTgt>
                                        </p:tgtEl>
                                        <p:attrNameLst>
                                          <p:attrName>ppt_h</p:attrName>
                                        </p:attrNameLst>
                                      </p:cBhvr>
                                      <p:tavLst>
                                        <p:tav tm="0">
                                          <p:val>
                                            <p:strVal val="4*#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p:cTn id="49" dur="500" fill="hold"/>
                                        <p:tgtEl>
                                          <p:spTgt spid="8">
                                            <p:txEl>
                                              <p:pRg st="0" end="0"/>
                                            </p:txEl>
                                          </p:spTgt>
                                        </p:tgtEl>
                                        <p:attrNameLst>
                                          <p:attrName>ppt_w</p:attrName>
                                        </p:attrNameLst>
                                      </p:cBhvr>
                                      <p:tavLst>
                                        <p:tav tm="0">
                                          <p:val>
                                            <p:strVal val="4*#ppt_w"/>
                                          </p:val>
                                        </p:tav>
                                        <p:tav tm="100000">
                                          <p:val>
                                            <p:strVal val="#ppt_w"/>
                                          </p:val>
                                        </p:tav>
                                      </p:tavLst>
                                    </p:anim>
                                    <p:anim calcmode="lin" valueType="num">
                                      <p:cBhvr>
                                        <p:cTn id="50" dur="500" fill="hold"/>
                                        <p:tgtEl>
                                          <p:spTgt spid="8">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anim calcmode="lin" valueType="num">
                                      <p:cBhvr>
                                        <p:cTn id="55" dur="500" fill="hold"/>
                                        <p:tgtEl>
                                          <p:spTgt spid="8">
                                            <p:txEl>
                                              <p:pRg st="1" end="1"/>
                                            </p:txEl>
                                          </p:spTgt>
                                        </p:tgtEl>
                                        <p:attrNameLst>
                                          <p:attrName>ppt_w</p:attrName>
                                        </p:attrNameLst>
                                      </p:cBhvr>
                                      <p:tavLst>
                                        <p:tav tm="0">
                                          <p:val>
                                            <p:strVal val="4*#ppt_w"/>
                                          </p:val>
                                        </p:tav>
                                        <p:tav tm="100000">
                                          <p:val>
                                            <p:strVal val="#ppt_w"/>
                                          </p:val>
                                        </p:tav>
                                      </p:tavLst>
                                    </p:anim>
                                    <p:anim calcmode="lin" valueType="num">
                                      <p:cBhvr>
                                        <p:cTn id="56" dur="500" fill="hold"/>
                                        <p:tgtEl>
                                          <p:spTgt spid="8">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32" fill="hold" grpId="0" nodeType="clickEffect">
                                  <p:stCondLst>
                                    <p:cond delay="0"/>
                                  </p:stCondLst>
                                  <p:childTnLst>
                                    <p:set>
                                      <p:cBhvr>
                                        <p:cTn id="60" dur="1" fill="hold">
                                          <p:stCondLst>
                                            <p:cond delay="0"/>
                                          </p:stCondLst>
                                        </p:cTn>
                                        <p:tgtEl>
                                          <p:spTgt spid="8">
                                            <p:txEl>
                                              <p:pRg st="2" end="2"/>
                                            </p:txEl>
                                          </p:spTgt>
                                        </p:tgtEl>
                                        <p:attrNameLst>
                                          <p:attrName>style.visibility</p:attrName>
                                        </p:attrNameLst>
                                      </p:cBhvr>
                                      <p:to>
                                        <p:strVal val="visible"/>
                                      </p:to>
                                    </p:set>
                                    <p:anim calcmode="lin" valueType="num">
                                      <p:cBhvr>
                                        <p:cTn id="61" dur="500" fill="hold"/>
                                        <p:tgtEl>
                                          <p:spTgt spid="8">
                                            <p:txEl>
                                              <p:pRg st="2" end="2"/>
                                            </p:txEl>
                                          </p:spTgt>
                                        </p:tgtEl>
                                        <p:attrNameLst>
                                          <p:attrName>ppt_w</p:attrName>
                                        </p:attrNameLst>
                                      </p:cBhvr>
                                      <p:tavLst>
                                        <p:tav tm="0">
                                          <p:val>
                                            <p:strVal val="4*#ppt_w"/>
                                          </p:val>
                                        </p:tav>
                                        <p:tav tm="100000">
                                          <p:val>
                                            <p:strVal val="#ppt_w"/>
                                          </p:val>
                                        </p:tav>
                                      </p:tavLst>
                                    </p:anim>
                                    <p:anim calcmode="lin" valueType="num">
                                      <p:cBhvr>
                                        <p:cTn id="62" dur="500" fill="hold"/>
                                        <p:tgtEl>
                                          <p:spTgt spid="8">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32" fill="hold" grpId="0" nodeType="clickEffect">
                                  <p:stCondLst>
                                    <p:cond delay="0"/>
                                  </p:stCondLst>
                                  <p:childTnLst>
                                    <p:set>
                                      <p:cBhvr>
                                        <p:cTn id="66" dur="1" fill="hold">
                                          <p:stCondLst>
                                            <p:cond delay="0"/>
                                          </p:stCondLst>
                                        </p:cTn>
                                        <p:tgtEl>
                                          <p:spTgt spid="8">
                                            <p:txEl>
                                              <p:pRg st="3" end="3"/>
                                            </p:txEl>
                                          </p:spTgt>
                                        </p:tgtEl>
                                        <p:attrNameLst>
                                          <p:attrName>style.visibility</p:attrName>
                                        </p:attrNameLst>
                                      </p:cBhvr>
                                      <p:to>
                                        <p:strVal val="visible"/>
                                      </p:to>
                                    </p:set>
                                    <p:anim calcmode="lin" valueType="num">
                                      <p:cBhvr>
                                        <p:cTn id="67" dur="500" fill="hold"/>
                                        <p:tgtEl>
                                          <p:spTgt spid="8">
                                            <p:txEl>
                                              <p:pRg st="3" end="3"/>
                                            </p:txEl>
                                          </p:spTgt>
                                        </p:tgtEl>
                                        <p:attrNameLst>
                                          <p:attrName>ppt_w</p:attrName>
                                        </p:attrNameLst>
                                      </p:cBhvr>
                                      <p:tavLst>
                                        <p:tav tm="0">
                                          <p:val>
                                            <p:strVal val="4*#ppt_w"/>
                                          </p:val>
                                        </p:tav>
                                        <p:tav tm="100000">
                                          <p:val>
                                            <p:strVal val="#ppt_w"/>
                                          </p:val>
                                        </p:tav>
                                      </p:tavLst>
                                    </p:anim>
                                    <p:anim calcmode="lin" valueType="num">
                                      <p:cBhvr>
                                        <p:cTn id="68" dur="500" fill="hold"/>
                                        <p:tgtEl>
                                          <p:spTgt spid="8">
                                            <p:txEl>
                                              <p:pRg st="3" end="3"/>
                                            </p:txEl>
                                          </p:spTgt>
                                        </p:tgtEl>
                                        <p:attrNameLst>
                                          <p:attrName>ppt_h</p:attrName>
                                        </p:attrNameLst>
                                      </p:cBhvr>
                                      <p:tavLst>
                                        <p:tav tm="0">
                                          <p:val>
                                            <p:strVal val="4*#ppt_h"/>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32" fill="hold" grpId="0" nodeType="clickEffect">
                                  <p:stCondLst>
                                    <p:cond delay="0"/>
                                  </p:stCondLst>
                                  <p:childTnLst>
                                    <p:set>
                                      <p:cBhvr>
                                        <p:cTn id="72" dur="1" fill="hold">
                                          <p:stCondLst>
                                            <p:cond delay="0"/>
                                          </p:stCondLst>
                                        </p:cTn>
                                        <p:tgtEl>
                                          <p:spTgt spid="8">
                                            <p:txEl>
                                              <p:pRg st="4" end="4"/>
                                            </p:txEl>
                                          </p:spTgt>
                                        </p:tgtEl>
                                        <p:attrNameLst>
                                          <p:attrName>style.visibility</p:attrName>
                                        </p:attrNameLst>
                                      </p:cBhvr>
                                      <p:to>
                                        <p:strVal val="visible"/>
                                      </p:to>
                                    </p:set>
                                    <p:anim calcmode="lin" valueType="num">
                                      <p:cBhvr>
                                        <p:cTn id="73" dur="500" fill="hold"/>
                                        <p:tgtEl>
                                          <p:spTgt spid="8">
                                            <p:txEl>
                                              <p:pRg st="4" end="4"/>
                                            </p:txEl>
                                          </p:spTgt>
                                        </p:tgtEl>
                                        <p:attrNameLst>
                                          <p:attrName>ppt_w</p:attrName>
                                        </p:attrNameLst>
                                      </p:cBhvr>
                                      <p:tavLst>
                                        <p:tav tm="0">
                                          <p:val>
                                            <p:strVal val="4*#ppt_w"/>
                                          </p:val>
                                        </p:tav>
                                        <p:tav tm="100000">
                                          <p:val>
                                            <p:strVal val="#ppt_w"/>
                                          </p:val>
                                        </p:tav>
                                      </p:tavLst>
                                    </p:anim>
                                    <p:anim calcmode="lin" valueType="num">
                                      <p:cBhvr>
                                        <p:cTn id="74" dur="500" fill="hold"/>
                                        <p:tgtEl>
                                          <p:spTgt spid="8">
                                            <p:txEl>
                                              <p:pRg st="4" end="4"/>
                                            </p:txEl>
                                          </p:spTgt>
                                        </p:tgtEl>
                                        <p:attrNameLst>
                                          <p:attrName>ppt_h</p:attrName>
                                        </p:attrNameLst>
                                      </p:cBhvr>
                                      <p:tavLst>
                                        <p:tav tm="0">
                                          <p:val>
                                            <p:strVal val="4*#ppt_h"/>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32" fill="hold" grpId="0" nodeType="clickEffect">
                                  <p:stCondLst>
                                    <p:cond delay="0"/>
                                  </p:stCondLst>
                                  <p:childTnLst>
                                    <p:set>
                                      <p:cBhvr>
                                        <p:cTn id="78" dur="1" fill="hold">
                                          <p:stCondLst>
                                            <p:cond delay="0"/>
                                          </p:stCondLst>
                                        </p:cTn>
                                        <p:tgtEl>
                                          <p:spTgt spid="8">
                                            <p:txEl>
                                              <p:pRg st="5" end="5"/>
                                            </p:txEl>
                                          </p:spTgt>
                                        </p:tgtEl>
                                        <p:attrNameLst>
                                          <p:attrName>style.visibility</p:attrName>
                                        </p:attrNameLst>
                                      </p:cBhvr>
                                      <p:to>
                                        <p:strVal val="visible"/>
                                      </p:to>
                                    </p:set>
                                    <p:anim calcmode="lin" valueType="num">
                                      <p:cBhvr>
                                        <p:cTn id="79" dur="500" fill="hold"/>
                                        <p:tgtEl>
                                          <p:spTgt spid="8">
                                            <p:txEl>
                                              <p:pRg st="5" end="5"/>
                                            </p:txEl>
                                          </p:spTgt>
                                        </p:tgtEl>
                                        <p:attrNameLst>
                                          <p:attrName>ppt_w</p:attrName>
                                        </p:attrNameLst>
                                      </p:cBhvr>
                                      <p:tavLst>
                                        <p:tav tm="0">
                                          <p:val>
                                            <p:strVal val="4*#ppt_w"/>
                                          </p:val>
                                        </p:tav>
                                        <p:tav tm="100000">
                                          <p:val>
                                            <p:strVal val="#ppt_w"/>
                                          </p:val>
                                        </p:tav>
                                      </p:tavLst>
                                    </p:anim>
                                    <p:anim calcmode="lin" valueType="num">
                                      <p:cBhvr>
                                        <p:cTn id="80" dur="500" fill="hold"/>
                                        <p:tgtEl>
                                          <p:spTgt spid="8">
                                            <p:txEl>
                                              <p:pRg st="5" end="5"/>
                                            </p:txEl>
                                          </p:spTgt>
                                        </p:tgtEl>
                                        <p:attrNameLst>
                                          <p:attrName>ppt_h</p:attrName>
                                        </p:attrNameLst>
                                      </p:cBhvr>
                                      <p:tavLst>
                                        <p:tav tm="0">
                                          <p:val>
                                            <p:strVal val="4*#ppt_h"/>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32" fill="hold" grpId="0" nodeType="clickEffect">
                                  <p:stCondLst>
                                    <p:cond delay="0"/>
                                  </p:stCondLst>
                                  <p:childTnLst>
                                    <p:set>
                                      <p:cBhvr>
                                        <p:cTn id="84" dur="1" fill="hold">
                                          <p:stCondLst>
                                            <p:cond delay="0"/>
                                          </p:stCondLst>
                                        </p:cTn>
                                        <p:tgtEl>
                                          <p:spTgt spid="9">
                                            <p:txEl>
                                              <p:pRg st="0" end="0"/>
                                            </p:txEl>
                                          </p:spTgt>
                                        </p:tgtEl>
                                        <p:attrNameLst>
                                          <p:attrName>style.visibility</p:attrName>
                                        </p:attrNameLst>
                                      </p:cBhvr>
                                      <p:to>
                                        <p:strVal val="visible"/>
                                      </p:to>
                                    </p:set>
                                    <p:anim calcmode="lin" valueType="num">
                                      <p:cBhvr>
                                        <p:cTn id="85" dur="500" fill="hold"/>
                                        <p:tgtEl>
                                          <p:spTgt spid="9">
                                            <p:txEl>
                                              <p:pRg st="0" end="0"/>
                                            </p:txEl>
                                          </p:spTgt>
                                        </p:tgtEl>
                                        <p:attrNameLst>
                                          <p:attrName>ppt_w</p:attrName>
                                        </p:attrNameLst>
                                      </p:cBhvr>
                                      <p:tavLst>
                                        <p:tav tm="0">
                                          <p:val>
                                            <p:strVal val="4*#ppt_w"/>
                                          </p:val>
                                        </p:tav>
                                        <p:tav tm="100000">
                                          <p:val>
                                            <p:strVal val="#ppt_w"/>
                                          </p:val>
                                        </p:tav>
                                      </p:tavLst>
                                    </p:anim>
                                    <p:anim calcmode="lin" valueType="num">
                                      <p:cBhvr>
                                        <p:cTn id="86" dur="500" fill="hold"/>
                                        <p:tgtEl>
                                          <p:spTgt spid="9">
                                            <p:txEl>
                                              <p:pRg st="0" end="0"/>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P spid="8" grpId="0" build="p" autoUpdateAnimBg="0"/>
      <p:bldP spid="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617220" y="1087120"/>
            <a:ext cx="8191500" cy="5689600"/>
          </a:xfrm>
        </p:spPr>
        <p:txBody>
          <a:bodyPr/>
          <a:lstStyle/>
          <a:p>
            <a:pPr marL="47624" indent="0" algn="ctr">
              <a:buNone/>
            </a:pPr>
            <a:r>
              <a:rPr lang="en-US" altLang="en-US" sz="3400" b="1" dirty="0">
                <a:solidFill>
                  <a:srgbClr val="00B050"/>
                </a:solidFill>
                <a:latin typeface="Garamond" pitchFamily="18" charset="0"/>
              </a:rPr>
              <a:t>What do you need?</a:t>
            </a:r>
          </a:p>
          <a:p>
            <a:pPr marL="47624" indent="0">
              <a:lnSpc>
                <a:spcPct val="150000"/>
              </a:lnSpc>
              <a:buFont typeface="Wingdings" pitchFamily="2" charset="2"/>
              <a:buChar char="§"/>
            </a:pPr>
            <a:r>
              <a:rPr lang="en-US" altLang="en-US" sz="3000" dirty="0">
                <a:latin typeface="Garamond" pitchFamily="18" charset="0"/>
              </a:rPr>
              <a:t>As a table group, brainstorm things that you would need </a:t>
            </a:r>
            <a:r>
              <a:rPr lang="en-US" altLang="en-US" sz="3000" dirty="0" smtClean="0">
                <a:solidFill>
                  <a:srgbClr val="FF0000"/>
                </a:solidFill>
                <a:latin typeface="Garamond" pitchFamily="18" charset="0"/>
              </a:rPr>
              <a:t>to know or be able to do </a:t>
            </a:r>
            <a:r>
              <a:rPr lang="en-US" altLang="en-US" sz="3000" dirty="0" smtClean="0">
                <a:latin typeface="Garamond" pitchFamily="18" charset="0"/>
              </a:rPr>
              <a:t>in </a:t>
            </a:r>
            <a:r>
              <a:rPr lang="en-US" altLang="en-US" sz="3000" dirty="0">
                <a:latin typeface="Garamond" pitchFamily="18" charset="0"/>
              </a:rPr>
              <a:t>order to fulfill the ELAC responsibilities.</a:t>
            </a:r>
          </a:p>
          <a:p>
            <a:pPr marL="47624" indent="0">
              <a:lnSpc>
                <a:spcPct val="150000"/>
              </a:lnSpc>
              <a:buFont typeface="Wingdings" pitchFamily="2" charset="2"/>
              <a:buChar char="§"/>
            </a:pPr>
            <a:endParaRPr lang="en-US" altLang="en-US" sz="3000" dirty="0">
              <a:latin typeface="Garamond" pitchFamily="18" charset="0"/>
            </a:endParaRPr>
          </a:p>
          <a:p>
            <a:pPr marL="47624" indent="0">
              <a:lnSpc>
                <a:spcPct val="150000"/>
              </a:lnSpc>
              <a:buNone/>
            </a:pPr>
            <a:r>
              <a:rPr lang="en-US" altLang="en-US" sz="2100" dirty="0">
                <a:latin typeface="Garamond" pitchFamily="18" charset="0"/>
              </a:rPr>
              <a:t>**Jot down your ideas on your “What I need for ELAC” handout.  This will be for discussion at your next ELAC</a:t>
            </a:r>
            <a:r>
              <a:rPr lang="en-US" altLang="en-US" sz="3000" dirty="0">
                <a:latin typeface="Garamond" pitchFamily="18" charset="0"/>
              </a:rPr>
              <a:t>.</a:t>
            </a:r>
          </a:p>
          <a:p>
            <a:pPr marL="47624" indent="0">
              <a:lnSpc>
                <a:spcPct val="150000"/>
              </a:lnSpc>
              <a:buNone/>
            </a:pPr>
            <a:endParaRPr lang="en-US" altLang="en-US" sz="30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dirty="0" smtClean="0"/>
              <a:t>English/ELAC Training PP </a:t>
            </a:r>
            <a:r>
              <a:rPr lang="en-US" dirty="0" smtClean="0"/>
              <a:t>2014-15</a:t>
            </a:r>
            <a:endParaRPr lang="en-US" dirty="0"/>
          </a:p>
        </p:txBody>
      </p:sp>
      <p:sp>
        <p:nvSpPr>
          <p:cNvPr id="6" name="Slide Number Placeholder 5"/>
          <p:cNvSpPr>
            <a:spLocks noGrp="1"/>
          </p:cNvSpPr>
          <p:nvPr>
            <p:ph type="sldNum" sz="quarter" idx="12"/>
          </p:nvPr>
        </p:nvSpPr>
        <p:spPr/>
        <p:txBody>
          <a:bodyPr/>
          <a:lstStyle/>
          <a:p>
            <a:pPr>
              <a:defRPr/>
            </a:pPr>
            <a:fld id="{C49CEA17-A276-40E8-B549-B00D6C7671E5}" type="slidenum">
              <a:rPr lang="en-US" smtClean="0"/>
              <a:pPr>
                <a:defRPr/>
              </a:pPr>
              <a:t>7</a:t>
            </a:fld>
            <a:endParaRPr lang="en-US"/>
          </a:p>
        </p:txBody>
      </p:sp>
    </p:spTree>
    <p:extLst>
      <p:ext uri="{BB962C8B-B14F-4D97-AF65-F5344CB8AC3E}">
        <p14:creationId xmlns:p14="http://schemas.microsoft.com/office/powerpoint/2010/main" val="893645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702945" y="1201420"/>
            <a:ext cx="8191500" cy="5689600"/>
          </a:xfrm>
        </p:spPr>
        <p:txBody>
          <a:bodyPr>
            <a:normAutofit/>
          </a:bodyPr>
          <a:lstStyle/>
          <a:p>
            <a:pPr marL="496647" indent="-449024" algn="ctr">
              <a:buNone/>
            </a:pPr>
            <a:r>
              <a:rPr lang="en-US" altLang="en-US" sz="2700" b="1" dirty="0">
                <a:solidFill>
                  <a:srgbClr val="00B050"/>
                </a:solidFill>
                <a:latin typeface="Garamond" pitchFamily="18" charset="0"/>
              </a:rPr>
              <a:t>What the school must provide for ELAC?</a:t>
            </a:r>
          </a:p>
          <a:p>
            <a:pPr marL="496647" indent="-449024"/>
            <a:r>
              <a:rPr lang="en-US" altLang="en-US" sz="1900" dirty="0">
                <a:latin typeface="Garamond" pitchFamily="18" charset="0"/>
              </a:rPr>
              <a:t>Hold elections for ELAC parent members.</a:t>
            </a:r>
          </a:p>
          <a:p>
            <a:pPr marL="496647" indent="-449024"/>
            <a:r>
              <a:rPr lang="en-US" altLang="en-US" sz="1900" dirty="0">
                <a:latin typeface="Garamond" pitchFamily="18" charset="0"/>
              </a:rPr>
              <a:t>Hold elections for ELAC officers.</a:t>
            </a:r>
          </a:p>
          <a:p>
            <a:pPr marL="496647" indent="-449024"/>
            <a:r>
              <a:rPr lang="en-US" altLang="en-US" sz="1900" dirty="0">
                <a:latin typeface="Garamond" pitchFamily="18" charset="0"/>
              </a:rPr>
              <a:t>Provide sufficient ongoing training for elected ELAC officers.</a:t>
            </a:r>
          </a:p>
          <a:p>
            <a:pPr marL="496647" indent="-449024"/>
            <a:r>
              <a:rPr lang="en-US" altLang="en-US" sz="1900" dirty="0">
                <a:latin typeface="Garamond" pitchFamily="18" charset="0"/>
              </a:rPr>
              <a:t>Facilitate regular ELAC meetings.</a:t>
            </a:r>
          </a:p>
          <a:p>
            <a:pPr marL="496647" indent="-449024"/>
            <a:r>
              <a:rPr lang="en-US" altLang="en-US" sz="1900" dirty="0">
                <a:latin typeface="Garamond" pitchFamily="18" charset="0"/>
              </a:rPr>
              <a:t>Ensure that all legally required functions of the ELAC are completed each school year.</a:t>
            </a:r>
          </a:p>
          <a:p>
            <a:pPr marL="496647" indent="-449024"/>
            <a:r>
              <a:rPr lang="en-US" altLang="en-US" sz="1900" dirty="0">
                <a:latin typeface="Garamond" pitchFamily="18" charset="0"/>
              </a:rPr>
              <a:t>Facilitate correspondence between ELAC and DELAC.</a:t>
            </a:r>
          </a:p>
          <a:p>
            <a:pPr marL="496647" indent="-449024"/>
            <a:r>
              <a:rPr lang="en-US" altLang="en-US" sz="1900" dirty="0">
                <a:latin typeface="Garamond" pitchFamily="18" charset="0"/>
              </a:rPr>
              <a:t>Facilitate communication between the ELAC and other leadership groups, such as the School Site Council (SSC) and the Parent Teacher Association (PTA).</a:t>
            </a:r>
          </a:p>
          <a:p>
            <a:pPr marL="496647" indent="-449024"/>
            <a:r>
              <a:rPr lang="en-US" altLang="en-US" sz="1900" dirty="0">
                <a:latin typeface="Garamond" pitchFamily="18" charset="0"/>
              </a:rPr>
              <a:t>Maintain minutes of all ELAC meetings and a record of attendance.</a:t>
            </a:r>
          </a:p>
          <a:p>
            <a:pPr marL="496647" indent="-449024"/>
            <a:r>
              <a:rPr lang="en-US" altLang="en-US" sz="1900" dirty="0">
                <a:latin typeface="Garamond" pitchFamily="18" charset="0"/>
              </a:rPr>
              <a:t>Support ELAC meetings by:</a:t>
            </a:r>
          </a:p>
          <a:p>
            <a:pPr marL="898047" lvl="1" indent="-408203"/>
            <a:r>
              <a:rPr lang="en-US" altLang="en-US" sz="1700" dirty="0">
                <a:latin typeface="Garamond" pitchFamily="18" charset="0"/>
              </a:rPr>
              <a:t>Establishing convenient meeting times.</a:t>
            </a:r>
          </a:p>
          <a:p>
            <a:pPr marL="898047" lvl="1" indent="-408203"/>
            <a:r>
              <a:rPr lang="en-US" altLang="en-US" sz="1700" dirty="0">
                <a:latin typeface="Garamond" pitchFamily="18" charset="0"/>
              </a:rPr>
              <a:t>Providing translation of all notices.</a:t>
            </a:r>
          </a:p>
          <a:p>
            <a:pPr marL="898047" lvl="1" indent="-408203"/>
            <a:r>
              <a:rPr lang="en-US" altLang="en-US" sz="1700" dirty="0">
                <a:latin typeface="Garamond" pitchFamily="18" charset="0"/>
              </a:rPr>
              <a:t>Providing translation during meetings and childcare, if needed.</a:t>
            </a:r>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8</a:t>
            </a:fld>
            <a:endParaRPr lang="en-US" dirty="0"/>
          </a:p>
        </p:txBody>
      </p:sp>
    </p:spTree>
    <p:extLst>
      <p:ext uri="{BB962C8B-B14F-4D97-AF65-F5344CB8AC3E}">
        <p14:creationId xmlns:p14="http://schemas.microsoft.com/office/powerpoint/2010/main" val="1673644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502920" y="1182370"/>
            <a:ext cx="8191500" cy="5689600"/>
          </a:xfrm>
        </p:spPr>
        <p:txBody>
          <a:bodyPr/>
          <a:lstStyle/>
          <a:p>
            <a:pPr marL="47624" indent="0" algn="ctr">
              <a:buNone/>
            </a:pPr>
            <a:r>
              <a:rPr lang="en-US" altLang="en-US" sz="3400" b="1" dirty="0">
                <a:solidFill>
                  <a:srgbClr val="00B050"/>
                </a:solidFill>
                <a:latin typeface="Garamond" pitchFamily="18" charset="0"/>
              </a:rPr>
              <a:t>Getting Started?</a:t>
            </a:r>
          </a:p>
          <a:p>
            <a:pPr marL="47624" indent="0">
              <a:lnSpc>
                <a:spcPct val="150000"/>
              </a:lnSpc>
              <a:buFont typeface="Wingdings" pitchFamily="2" charset="2"/>
              <a:buChar char="§"/>
            </a:pPr>
            <a:r>
              <a:rPr lang="en-US" altLang="en-US" sz="3000" dirty="0">
                <a:latin typeface="Garamond" pitchFamily="18" charset="0"/>
              </a:rPr>
              <a:t>School calls meeting of English Learner parents.</a:t>
            </a:r>
          </a:p>
          <a:p>
            <a:pPr marL="47624" indent="0">
              <a:lnSpc>
                <a:spcPct val="150000"/>
              </a:lnSpc>
              <a:buFont typeface="Wingdings" pitchFamily="2" charset="2"/>
              <a:buChar char="§"/>
            </a:pPr>
            <a:r>
              <a:rPr lang="en-US" altLang="en-US" sz="3000" dirty="0">
                <a:latin typeface="Garamond" pitchFamily="18" charset="0"/>
              </a:rPr>
              <a:t>The roles of parent members and officers are explained.</a:t>
            </a:r>
          </a:p>
          <a:p>
            <a:pPr marL="47624" indent="0">
              <a:lnSpc>
                <a:spcPct val="150000"/>
              </a:lnSpc>
              <a:buFont typeface="Wingdings" pitchFamily="2" charset="2"/>
              <a:buChar char="§"/>
            </a:pPr>
            <a:r>
              <a:rPr lang="en-US" altLang="en-US" sz="3000" dirty="0">
                <a:latin typeface="Garamond" pitchFamily="18" charset="0"/>
              </a:rPr>
              <a:t>Candidates chosen and election held.</a:t>
            </a:r>
          </a:p>
          <a:p>
            <a:pPr marL="47624" indent="0">
              <a:lnSpc>
                <a:spcPct val="150000"/>
              </a:lnSpc>
              <a:buFont typeface="Wingdings" pitchFamily="2" charset="2"/>
              <a:buChar char="§"/>
            </a:pPr>
            <a:r>
              <a:rPr lang="en-US" altLang="en-US" sz="3000" dirty="0">
                <a:latin typeface="Garamond" pitchFamily="18" charset="0"/>
              </a:rPr>
              <a:t>Bylaws adopted. </a:t>
            </a:r>
            <a:r>
              <a:rPr lang="en-US" altLang="en-US" sz="2600" dirty="0">
                <a:latin typeface="Garamond" pitchFamily="18" charset="0"/>
              </a:rPr>
              <a:t>(optional, but highly recommended)</a:t>
            </a:r>
          </a:p>
        </p:txBody>
      </p:sp>
      <p:sp>
        <p:nvSpPr>
          <p:cNvPr id="2" name="Footer Placeholder 1"/>
          <p:cNvSpPr>
            <a:spLocks noGrp="1"/>
          </p:cNvSpPr>
          <p:nvPr>
            <p:ph type="ftr" sz="quarter" idx="11"/>
          </p:nvPr>
        </p:nvSpPr>
        <p:spPr/>
        <p:txBody>
          <a:bodyPr/>
          <a:lstStyle/>
          <a:p>
            <a:r>
              <a:rPr lang="en-US" dirty="0" smtClean="0"/>
              <a:t>English/ELAC Training PP </a:t>
            </a:r>
            <a:r>
              <a:rPr lang="en-US" dirty="0" smtClean="0"/>
              <a:t>2014-15</a:t>
            </a:r>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9</a:t>
            </a:fld>
            <a:endParaRPr lang="en-US" dirty="0"/>
          </a:p>
        </p:txBody>
      </p:sp>
    </p:spTree>
    <p:extLst>
      <p:ext uri="{BB962C8B-B14F-4D97-AF65-F5344CB8AC3E}">
        <p14:creationId xmlns:p14="http://schemas.microsoft.com/office/powerpoint/2010/main" val="405443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4688</TotalTime>
  <Words>1635</Words>
  <Application>Microsoft Office PowerPoint</Application>
  <PresentationFormat>Custom</PresentationFormat>
  <Paragraphs>260</Paragraphs>
  <Slides>21</Slides>
  <Notes>20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A. Forrest</dc:creator>
  <cp:lastModifiedBy>SCUSD</cp:lastModifiedBy>
  <cp:revision>209</cp:revision>
  <cp:lastPrinted>2014-09-15T19:34:00Z</cp:lastPrinted>
  <dcterms:created xsi:type="dcterms:W3CDTF">2013-05-24T21:33:12Z</dcterms:created>
  <dcterms:modified xsi:type="dcterms:W3CDTF">2014-09-15T19:34:51Z</dcterms:modified>
</cp:coreProperties>
</file>