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22"/>
  </p:notesMasterIdLst>
  <p:handoutMasterIdLst>
    <p:handoutMasterId r:id="rId23"/>
  </p:handoutMasterIdLst>
  <p:sldIdLst>
    <p:sldId id="563" r:id="rId3"/>
    <p:sldId id="564" r:id="rId4"/>
    <p:sldId id="583" r:id="rId5"/>
    <p:sldId id="581" r:id="rId6"/>
    <p:sldId id="599" r:id="rId7"/>
    <p:sldId id="611" r:id="rId8"/>
    <p:sldId id="600" r:id="rId9"/>
    <p:sldId id="608" r:id="rId10"/>
    <p:sldId id="612" r:id="rId11"/>
    <p:sldId id="606" r:id="rId12"/>
    <p:sldId id="610" r:id="rId13"/>
    <p:sldId id="609" r:id="rId14"/>
    <p:sldId id="614" r:id="rId15"/>
    <p:sldId id="604" r:id="rId16"/>
    <p:sldId id="601" r:id="rId17"/>
    <p:sldId id="613" r:id="rId18"/>
    <p:sldId id="607" r:id="rId19"/>
    <p:sldId id="592" r:id="rId20"/>
    <p:sldId id="565" r:id="rId21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9" autoAdjust="0"/>
    <p:restoredTop sz="83246" autoAdjust="0"/>
  </p:normalViewPr>
  <p:slideViewPr>
    <p:cSldViewPr snapToGrid="0">
      <p:cViewPr>
        <p:scale>
          <a:sx n="80" d="100"/>
          <a:sy n="80" d="100"/>
        </p:scale>
        <p:origin x="-1128" y="72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8310"/>
    </p:cViewPr>
  </p:sorterViewPr>
  <p:notesViewPr>
    <p:cSldViewPr snapToGrid="0">
      <p:cViewPr varScale="1">
        <p:scale>
          <a:sx n="52" d="100"/>
          <a:sy n="52" d="100"/>
        </p:scale>
        <p:origin x="-180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3/22/2015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3/22/2015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2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Explain the observations days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Now we have videos from those days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Who attended this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Who was observed this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You can attend next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OR ask your training to arrange</a:t>
            </a:r>
            <a:r>
              <a:rPr lang="en-US" sz="1400" baseline="0" dirty="0" smtClean="0">
                <a:solidFill>
                  <a:prstClr val="black"/>
                </a:solidFill>
              </a:rPr>
              <a:t> an observation day for you and your colleagues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We will do as if we are at the site in real time: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Explain the observations days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Now we have videos from those days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Who attended this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Who was observed this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You can attend next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OR ask your training to arrange</a:t>
            </a:r>
            <a:r>
              <a:rPr lang="en-US" sz="1400" baseline="0" dirty="0" smtClean="0">
                <a:solidFill>
                  <a:prstClr val="black"/>
                </a:solidFill>
              </a:rPr>
              <a:t> an observation day for you and your colleagues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We will do as if we are at the site in real time: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60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4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9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Explain the observations days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Now we have videos from those days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Who attended this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Who was observed this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You can attend next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OR ask your training to arrange</a:t>
            </a:r>
            <a:r>
              <a:rPr lang="en-US" sz="1400" baseline="0" dirty="0" smtClean="0">
                <a:solidFill>
                  <a:prstClr val="black"/>
                </a:solidFill>
              </a:rPr>
              <a:t> an observation day for you and your colleagues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We will do as if we are at the site in real time: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Explain the observations days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Now we have videos from those days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Who attended this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Who was observed this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You can attend next year</a:t>
            </a: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OR ask your training to arrange</a:t>
            </a:r>
            <a:r>
              <a:rPr lang="en-US" sz="1400" baseline="0" dirty="0" smtClean="0">
                <a:solidFill>
                  <a:prstClr val="black"/>
                </a:solidFill>
              </a:rPr>
              <a:t> an observation day for you and your colleagues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marR="0" lvl="0" indent="0" algn="l" defTabSz="97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We will do as if we are at the site in real time: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8"/>
            <a:ext cx="8355330" cy="548486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ELA PL LEADERSHIP </a:t>
            </a:r>
            <a:br>
              <a:rPr lang="en-US" sz="4400" dirty="0" smtClean="0"/>
            </a:br>
            <a:r>
              <a:rPr lang="en-US" sz="4400" dirty="0" smtClean="0"/>
              <a:t>March 10 and 11, 2015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90057"/>
            <a:ext cx="9829800" cy="2971998"/>
          </a:xfrm>
        </p:spPr>
        <p:txBody>
          <a:bodyPr>
            <a:noAutofit/>
          </a:bodyPr>
          <a:lstStyle/>
          <a:p>
            <a:endParaRPr lang="en-US" sz="5400" dirty="0" smtClean="0"/>
          </a:p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1" descr="New Green Logo 3 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20" y="1796704"/>
            <a:ext cx="973776" cy="105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728" y="1407813"/>
            <a:ext cx="78377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en-US" sz="3200" dirty="0" smtClean="0">
                <a:solidFill>
                  <a:prstClr val="black"/>
                </a:solidFill>
              </a:rPr>
              <a:t>Partner Discussion</a:t>
            </a:r>
          </a:p>
          <a:p>
            <a:pPr lvl="3" algn="ctr"/>
            <a:r>
              <a:rPr lang="en-US" sz="3200" b="1" dirty="0" smtClean="0">
                <a:solidFill>
                  <a:prstClr val="black"/>
                </a:solidFill>
              </a:rPr>
              <a:t>Debrief</a:t>
            </a:r>
          </a:p>
          <a:p>
            <a:pPr lvl="3" algn="ctr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Share what you noticed that you found effective and why</a:t>
            </a:r>
          </a:p>
          <a:p>
            <a:pPr lvl="3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Group share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7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K-2 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3858" y="1407814"/>
            <a:ext cx="78377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en-US" sz="3200" dirty="0" smtClean="0">
                <a:solidFill>
                  <a:prstClr val="black"/>
                </a:solidFill>
              </a:rPr>
              <a:t>Prepare for Observing</a:t>
            </a:r>
          </a:p>
          <a:p>
            <a:pPr lvl="3" algn="ctr"/>
            <a:r>
              <a:rPr lang="en-US" sz="3200" b="1" dirty="0" smtClean="0">
                <a:solidFill>
                  <a:prstClr val="black"/>
                </a:solidFill>
              </a:rPr>
              <a:t>Pre-brief</a:t>
            </a:r>
          </a:p>
          <a:p>
            <a:pPr lvl="3" algn="ctr"/>
            <a:endParaRPr lang="en-US" sz="3200" dirty="0">
              <a:solidFill>
                <a:prstClr val="black"/>
              </a:solidFill>
            </a:endParaRPr>
          </a:p>
          <a:p>
            <a:pPr lvl="3" algn="ctr"/>
            <a:endParaRPr lang="en-US" sz="3200" dirty="0" smtClean="0">
              <a:solidFill>
                <a:prstClr val="black"/>
              </a:solidFill>
            </a:endParaRP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Choose an observation sheet</a:t>
            </a: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Decide what you are focusing on</a:t>
            </a: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Be prepared to share what you noticed that you found effective and why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99" y="389467"/>
            <a:ext cx="8478203" cy="282874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Core Ready</a:t>
            </a:r>
            <a:br>
              <a:rPr lang="en-US" sz="3600" dirty="0" smtClean="0"/>
            </a:br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grade video here</a:t>
            </a:r>
            <a:br>
              <a:rPr lang="en-US" sz="3600" dirty="0" smtClean="0"/>
            </a:br>
            <a:r>
              <a:rPr lang="en-US" sz="3600" dirty="0" err="1" smtClean="0"/>
              <a:t>minilesson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45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728" y="1407813"/>
            <a:ext cx="78377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en-US" sz="3200" dirty="0" smtClean="0">
                <a:solidFill>
                  <a:prstClr val="black"/>
                </a:solidFill>
              </a:rPr>
              <a:t>Partner Discussion</a:t>
            </a:r>
          </a:p>
          <a:p>
            <a:pPr lvl="3" algn="ctr"/>
            <a:r>
              <a:rPr lang="en-US" sz="3200" b="1" dirty="0" smtClean="0">
                <a:solidFill>
                  <a:prstClr val="black"/>
                </a:solidFill>
              </a:rPr>
              <a:t>Debrief</a:t>
            </a:r>
          </a:p>
          <a:p>
            <a:pPr lvl="3" algn="ctr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Share what you noticed that you found effective and why</a:t>
            </a:r>
          </a:p>
          <a:p>
            <a:pPr lvl="3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Group share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6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728" y="1407813"/>
            <a:ext cx="783771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en-US" sz="3200" dirty="0" smtClean="0">
                <a:solidFill>
                  <a:prstClr val="black"/>
                </a:solidFill>
              </a:rPr>
              <a:t>Prepare for Observing Video 2</a:t>
            </a:r>
          </a:p>
          <a:p>
            <a:pPr lvl="3" algn="ctr"/>
            <a:endParaRPr lang="en-US" sz="3200" dirty="0" smtClean="0">
              <a:solidFill>
                <a:prstClr val="black"/>
              </a:solidFill>
            </a:endParaRPr>
          </a:p>
          <a:p>
            <a:pPr lvl="3" algn="ctr"/>
            <a:endParaRPr lang="en-US" sz="3200" dirty="0" smtClean="0">
              <a:solidFill>
                <a:prstClr val="black"/>
              </a:solidFill>
            </a:endParaRP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Choose an observation sheet</a:t>
            </a: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Decide what you are focusing on</a:t>
            </a: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Be prepared to share what you noticed that you found effective and why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1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99" y="389467"/>
            <a:ext cx="8478203" cy="282874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Core Ready</a:t>
            </a:r>
            <a:br>
              <a:rPr lang="en-US" sz="3600" dirty="0" smtClean="0"/>
            </a:br>
            <a:r>
              <a:rPr lang="en-US" sz="3600" dirty="0" smtClean="0"/>
              <a:t>Kindergarten video here</a:t>
            </a:r>
            <a:br>
              <a:rPr lang="en-US" sz="3600" dirty="0" smtClean="0"/>
            </a:br>
            <a:r>
              <a:rPr lang="en-US" sz="3600" dirty="0" smtClean="0"/>
              <a:t>mini-lesson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61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728" y="1407813"/>
            <a:ext cx="78377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en-US" sz="3200" dirty="0" smtClean="0">
                <a:solidFill>
                  <a:prstClr val="black"/>
                </a:solidFill>
              </a:rPr>
              <a:t>Partner Discussion</a:t>
            </a:r>
          </a:p>
          <a:p>
            <a:pPr lvl="3" algn="ctr"/>
            <a:r>
              <a:rPr lang="en-US" sz="3200" b="1" dirty="0" smtClean="0">
                <a:solidFill>
                  <a:prstClr val="black"/>
                </a:solidFill>
              </a:rPr>
              <a:t>Debrief</a:t>
            </a:r>
          </a:p>
          <a:p>
            <a:pPr lvl="3" algn="ctr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Share what you noticed that you found effective and why</a:t>
            </a:r>
          </a:p>
          <a:p>
            <a:pPr lvl="3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Group share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3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As a leader – what will you take back?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As a teacher – what will you take back? 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Table discussion</a:t>
            </a:r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4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06" y="1223158"/>
            <a:ext cx="9438165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185060" y="1612367"/>
            <a:ext cx="54270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Table Share</a:t>
            </a:r>
          </a:p>
          <a:p>
            <a:pPr algn="ctr"/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Practices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Artifacts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Student work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729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600" i="1" dirty="0" smtClean="0">
                <a:solidFill>
                  <a:prstClr val="black"/>
                </a:solidFill>
              </a:rPr>
              <a:t>CORE READY </a:t>
            </a:r>
            <a:r>
              <a:rPr lang="en-US" sz="3600" dirty="0" smtClean="0">
                <a:solidFill>
                  <a:prstClr val="black"/>
                </a:solidFill>
              </a:rPr>
              <a:t>by Pam Allyn</a:t>
            </a:r>
          </a:p>
          <a:p>
            <a:pPr lvl="0" algn="ctr"/>
            <a:endParaRPr lang="en-US" sz="36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3-6 Morning Breakout</a:t>
            </a: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K-2 Afternoon Breakout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Lesson Structure &amp; Delivery Focus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b="1" dirty="0" smtClean="0">
                <a:solidFill>
                  <a:prstClr val="black"/>
                </a:solidFill>
              </a:rPr>
              <a:t>Please sit in grade level table groups</a:t>
            </a:r>
            <a:endParaRPr lang="en-US" sz="3200" b="1" dirty="0">
              <a:solidFill>
                <a:prstClr val="black"/>
              </a:solidFill>
            </a:endParaRPr>
          </a:p>
          <a:p>
            <a:pPr lvl="0" algn="ctr"/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6892" y="1209683"/>
            <a:ext cx="8467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6891" y="1686297"/>
            <a:ext cx="83721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LAST TIME: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Literacy Block Components Graphic (whole, small, whole)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Core </a:t>
            </a:r>
            <a:r>
              <a:rPr lang="en-US" sz="3200" i="1" dirty="0"/>
              <a:t>Ready </a:t>
            </a:r>
            <a:r>
              <a:rPr lang="en-US" sz="3200" dirty="0"/>
              <a:t>Lesson </a:t>
            </a:r>
            <a:r>
              <a:rPr lang="en-US" sz="3200" dirty="0" smtClean="0"/>
              <a:t>Structure Scaffold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Say this… not that… side by side comparison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Opportunities for Academic Conversations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Daily </a:t>
            </a:r>
            <a:r>
              <a:rPr lang="en-US" sz="3200" dirty="0"/>
              <a:t>and weekly </a:t>
            </a:r>
            <a:r>
              <a:rPr lang="en-US" sz="3200" dirty="0" smtClean="0"/>
              <a:t>schedule samples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Optional use of </a:t>
            </a:r>
            <a:r>
              <a:rPr lang="en-US" sz="3200" dirty="0" err="1"/>
              <a:t>Z</a:t>
            </a:r>
            <a:r>
              <a:rPr lang="en-US" sz="3200" dirty="0" err="1" smtClean="0"/>
              <a:t>weirs</a:t>
            </a:r>
            <a:r>
              <a:rPr lang="en-US" sz="3200" dirty="0" smtClean="0"/>
              <a:t>’ stems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59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757" y="1252348"/>
            <a:ext cx="929837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prstClr val="black"/>
                </a:solidFill>
              </a:rPr>
              <a:t>Agenda</a:t>
            </a:r>
          </a:p>
          <a:p>
            <a:pPr lvl="0" algn="ctr"/>
            <a:r>
              <a:rPr lang="en-US" sz="3200" b="1" dirty="0" smtClean="0"/>
              <a:t>Focus:</a:t>
            </a:r>
            <a:r>
              <a:rPr lang="en-US" sz="3200" dirty="0" smtClean="0">
                <a:solidFill>
                  <a:prstClr val="black"/>
                </a:solidFill>
              </a:rPr>
              <a:t> Structure &amp; Delivery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1. Prepare for observing lesson</a:t>
            </a: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2. Watch video with self-selected focus</a:t>
            </a: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3. Collaborative table discussion</a:t>
            </a: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4. Share out evidence of effective practices</a:t>
            </a: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5. Repeat</a:t>
            </a:r>
          </a:p>
          <a:p>
            <a:pPr lvl="3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6. Process what to take back/implement</a:t>
            </a: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7. Share artifacts and practices</a:t>
            </a:r>
          </a:p>
          <a:p>
            <a:pPr lvl="0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9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3858" y="1407814"/>
            <a:ext cx="78377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en-US" sz="3200" dirty="0" smtClean="0">
                <a:solidFill>
                  <a:prstClr val="black"/>
                </a:solidFill>
              </a:rPr>
              <a:t>Prepare for Observing</a:t>
            </a:r>
          </a:p>
          <a:p>
            <a:pPr lvl="3" algn="ctr"/>
            <a:r>
              <a:rPr lang="en-US" sz="3200" b="1" dirty="0" smtClean="0">
                <a:solidFill>
                  <a:prstClr val="black"/>
                </a:solidFill>
              </a:rPr>
              <a:t>Pre-brief</a:t>
            </a:r>
          </a:p>
          <a:p>
            <a:pPr lvl="3" algn="ctr"/>
            <a:endParaRPr lang="en-US" sz="3200" dirty="0">
              <a:solidFill>
                <a:prstClr val="black"/>
              </a:solidFill>
            </a:endParaRPr>
          </a:p>
          <a:p>
            <a:pPr lvl="3" algn="ctr"/>
            <a:endParaRPr lang="en-US" sz="3200" dirty="0" smtClean="0">
              <a:solidFill>
                <a:prstClr val="black"/>
              </a:solidFill>
            </a:endParaRP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Choose an observation sheet</a:t>
            </a: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Decide what you are focusing on</a:t>
            </a: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Be prepared to share what you noticed that you found effective and why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99" y="389467"/>
            <a:ext cx="8478203" cy="282874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Core Ready</a:t>
            </a:r>
            <a:br>
              <a:rPr lang="en-US" sz="3600" dirty="0" smtClean="0"/>
            </a:br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video here</a:t>
            </a:r>
            <a:br>
              <a:rPr lang="en-US" sz="3600" dirty="0" smtClean="0"/>
            </a:br>
            <a:r>
              <a:rPr lang="en-US" sz="3600" dirty="0" smtClean="0"/>
              <a:t>mini-lesson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1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728" y="1407813"/>
            <a:ext cx="78377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en-US" sz="3200" dirty="0" smtClean="0">
                <a:solidFill>
                  <a:prstClr val="black"/>
                </a:solidFill>
              </a:rPr>
              <a:t>Partner Discussion</a:t>
            </a:r>
          </a:p>
          <a:p>
            <a:pPr lvl="3" algn="ctr"/>
            <a:r>
              <a:rPr lang="en-US" sz="3200" b="1" dirty="0" smtClean="0">
                <a:solidFill>
                  <a:prstClr val="black"/>
                </a:solidFill>
              </a:rPr>
              <a:t>Debrief</a:t>
            </a:r>
          </a:p>
          <a:p>
            <a:pPr lvl="3" algn="ctr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Share what you noticed that you found effective and why</a:t>
            </a:r>
          </a:p>
          <a:p>
            <a:pPr lvl="3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Group share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7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728" y="1407813"/>
            <a:ext cx="783771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en-US" sz="3200" dirty="0" smtClean="0">
                <a:solidFill>
                  <a:prstClr val="black"/>
                </a:solidFill>
              </a:rPr>
              <a:t>Prepare for Observing Video 2</a:t>
            </a:r>
          </a:p>
          <a:p>
            <a:pPr lvl="3" algn="ctr"/>
            <a:endParaRPr lang="en-US" sz="3200" dirty="0" smtClean="0">
              <a:solidFill>
                <a:prstClr val="black"/>
              </a:solidFill>
            </a:endParaRPr>
          </a:p>
          <a:p>
            <a:pPr lvl="3" algn="ctr"/>
            <a:endParaRPr lang="en-US" sz="3200" dirty="0" smtClean="0">
              <a:solidFill>
                <a:prstClr val="black"/>
              </a:solidFill>
            </a:endParaRP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Choose an observation sheet</a:t>
            </a: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Decide what you are focusing on</a:t>
            </a:r>
          </a:p>
          <a:p>
            <a:pPr marL="1983750" lvl="3" indent="-514350"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Be prepared to share what you noticed that you found effective and why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99" y="389467"/>
            <a:ext cx="8478203" cy="282874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Core Ready</a:t>
            </a:r>
            <a:br>
              <a:rPr lang="en-US" sz="3600" dirty="0" smtClean="0"/>
            </a:br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video here</a:t>
            </a:r>
            <a:br>
              <a:rPr lang="en-US" sz="3600" dirty="0" smtClean="0"/>
            </a:br>
            <a:r>
              <a:rPr lang="en-US" sz="3600" dirty="0" smtClean="0"/>
              <a:t>independent practice</a:t>
            </a:r>
            <a:br>
              <a:rPr lang="en-US" sz="3600" dirty="0" smtClean="0"/>
            </a:br>
            <a:r>
              <a:rPr lang="en-US" sz="3600" dirty="0" smtClean="0"/>
              <a:t>and share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253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14031</TotalTime>
  <Words>558</Words>
  <Application>Microsoft Office PowerPoint</Application>
  <PresentationFormat>Custom</PresentationFormat>
  <Paragraphs>161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1_Office Theme</vt:lpstr>
      <vt:lpstr>Office Theme</vt:lpstr>
      <vt:lpstr>ELA PL LEADERSHIP  March 10 and 11, 2015</vt:lpstr>
      <vt:lpstr>PowerPoint Presentation</vt:lpstr>
      <vt:lpstr>PowerPoint Presentation</vt:lpstr>
      <vt:lpstr>PowerPoint Presentation</vt:lpstr>
      <vt:lpstr>PowerPoint Presentation</vt:lpstr>
      <vt:lpstr>Core Ready 4th grade video here mini-lesson</vt:lpstr>
      <vt:lpstr>PowerPoint Presentation</vt:lpstr>
      <vt:lpstr>PowerPoint Presentation</vt:lpstr>
      <vt:lpstr>Core Ready 4th grade video here independent practice and share</vt:lpstr>
      <vt:lpstr>PowerPoint Presentation</vt:lpstr>
      <vt:lpstr>K-2 Section</vt:lpstr>
      <vt:lpstr>PowerPoint Presentation</vt:lpstr>
      <vt:lpstr>Core Ready 2nd grade video here minilesson</vt:lpstr>
      <vt:lpstr>PowerPoint Presentation</vt:lpstr>
      <vt:lpstr>PowerPoint Presentation</vt:lpstr>
      <vt:lpstr>Core Ready Kindergarten video here mini-lesson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680</cp:revision>
  <cp:lastPrinted>2014-05-29T19:01:58Z</cp:lastPrinted>
  <dcterms:created xsi:type="dcterms:W3CDTF">2013-05-24T21:33:12Z</dcterms:created>
  <dcterms:modified xsi:type="dcterms:W3CDTF">2015-03-22T21:15:08Z</dcterms:modified>
</cp:coreProperties>
</file>