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notesMasterIdLst>
    <p:notesMasterId r:id="rId9"/>
  </p:notesMasterIdLst>
  <p:handoutMasterIdLst>
    <p:handoutMasterId r:id="rId10"/>
  </p:handoutMasterIdLst>
  <p:sldIdLst>
    <p:sldId id="405" r:id="rId3"/>
    <p:sldId id="423" r:id="rId4"/>
    <p:sldId id="406" r:id="rId5"/>
    <p:sldId id="425" r:id="rId6"/>
    <p:sldId id="424" r:id="rId7"/>
    <p:sldId id="426" r:id="rId8"/>
  </p:sldIdLst>
  <p:sldSz cx="9829800" cy="7315200"/>
  <p:notesSz cx="6950075" cy="9236075"/>
  <p:defaultTextStyle>
    <a:defPPr>
      <a:defRPr lang="en-US"/>
    </a:defPPr>
    <a:lvl1pPr marL="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04">
          <p15:clr>
            <a:srgbClr val="A4A3A4"/>
          </p15:clr>
        </p15:guide>
        <p15:guide id="2" pos="3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99" d="100"/>
          <a:sy n="99" d="100"/>
        </p:scale>
        <p:origin x="-954" y="-96"/>
      </p:cViewPr>
      <p:guideLst>
        <p:guide orient="horz" pos="2304"/>
        <p:guide pos="3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7E070-0954-4E6B-A953-1F74F70B0E8C}" type="datetimeFigureOut">
              <a:rPr lang="en-US" smtClean="0"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378"/>
            <a:ext cx="3011699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CFFCC-51EF-4D03-9720-4C976BF68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50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11699" cy="463407"/>
          </a:xfrm>
          <a:prstGeom prst="rect">
            <a:avLst/>
          </a:prstGeom>
        </p:spPr>
        <p:txBody>
          <a:bodyPr vert="horz" lIns="92472" tIns="46235" rIns="92472" bIns="4623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4"/>
            <a:ext cx="3011699" cy="463407"/>
          </a:xfrm>
          <a:prstGeom prst="rect">
            <a:avLst/>
          </a:prstGeom>
        </p:spPr>
        <p:txBody>
          <a:bodyPr vert="horz" lIns="92472" tIns="46235" rIns="92472" bIns="46235" rtlCol="0"/>
          <a:lstStyle>
            <a:lvl1pPr algn="r">
              <a:defRPr sz="1200"/>
            </a:lvl1pPr>
          </a:lstStyle>
          <a:p>
            <a:fld id="{3B00B56A-1FF1-4473-BD78-3B9FB34FA2F8}" type="datetimeFigureOut">
              <a:rPr lang="en-US" smtClean="0"/>
              <a:t>5/12/2016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154113"/>
            <a:ext cx="419100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2" tIns="46235" rIns="92472" bIns="4623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5"/>
            <a:ext cx="5560060" cy="3636705"/>
          </a:xfrm>
          <a:prstGeom prst="rect">
            <a:avLst/>
          </a:prstGeom>
        </p:spPr>
        <p:txBody>
          <a:bodyPr vert="horz" lIns="92472" tIns="46235" rIns="92472" bIns="4623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72" tIns="46235" rIns="92472" bIns="4623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72" tIns="46235" rIns="92472" bIns="46235" rtlCol="0" anchor="b"/>
          <a:lstStyle>
            <a:lvl1pPr algn="r">
              <a:defRPr sz="1200"/>
            </a:lvl1pPr>
          </a:lstStyle>
          <a:p>
            <a:fld id="{6F81C11A-4A62-4E2C-9802-7B45E53D19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8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9538" y="1154113"/>
            <a:ext cx="4191000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47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Explain the four points. 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Activity:</a:t>
            </a:r>
          </a:p>
          <a:p>
            <a:pPr eaLnBrk="1" hangingPunct="1"/>
            <a:r>
              <a:rPr lang="en-US" altLang="en-US" smtClean="0"/>
              <a:t>Find a neighbor and ask him or her to tell you the four things that makes ELAC and ELAC.  You have two minutes each person.  When you hear, clap, clap….clap, clap, clap, I want you to stop talking and look at me.  Ensure understanding and repeat directions:</a:t>
            </a:r>
          </a:p>
          <a:p>
            <a:pPr eaLnBrk="1" hangingPunct="1"/>
            <a:r>
              <a:rPr lang="en-US" altLang="en-US" smtClean="0"/>
              <a:t>1. Tell your neighbor the four things that make ELAC and ELAC.  2.  Each person has 2 minutes.  3.  Ready… go!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6CF1DA-1EC2-483E-90F6-B3910806E95A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26629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Explain the four points. 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Activity:</a:t>
            </a:r>
          </a:p>
          <a:p>
            <a:pPr eaLnBrk="1" hangingPunct="1"/>
            <a:r>
              <a:rPr lang="en-US" altLang="en-US" smtClean="0"/>
              <a:t>Find a neighbor and ask him or her to tell you the four things that makes ELAC and ELAC.  You have two minutes each person.  When you hear, clap, clap….clap, clap, clap, I want you to stop talking and look at me.  Ensure understanding and repeat directions:</a:t>
            </a:r>
          </a:p>
          <a:p>
            <a:pPr eaLnBrk="1" hangingPunct="1"/>
            <a:r>
              <a:rPr lang="en-US" altLang="en-US" smtClean="0"/>
              <a:t>1. Tell your neighbor the four things that make ELAC and ELAC.  2.  Each person has 2 minutes.  3.  Ready… go!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6CF1DA-1EC2-483E-90F6-B3910806E95A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26629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Explain the four points. 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Activity:</a:t>
            </a:r>
          </a:p>
          <a:p>
            <a:pPr eaLnBrk="1" hangingPunct="1"/>
            <a:r>
              <a:rPr lang="en-US" altLang="en-US" smtClean="0"/>
              <a:t>Find a neighbor and ask him or her to tell you the four things that makes ELAC and ELAC.  You have two minutes each person.  When you hear, clap, clap….clap, clap, clap, I want you to stop talking and look at me.  Ensure understanding and repeat directions:</a:t>
            </a:r>
          </a:p>
          <a:p>
            <a:pPr eaLnBrk="1" hangingPunct="1"/>
            <a:r>
              <a:rPr lang="en-US" altLang="en-US" smtClean="0"/>
              <a:t>1. Tell your neighbor the four things that make ELAC and ELAC.  2.  Each person has 2 minutes.  3.  Ready… go!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6CF1DA-1EC2-483E-90F6-B3910806E95A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26629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Explain the four points. 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Activity:</a:t>
            </a:r>
          </a:p>
          <a:p>
            <a:pPr eaLnBrk="1" hangingPunct="1"/>
            <a:r>
              <a:rPr lang="en-US" altLang="en-US" smtClean="0"/>
              <a:t>Find a neighbor and ask him or her to tell you the four things that makes ELAC and ELAC.  You have two minutes each person.  When you hear, clap, clap….clap, clap, clap, I want you to stop talking and look at me.  Ensure understanding and repeat directions:</a:t>
            </a:r>
          </a:p>
          <a:p>
            <a:pPr eaLnBrk="1" hangingPunct="1"/>
            <a:r>
              <a:rPr lang="en-US" altLang="en-US" smtClean="0"/>
              <a:t>1. Tell your neighbor the four things that make ELAC and ELAC.  2.  Each person has 2 minutes.  3.  Ready… go!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6CF1DA-1EC2-483E-90F6-B3910806E95A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26629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2010-11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688"/>
            </a:lvl1pPr>
            <a:lvl2pPr marL="512067" indent="0" algn="ctr">
              <a:buNone/>
              <a:defRPr sz="2240"/>
            </a:lvl2pPr>
            <a:lvl3pPr marL="1024134" indent="0" algn="ctr">
              <a:buNone/>
              <a:defRPr sz="2017"/>
            </a:lvl3pPr>
            <a:lvl4pPr marL="1536202" indent="0" algn="ctr">
              <a:buNone/>
              <a:defRPr sz="1792"/>
            </a:lvl4pPr>
            <a:lvl5pPr marL="2048269" indent="0" algn="ctr">
              <a:buNone/>
              <a:defRPr sz="1792"/>
            </a:lvl5pPr>
            <a:lvl6pPr marL="2560336" indent="0" algn="ctr">
              <a:buNone/>
              <a:defRPr sz="1792"/>
            </a:lvl6pPr>
            <a:lvl7pPr marL="3072403" indent="0" algn="ctr">
              <a:buNone/>
              <a:defRPr sz="1792"/>
            </a:lvl7pPr>
            <a:lvl8pPr marL="3584470" indent="0" algn="ctr">
              <a:buNone/>
              <a:defRPr sz="1792"/>
            </a:lvl8pPr>
            <a:lvl9pPr marL="4096538" indent="0" algn="ctr">
              <a:buNone/>
              <a:defRPr sz="179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6681-A6D5-4C5D-A405-F4282726A9C1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3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EBB39-EEF0-4E02-B2C1-539534C2F8BD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9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2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802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F6BD5-42E0-4DBF-9375-08AF49B545CC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28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C5FC-FA55-459A-82B6-A72E4441209F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34215-6A4C-476F-BF6C-85A89835CAE5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98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22"/>
            <a:ext cx="8478203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29"/>
            <a:ext cx="8478203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30CC-57DD-4B65-BE33-634BEE12BE3B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47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64A-AE81-40E1-98AB-0EFDFAE57DD6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48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68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1"/>
            <a:ext cx="4158466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7" y="1793241"/>
            <a:ext cx="4178945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7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54974-F9FE-42B1-94C8-132DEDDD1950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65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65D-8D4F-4448-8DFD-EB40BED83DEB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66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7942-91E3-40F3-9BD5-82E4F55B205E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60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55"/>
            <a:ext cx="4976336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AE93-5EA2-4335-80FE-908AC16EF0FD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6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1742-A5EF-42A2-88C9-3764CFA97B8C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69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55"/>
            <a:ext cx="4976336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F3940-3C79-42AE-B646-892B47D7C263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71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E738C-7C63-4AF7-82B4-5B3F8FC4EEC9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11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1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799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AEAF-9D63-4509-B90F-A308AB12A8B9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905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56386" y="2519680"/>
            <a:ext cx="7000949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2CCC5-1108-4FB7-8C8D-4902B8A9CD4F}" type="datetime1">
              <a:rPr lang="en-US" smtClean="0"/>
              <a:t>5/12/2016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English/Recclassifying EL PP/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CEA17-A276-40E8-B549-B00D6C767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1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32"/>
            <a:ext cx="8478203" cy="3042919"/>
          </a:xfrm>
        </p:spPr>
        <p:txBody>
          <a:bodyPr anchor="b"/>
          <a:lstStyle>
            <a:lvl1pPr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39"/>
            <a:ext cx="8478203" cy="1600199"/>
          </a:xfrm>
        </p:spPr>
        <p:txBody>
          <a:bodyPr/>
          <a:lstStyle>
            <a:lvl1pPr marL="0" indent="0">
              <a:buNone/>
              <a:defRPr sz="2688">
                <a:solidFill>
                  <a:schemeClr val="tx1"/>
                </a:solidFill>
              </a:defRPr>
            </a:lvl1pPr>
            <a:lvl2pPr marL="51206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024134" indent="0">
              <a:buNone/>
              <a:defRPr sz="2017">
                <a:solidFill>
                  <a:schemeClr val="tx1">
                    <a:tint val="75000"/>
                  </a:schemeClr>
                </a:solidFill>
              </a:defRPr>
            </a:lvl3pPr>
            <a:lvl4pPr marL="1536202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4pPr>
            <a:lvl5pPr marL="2048269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5pPr>
            <a:lvl6pPr marL="2560336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6pPr>
            <a:lvl7pPr marL="3072403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7pPr>
            <a:lvl8pPr marL="358447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8pPr>
            <a:lvl9pPr marL="4096538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B4F6-DD1F-4E2E-9B29-324E6537DE4B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0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1DEAA-EAD9-4F33-9244-B498A59C2830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4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71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2"/>
            <a:ext cx="4158466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9" y="1793242"/>
            <a:ext cx="4178945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9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66E1-8619-4C5A-91E9-B06AEC615E92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FCA76-0696-4F9F-995D-B676438E9236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1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EC15-9C52-42B0-97AF-D23B132C77A1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65"/>
            <a:ext cx="4976336" cy="5198533"/>
          </a:xfrm>
        </p:spPr>
        <p:txBody>
          <a:bodyPr/>
          <a:lstStyle>
            <a:lvl1pPr>
              <a:defRPr sz="3584"/>
            </a:lvl1pPr>
            <a:lvl2pPr>
              <a:defRPr sz="3136"/>
            </a:lvl2pPr>
            <a:lvl3pPr>
              <a:defRPr sz="2688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D911-985F-4798-B7C7-6F4E44168259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4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65"/>
            <a:ext cx="4976336" cy="5198533"/>
          </a:xfrm>
        </p:spPr>
        <p:txBody>
          <a:bodyPr anchor="t"/>
          <a:lstStyle>
            <a:lvl1pPr marL="0" indent="0">
              <a:buNone/>
              <a:defRPr sz="3584"/>
            </a:lvl1pPr>
            <a:lvl2pPr marL="512067" indent="0">
              <a:buNone/>
              <a:defRPr sz="3136"/>
            </a:lvl2pPr>
            <a:lvl3pPr marL="1024134" indent="0">
              <a:buNone/>
              <a:defRPr sz="2688"/>
            </a:lvl3pPr>
            <a:lvl4pPr marL="1536202" indent="0">
              <a:buNone/>
              <a:defRPr sz="2240"/>
            </a:lvl4pPr>
            <a:lvl5pPr marL="2048269" indent="0">
              <a:buNone/>
              <a:defRPr sz="2240"/>
            </a:lvl5pPr>
            <a:lvl6pPr marL="2560336" indent="0">
              <a:buNone/>
              <a:defRPr sz="2240"/>
            </a:lvl6pPr>
            <a:lvl7pPr marL="3072403" indent="0">
              <a:buNone/>
              <a:defRPr sz="2240"/>
            </a:lvl7pPr>
            <a:lvl8pPr marL="3584470" indent="0">
              <a:buNone/>
              <a:defRPr sz="2240"/>
            </a:lvl8pPr>
            <a:lvl9pPr marL="4096538" indent="0">
              <a:buNone/>
              <a:defRPr sz="224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72E6-5362-4DB0-B18F-C93186F0D869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800" y="389471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00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53342-D49A-495A-A425-152C9D042640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2" y="678011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0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24134" rtl="0" eaLnBrk="1" latinLnBrk="0" hangingPunct="1">
        <a:lnSpc>
          <a:spcPct val="90000"/>
        </a:lnSpc>
        <a:spcBef>
          <a:spcPct val="0"/>
        </a:spcBef>
        <a:buNone/>
        <a:defRPr sz="4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5" indent="-256035" algn="l" defTabSz="1024134" rtl="0" eaLnBrk="1" latinLnBrk="0" hangingPunct="1">
        <a:lnSpc>
          <a:spcPct val="90000"/>
        </a:lnSpc>
        <a:spcBef>
          <a:spcPts val="112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1pPr>
      <a:lvl2pPr marL="76810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9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3pPr>
      <a:lvl4pPr marL="1792236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304303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816371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328438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840505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35257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1pPr>
      <a:lvl2pPr marL="512067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2pPr>
      <a:lvl3pPr marL="1024134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3pPr>
      <a:lvl4pPr marL="1536202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048269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560336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072403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58447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096538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799" y="389468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99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238BB-30C0-4BD1-9AFD-1B3B58E576C4}" type="datetime1">
              <a:rPr lang="en-US" smtClean="0"/>
              <a:t>5/12/2016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1" y="678010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English/Recclassifying EL PP/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7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hf hd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95230" y="6868310"/>
            <a:ext cx="2304289" cy="408940"/>
          </a:xfrm>
        </p:spPr>
        <p:txBody>
          <a:bodyPr/>
          <a:lstStyle/>
          <a:p>
            <a:pPr algn="r"/>
            <a:endParaRPr lang="en-US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fld id="{7A059683-00B4-4106-94BE-DCBE475237DC}" type="slidenum">
              <a:rPr lang="en-US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</a:t>
            </a:fld>
            <a:endParaRPr lang="en-US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57325" y="3422650"/>
            <a:ext cx="69342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rgbClr val="404040"/>
                </a:solidFill>
                <a:latin typeface="Book Antiqua" pitchFamily="18" charset="0"/>
              </a:defRPr>
            </a:lvl1pPr>
            <a:lvl2pPr marL="742950" indent="-285750">
              <a:defRPr sz="2000">
                <a:solidFill>
                  <a:srgbClr val="404040"/>
                </a:solidFill>
                <a:latin typeface="Book Antiqua" pitchFamily="18" charset="0"/>
              </a:defRPr>
            </a:lvl2pPr>
            <a:lvl3pPr marL="1143000" indent="-228600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600200" indent="-228600">
              <a:defRPr sz="1600">
                <a:solidFill>
                  <a:srgbClr val="404040"/>
                </a:solidFill>
                <a:latin typeface="Book Antiqua" pitchFamily="18" charset="0"/>
              </a:defRPr>
            </a:lvl4pPr>
            <a:lvl5pPr marL="2057400" indent="-228600">
              <a:defRPr sz="1400">
                <a:solidFill>
                  <a:srgbClr val="404040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buClr>
                <a:srgbClr val="644646"/>
              </a:buClr>
              <a:defRPr sz="14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pPr algn="ctr">
              <a:spcBef>
                <a:spcPct val="25000"/>
              </a:spcBef>
            </a:pPr>
            <a:r>
              <a:rPr lang="en-US" altLang="en-US" sz="16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Presented by </a:t>
            </a:r>
          </a:p>
          <a:p>
            <a:pPr algn="ctr">
              <a:spcBef>
                <a:spcPct val="25000"/>
              </a:spcBef>
            </a:pPr>
            <a:r>
              <a:rPr lang="en-US" altLang="en-US" sz="24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Academic Office</a:t>
            </a:r>
          </a:p>
          <a:p>
            <a:pPr algn="ctr">
              <a:spcBef>
                <a:spcPct val="25000"/>
              </a:spcBef>
            </a:pPr>
            <a:r>
              <a:rPr lang="en-US" altLang="en-US" sz="2800" b="1" dirty="0">
                <a:solidFill>
                  <a:schemeClr val="tx1"/>
                </a:solidFill>
                <a:latin typeface="Garamond" pitchFamily="18" charset="0"/>
                <a:cs typeface="Times New Roman" pitchFamily="18" charset="0"/>
              </a:rPr>
              <a:t>Multilingual Literacy Department</a:t>
            </a:r>
            <a:r>
              <a:rPr lang="en-US" altLang="en-US" sz="2800" b="1" dirty="0">
                <a:solidFill>
                  <a:schemeClr val="tx1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3350" y="1447800"/>
            <a:ext cx="94297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4800" b="1" dirty="0" smtClean="0">
                <a:solidFill>
                  <a:srgbClr val="00B050"/>
                </a:solidFill>
                <a:latin typeface="Garamond" pitchFamily="18" charset="0"/>
              </a:rPr>
              <a:t>Reclassifying English Learners     in SCUSD</a:t>
            </a:r>
            <a:endParaRPr lang="en-US" altLang="en-US" sz="4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6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1924" y="914400"/>
            <a:ext cx="9439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Four Legal Requirements for Reclassification    and How SCUSD Complies</a:t>
            </a:r>
            <a:endParaRPr lang="en-US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572659"/>
              </p:ext>
            </p:extLst>
          </p:nvPr>
        </p:nvGraphicFramePr>
        <p:xfrm>
          <a:off x="714375" y="2208429"/>
          <a:ext cx="8572500" cy="4649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1700"/>
                <a:gridCol w="2590800"/>
              </a:tblGrid>
              <a:tr h="485776">
                <a:tc>
                  <a:txBody>
                    <a:bodyPr/>
                    <a:lstStyle/>
                    <a:p>
                      <a:r>
                        <a:rPr lang="en-US" dirty="0" smtClean="0"/>
                        <a:t>LEGAL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SCUSD</a:t>
                      </a:r>
                      <a:endParaRPr lang="en-US" dirty="0"/>
                    </a:p>
                  </a:txBody>
                  <a:tcPr/>
                </a:tc>
              </a:tr>
              <a:tr h="1596121">
                <a:tc>
                  <a:txBody>
                    <a:bodyPr/>
                    <a:lstStyle/>
                    <a:p>
                      <a:pPr marL="0" marR="0" lvl="0" indent="0" algn="l" defTabSz="9753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2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Assessment of English language proficiency, using an objective assessment instrument, including but not limited to, the state test of English language development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CELDT </a:t>
                      </a:r>
                    </a:p>
                    <a:p>
                      <a:r>
                        <a:rPr lang="en-US" dirty="0" smtClean="0"/>
                        <a:t>Overall</a:t>
                      </a:r>
                      <a:r>
                        <a:rPr lang="en-US" baseline="0" dirty="0" smtClean="0"/>
                        <a:t> score Early Advanced or Advanced, with no </a:t>
                      </a:r>
                      <a:endParaRPr lang="en-US" dirty="0"/>
                    </a:p>
                  </a:txBody>
                  <a:tcPr/>
                </a:tc>
              </a:tr>
              <a:tr h="1226006">
                <a:tc>
                  <a:txBody>
                    <a:bodyPr/>
                    <a:lstStyle/>
                    <a:p>
                      <a:pPr marL="0" marR="0" lvl="0" indent="0" algn="l" defTabSz="9753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2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Assessment of basic skills in English–language arts, using an objective assessment instrument, and compared to peer students’ performance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CAASPP or</a:t>
                      </a:r>
                      <a:r>
                        <a:rPr lang="en-US" baseline="0" dirty="0" smtClean="0"/>
                        <a:t> District Benchmark Test or CAHSEE</a:t>
                      </a:r>
                      <a:endParaRPr lang="en-US" dirty="0"/>
                    </a:p>
                  </a:txBody>
                  <a:tcPr/>
                </a:tc>
              </a:tr>
              <a:tr h="485776">
                <a:tc>
                  <a:txBody>
                    <a:bodyPr/>
                    <a:lstStyle/>
                    <a:p>
                      <a:r>
                        <a:rPr lang="en-US" sz="192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 evaluation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Teacher</a:t>
                      </a:r>
                      <a:r>
                        <a:rPr lang="en-US" baseline="0" dirty="0" smtClean="0"/>
                        <a:t> gives OK</a:t>
                      </a:r>
                      <a:endParaRPr lang="en-US" dirty="0"/>
                    </a:p>
                  </a:txBody>
                  <a:tcPr/>
                </a:tc>
              </a:tr>
              <a:tr h="855891">
                <a:tc>
                  <a:txBody>
                    <a:bodyPr/>
                    <a:lstStyle/>
                    <a:p>
                      <a:r>
                        <a:rPr lang="en-US" dirty="0" smtClean="0"/>
                        <a:t>Parent consultation and opinion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Parent gives</a:t>
                      </a:r>
                      <a:r>
                        <a:rPr lang="en-US" baseline="0" dirty="0" smtClean="0"/>
                        <a:t> OK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2686050"/>
            <a:ext cx="285750" cy="4155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1100" dirty="0" smtClean="0"/>
          </a:p>
          <a:p>
            <a:endParaRPr lang="en-US" sz="2400" dirty="0" smtClean="0"/>
          </a:p>
          <a:p>
            <a:r>
              <a:rPr lang="en-US" dirty="0" smtClean="0"/>
              <a:t>2</a:t>
            </a:r>
          </a:p>
          <a:p>
            <a:endParaRPr lang="en-US" sz="14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dirty="0" smtClean="0"/>
          </a:p>
          <a:p>
            <a:r>
              <a:rPr lang="en-US" dirty="0" smtClean="0"/>
              <a:t>3</a:t>
            </a:r>
          </a:p>
          <a:p>
            <a:endParaRPr lang="en-US" dirty="0"/>
          </a:p>
          <a:p>
            <a:r>
              <a:rPr lang="en-US" dirty="0" smtClean="0"/>
              <a:t>4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English/Recclassifying EL PP/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67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404040"/>
                </a:solidFill>
                <a:latin typeface="Book Antiqua" pitchFamily="18" charset="0"/>
              </a:defRPr>
            </a:lvl1pPr>
            <a:lvl2pPr marL="795997" indent="-306153">
              <a:defRPr sz="2100">
                <a:solidFill>
                  <a:srgbClr val="404040"/>
                </a:solidFill>
                <a:latin typeface="Book Antiqua" pitchFamily="18" charset="0"/>
              </a:defRPr>
            </a:lvl2pPr>
            <a:lvl3pPr marL="1224610" indent="-244922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714454" indent="-244922">
              <a:defRPr sz="1700">
                <a:solidFill>
                  <a:srgbClr val="404040"/>
                </a:solidFill>
                <a:latin typeface="Book Antiqua" pitchFamily="18" charset="0"/>
              </a:defRPr>
            </a:lvl4pPr>
            <a:lvl5pPr marL="2204298" indent="-244922">
              <a:defRPr sz="1500">
                <a:solidFill>
                  <a:srgbClr val="404040"/>
                </a:solidFill>
                <a:latin typeface="Book Antiqua" pitchFamily="18" charset="0"/>
              </a:defRPr>
            </a:lvl5pPr>
            <a:lvl6pPr marL="2694142" indent="-244922" eaLnBrk="0" fontAlgn="base" hangingPunct="0">
              <a:buClr>
                <a:srgbClr val="644646"/>
              </a:buClr>
              <a:defRPr sz="1500">
                <a:solidFill>
                  <a:srgbClr val="404040"/>
                </a:solidFill>
                <a:latin typeface="Book Antiqua" pitchFamily="18" charset="0"/>
              </a:defRPr>
            </a:lvl6pPr>
            <a:lvl7pPr marL="3183987" indent="-244922" eaLnBrk="0" fontAlgn="base" hangingPunct="0">
              <a:buClr>
                <a:srgbClr val="644646"/>
              </a:buClr>
              <a:defRPr sz="1500">
                <a:solidFill>
                  <a:srgbClr val="404040"/>
                </a:solidFill>
                <a:latin typeface="Book Antiqua" pitchFamily="18" charset="0"/>
              </a:defRPr>
            </a:lvl7pPr>
            <a:lvl8pPr marL="3673831" indent="-244922" eaLnBrk="0" fontAlgn="base" hangingPunct="0">
              <a:buClr>
                <a:srgbClr val="644646"/>
              </a:buClr>
              <a:defRPr sz="1500">
                <a:solidFill>
                  <a:srgbClr val="404040"/>
                </a:solidFill>
                <a:latin typeface="Book Antiqua" pitchFamily="18" charset="0"/>
              </a:defRPr>
            </a:lvl8pPr>
            <a:lvl9pPr marL="4163675" indent="-244922" eaLnBrk="0" fontAlgn="base" hangingPunct="0">
              <a:buClr>
                <a:srgbClr val="644646"/>
              </a:buClr>
              <a:defRPr sz="15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fld id="{80B7E23F-D9E9-4B1F-B986-3CF691F90F07}" type="slidenum">
              <a:rPr lang="en-US" altLang="en-US" sz="1500">
                <a:solidFill>
                  <a:schemeClr val="tx1"/>
                </a:solidFill>
                <a:latin typeface="Times New Roman" pitchFamily="18" charset="0"/>
              </a:rPr>
              <a:pPr/>
              <a:t>3</a:t>
            </a:fld>
            <a:endParaRPr lang="en-US" altLang="en-US" sz="15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04009" y="1035050"/>
            <a:ext cx="8191500" cy="5364480"/>
          </a:xfrm>
        </p:spPr>
        <p:txBody>
          <a:bodyPr/>
          <a:lstStyle/>
          <a:p>
            <a:pPr marL="47624" indent="0" algn="ctr">
              <a:lnSpc>
                <a:spcPct val="80000"/>
              </a:lnSpc>
              <a:buNone/>
            </a:pPr>
            <a:endParaRPr lang="en-US" altLang="en-US" sz="1500" b="1" dirty="0">
              <a:latin typeface="Garamond" pitchFamily="18" charset="0"/>
            </a:endParaRPr>
          </a:p>
          <a:p>
            <a:pPr marL="47624" indent="0">
              <a:lnSpc>
                <a:spcPct val="80000"/>
              </a:lnSpc>
              <a:buNone/>
            </a:pPr>
            <a:endParaRPr lang="en-US" altLang="en-US" sz="1500" dirty="0">
              <a:latin typeface="Garamond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10839450" y="7550785"/>
            <a:ext cx="4667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0991850" y="7703185"/>
            <a:ext cx="4667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" y="933450"/>
            <a:ext cx="88487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Reclassification Process in SCUSD 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1543050"/>
            <a:ext cx="8848725" cy="4835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Strategy and Innovation Office downloads list of students who are eligible  </a:t>
            </a:r>
            <a:r>
              <a:rPr lang="en-US" sz="2400" dirty="0"/>
              <a:t>for </a:t>
            </a:r>
            <a:r>
              <a:rPr lang="en-US" sz="2400" dirty="0" smtClean="0"/>
              <a:t>reclassification based on Requirement 1 and 2 Multilingual Literacy notifies schools that their lists are ready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EL site representatives begin reclassification process in Illuminate</a:t>
            </a:r>
          </a:p>
          <a:p>
            <a:pPr marL="947000" lvl="1" indent="-457200">
              <a:buFont typeface="+mj-lt"/>
              <a:buAutoNum type="alphaLcParenR"/>
            </a:pPr>
            <a:r>
              <a:rPr lang="en-US" dirty="0" smtClean="0"/>
              <a:t>EL site representatives ask </a:t>
            </a:r>
            <a:r>
              <a:rPr lang="en-US" b="1" dirty="0" smtClean="0"/>
              <a:t>teachers</a:t>
            </a:r>
            <a:r>
              <a:rPr lang="en-US" dirty="0" smtClean="0"/>
              <a:t> for recommendation</a:t>
            </a:r>
          </a:p>
          <a:p>
            <a:pPr marL="1493950" lvl="2" indent="-514350">
              <a:buFont typeface="+mj-lt"/>
              <a:buAutoNum type="romanLcPeriod"/>
            </a:pPr>
            <a:r>
              <a:rPr lang="en-US" dirty="0" smtClean="0"/>
              <a:t>If teachers recommends “yes,” either the teacher or the EL site representative marks the recommendation in Illuminate </a:t>
            </a:r>
          </a:p>
          <a:p>
            <a:pPr marL="1493950" lvl="2" indent="-514350">
              <a:buFont typeface="+mj-lt"/>
              <a:buAutoNum type="romanLcPeriod"/>
            </a:pPr>
            <a:r>
              <a:rPr lang="en-US" dirty="0" smtClean="0"/>
              <a:t>If the teacher recommends “no,” they must provide evidence, like test scores, to demonstrate the student is not ready.  Multilingual Director looks these cases over, student by student, and makes decisions</a:t>
            </a:r>
          </a:p>
          <a:p>
            <a:pPr marL="947000" lvl="1" indent="-457200">
              <a:buFont typeface="+mj-lt"/>
              <a:buAutoNum type="alphaLcParenR"/>
            </a:pPr>
            <a:r>
              <a:rPr lang="en-US" dirty="0"/>
              <a:t>EL site representatives ask </a:t>
            </a:r>
            <a:r>
              <a:rPr lang="en-US" b="1" dirty="0" smtClean="0"/>
              <a:t>parents/guardians</a:t>
            </a:r>
            <a:r>
              <a:rPr lang="en-US" dirty="0" smtClean="0"/>
              <a:t> </a:t>
            </a:r>
            <a:r>
              <a:rPr lang="en-US" dirty="0"/>
              <a:t>for recommendation</a:t>
            </a:r>
          </a:p>
          <a:p>
            <a:pPr marL="1493950" lvl="2" indent="-514350">
              <a:buFont typeface="+mj-lt"/>
              <a:buAutoNum type="romanLcPeriod"/>
            </a:pPr>
            <a:r>
              <a:rPr lang="en-US" dirty="0"/>
              <a:t>If </a:t>
            </a:r>
            <a:r>
              <a:rPr lang="en-US" dirty="0" smtClean="0"/>
              <a:t>parent recommends </a:t>
            </a:r>
            <a:r>
              <a:rPr lang="en-US" dirty="0"/>
              <a:t>“yes</a:t>
            </a:r>
            <a:r>
              <a:rPr lang="en-US" dirty="0" smtClean="0"/>
              <a:t>,” the EL site </a:t>
            </a:r>
            <a:r>
              <a:rPr lang="en-US" dirty="0"/>
              <a:t>representative marks the </a:t>
            </a:r>
            <a:r>
              <a:rPr lang="en-US" dirty="0" smtClean="0"/>
              <a:t>recommendation  and date </a:t>
            </a:r>
            <a:r>
              <a:rPr lang="en-US" dirty="0"/>
              <a:t>in Illuminate </a:t>
            </a:r>
          </a:p>
          <a:p>
            <a:pPr marL="1493950" lvl="2" indent="-514350">
              <a:buFont typeface="+mj-lt"/>
              <a:buAutoNum type="romanLcPeriod"/>
            </a:pPr>
            <a:r>
              <a:rPr lang="en-US" dirty="0"/>
              <a:t>If the </a:t>
            </a:r>
            <a:r>
              <a:rPr lang="en-US" dirty="0" smtClean="0"/>
              <a:t>parent recommends </a:t>
            </a:r>
            <a:r>
              <a:rPr lang="en-US" dirty="0"/>
              <a:t>“no</a:t>
            </a:r>
            <a:r>
              <a:rPr lang="en-US" dirty="0" smtClean="0"/>
              <a:t>,” </a:t>
            </a:r>
            <a:r>
              <a:rPr lang="en-US" dirty="0"/>
              <a:t>Multilingual </a:t>
            </a:r>
            <a:r>
              <a:rPr lang="en-US" dirty="0" smtClean="0"/>
              <a:t>Director contacts parent to discuss 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English/Recclassifying EL PP/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3613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404040"/>
                </a:solidFill>
                <a:latin typeface="Book Antiqua" pitchFamily="18" charset="0"/>
              </a:defRPr>
            </a:lvl1pPr>
            <a:lvl2pPr marL="795997" indent="-306153">
              <a:defRPr sz="2100">
                <a:solidFill>
                  <a:srgbClr val="404040"/>
                </a:solidFill>
                <a:latin typeface="Book Antiqua" pitchFamily="18" charset="0"/>
              </a:defRPr>
            </a:lvl2pPr>
            <a:lvl3pPr marL="1224610" indent="-244922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714454" indent="-244922">
              <a:defRPr sz="1700">
                <a:solidFill>
                  <a:srgbClr val="404040"/>
                </a:solidFill>
                <a:latin typeface="Book Antiqua" pitchFamily="18" charset="0"/>
              </a:defRPr>
            </a:lvl4pPr>
            <a:lvl5pPr marL="2204298" indent="-244922">
              <a:defRPr sz="1500">
                <a:solidFill>
                  <a:srgbClr val="404040"/>
                </a:solidFill>
                <a:latin typeface="Book Antiqua" pitchFamily="18" charset="0"/>
              </a:defRPr>
            </a:lvl5pPr>
            <a:lvl6pPr marL="2694142" indent="-244922" eaLnBrk="0" fontAlgn="base" hangingPunct="0">
              <a:buClr>
                <a:srgbClr val="644646"/>
              </a:buClr>
              <a:defRPr sz="1500">
                <a:solidFill>
                  <a:srgbClr val="404040"/>
                </a:solidFill>
                <a:latin typeface="Book Antiqua" pitchFamily="18" charset="0"/>
              </a:defRPr>
            </a:lvl6pPr>
            <a:lvl7pPr marL="3183987" indent="-244922" eaLnBrk="0" fontAlgn="base" hangingPunct="0">
              <a:buClr>
                <a:srgbClr val="644646"/>
              </a:buClr>
              <a:defRPr sz="1500">
                <a:solidFill>
                  <a:srgbClr val="404040"/>
                </a:solidFill>
                <a:latin typeface="Book Antiqua" pitchFamily="18" charset="0"/>
              </a:defRPr>
            </a:lvl7pPr>
            <a:lvl8pPr marL="3673831" indent="-244922" eaLnBrk="0" fontAlgn="base" hangingPunct="0">
              <a:buClr>
                <a:srgbClr val="644646"/>
              </a:buClr>
              <a:defRPr sz="1500">
                <a:solidFill>
                  <a:srgbClr val="404040"/>
                </a:solidFill>
                <a:latin typeface="Book Antiqua" pitchFamily="18" charset="0"/>
              </a:defRPr>
            </a:lvl8pPr>
            <a:lvl9pPr marL="4163675" indent="-244922" eaLnBrk="0" fontAlgn="base" hangingPunct="0">
              <a:buClr>
                <a:srgbClr val="644646"/>
              </a:buClr>
              <a:defRPr sz="15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fld id="{80B7E23F-D9E9-4B1F-B986-3CF691F90F07}" type="slidenum">
              <a:rPr lang="en-US" altLang="en-US" sz="1500">
                <a:solidFill>
                  <a:schemeClr val="tx1"/>
                </a:solidFill>
                <a:latin typeface="Times New Roman" pitchFamily="18" charset="0"/>
              </a:rPr>
              <a:pPr/>
              <a:t>4</a:t>
            </a:fld>
            <a:endParaRPr lang="en-US" altLang="en-US" sz="15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04009" y="1035050"/>
            <a:ext cx="8191500" cy="5364480"/>
          </a:xfrm>
        </p:spPr>
        <p:txBody>
          <a:bodyPr/>
          <a:lstStyle/>
          <a:p>
            <a:pPr marL="47624" indent="0" algn="ctr">
              <a:lnSpc>
                <a:spcPct val="80000"/>
              </a:lnSpc>
              <a:buNone/>
            </a:pPr>
            <a:r>
              <a:rPr lang="en-US" altLang="en-US" sz="3400" b="1" dirty="0" smtClean="0">
                <a:solidFill>
                  <a:srgbClr val="00B050"/>
                </a:solidFill>
                <a:latin typeface="Garamond" pitchFamily="18" charset="0"/>
              </a:rPr>
              <a:t>Online in Illuminate</a:t>
            </a:r>
            <a:endParaRPr lang="en-US" altLang="en-US" sz="3400" b="1" dirty="0">
              <a:solidFill>
                <a:srgbClr val="00B050"/>
              </a:solidFill>
              <a:latin typeface="Garamond" pitchFamily="18" charset="0"/>
            </a:endParaRPr>
          </a:p>
          <a:p>
            <a:pPr marL="47624" indent="0" algn="ctr">
              <a:lnSpc>
                <a:spcPct val="80000"/>
              </a:lnSpc>
              <a:buNone/>
            </a:pPr>
            <a:endParaRPr lang="en-US" altLang="en-US" sz="1500" b="1" dirty="0">
              <a:latin typeface="Garamond" pitchFamily="18" charset="0"/>
            </a:endParaRPr>
          </a:p>
          <a:p>
            <a:pPr marL="47624" indent="0">
              <a:lnSpc>
                <a:spcPct val="80000"/>
              </a:lnSpc>
              <a:buNone/>
            </a:pPr>
            <a:endParaRPr lang="en-US" altLang="en-US" sz="1500" dirty="0">
              <a:latin typeface="Garamond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/>
          <p:nvPr/>
        </p:nvPicPr>
        <p:blipFill>
          <a:blip r:embed="rId4"/>
          <a:stretch>
            <a:fillRect/>
          </a:stretch>
        </p:blipFill>
        <p:spPr>
          <a:xfrm>
            <a:off x="2168574" y="1811915"/>
            <a:ext cx="5937250" cy="2109787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>
            <a:off x="10839450" y="7550785"/>
            <a:ext cx="4667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Down Arrow 2"/>
          <p:cNvSpPr/>
          <p:nvPr/>
        </p:nvSpPr>
        <p:spPr>
          <a:xfrm rot="5082934" flipH="1">
            <a:off x="5722144" y="3241446"/>
            <a:ext cx="214313" cy="59789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0991850" y="7703185"/>
            <a:ext cx="4667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/>
        </p:nvPicPr>
        <p:blipFill>
          <a:blip r:embed="rId5"/>
          <a:stretch>
            <a:fillRect/>
          </a:stretch>
        </p:blipFill>
        <p:spPr>
          <a:xfrm>
            <a:off x="2168575" y="5080651"/>
            <a:ext cx="5943600" cy="1029970"/>
          </a:xfrm>
          <a:prstGeom prst="rect">
            <a:avLst/>
          </a:prstGeom>
        </p:spPr>
      </p:pic>
      <p:sp>
        <p:nvSpPr>
          <p:cNvPr id="11" name="Down Arrow 10"/>
          <p:cNvSpPr/>
          <p:nvPr/>
        </p:nvSpPr>
        <p:spPr>
          <a:xfrm rot="5082934" flipH="1">
            <a:off x="7655719" y="5937020"/>
            <a:ext cx="214313" cy="59789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41474" y="2389733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1</a:t>
            </a:r>
            <a:endParaRPr lang="en-US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1371699" y="5053823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English/Recclassifying EL PP/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76806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404040"/>
                </a:solidFill>
                <a:latin typeface="Book Antiqua" pitchFamily="18" charset="0"/>
              </a:defRPr>
            </a:lvl1pPr>
            <a:lvl2pPr marL="795997" indent="-306153">
              <a:defRPr sz="2100">
                <a:solidFill>
                  <a:srgbClr val="404040"/>
                </a:solidFill>
                <a:latin typeface="Book Antiqua" pitchFamily="18" charset="0"/>
              </a:defRPr>
            </a:lvl2pPr>
            <a:lvl3pPr marL="1224610" indent="-244922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714454" indent="-244922">
              <a:defRPr sz="1700">
                <a:solidFill>
                  <a:srgbClr val="404040"/>
                </a:solidFill>
                <a:latin typeface="Book Antiqua" pitchFamily="18" charset="0"/>
              </a:defRPr>
            </a:lvl4pPr>
            <a:lvl5pPr marL="2204298" indent="-244922">
              <a:defRPr sz="1500">
                <a:solidFill>
                  <a:srgbClr val="404040"/>
                </a:solidFill>
                <a:latin typeface="Book Antiqua" pitchFamily="18" charset="0"/>
              </a:defRPr>
            </a:lvl5pPr>
            <a:lvl6pPr marL="2694142" indent="-244922" eaLnBrk="0" fontAlgn="base" hangingPunct="0">
              <a:buClr>
                <a:srgbClr val="644646"/>
              </a:buClr>
              <a:defRPr sz="1500">
                <a:solidFill>
                  <a:srgbClr val="404040"/>
                </a:solidFill>
                <a:latin typeface="Book Antiqua" pitchFamily="18" charset="0"/>
              </a:defRPr>
            </a:lvl6pPr>
            <a:lvl7pPr marL="3183987" indent="-244922" eaLnBrk="0" fontAlgn="base" hangingPunct="0">
              <a:buClr>
                <a:srgbClr val="644646"/>
              </a:buClr>
              <a:defRPr sz="1500">
                <a:solidFill>
                  <a:srgbClr val="404040"/>
                </a:solidFill>
                <a:latin typeface="Book Antiqua" pitchFamily="18" charset="0"/>
              </a:defRPr>
            </a:lvl7pPr>
            <a:lvl8pPr marL="3673831" indent="-244922" eaLnBrk="0" fontAlgn="base" hangingPunct="0">
              <a:buClr>
                <a:srgbClr val="644646"/>
              </a:buClr>
              <a:defRPr sz="1500">
                <a:solidFill>
                  <a:srgbClr val="404040"/>
                </a:solidFill>
                <a:latin typeface="Book Antiqua" pitchFamily="18" charset="0"/>
              </a:defRPr>
            </a:lvl8pPr>
            <a:lvl9pPr marL="4163675" indent="-244922" eaLnBrk="0" fontAlgn="base" hangingPunct="0">
              <a:buClr>
                <a:srgbClr val="644646"/>
              </a:buClr>
              <a:defRPr sz="15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fld id="{80B7E23F-D9E9-4B1F-B986-3CF691F90F07}" type="slidenum">
              <a:rPr lang="en-US" altLang="en-US" sz="1500">
                <a:solidFill>
                  <a:schemeClr val="tx1"/>
                </a:solidFill>
                <a:latin typeface="Times New Roman" pitchFamily="18" charset="0"/>
              </a:rPr>
              <a:pPr/>
              <a:t>5</a:t>
            </a:fld>
            <a:endParaRPr lang="en-US" altLang="en-US" sz="15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19150" y="996950"/>
            <a:ext cx="8191500" cy="5364480"/>
          </a:xfrm>
        </p:spPr>
        <p:txBody>
          <a:bodyPr/>
          <a:lstStyle/>
          <a:p>
            <a:pPr marL="47624" indent="0" algn="ctr">
              <a:lnSpc>
                <a:spcPct val="80000"/>
              </a:lnSpc>
              <a:buNone/>
            </a:pPr>
            <a:r>
              <a:rPr lang="en-US" altLang="en-US" sz="3400" b="1" dirty="0">
                <a:solidFill>
                  <a:srgbClr val="00B050"/>
                </a:solidFill>
                <a:latin typeface="Garamond" pitchFamily="18" charset="0"/>
              </a:rPr>
              <a:t>Online in Illuminate</a:t>
            </a:r>
          </a:p>
          <a:p>
            <a:pPr marL="47624" indent="0" algn="ctr">
              <a:lnSpc>
                <a:spcPct val="80000"/>
              </a:lnSpc>
              <a:buNone/>
            </a:pPr>
            <a:endParaRPr lang="en-US" altLang="en-US" sz="1500" b="1" dirty="0">
              <a:latin typeface="Garamond" pitchFamily="18" charset="0"/>
            </a:endParaRPr>
          </a:p>
          <a:p>
            <a:pPr marL="47624" indent="0">
              <a:lnSpc>
                <a:spcPct val="80000"/>
              </a:lnSpc>
              <a:buNone/>
            </a:pPr>
            <a:endParaRPr lang="en-US" altLang="en-US" sz="1500" dirty="0">
              <a:latin typeface="Garamond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62" y="1842750"/>
            <a:ext cx="8602276" cy="482984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29200" y="2791539"/>
            <a:ext cx="100012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143762" y="3404447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3</a:t>
            </a:r>
            <a:endParaRPr lang="en-US" sz="4400" dirty="0"/>
          </a:p>
        </p:txBody>
      </p:sp>
      <p:sp>
        <p:nvSpPr>
          <p:cNvPr id="9" name="Right Brace 8"/>
          <p:cNvSpPr/>
          <p:nvPr/>
        </p:nvSpPr>
        <p:spPr>
          <a:xfrm>
            <a:off x="3506153" y="3200399"/>
            <a:ext cx="295275" cy="1247775"/>
          </a:xfrm>
          <a:prstGeom prst="rightBrace">
            <a:avLst>
              <a:gd name="adj1" fmla="val 0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29050" y="3619500"/>
            <a:ext cx="2552700" cy="3892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EL Coordinator only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English/Recclassifying EL PP/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4722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404040"/>
                </a:solidFill>
                <a:latin typeface="Book Antiqua" pitchFamily="18" charset="0"/>
              </a:defRPr>
            </a:lvl1pPr>
            <a:lvl2pPr marL="795997" indent="-306153">
              <a:defRPr sz="2100">
                <a:solidFill>
                  <a:srgbClr val="404040"/>
                </a:solidFill>
                <a:latin typeface="Book Antiqua" pitchFamily="18" charset="0"/>
              </a:defRPr>
            </a:lvl2pPr>
            <a:lvl3pPr marL="1224610" indent="-244922">
              <a:defRPr>
                <a:solidFill>
                  <a:srgbClr val="404040"/>
                </a:solidFill>
                <a:latin typeface="Book Antiqua" pitchFamily="18" charset="0"/>
              </a:defRPr>
            </a:lvl3pPr>
            <a:lvl4pPr marL="1714454" indent="-244922">
              <a:defRPr sz="1700">
                <a:solidFill>
                  <a:srgbClr val="404040"/>
                </a:solidFill>
                <a:latin typeface="Book Antiqua" pitchFamily="18" charset="0"/>
              </a:defRPr>
            </a:lvl4pPr>
            <a:lvl5pPr marL="2204298" indent="-244922">
              <a:defRPr sz="1500">
                <a:solidFill>
                  <a:srgbClr val="404040"/>
                </a:solidFill>
                <a:latin typeface="Book Antiqua" pitchFamily="18" charset="0"/>
              </a:defRPr>
            </a:lvl5pPr>
            <a:lvl6pPr marL="2694142" indent="-244922" eaLnBrk="0" fontAlgn="base" hangingPunct="0">
              <a:buClr>
                <a:srgbClr val="644646"/>
              </a:buClr>
              <a:defRPr sz="1500">
                <a:solidFill>
                  <a:srgbClr val="404040"/>
                </a:solidFill>
                <a:latin typeface="Book Antiqua" pitchFamily="18" charset="0"/>
              </a:defRPr>
            </a:lvl6pPr>
            <a:lvl7pPr marL="3183987" indent="-244922" eaLnBrk="0" fontAlgn="base" hangingPunct="0">
              <a:buClr>
                <a:srgbClr val="644646"/>
              </a:buClr>
              <a:defRPr sz="1500">
                <a:solidFill>
                  <a:srgbClr val="404040"/>
                </a:solidFill>
                <a:latin typeface="Book Antiqua" pitchFamily="18" charset="0"/>
              </a:defRPr>
            </a:lvl7pPr>
            <a:lvl8pPr marL="3673831" indent="-244922" eaLnBrk="0" fontAlgn="base" hangingPunct="0">
              <a:buClr>
                <a:srgbClr val="644646"/>
              </a:buClr>
              <a:defRPr sz="1500">
                <a:solidFill>
                  <a:srgbClr val="404040"/>
                </a:solidFill>
                <a:latin typeface="Book Antiqua" pitchFamily="18" charset="0"/>
              </a:defRPr>
            </a:lvl8pPr>
            <a:lvl9pPr marL="4163675" indent="-244922" eaLnBrk="0" fontAlgn="base" hangingPunct="0">
              <a:buClr>
                <a:srgbClr val="644646"/>
              </a:buClr>
              <a:defRPr sz="1500">
                <a:solidFill>
                  <a:srgbClr val="404040"/>
                </a:solidFill>
                <a:latin typeface="Book Antiqua" pitchFamily="18" charset="0"/>
              </a:defRPr>
            </a:lvl9pPr>
          </a:lstStyle>
          <a:p>
            <a:fld id="{80B7E23F-D9E9-4B1F-B986-3CF691F90F07}" type="slidenum">
              <a:rPr lang="en-US" altLang="en-US" sz="1500">
                <a:solidFill>
                  <a:schemeClr val="tx1"/>
                </a:solidFill>
                <a:latin typeface="Times New Roman" pitchFamily="18" charset="0"/>
              </a:rPr>
              <a:pPr/>
              <a:t>6</a:t>
            </a:fld>
            <a:endParaRPr lang="en-US" altLang="en-US" sz="15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04009" y="1035050"/>
            <a:ext cx="8191500" cy="5364480"/>
          </a:xfrm>
        </p:spPr>
        <p:txBody>
          <a:bodyPr/>
          <a:lstStyle/>
          <a:p>
            <a:pPr marL="47624" indent="0" algn="ctr">
              <a:lnSpc>
                <a:spcPct val="80000"/>
              </a:lnSpc>
              <a:buNone/>
            </a:pPr>
            <a:endParaRPr lang="en-US" altLang="en-US" sz="1500" b="1" dirty="0">
              <a:latin typeface="Garamond" pitchFamily="18" charset="0"/>
            </a:endParaRPr>
          </a:p>
          <a:p>
            <a:pPr marL="47624" indent="0">
              <a:lnSpc>
                <a:spcPct val="80000"/>
              </a:lnSpc>
              <a:buNone/>
            </a:pPr>
            <a:endParaRPr lang="en-US" altLang="en-US" sz="1500" dirty="0">
              <a:latin typeface="Garamond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3776"/>
            <a:ext cx="3520441" cy="8321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0" y="8558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10839450" y="7550785"/>
            <a:ext cx="4667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0991850" y="7703185"/>
            <a:ext cx="4667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" y="933450"/>
            <a:ext cx="88487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Reclassification Process in SCUSD 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1543050"/>
            <a:ext cx="88487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800" dirty="0" smtClean="0"/>
              <a:t>Once a school has completed reclassifying all their eligible students, Multilingual Literacy changes the students’ status </a:t>
            </a:r>
            <a:r>
              <a:rPr lang="en-US" sz="2800" dirty="0"/>
              <a:t>from “EL” to “</a:t>
            </a:r>
            <a:r>
              <a:rPr lang="en-US" sz="2800" dirty="0" smtClean="0"/>
              <a:t>Reclassified” in Infinite Campus, our student information system</a:t>
            </a:r>
          </a:p>
          <a:p>
            <a:pPr marL="457200" indent="-457200">
              <a:buFont typeface="+mj-lt"/>
              <a:buAutoNum type="arabicPeriod" startAt="3"/>
            </a:pPr>
            <a:endParaRPr lang="en-US" sz="2800" dirty="0" smtClean="0"/>
          </a:p>
          <a:p>
            <a:pPr marL="457200" indent="-457200">
              <a:buFont typeface="+mj-lt"/>
              <a:buAutoNum type="arabicPeriod" startAt="3"/>
            </a:pPr>
            <a:r>
              <a:rPr lang="en-US" sz="2800" dirty="0" smtClean="0"/>
              <a:t>The next time we provide student information to CA’s student information system, the students are reclassified and no longer need to take the CELDT</a:t>
            </a:r>
          </a:p>
          <a:p>
            <a:pPr marL="457200" indent="-457200">
              <a:buFont typeface="+mj-lt"/>
              <a:buAutoNum type="arabicPeriod" startAt="3"/>
            </a:pPr>
            <a:endParaRPr lang="en-US" sz="2800" dirty="0" smtClean="0"/>
          </a:p>
          <a:p>
            <a:pPr marL="457200" indent="-457200">
              <a:buFont typeface="+mj-lt"/>
              <a:buAutoNum type="arabicPeriod" startAt="3"/>
            </a:pPr>
            <a:r>
              <a:rPr lang="en-US" sz="2800" dirty="0" smtClean="0"/>
              <a:t>Multilingual Literacy provides annual lists of reclassified students to schools for  follow up; each student is monitored for two years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English/Recclassifying EL PP/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78644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5976</TotalTime>
  <Words>750</Words>
  <Application>Microsoft Office PowerPoint</Application>
  <PresentationFormat>Custom</PresentationFormat>
  <Paragraphs>92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A. Forrest</dc:creator>
  <cp:lastModifiedBy>SCUSD</cp:lastModifiedBy>
  <cp:revision>223</cp:revision>
  <cp:lastPrinted>2016-05-12T18:14:53Z</cp:lastPrinted>
  <dcterms:created xsi:type="dcterms:W3CDTF">2013-05-24T21:33:12Z</dcterms:created>
  <dcterms:modified xsi:type="dcterms:W3CDTF">2016-05-12T18:14:56Z</dcterms:modified>
</cp:coreProperties>
</file>