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4" r:id="rId1"/>
    <p:sldMasterId id="2147483735" r:id="rId2"/>
    <p:sldMasterId id="2147483736" r:id="rId3"/>
    <p:sldMasterId id="2147483738" r:id="rId4"/>
  </p:sldMasterIdLst>
  <p:notesMasterIdLst>
    <p:notesMasterId r:id="rId17"/>
  </p:notesMasterIdLst>
  <p:sldIdLst>
    <p:sldId id="256" r:id="rId5"/>
    <p:sldId id="257" r:id="rId6"/>
    <p:sldId id="259" r:id="rId7"/>
    <p:sldId id="280" r:id="rId8"/>
    <p:sldId id="260" r:id="rId9"/>
    <p:sldId id="263" r:id="rId10"/>
    <p:sldId id="265" r:id="rId11"/>
    <p:sldId id="268" r:id="rId12"/>
    <p:sldId id="266" r:id="rId13"/>
    <p:sldId id="267" r:id="rId14"/>
    <p:sldId id="281" r:id="rId15"/>
    <p:sldId id="278" r:id="rId16"/>
  </p:sldIdLst>
  <p:sldSz cx="9144000" cy="6858000" type="screen4x3"/>
  <p:notesSz cx="6950075" cy="9236075"/>
  <p:embeddedFontLst>
    <p:embeddedFont>
      <p:font typeface="Helvetica Neue"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y Morri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3C7DA06-FBFE-4551-871E-B8E925426E23}">
  <a:tblStyle styleId="{33C7DA06-FBFE-4551-871E-B8E925426E23}" styleName="Table_0">
    <a:wholeTbl>
      <a:tcTxStyle b="off" i="off">
        <a:font>
          <a:latin typeface="Arial"/>
          <a:ea typeface="Arial"/>
          <a:cs typeface="Arial"/>
        </a:font>
        <a:schemeClr val="dk1"/>
      </a:tcTxStyle>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tcBdr>
      </a:tcStyle>
    </a:band1H>
    <a:band1V>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cBdr>
      </a:tcStyle>
    </a:band1V>
    <a:band2V>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med" len="med"/>
              <a:tailEnd type="none" w="med" len="med"/>
            </a:ln>
          </a:top>
        </a:tcBdr>
      </a:tcStyle>
    </a:lastRow>
    <a:firstRow>
      <a:tcTxStyle b="on" i="off">
        <a:font>
          <a:latin typeface="Arial"/>
          <a:ea typeface="Arial"/>
          <a:cs typeface="Arial"/>
        </a:font>
        <a:schemeClr val="lt1"/>
      </a:tcTxStyle>
      <a:tcStyle>
        <a:tcBdr/>
        <a:fill>
          <a:solidFill>
            <a:schemeClr val="accent1"/>
          </a:solidFill>
        </a:fill>
      </a:tcStyle>
    </a:firstRow>
  </a:tblStyle>
  <a:tblStyle styleId="{4D37B666-3702-4516-B96E-5345FB22EB59}"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C2C20BFF-953D-4598-B016-A4C99B1D6ADA}" styleName="Table_2"/>
  <a:tblStyle styleId="{54EE938A-9A4E-4A22-AEB4-6B01615B029A}" styleName="Table_3">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87" autoAdjust="0"/>
  </p:normalViewPr>
  <p:slideViewPr>
    <p:cSldViewPr>
      <p:cViewPr>
        <p:scale>
          <a:sx n="75" d="100"/>
          <a:sy n="75" d="100"/>
        </p:scale>
        <p:origin x="-166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11699" cy="461804"/>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36769" y="0"/>
            <a:ext cx="3011699" cy="461804"/>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66812" y="692150"/>
            <a:ext cx="4616450" cy="34639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95008" y="4387135"/>
            <a:ext cx="5560060" cy="4156234"/>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72667"/>
            <a:ext cx="3011699" cy="461804"/>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36769" y="8772667"/>
            <a:ext cx="3011699" cy="46180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58353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3" name="Shape 563"/>
          <p:cNvSpPr txBox="1">
            <a:spLocks noGrp="1"/>
          </p:cNvSpPr>
          <p:nvPr>
            <p:ph type="body" idx="1"/>
          </p:nvPr>
        </p:nvSpPr>
        <p:spPr>
          <a:xfrm>
            <a:off x="695008" y="4387135"/>
            <a:ext cx="5560060" cy="415623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564" name="Shape 564"/>
          <p:cNvSpPr txBox="1">
            <a:spLocks noGrp="1"/>
          </p:cNvSpPr>
          <p:nvPr>
            <p:ph type="sldNum" idx="12"/>
          </p:nvPr>
        </p:nvSpPr>
        <p:spPr>
          <a:xfrm>
            <a:off x="3936769" y="8772667"/>
            <a:ext cx="3011699" cy="46180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9" name="Shape 699"/>
          <p:cNvSpPr txBox="1">
            <a:spLocks noGrp="1"/>
          </p:cNvSpPr>
          <p:nvPr>
            <p:ph type="body" idx="1"/>
          </p:nvPr>
        </p:nvSpPr>
        <p:spPr>
          <a:xfrm>
            <a:off x="695006" y="4387135"/>
            <a:ext cx="5560200" cy="4156200"/>
          </a:xfrm>
          <a:prstGeom prst="rect">
            <a:avLst/>
          </a:prstGeom>
          <a:noFill/>
          <a:ln>
            <a:noFill/>
          </a:ln>
        </p:spPr>
        <p:txBody>
          <a:bodyPr lIns="92550" tIns="46250" rIns="92550" bIns="46250" anchor="t" anchorCtr="0">
            <a:noAutofit/>
          </a:bodyPr>
          <a:lstStyle/>
          <a:p>
            <a:pPr lvl="0" rtl="0">
              <a:spcBef>
                <a:spcPts val="600"/>
              </a:spcBef>
              <a:buClr>
                <a:schemeClr val="dk1"/>
              </a:buClr>
              <a:buSzPct val="91666"/>
              <a:buFont typeface="Arial"/>
              <a:buNone/>
            </a:pPr>
            <a:r>
              <a:rPr lang="en-US" dirty="0" smtClean="0"/>
              <a:t>This is the visualization for the district’s page.</a:t>
            </a:r>
          </a:p>
          <a:p>
            <a:pPr lvl="0" rtl="0">
              <a:spcBef>
                <a:spcPts val="600"/>
              </a:spcBef>
              <a:buClr>
                <a:schemeClr val="dk1"/>
              </a:buClr>
              <a:buSzPct val="91666"/>
              <a:buFont typeface="Arial"/>
              <a:buNone/>
            </a:pPr>
            <a:r>
              <a:rPr lang="en-US" dirty="0" smtClean="0"/>
              <a:t>First arrow: the “landing page” for</a:t>
            </a:r>
            <a:r>
              <a:rPr lang="en-US" baseline="0" dirty="0" smtClean="0"/>
              <a:t> the CA Dashboard is always going to be this Equity Report. One of the defining purposes of the dashboard through the Local Control Funding Formula is to identify areas where there are gaps between student groups.</a:t>
            </a:r>
          </a:p>
          <a:p>
            <a:pPr lvl="0" rtl="0">
              <a:spcBef>
                <a:spcPts val="600"/>
              </a:spcBef>
              <a:buClr>
                <a:schemeClr val="dk1"/>
              </a:buClr>
              <a:buSzPct val="91666"/>
              <a:buFont typeface="Arial"/>
              <a:buNone/>
            </a:pPr>
            <a:r>
              <a:rPr lang="en-US" baseline="0" dirty="0" smtClean="0"/>
              <a:t>The next arrow shows where the basic demographic information appears, and the pull-down for the year. </a:t>
            </a:r>
          </a:p>
          <a:p>
            <a:pPr lvl="0" rtl="0">
              <a:spcBef>
                <a:spcPts val="600"/>
              </a:spcBef>
              <a:buClr>
                <a:schemeClr val="dk1"/>
              </a:buClr>
              <a:buSzPct val="91666"/>
              <a:buFont typeface="Arial"/>
              <a:buNone/>
            </a:pPr>
            <a:r>
              <a:rPr lang="en-US" baseline="0" dirty="0" smtClean="0"/>
              <a:t>The orange arrow points to the list of state indicators. The first column is the rating for all students in the district. The second column details how many </a:t>
            </a:r>
            <a:r>
              <a:rPr lang="en-US" u="sng" baseline="0" dirty="0" smtClean="0"/>
              <a:t>student groups</a:t>
            </a:r>
            <a:r>
              <a:rPr lang="en-US" u="none" baseline="0" dirty="0" smtClean="0"/>
              <a:t> are represented for that measure. The third column indicates how many student groups are shown as being in need with a red/orange rating.</a:t>
            </a:r>
          </a:p>
          <a:p>
            <a:pPr lvl="0" rtl="0">
              <a:spcBef>
                <a:spcPts val="600"/>
              </a:spcBef>
              <a:buClr>
                <a:schemeClr val="dk1"/>
              </a:buClr>
              <a:buSzPct val="91666"/>
              <a:buFont typeface="Arial"/>
              <a:buNone/>
            </a:pPr>
            <a:r>
              <a:rPr lang="en-US" u="none" baseline="0" dirty="0" smtClean="0"/>
              <a:t>Any area that shows “N/A” is those areas where more data will be coming in the fall.</a:t>
            </a:r>
          </a:p>
          <a:p>
            <a:pPr lvl="0" rtl="0">
              <a:spcBef>
                <a:spcPts val="600"/>
              </a:spcBef>
              <a:buClr>
                <a:schemeClr val="dk1"/>
              </a:buClr>
              <a:buSzPct val="91666"/>
              <a:buFont typeface="Arial"/>
              <a:buNone/>
            </a:pPr>
            <a:r>
              <a:rPr lang="en-US" u="none" baseline="0" dirty="0" smtClean="0"/>
              <a:t>Note that anything underlined is clickable, so the area can be expanded to show more detail.</a:t>
            </a:r>
            <a:endParaRPr lang="en-US" baseline="0" dirty="0" smtClean="0"/>
          </a:p>
          <a:p>
            <a:pPr lvl="0" rtl="0">
              <a:spcBef>
                <a:spcPts val="600"/>
              </a:spcBef>
              <a:buClr>
                <a:schemeClr val="dk1"/>
              </a:buClr>
              <a:buSzPct val="91666"/>
              <a:buFont typeface="Arial"/>
              <a:buNone/>
            </a:pPr>
            <a:r>
              <a:rPr lang="en-US" baseline="0" dirty="0" smtClean="0"/>
              <a:t>The purple arrow points to the list of local indicators.</a:t>
            </a:r>
          </a:p>
          <a:p>
            <a:pPr lvl="0" rtl="0">
              <a:spcBef>
                <a:spcPts val="600"/>
              </a:spcBef>
              <a:buClr>
                <a:schemeClr val="dk1"/>
              </a:buClr>
              <a:buSzPct val="91666"/>
              <a:buFont typeface="Arial"/>
              <a:buNone/>
            </a:pPr>
            <a:r>
              <a:rPr lang="en-US" baseline="0" dirty="0" smtClean="0"/>
              <a:t>Finally, on the right, the red arrow points to the different tabs that may be explored for greater detail.</a:t>
            </a:r>
          </a:p>
          <a:p>
            <a:pPr lvl="0" rtl="0">
              <a:spcBef>
                <a:spcPts val="600"/>
              </a:spcBef>
              <a:buClr>
                <a:schemeClr val="dk1"/>
              </a:buClr>
              <a:buSzPct val="91666"/>
              <a:buFont typeface="Arial"/>
              <a:buNone/>
            </a:pPr>
            <a:endParaRPr lang="en-US" baseline="0" dirty="0" smtClean="0"/>
          </a:p>
          <a:p>
            <a:pPr lvl="0" rtl="0">
              <a:spcBef>
                <a:spcPts val="600"/>
              </a:spcBef>
              <a:buClr>
                <a:schemeClr val="dk1"/>
              </a:buClr>
              <a:buSzPct val="91666"/>
              <a:buFont typeface="Arial"/>
              <a:buNone/>
            </a:pPr>
            <a:r>
              <a:rPr lang="en-US" i="1" baseline="0" dirty="0" smtClean="0"/>
              <a:t>NOTE: If you would like to share the live Dashboard, click the link at the top right.</a:t>
            </a:r>
            <a:endParaRPr lang="en-US" i="1" dirty="0"/>
          </a:p>
        </p:txBody>
      </p:sp>
      <p:sp>
        <p:nvSpPr>
          <p:cNvPr id="700" name="Shape 700"/>
          <p:cNvSpPr txBox="1"/>
          <p:nvPr/>
        </p:nvSpPr>
        <p:spPr>
          <a:xfrm>
            <a:off x="0" y="0"/>
            <a:ext cx="3810000" cy="372000"/>
          </a:xfrm>
          <a:prstGeom prst="rect">
            <a:avLst/>
          </a:prstGeom>
          <a:noFill/>
          <a:ln>
            <a:noFill/>
          </a:ln>
        </p:spPr>
        <p:txBody>
          <a:bodyPr lIns="45725" tIns="45725" rIns="45725" bIns="457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5" name="Shape 795"/>
          <p:cNvSpPr txBox="1">
            <a:spLocks noGrp="1"/>
          </p:cNvSpPr>
          <p:nvPr>
            <p:ph type="body" idx="1"/>
          </p:nvPr>
        </p:nvSpPr>
        <p:spPr>
          <a:xfrm>
            <a:off x="695006" y="4387135"/>
            <a:ext cx="5560198" cy="4156200"/>
          </a:xfrm>
          <a:prstGeom prst="rect">
            <a:avLst/>
          </a:prstGeom>
          <a:noFill/>
          <a:ln>
            <a:noFill/>
          </a:ln>
        </p:spPr>
        <p:txBody>
          <a:bodyPr lIns="92550" tIns="46250" rIns="92550" bIns="46250" anchor="t" anchorCtr="0">
            <a:noAutofit/>
          </a:bodyPr>
          <a:lstStyle/>
          <a:p>
            <a:pPr marL="0" marR="0" lvl="0" indent="0" algn="l" rtl="0">
              <a:lnSpc>
                <a:spcPct val="90000"/>
              </a:lnSpc>
              <a:spcBef>
                <a:spcPts val="0"/>
              </a:spcBef>
              <a:buClr>
                <a:schemeClr val="dk1"/>
              </a:buClr>
              <a:buSzPct val="25000"/>
              <a:buFont typeface="Calibri"/>
              <a:buNone/>
            </a:pPr>
            <a:r>
              <a:rPr lang="en-US" dirty="0" smtClean="0"/>
              <a:t>Many</a:t>
            </a:r>
            <a:r>
              <a:rPr lang="en-US" baseline="0" dirty="0" smtClean="0"/>
              <a:t> of you are familiar with our district’s Data Dashboard, which was launched in October 2016. Unfortunately, both the district and the state are using the term, Dashboard. This table shows some of the differences between the offerings of each dashboard.</a:t>
            </a:r>
            <a:endParaRPr dirty="0"/>
          </a:p>
        </p:txBody>
      </p:sp>
      <p:sp>
        <p:nvSpPr>
          <p:cNvPr id="796" name="Shape 796"/>
          <p:cNvSpPr txBox="1"/>
          <p:nvPr/>
        </p:nvSpPr>
        <p:spPr>
          <a:xfrm>
            <a:off x="0" y="0"/>
            <a:ext cx="3809998" cy="371999"/>
          </a:xfrm>
          <a:prstGeom prst="rect">
            <a:avLst/>
          </a:prstGeom>
          <a:noFill/>
          <a:ln>
            <a:noFill/>
          </a:ln>
        </p:spPr>
        <p:txBody>
          <a:bodyPr lIns="45725" tIns="45725" rIns="45725" bIns="457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Shape 817"/>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8" name="Shape 818"/>
          <p:cNvSpPr txBox="1">
            <a:spLocks noGrp="1"/>
          </p:cNvSpPr>
          <p:nvPr>
            <p:ph type="body" idx="1"/>
          </p:nvPr>
        </p:nvSpPr>
        <p:spPr>
          <a:xfrm>
            <a:off x="695006" y="4387135"/>
            <a:ext cx="5560198" cy="4156200"/>
          </a:xfrm>
          <a:prstGeom prst="rect">
            <a:avLst/>
          </a:prstGeom>
          <a:noFill/>
          <a:ln>
            <a:noFill/>
          </a:ln>
        </p:spPr>
        <p:txBody>
          <a:bodyPr lIns="92550" tIns="46250" rIns="92550" bIns="46250" anchor="t" anchorCtr="0">
            <a:noAutofit/>
          </a:bodyPr>
          <a:lstStyle/>
          <a:p>
            <a:pPr marL="0" marR="0" lvl="0" indent="0" algn="l" rtl="0">
              <a:lnSpc>
                <a:spcPct val="9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819" name="Shape 819"/>
          <p:cNvSpPr txBox="1"/>
          <p:nvPr/>
        </p:nvSpPr>
        <p:spPr>
          <a:xfrm>
            <a:off x="0" y="0"/>
            <a:ext cx="3809998" cy="371999"/>
          </a:xfrm>
          <a:prstGeom prst="rect">
            <a:avLst/>
          </a:prstGeom>
          <a:noFill/>
          <a:ln>
            <a:noFill/>
          </a:ln>
        </p:spPr>
        <p:txBody>
          <a:bodyPr lIns="45725" tIns="45725" rIns="45725" bIns="457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3" name="Shape 573"/>
          <p:cNvSpPr txBox="1">
            <a:spLocks noGrp="1"/>
          </p:cNvSpPr>
          <p:nvPr>
            <p:ph type="body" idx="1"/>
          </p:nvPr>
        </p:nvSpPr>
        <p:spPr>
          <a:xfrm>
            <a:off x="695008" y="4387135"/>
            <a:ext cx="5560198"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endParaRPr lang="en-US" sz="1100" b="0" i="0" u="none" strike="noStrike" cap="none" dirty="0">
              <a:solidFill>
                <a:schemeClr val="dk1"/>
              </a:solidFill>
              <a:latin typeface="Calibri"/>
              <a:ea typeface="Calibri"/>
              <a:cs typeface="Calibri"/>
              <a:sym typeface="Calibri"/>
            </a:endParaRPr>
          </a:p>
        </p:txBody>
      </p:sp>
      <p:sp>
        <p:nvSpPr>
          <p:cNvPr id="574" name="Shape 574"/>
          <p:cNvSpPr txBox="1">
            <a:spLocks noGrp="1"/>
          </p:cNvSpPr>
          <p:nvPr>
            <p:ph type="sldNum" idx="12"/>
          </p:nvPr>
        </p:nvSpPr>
        <p:spPr>
          <a:xfrm>
            <a:off x="3936769" y="8772667"/>
            <a:ext cx="3011700" cy="461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3" name="Shape 593"/>
          <p:cNvSpPr txBox="1">
            <a:spLocks noGrp="1"/>
          </p:cNvSpPr>
          <p:nvPr>
            <p:ph type="body" idx="1"/>
          </p:nvPr>
        </p:nvSpPr>
        <p:spPr>
          <a:xfrm>
            <a:off x="695008" y="4387135"/>
            <a:ext cx="5560060" cy="4156234"/>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endParaRPr lang="en-US" sz="1100" dirty="0"/>
          </a:p>
        </p:txBody>
      </p:sp>
      <p:sp>
        <p:nvSpPr>
          <p:cNvPr id="594" name="Shape 594"/>
          <p:cNvSpPr txBox="1">
            <a:spLocks noGrp="1"/>
          </p:cNvSpPr>
          <p:nvPr>
            <p:ph type="sldNum" idx="12"/>
          </p:nvPr>
        </p:nvSpPr>
        <p:spPr>
          <a:xfrm>
            <a:off x="3936769" y="8772667"/>
            <a:ext cx="3011699" cy="46180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3</a:t>
            </a:fld>
            <a:endParaRPr lang="en-US"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3" name="Shape 573"/>
          <p:cNvSpPr txBox="1">
            <a:spLocks noGrp="1"/>
          </p:cNvSpPr>
          <p:nvPr>
            <p:ph type="body" idx="1"/>
          </p:nvPr>
        </p:nvSpPr>
        <p:spPr>
          <a:xfrm>
            <a:off x="695008" y="4387135"/>
            <a:ext cx="5560198" cy="415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dirty="0" smtClean="0">
                <a:solidFill>
                  <a:schemeClr val="dk1"/>
                </a:solidFill>
                <a:latin typeface="Calibri"/>
                <a:ea typeface="Calibri"/>
                <a:cs typeface="Calibri"/>
                <a:sym typeface="Calibri"/>
              </a:rPr>
              <a:t>This new system provides us an opportunity to introduce some new terms to the</a:t>
            </a:r>
            <a:r>
              <a:rPr lang="en-US" sz="1100" b="0" i="0" u="none" strike="noStrike" cap="none" baseline="0" dirty="0" smtClean="0">
                <a:solidFill>
                  <a:schemeClr val="dk1"/>
                </a:solidFill>
                <a:latin typeface="Calibri"/>
                <a:ea typeface="Calibri"/>
                <a:cs typeface="Calibri"/>
                <a:sym typeface="Calibri"/>
              </a:rPr>
              <a:t> community.</a:t>
            </a:r>
          </a:p>
          <a:p>
            <a:pPr marL="0" marR="0" lvl="0" indent="0" algn="l" rtl="0">
              <a:spcBef>
                <a:spcPts val="0"/>
              </a:spcBef>
              <a:spcAft>
                <a:spcPts val="0"/>
              </a:spcAft>
              <a:buClr>
                <a:schemeClr val="dk1"/>
              </a:buClr>
              <a:buSzPct val="25000"/>
              <a:buFont typeface="Arial"/>
              <a:buNone/>
            </a:pPr>
            <a:r>
              <a:rPr lang="en-US" sz="1100" b="0" i="0" u="none" strike="noStrike" cap="none" dirty="0" smtClean="0">
                <a:solidFill>
                  <a:schemeClr val="dk1"/>
                </a:solidFill>
                <a:latin typeface="Calibri"/>
                <a:ea typeface="Calibri"/>
                <a:cs typeface="Calibri"/>
                <a:sym typeface="Calibri"/>
              </a:rPr>
              <a:t>Give the attendees a moment to think</a:t>
            </a:r>
            <a:r>
              <a:rPr lang="en-US" sz="1100" b="0" i="0" u="none" strike="noStrike" cap="none" baseline="0" dirty="0" smtClean="0">
                <a:solidFill>
                  <a:schemeClr val="dk1"/>
                </a:solidFill>
                <a:latin typeface="Calibri"/>
                <a:ea typeface="Calibri"/>
                <a:cs typeface="Calibri"/>
                <a:sym typeface="Calibri"/>
              </a:rPr>
              <a:t> about and discuss new terminology.</a:t>
            </a:r>
            <a:endParaRPr lang="en-US" sz="11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100" b="0" i="0" u="none" strike="noStrike" cap="none" dirty="0" smtClean="0">
                <a:solidFill>
                  <a:schemeClr val="dk1"/>
                </a:solidFill>
                <a:latin typeface="Calibri"/>
                <a:ea typeface="Calibri"/>
                <a:cs typeface="Calibri"/>
                <a:sym typeface="Calibri"/>
              </a:rPr>
              <a:t>Define</a:t>
            </a:r>
            <a:r>
              <a:rPr lang="en-US" sz="1100" b="0" i="0" u="none" strike="noStrike" cap="none" baseline="0" dirty="0" smtClean="0">
                <a:solidFill>
                  <a:schemeClr val="dk1"/>
                </a:solidFill>
                <a:latin typeface="Calibri"/>
                <a:ea typeface="Calibri"/>
                <a:cs typeface="Calibri"/>
                <a:sym typeface="Calibri"/>
              </a:rPr>
              <a:t> Dashboard: something that gathers/reports information and groups it in a visual way (like a car dashboard)</a:t>
            </a:r>
          </a:p>
          <a:p>
            <a:pPr marL="0" marR="0" lvl="0" indent="0" algn="l" rtl="0">
              <a:spcBef>
                <a:spcPts val="0"/>
              </a:spcBef>
              <a:spcAft>
                <a:spcPts val="0"/>
              </a:spcAft>
              <a:buClr>
                <a:schemeClr val="dk1"/>
              </a:buClr>
              <a:buSzPct val="25000"/>
              <a:buFont typeface="Arial"/>
              <a:buNone/>
            </a:pPr>
            <a:r>
              <a:rPr lang="en-US" sz="1100" b="0" i="0" u="none" strike="noStrike" cap="none" baseline="0" dirty="0" smtClean="0">
                <a:solidFill>
                  <a:schemeClr val="dk1"/>
                </a:solidFill>
                <a:latin typeface="Calibri"/>
                <a:ea typeface="Calibri"/>
                <a:cs typeface="Calibri"/>
                <a:sym typeface="Calibri"/>
              </a:rPr>
              <a:t>Indicators: a measure, a guide, a way to report</a:t>
            </a:r>
          </a:p>
          <a:p>
            <a:pPr marL="0" marR="0" lvl="0" indent="0" algn="l" rtl="0">
              <a:spcBef>
                <a:spcPts val="0"/>
              </a:spcBef>
              <a:spcAft>
                <a:spcPts val="0"/>
              </a:spcAft>
              <a:buClr>
                <a:schemeClr val="dk1"/>
              </a:buClr>
              <a:buSzPct val="25000"/>
              <a:buFont typeface="Arial"/>
              <a:buNone/>
            </a:pPr>
            <a:r>
              <a:rPr lang="en-US" sz="1100" b="0" i="0" u="none" strike="noStrike" cap="none" baseline="0" dirty="0" smtClean="0">
                <a:solidFill>
                  <a:schemeClr val="dk1"/>
                </a:solidFill>
                <a:latin typeface="Calibri"/>
                <a:ea typeface="Calibri"/>
                <a:cs typeface="Calibri"/>
                <a:sym typeface="Calibri"/>
              </a:rPr>
              <a:t>May use health analogy for multiple measures</a:t>
            </a:r>
          </a:p>
          <a:p>
            <a:pPr marL="0" marR="0" lvl="0" indent="0" algn="l" rtl="0">
              <a:spcBef>
                <a:spcPts val="0"/>
              </a:spcBef>
              <a:spcAft>
                <a:spcPts val="0"/>
              </a:spcAft>
              <a:buClr>
                <a:schemeClr val="dk1"/>
              </a:buClr>
              <a:buSzPct val="25000"/>
              <a:buFont typeface="Arial"/>
              <a:buNone/>
            </a:pPr>
            <a:r>
              <a:rPr lang="en-US" sz="1100" b="0" i="0" u="none" strike="noStrike" cap="none" baseline="0" dirty="0" smtClean="0">
                <a:solidFill>
                  <a:schemeClr val="dk1"/>
                </a:solidFill>
                <a:latin typeface="Calibri"/>
                <a:ea typeface="Calibri"/>
                <a:cs typeface="Calibri"/>
                <a:sym typeface="Calibri"/>
              </a:rPr>
              <a:t>Contrast with API single measure</a:t>
            </a:r>
          </a:p>
          <a:p>
            <a:pPr marL="0" marR="0" lvl="0" indent="0" algn="l" rtl="0">
              <a:spcBef>
                <a:spcPts val="0"/>
              </a:spcBef>
              <a:spcAft>
                <a:spcPts val="0"/>
              </a:spcAft>
              <a:buClr>
                <a:schemeClr val="dk1"/>
              </a:buClr>
              <a:buSzPct val="25000"/>
              <a:buFont typeface="Arial"/>
              <a:buNone/>
            </a:pPr>
            <a:r>
              <a:rPr lang="en-US" sz="1100" b="0" i="0" u="none" strike="noStrike" cap="none" baseline="0" dirty="0" smtClean="0">
                <a:solidFill>
                  <a:schemeClr val="dk1"/>
                </a:solidFill>
                <a:latin typeface="Calibri"/>
                <a:ea typeface="Calibri"/>
                <a:cs typeface="Calibri"/>
                <a:sym typeface="Calibri"/>
              </a:rPr>
              <a:t>Student group: new way to describe demographic groups (formerly subgroup)</a:t>
            </a:r>
            <a:endParaRPr lang="en-US" sz="1100" b="0" i="0" u="none" strike="noStrike" cap="none" dirty="0">
              <a:solidFill>
                <a:schemeClr val="dk1"/>
              </a:solidFill>
              <a:latin typeface="Calibri"/>
              <a:ea typeface="Calibri"/>
              <a:cs typeface="Calibri"/>
              <a:sym typeface="Calibri"/>
            </a:endParaRPr>
          </a:p>
        </p:txBody>
      </p:sp>
      <p:sp>
        <p:nvSpPr>
          <p:cNvPr id="574" name="Shape 574"/>
          <p:cNvSpPr txBox="1">
            <a:spLocks noGrp="1"/>
          </p:cNvSpPr>
          <p:nvPr>
            <p:ph type="sldNum" idx="12"/>
          </p:nvPr>
        </p:nvSpPr>
        <p:spPr>
          <a:xfrm>
            <a:off x="3936769" y="8772667"/>
            <a:ext cx="3011700" cy="461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4" name="Shape 604"/>
          <p:cNvSpPr txBox="1">
            <a:spLocks noGrp="1"/>
          </p:cNvSpPr>
          <p:nvPr>
            <p:ph type="body" idx="1"/>
          </p:nvPr>
        </p:nvSpPr>
        <p:spPr>
          <a:xfrm>
            <a:off x="695006" y="4387135"/>
            <a:ext cx="5560198" cy="4156200"/>
          </a:xfrm>
          <a:prstGeom prst="rect">
            <a:avLst/>
          </a:prstGeom>
          <a:noFill/>
          <a:ln>
            <a:noFill/>
          </a:ln>
        </p:spPr>
        <p:txBody>
          <a:bodyPr lIns="92525" tIns="46225" rIns="92525" bIns="46225" anchor="t" anchorCtr="0">
            <a:noAutofit/>
          </a:bodyPr>
          <a:lstStyle/>
          <a:p>
            <a:pPr marL="0" marR="0" lvl="0" indent="0" algn="l" rtl="0">
              <a:spcBef>
                <a:spcPts val="0"/>
              </a:spcBef>
              <a:spcAft>
                <a:spcPts val="0"/>
              </a:spcAft>
              <a:buClr>
                <a:schemeClr val="dk1"/>
              </a:buClr>
              <a:buSzPct val="25000"/>
              <a:buFont typeface="Calibri"/>
              <a:buNone/>
            </a:pPr>
            <a:r>
              <a:rPr lang="en-US" sz="1100" b="0" i="0" u="none" strike="noStrike" cap="none" dirty="0" smtClean="0">
                <a:solidFill>
                  <a:schemeClr val="dk1"/>
                </a:solidFill>
                <a:latin typeface="Calibri"/>
                <a:ea typeface="Calibri"/>
                <a:cs typeface="Calibri"/>
                <a:sym typeface="Calibri"/>
              </a:rPr>
              <a:t>On the left are the indicators,</a:t>
            </a:r>
            <a:r>
              <a:rPr lang="en-US" sz="1100" b="0" i="0" u="none" strike="noStrike" cap="none" baseline="0" dirty="0" smtClean="0">
                <a:solidFill>
                  <a:schemeClr val="dk1"/>
                </a:solidFill>
                <a:latin typeface="Calibri"/>
                <a:ea typeface="Calibri"/>
                <a:cs typeface="Calibri"/>
                <a:sym typeface="Calibri"/>
              </a:rPr>
              <a:t> or measures, that are part of the Spring rollout. All schools will receive an indicator on Suspension rate, Student Achievement and English Learner progress. High schools only will receive an indicator on graduation rate.</a:t>
            </a:r>
          </a:p>
          <a:p>
            <a:pPr marL="0" marR="0" lvl="0" indent="0" algn="l" rtl="0">
              <a:spcBef>
                <a:spcPts val="0"/>
              </a:spcBef>
              <a:spcAft>
                <a:spcPts val="0"/>
              </a:spcAft>
              <a:buClr>
                <a:schemeClr val="dk1"/>
              </a:buClr>
              <a:buSzPct val="25000"/>
              <a:buFont typeface="Calibri"/>
              <a:buNone/>
            </a:pPr>
            <a:r>
              <a:rPr lang="en-US" sz="1100" b="0" i="0" u="none" strike="noStrike" cap="none" baseline="0" dirty="0" smtClean="0">
                <a:solidFill>
                  <a:schemeClr val="dk1"/>
                </a:solidFill>
                <a:latin typeface="Calibri"/>
                <a:ea typeface="Calibri"/>
                <a:cs typeface="Calibri"/>
                <a:sym typeface="Calibri"/>
              </a:rPr>
              <a:t>On the right, are the local indicators that only will reported at the district level. </a:t>
            </a:r>
          </a:p>
          <a:p>
            <a:pPr marL="0" marR="0" lvl="0" indent="0" algn="l" rtl="0">
              <a:spcBef>
                <a:spcPts val="0"/>
              </a:spcBef>
              <a:spcAft>
                <a:spcPts val="0"/>
              </a:spcAft>
              <a:buClr>
                <a:schemeClr val="dk1"/>
              </a:buClr>
              <a:buSzPct val="25000"/>
              <a:buFont typeface="Calibri"/>
              <a:buNone/>
            </a:pPr>
            <a:r>
              <a:rPr lang="en-US" sz="1100" b="0" i="0" u="none" strike="noStrike" cap="none" baseline="0" dirty="0" smtClean="0">
                <a:solidFill>
                  <a:schemeClr val="dk1"/>
                </a:solidFill>
                <a:latin typeface="Calibri"/>
                <a:ea typeface="Calibri"/>
                <a:cs typeface="Calibri"/>
                <a:sym typeface="Calibri"/>
              </a:rPr>
              <a:t>At the bottom are two more indicators that will be ready in the next state Dashboard version in the fall.</a:t>
            </a:r>
          </a:p>
          <a:p>
            <a:pPr marL="0" marR="0" lvl="0" indent="0" algn="l" rtl="0">
              <a:spcBef>
                <a:spcPts val="0"/>
              </a:spcBef>
              <a:spcAft>
                <a:spcPts val="0"/>
              </a:spcAft>
              <a:buClr>
                <a:schemeClr val="dk1"/>
              </a:buClr>
              <a:buSzPct val="25000"/>
              <a:buFont typeface="Calibri"/>
              <a:buNone/>
            </a:pPr>
            <a:r>
              <a:rPr lang="en-US" sz="1100" b="0" i="0" u="none" strike="noStrike" cap="none" baseline="0" dirty="0" smtClean="0">
                <a:solidFill>
                  <a:schemeClr val="dk1"/>
                </a:solidFill>
                <a:latin typeface="Calibri"/>
                <a:ea typeface="Calibri"/>
                <a:cs typeface="Calibri"/>
                <a:sym typeface="Calibri"/>
              </a:rPr>
              <a:t>All of these measures are aligned with the eight state priorities outlined by the state, and reported on in the LCAP.</a:t>
            </a:r>
            <a:endParaRPr lang="en-US" sz="1100" b="0" i="0" u="none" strike="noStrike" cap="none" dirty="0">
              <a:solidFill>
                <a:schemeClr val="dk1"/>
              </a:solidFill>
              <a:latin typeface="Calibri"/>
              <a:ea typeface="Calibri"/>
              <a:cs typeface="Calibri"/>
              <a:sym typeface="Calibri"/>
            </a:endParaRPr>
          </a:p>
        </p:txBody>
      </p:sp>
      <p:sp>
        <p:nvSpPr>
          <p:cNvPr id="605" name="Shape 605"/>
          <p:cNvSpPr txBox="1">
            <a:spLocks noGrp="1"/>
          </p:cNvSpPr>
          <p:nvPr>
            <p:ph type="sldNum" idx="12"/>
          </p:nvPr>
        </p:nvSpPr>
        <p:spPr>
          <a:xfrm>
            <a:off x="3936767" y="8772664"/>
            <a:ext cx="3011700" cy="461699"/>
          </a:xfrm>
          <a:prstGeom prst="rect">
            <a:avLst/>
          </a:prstGeom>
          <a:noFill/>
          <a:ln>
            <a:noFill/>
          </a:ln>
        </p:spPr>
        <p:txBody>
          <a:bodyPr lIns="92525" tIns="46225" rIns="92525"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0" name="Shape 640"/>
          <p:cNvSpPr txBox="1">
            <a:spLocks noGrp="1"/>
          </p:cNvSpPr>
          <p:nvPr>
            <p:ph type="body" idx="1"/>
          </p:nvPr>
        </p:nvSpPr>
        <p:spPr>
          <a:xfrm>
            <a:off x="695006" y="4387135"/>
            <a:ext cx="5560198" cy="4156200"/>
          </a:xfrm>
          <a:prstGeom prst="rect">
            <a:avLst/>
          </a:prstGeom>
          <a:noFill/>
          <a:ln>
            <a:noFill/>
          </a:ln>
        </p:spPr>
        <p:txBody>
          <a:bodyPr lIns="92525" tIns="46225" rIns="92525" bIns="46225" anchor="t" anchorCtr="0">
            <a:noAutofit/>
          </a:bodyPr>
          <a:lstStyle/>
          <a:p>
            <a:pPr marL="0" marR="0" lvl="0" indent="0" algn="l" rtl="0">
              <a:spcBef>
                <a:spcPts val="600"/>
              </a:spcBef>
              <a:buClr>
                <a:schemeClr val="dk1"/>
              </a:buClr>
              <a:buSzPct val="25000"/>
              <a:buFont typeface="Calibri"/>
              <a:buNone/>
            </a:pPr>
            <a:r>
              <a:rPr lang="en-US" dirty="0" smtClean="0"/>
              <a:t>So what does</a:t>
            </a:r>
            <a:r>
              <a:rPr lang="en-US" baseline="0" dirty="0" smtClean="0"/>
              <a:t> the system look like? The rating is determined using a combination of Status (a performance level – which varies by indicator) and Change.</a:t>
            </a:r>
          </a:p>
          <a:p>
            <a:pPr marL="0" marR="0" lvl="0" indent="0" algn="l" rtl="0">
              <a:spcBef>
                <a:spcPts val="600"/>
              </a:spcBef>
              <a:buClr>
                <a:schemeClr val="dk1"/>
              </a:buClr>
              <a:buSzPct val="25000"/>
              <a:buFont typeface="Calibri"/>
              <a:buNone/>
            </a:pPr>
            <a:r>
              <a:rPr lang="en-US" baseline="0" dirty="0" smtClean="0"/>
              <a:t>This system represents a big change.</a:t>
            </a:r>
          </a:p>
          <a:p>
            <a:pPr marL="0" marR="0" lvl="0" indent="0" algn="l" rtl="0">
              <a:spcBef>
                <a:spcPts val="600"/>
              </a:spcBef>
              <a:buClr>
                <a:schemeClr val="dk1"/>
              </a:buClr>
              <a:buSzPct val="25000"/>
              <a:buFont typeface="Calibri"/>
              <a:buNone/>
            </a:pPr>
            <a:r>
              <a:rPr lang="en-US" baseline="0" dirty="0" smtClean="0"/>
              <a:t>Previously schools only had to reach a level of proficiency, but this system is more nuanced.</a:t>
            </a:r>
          </a:p>
          <a:p>
            <a:pPr marL="0" marR="0" lvl="0" indent="0" algn="l" rtl="0">
              <a:spcBef>
                <a:spcPts val="600"/>
              </a:spcBef>
              <a:buClr>
                <a:schemeClr val="dk1"/>
              </a:buClr>
              <a:buSzPct val="25000"/>
              <a:buFont typeface="Calibri"/>
              <a:buNone/>
            </a:pPr>
            <a:r>
              <a:rPr lang="en-US" baseline="0" dirty="0" smtClean="0"/>
              <a:t>Schools that might have a lower performance level, but experienced positive growth will receive credit for moving in the right direction.</a:t>
            </a:r>
          </a:p>
          <a:p>
            <a:pPr marL="0" marR="0" lvl="0" indent="0" algn="l" rtl="0">
              <a:spcBef>
                <a:spcPts val="600"/>
              </a:spcBef>
              <a:buClr>
                <a:schemeClr val="dk1"/>
              </a:buClr>
              <a:buSzPct val="25000"/>
              <a:buFont typeface="Calibri"/>
              <a:buNone/>
            </a:pPr>
            <a:endParaRPr dirty="0"/>
          </a:p>
        </p:txBody>
      </p:sp>
      <p:sp>
        <p:nvSpPr>
          <p:cNvPr id="641" name="Shape 641"/>
          <p:cNvSpPr txBox="1">
            <a:spLocks noGrp="1"/>
          </p:cNvSpPr>
          <p:nvPr>
            <p:ph type="sldNum" idx="12"/>
          </p:nvPr>
        </p:nvSpPr>
        <p:spPr>
          <a:xfrm>
            <a:off x="3936767" y="8772664"/>
            <a:ext cx="3011700" cy="461699"/>
          </a:xfrm>
          <a:prstGeom prst="rect">
            <a:avLst/>
          </a:prstGeom>
          <a:noFill/>
          <a:ln>
            <a:noFill/>
          </a:ln>
        </p:spPr>
        <p:txBody>
          <a:bodyPr lIns="92525" tIns="46225" rIns="92525"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7" name="Shape 677"/>
          <p:cNvSpPr txBox="1">
            <a:spLocks noGrp="1"/>
          </p:cNvSpPr>
          <p:nvPr>
            <p:ph type="body" idx="1"/>
          </p:nvPr>
        </p:nvSpPr>
        <p:spPr>
          <a:xfrm>
            <a:off x="695006" y="4387135"/>
            <a:ext cx="5560200" cy="4156200"/>
          </a:xfrm>
          <a:prstGeom prst="rect">
            <a:avLst/>
          </a:prstGeom>
          <a:noFill/>
          <a:ln>
            <a:noFill/>
          </a:ln>
        </p:spPr>
        <p:txBody>
          <a:bodyPr lIns="92550" tIns="46250" rIns="92550" bIns="4625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dirty="0" smtClean="0"/>
              <a:t>Briefly, this is where the data in the Spring 2017 Dashboard comes</a:t>
            </a:r>
            <a:r>
              <a:rPr lang="en-US" baseline="0" dirty="0" smtClean="0"/>
              <a:t> from.</a:t>
            </a:r>
          </a:p>
          <a:p>
            <a:pPr marL="0" marR="0" lvl="0" indent="0" algn="l" rtl="0">
              <a:lnSpc>
                <a:spcPct val="90000"/>
              </a:lnSpc>
              <a:spcBef>
                <a:spcPts val="0"/>
              </a:spcBef>
              <a:spcAft>
                <a:spcPts val="0"/>
              </a:spcAft>
              <a:buClr>
                <a:schemeClr val="dk1"/>
              </a:buClr>
              <a:buSzPct val="25000"/>
              <a:buFont typeface="Calibri"/>
              <a:buNone/>
            </a:pPr>
            <a:r>
              <a:rPr lang="en-US" baseline="0" dirty="0" smtClean="0"/>
              <a:t>The data comes from several different years at this point.</a:t>
            </a:r>
            <a:endParaRPr dirty="0"/>
          </a:p>
        </p:txBody>
      </p:sp>
      <p:sp>
        <p:nvSpPr>
          <p:cNvPr id="678" name="Shape 678"/>
          <p:cNvSpPr txBox="1"/>
          <p:nvPr/>
        </p:nvSpPr>
        <p:spPr>
          <a:xfrm>
            <a:off x="0" y="0"/>
            <a:ext cx="3810000" cy="372000"/>
          </a:xfrm>
          <a:prstGeom prst="rect">
            <a:avLst/>
          </a:prstGeom>
          <a:noFill/>
          <a:ln>
            <a:noFill/>
          </a:ln>
        </p:spPr>
        <p:txBody>
          <a:bodyPr lIns="45725" tIns="45725" rIns="45725" bIns="457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0" name="Shape 710"/>
          <p:cNvSpPr txBox="1">
            <a:spLocks noGrp="1"/>
          </p:cNvSpPr>
          <p:nvPr>
            <p:ph type="body" idx="1"/>
          </p:nvPr>
        </p:nvSpPr>
        <p:spPr>
          <a:xfrm>
            <a:off x="695006" y="4387135"/>
            <a:ext cx="5560200" cy="4156200"/>
          </a:xfrm>
          <a:prstGeom prst="rect">
            <a:avLst/>
          </a:prstGeom>
          <a:noFill/>
          <a:ln>
            <a:noFill/>
          </a:ln>
        </p:spPr>
        <p:txBody>
          <a:bodyPr lIns="92550" tIns="46250" rIns="92550" bIns="4625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The state</a:t>
            </a:r>
            <a:r>
              <a:rPr lang="en-US" sz="1200" b="0" i="0" u="none" strike="noStrike" cap="none" baseline="0" dirty="0" smtClean="0">
                <a:solidFill>
                  <a:schemeClr val="dk1"/>
                </a:solidFill>
                <a:latin typeface="Calibri"/>
                <a:ea typeface="Calibri"/>
                <a:cs typeface="Calibri"/>
                <a:sym typeface="Calibri"/>
              </a:rPr>
              <a:t> does not collect any data on these measures, but it believes these are critical to supporting positive outcomes for students.</a:t>
            </a:r>
          </a:p>
          <a:p>
            <a:pPr marL="0" marR="0" lvl="0" indent="0" algn="l" rtl="0">
              <a:lnSpc>
                <a:spcPct val="90000"/>
              </a:lnSpc>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So every district is asked to review the criteria for each of these indicators, and rate on this scale: met – not met – or not met for two years </a:t>
            </a:r>
          </a:p>
          <a:p>
            <a:pPr marL="0" marR="0" lvl="0" indent="0" algn="l" rtl="0">
              <a:lnSpc>
                <a:spcPct val="90000"/>
              </a:lnSpc>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There is no color indicator for these priorities.</a:t>
            </a:r>
            <a:endParaRPr lang="en-US" sz="1200" b="0" i="0" u="none" strike="noStrike" cap="none" dirty="0">
              <a:solidFill>
                <a:schemeClr val="dk1"/>
              </a:solidFill>
              <a:latin typeface="Calibri"/>
              <a:ea typeface="Calibri"/>
              <a:cs typeface="Calibri"/>
              <a:sym typeface="Calibri"/>
            </a:endParaRPr>
          </a:p>
        </p:txBody>
      </p:sp>
      <p:sp>
        <p:nvSpPr>
          <p:cNvPr id="711" name="Shape 711"/>
          <p:cNvSpPr txBox="1"/>
          <p:nvPr/>
        </p:nvSpPr>
        <p:spPr>
          <a:xfrm>
            <a:off x="0" y="0"/>
            <a:ext cx="3810000" cy="372000"/>
          </a:xfrm>
          <a:prstGeom prst="rect">
            <a:avLst/>
          </a:prstGeom>
          <a:noFill/>
          <a:ln>
            <a:noFill/>
          </a:ln>
        </p:spPr>
        <p:txBody>
          <a:bodyPr lIns="45725" tIns="45725" rIns="45725" bIns="457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8" name="Shape 688"/>
          <p:cNvSpPr txBox="1">
            <a:spLocks noGrp="1"/>
          </p:cNvSpPr>
          <p:nvPr>
            <p:ph type="body" idx="1"/>
          </p:nvPr>
        </p:nvSpPr>
        <p:spPr>
          <a:xfrm>
            <a:off x="695006" y="4387135"/>
            <a:ext cx="5560198" cy="4156200"/>
          </a:xfrm>
          <a:prstGeom prst="rect">
            <a:avLst/>
          </a:prstGeom>
          <a:noFill/>
          <a:ln>
            <a:noFill/>
          </a:ln>
        </p:spPr>
        <p:txBody>
          <a:bodyPr lIns="92550" tIns="46250" rIns="92550" bIns="46250" anchor="t" anchorCtr="0">
            <a:noAutofit/>
          </a:bodyPr>
          <a:lstStyle/>
          <a:p>
            <a:pPr marL="457200" marR="0" lvl="0" indent="-381000" algn="l" rtl="0">
              <a:lnSpc>
                <a:spcPct val="90000"/>
              </a:lnSpc>
              <a:spcBef>
                <a:spcPts val="700"/>
              </a:spcBef>
              <a:spcAft>
                <a:spcPts val="0"/>
              </a:spcAft>
              <a:buSzPct val="100000"/>
            </a:pPr>
            <a:r>
              <a:rPr lang="en-US" sz="2400" dirty="0" smtClean="0"/>
              <a:t>Data will be reported for every student group with an N size greater than 30 in the current and prior year</a:t>
            </a:r>
          </a:p>
          <a:p>
            <a:pPr marL="914400" marR="0" lvl="1" indent="-381000" algn="l" rtl="0">
              <a:lnSpc>
                <a:spcPct val="90000"/>
              </a:lnSpc>
              <a:spcBef>
                <a:spcPts val="700"/>
              </a:spcBef>
              <a:spcAft>
                <a:spcPts val="0"/>
              </a:spcAft>
              <a:buSzPct val="100000"/>
            </a:pPr>
            <a:r>
              <a:rPr lang="en-US" sz="2400" dirty="0" smtClean="0"/>
              <a:t>Status and change for student groups between 11 and 29 will be reported but will not receive a color rating. </a:t>
            </a:r>
          </a:p>
          <a:p>
            <a:pPr marL="914400" marR="0" lvl="1" indent="-381000" algn="l" rtl="0">
              <a:lnSpc>
                <a:spcPct val="90000"/>
              </a:lnSpc>
              <a:spcBef>
                <a:spcPts val="700"/>
              </a:spcBef>
              <a:spcAft>
                <a:spcPts val="0"/>
              </a:spcAft>
              <a:buSzPct val="100000"/>
            </a:pPr>
            <a:r>
              <a:rPr lang="en-US" sz="2400" dirty="0" smtClean="0"/>
              <a:t>Student groups of less than 11 will not receive any rating.</a:t>
            </a:r>
          </a:p>
          <a:p>
            <a:pPr marL="0" marR="0" lvl="0" indent="0" algn="l" rtl="0">
              <a:lnSpc>
                <a:spcPct val="90000"/>
              </a:lnSpc>
              <a:spcBef>
                <a:spcPts val="0"/>
              </a:spcBef>
              <a:spcAft>
                <a:spcPts val="0"/>
              </a:spcAft>
              <a:buClr>
                <a:schemeClr val="dk1"/>
              </a:buClr>
              <a:buSzPct val="25000"/>
              <a:buFont typeface="Calibri"/>
              <a:buNone/>
            </a:pPr>
            <a:endParaRPr lang="en-US" dirty="0"/>
          </a:p>
        </p:txBody>
      </p:sp>
      <p:sp>
        <p:nvSpPr>
          <p:cNvPr id="689" name="Shape 689"/>
          <p:cNvSpPr txBox="1"/>
          <p:nvPr/>
        </p:nvSpPr>
        <p:spPr>
          <a:xfrm>
            <a:off x="0" y="0"/>
            <a:ext cx="3809998" cy="371999"/>
          </a:xfrm>
          <a:prstGeom prst="rect">
            <a:avLst/>
          </a:prstGeom>
          <a:noFill/>
          <a:ln>
            <a:noFill/>
          </a:ln>
        </p:spPr>
        <p:txBody>
          <a:bodyPr lIns="45725" tIns="45725" rIns="45725" bIns="457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rot="5400000">
            <a:off x="2309016" y="-251618"/>
            <a:ext cx="4525963" cy="8229600"/>
          </a:xfrm>
          <a:prstGeom prst="rect">
            <a:avLst/>
          </a:prstGeom>
          <a:noFill/>
          <a:ln>
            <a:noFill/>
          </a:ln>
        </p:spPr>
        <p:txBody>
          <a:bodyPr lIns="91425" tIns="91425" rIns="91425" bIns="91425" anchor="t" anchorCtr="0"/>
          <a:lstStyle>
            <a:lvl1pPr marL="342900" marR="0" lvl="0" indent="4699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4254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3810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5" y="2171700"/>
            <a:ext cx="5851525"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0" name="Shape 80"/>
          <p:cNvSpPr txBox="1">
            <a:spLocks noGrp="1"/>
          </p:cNvSpPr>
          <p:nvPr>
            <p:ph type="body" idx="1"/>
          </p:nvPr>
        </p:nvSpPr>
        <p:spPr>
          <a:xfrm rot="5400000">
            <a:off x="541334" y="190498"/>
            <a:ext cx="5851525" cy="6019798"/>
          </a:xfrm>
          <a:prstGeom prst="rect">
            <a:avLst/>
          </a:prstGeom>
          <a:noFill/>
          <a:ln>
            <a:noFill/>
          </a:ln>
        </p:spPr>
        <p:txBody>
          <a:bodyPr lIns="91425" tIns="91425" rIns="91425" bIns="91425" anchor="t" anchorCtr="0"/>
          <a:lstStyle>
            <a:lvl1pPr marL="342900" marR="0" lvl="0" indent="4699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4254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3810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2" name="Shape 9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Shape 9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8" name="Shape 9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Shape 10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4" name="Shape 10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05" name="Shape 10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0" name="Shape 110"/>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7" name="Shape 11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6" name="Shape 12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7" name="Shape 1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8" name="Shape 12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9"/>
        <p:cNvGrpSpPr/>
        <p:nvPr/>
      </p:nvGrpSpPr>
      <p:grpSpPr>
        <a:xfrm>
          <a:off x="0" y="0"/>
          <a:ext cx="0" cy="0"/>
          <a:chOff x="0" y="0"/>
          <a:chExt cx="0" cy="0"/>
        </a:xfrm>
      </p:grpSpPr>
      <p:sp>
        <p:nvSpPr>
          <p:cNvPr id="130" name="Shape 13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Shape 1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2" name="Shape 13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5" name="Shape 135"/>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4699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4254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3810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2" name="Shape 14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5" name="Shape 1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Shape 14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9" name="Shape 149"/>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1" name="Shape 1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Shape 15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5" name="Shape 155"/>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7" name="Shape 1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67" name="Shape 167"/>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4699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4254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3810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3" name="Shape 17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4" name="Shape 174"/>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9" name="Shape 179"/>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80" name="Shape 180"/>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85" name="Shape 185"/>
          <p:cNvSpPr txBox="1">
            <a:spLocks noGrp="1"/>
          </p:cNvSpPr>
          <p:nvPr>
            <p:ph type="body" idx="1"/>
          </p:nvPr>
        </p:nvSpPr>
        <p:spPr>
          <a:xfrm>
            <a:off x="457200" y="1600200"/>
            <a:ext cx="4038598" cy="4526100"/>
          </a:xfrm>
          <a:prstGeom prst="rect">
            <a:avLst/>
          </a:prstGeom>
          <a:noFill/>
          <a:ln>
            <a:noFill/>
          </a:ln>
        </p:spPr>
        <p:txBody>
          <a:bodyPr lIns="91425" tIns="91425" rIns="91425" bIns="91425" anchor="t" anchorCtr="0"/>
          <a:lstStyle>
            <a:lvl1pPr marL="342900" marR="0" lvl="0" indent="3683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3238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body" idx="2"/>
          </p:nvPr>
        </p:nvSpPr>
        <p:spPr>
          <a:xfrm>
            <a:off x="4648200" y="1600200"/>
            <a:ext cx="4038598" cy="4526100"/>
          </a:xfrm>
          <a:prstGeom prst="rect">
            <a:avLst/>
          </a:prstGeom>
          <a:noFill/>
          <a:ln>
            <a:noFill/>
          </a:ln>
        </p:spPr>
        <p:txBody>
          <a:bodyPr lIns="91425" tIns="91425" rIns="91425" bIns="91425" anchor="t" anchorCtr="0"/>
          <a:lstStyle>
            <a:lvl1pPr marL="342900" marR="0" lvl="0" indent="3683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3238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92" name="Shape 192"/>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marL="342900" marR="0" lvl="0" indent="2667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222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2667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222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01" name="Shape 201"/>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04"/>
        <p:cNvGrpSpPr/>
        <p:nvPr/>
      </p:nvGrpSpPr>
      <p:grpSpPr>
        <a:xfrm>
          <a:off x="0" y="0"/>
          <a:ext cx="0" cy="0"/>
          <a:chOff x="0" y="0"/>
          <a:chExt cx="0" cy="0"/>
        </a:xfrm>
      </p:grpSpPr>
      <p:sp>
        <p:nvSpPr>
          <p:cNvPr id="205" name="Shape 205"/>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73050"/>
            <a:ext cx="3008398"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10" name="Shape 210"/>
          <p:cNvSpPr txBox="1">
            <a:spLocks noGrp="1"/>
          </p:cNvSpPr>
          <p:nvPr>
            <p:ph type="body" idx="1"/>
          </p:nvPr>
        </p:nvSpPr>
        <p:spPr>
          <a:xfrm>
            <a:off x="3575050" y="273050"/>
            <a:ext cx="5111698" cy="5852998"/>
          </a:xfrm>
          <a:prstGeom prst="rect">
            <a:avLst/>
          </a:prstGeom>
          <a:noFill/>
          <a:ln>
            <a:noFill/>
          </a:ln>
        </p:spPr>
        <p:txBody>
          <a:bodyPr lIns="91425" tIns="91425" rIns="91425" bIns="91425" anchor="t" anchorCtr="0"/>
          <a:lstStyle>
            <a:lvl1pPr marL="342900" marR="0" lvl="0" indent="4699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4254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3810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body" idx="2"/>
          </p:nvPr>
        </p:nvSpPr>
        <p:spPr>
          <a:xfrm>
            <a:off x="457200" y="1435100"/>
            <a:ext cx="3008398" cy="46910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1792288" y="4800600"/>
            <a:ext cx="5486399" cy="5666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17" name="Shape 21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4" name="Shape 224"/>
          <p:cNvSpPr txBox="1">
            <a:spLocks noGrp="1"/>
          </p:cNvSpPr>
          <p:nvPr>
            <p:ph type="body" idx="1"/>
          </p:nvPr>
        </p:nvSpPr>
        <p:spPr>
          <a:xfrm rot="5400000">
            <a:off x="2308949" y="-251549"/>
            <a:ext cx="4526100" cy="8229600"/>
          </a:xfrm>
          <a:prstGeom prst="rect">
            <a:avLst/>
          </a:prstGeom>
          <a:noFill/>
          <a:ln>
            <a:noFill/>
          </a:ln>
        </p:spPr>
        <p:txBody>
          <a:bodyPr lIns="91425" tIns="91425" rIns="91425" bIns="91425" anchor="t" anchorCtr="0"/>
          <a:lstStyle>
            <a:lvl1pPr marL="342900" marR="0" lvl="0" indent="4699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4254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3810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7" name="Shape 227"/>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rot="5400000">
            <a:off x="4732349" y="2171687"/>
            <a:ext cx="58515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30" name="Shape 230"/>
          <p:cNvSpPr txBox="1">
            <a:spLocks noGrp="1"/>
          </p:cNvSpPr>
          <p:nvPr>
            <p:ph type="body" idx="1"/>
          </p:nvPr>
        </p:nvSpPr>
        <p:spPr>
          <a:xfrm rot="5400000">
            <a:off x="541348" y="190487"/>
            <a:ext cx="5851500" cy="6019798"/>
          </a:xfrm>
          <a:prstGeom prst="rect">
            <a:avLst/>
          </a:prstGeom>
          <a:noFill/>
          <a:ln>
            <a:noFill/>
          </a:ln>
        </p:spPr>
        <p:txBody>
          <a:bodyPr lIns="91425" tIns="91425" rIns="91425" bIns="91425" anchor="t" anchorCtr="0"/>
          <a:lstStyle>
            <a:lvl1pPr marL="342900" marR="0" lvl="0" indent="4699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4254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3810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2" name="Shape 23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3" name="Shape 233"/>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57200" y="92075"/>
            <a:ext cx="8229600" cy="1508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337" name="Shape 337"/>
          <p:cNvSpPr txBox="1">
            <a:spLocks noGrp="1"/>
          </p:cNvSpPr>
          <p:nvPr>
            <p:ph type="body" idx="1"/>
          </p:nvPr>
        </p:nvSpPr>
        <p:spPr>
          <a:xfrm>
            <a:off x="457200" y="1600200"/>
            <a:ext cx="8229600" cy="5257799"/>
          </a:xfrm>
          <a:prstGeom prst="rect">
            <a:avLst/>
          </a:prstGeom>
          <a:noFill/>
          <a:ln>
            <a:noFill/>
          </a:ln>
        </p:spPr>
        <p:txBody>
          <a:bodyPr lIns="91425" tIns="91425" rIns="91425" bIns="91425" anchor="t" anchorCtr="0"/>
          <a:lstStyle>
            <a:lvl1pPr marL="342900" marR="0" lvl="0" indent="266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2703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38" name="Shape 338"/>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Slide">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685800" y="1844675"/>
            <a:ext cx="7772400" cy="20414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341" name="Shape 341"/>
          <p:cNvSpPr txBox="1">
            <a:spLocks noGrp="1"/>
          </p:cNvSpPr>
          <p:nvPr>
            <p:ph type="body" idx="1"/>
          </p:nvPr>
        </p:nvSpPr>
        <p:spPr>
          <a:xfrm>
            <a:off x="1371600" y="3886200"/>
            <a:ext cx="6400799" cy="2971799"/>
          </a:xfrm>
          <a:prstGeom prst="rect">
            <a:avLst/>
          </a:prstGeom>
          <a:noFill/>
          <a:ln>
            <a:noFill/>
          </a:ln>
        </p:spPr>
        <p:txBody>
          <a:bodyPr lIns="91425" tIns="91425" rIns="91425" bIns="91425" anchor="t" anchorCtr="0"/>
          <a:lstStyle>
            <a:lvl1pPr marL="0" marR="0" lvl="0" indent="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0" marR="0" lvl="1" indent="4572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2pPr>
            <a:lvl3pPr marL="0" marR="0" lvl="2" indent="9144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3pPr>
            <a:lvl4pPr marL="0" marR="0" lvl="3" indent="13716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4pPr>
            <a:lvl5pPr marL="0" marR="0" lvl="4" indent="18288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42" name="Shape 342"/>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wo Content">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92075"/>
            <a:ext cx="8229600" cy="1508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345" name="Shape 345"/>
          <p:cNvSpPr txBox="1">
            <a:spLocks noGrp="1"/>
          </p:cNvSpPr>
          <p:nvPr>
            <p:ph type="body" idx="1"/>
          </p:nvPr>
        </p:nvSpPr>
        <p:spPr>
          <a:xfrm>
            <a:off x="457200" y="1600200"/>
            <a:ext cx="4038598" cy="5257799"/>
          </a:xfrm>
          <a:prstGeom prst="rect">
            <a:avLst/>
          </a:prstGeom>
          <a:noFill/>
          <a:ln>
            <a:noFill/>
          </a:ln>
        </p:spPr>
        <p:txBody>
          <a:bodyPr lIns="91425" tIns="91425" rIns="91425" bIns="91425" anchor="t" anchorCtr="0"/>
          <a:lstStyle>
            <a:lvl1pPr marL="342900" marR="0" lvl="0" indent="1905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90575" marR="0" lvl="1" indent="200025"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8" marR="0" lvl="2" indent="200661"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46" name="Shape 346"/>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mparison">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56810"/>
            <a:ext cx="8229600" cy="1178698"/>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349" name="Shape 349"/>
          <p:cNvSpPr txBox="1">
            <a:spLocks noGrp="1"/>
          </p:cNvSpPr>
          <p:nvPr>
            <p:ph type="body" idx="1"/>
          </p:nvPr>
        </p:nvSpPr>
        <p:spPr>
          <a:xfrm>
            <a:off x="457200" y="1435465"/>
            <a:ext cx="4040099" cy="739499"/>
          </a:xfrm>
          <a:prstGeom prst="rect">
            <a:avLst/>
          </a:prstGeom>
          <a:noFill/>
          <a:ln>
            <a:noFill/>
          </a:ln>
        </p:spPr>
        <p:txBody>
          <a:bodyPr lIns="91425" tIns="91425" rIns="91425" bIns="91425" anchor="b" anchorCtr="0"/>
          <a:lstStyle>
            <a:lvl1pPr marL="0" marR="0" lvl="0" indent="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1pPr>
            <a:lvl2pPr marL="0" marR="0" lvl="1" indent="4572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2pPr>
            <a:lvl3pPr marL="0" marR="0" lvl="2" indent="9144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3pPr>
            <a:lvl4pPr marL="0" marR="0" lvl="3" indent="13716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4pPr>
            <a:lvl5pPr marL="0" marR="0" lvl="4" indent="18288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50" name="Shape 350"/>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Only">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457200" y="92075"/>
            <a:ext cx="8229600" cy="1508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353" name="Shape 353"/>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Blank">
    <p:spTree>
      <p:nvGrpSpPr>
        <p:cNvPr id="1" name="Shape 354"/>
        <p:cNvGrpSpPr/>
        <p:nvPr/>
      </p:nvGrpSpPr>
      <p:grpSpPr>
        <a:xfrm>
          <a:off x="0" y="0"/>
          <a:ext cx="0" cy="0"/>
          <a:chOff x="0" y="0"/>
          <a:chExt cx="0" cy="0"/>
        </a:xfrm>
      </p:grpSpPr>
      <p:sp>
        <p:nvSpPr>
          <p:cNvPr id="355" name="Shape 355"/>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3683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3238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marL="342900" marR="0" lvl="0" indent="3683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3238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57200" y="0"/>
            <a:ext cx="3008398" cy="1435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358" name="Shape 358"/>
          <p:cNvSpPr txBox="1">
            <a:spLocks noGrp="1"/>
          </p:cNvSpPr>
          <p:nvPr>
            <p:ph type="body" idx="1"/>
          </p:nvPr>
        </p:nvSpPr>
        <p:spPr>
          <a:xfrm>
            <a:off x="3575050" y="273050"/>
            <a:ext cx="5111698" cy="6584999"/>
          </a:xfrm>
          <a:prstGeom prst="rect">
            <a:avLst/>
          </a:prstGeom>
          <a:noFill/>
          <a:ln>
            <a:noFill/>
          </a:ln>
        </p:spPr>
        <p:txBody>
          <a:bodyPr lIns="91425" tIns="91425" rIns="91425" bIns="91425" anchor="t" anchorCtr="0"/>
          <a:lstStyle>
            <a:lvl1pPr marL="342900" marR="0" lvl="0" indent="266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2703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59" name="Shape 359"/>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1792288" y="4800600"/>
            <a:ext cx="5486399" cy="5666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362" name="Shape 362"/>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marR="0" lvl="0" indent="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1pPr>
            <a:lvl2pPr marL="0" marR="0" lvl="1" indent="4572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2pPr>
            <a:lvl3pPr marL="0" marR="0" lvl="2" indent="9144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3pPr>
            <a:lvl4pPr marL="0" marR="0" lvl="3" indent="13716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4pPr>
            <a:lvl5pPr marL="0" marR="0" lvl="4" indent="18288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63" name="Shape 363"/>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92075"/>
            <a:ext cx="8229600" cy="1508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366" name="Shape 366"/>
          <p:cNvSpPr txBox="1">
            <a:spLocks noGrp="1"/>
          </p:cNvSpPr>
          <p:nvPr>
            <p:ph type="body" idx="1"/>
          </p:nvPr>
        </p:nvSpPr>
        <p:spPr>
          <a:xfrm>
            <a:off x="457200" y="1600200"/>
            <a:ext cx="8229600" cy="5257799"/>
          </a:xfrm>
          <a:prstGeom prst="rect">
            <a:avLst/>
          </a:prstGeom>
          <a:noFill/>
          <a:ln>
            <a:noFill/>
          </a:ln>
        </p:spPr>
        <p:txBody>
          <a:bodyPr lIns="91425" tIns="91425" rIns="91425" bIns="91425" anchor="t" anchorCtr="0"/>
          <a:lstStyle>
            <a:lvl1pPr marL="342900" marR="0" lvl="0" indent="266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2703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67" name="Shape 367"/>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6629400" y="0"/>
            <a:ext cx="2057400" cy="64007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370" name="Shape 370"/>
          <p:cNvSpPr txBox="1">
            <a:spLocks noGrp="1"/>
          </p:cNvSpPr>
          <p:nvPr>
            <p:ph type="body" idx="1"/>
          </p:nvPr>
        </p:nvSpPr>
        <p:spPr>
          <a:xfrm>
            <a:off x="457199" y="274637"/>
            <a:ext cx="6019798" cy="6583499"/>
          </a:xfrm>
          <a:prstGeom prst="rect">
            <a:avLst/>
          </a:prstGeom>
          <a:noFill/>
          <a:ln>
            <a:noFill/>
          </a:ln>
        </p:spPr>
        <p:txBody>
          <a:bodyPr lIns="91425" tIns="91425" rIns="91425" bIns="91425" anchor="t" anchorCtr="0"/>
          <a:lstStyle>
            <a:lvl1pPr marL="342900" marR="0" lvl="0" indent="266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2703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71" name="Shape 371"/>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372"/>
        <p:cNvGrpSpPr/>
        <p:nvPr/>
      </p:nvGrpSpPr>
      <p:grpSpPr>
        <a:xfrm>
          <a:off x="0" y="0"/>
          <a:ext cx="0" cy="0"/>
          <a:chOff x="0" y="0"/>
          <a:chExt cx="0" cy="0"/>
        </a:xfrm>
      </p:grpSpPr>
      <p:pic>
        <p:nvPicPr>
          <p:cNvPr id="373" name="Shape 373"/>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374" name="Shape 374"/>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375" name="Shape 375"/>
          <p:cNvSpPr txBox="1">
            <a:spLocks noGrp="1"/>
          </p:cNvSpPr>
          <p:nvPr>
            <p:ph type="title"/>
          </p:nvPr>
        </p:nvSpPr>
        <p:spPr>
          <a:xfrm>
            <a:off x="685800" y="1844675"/>
            <a:ext cx="7772400" cy="20414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376" name="Shape 376"/>
          <p:cNvSpPr txBox="1">
            <a:spLocks noGrp="1"/>
          </p:cNvSpPr>
          <p:nvPr>
            <p:ph type="body" idx="1"/>
          </p:nvPr>
        </p:nvSpPr>
        <p:spPr>
          <a:xfrm>
            <a:off x="1371600" y="3886200"/>
            <a:ext cx="6400799" cy="2971799"/>
          </a:xfrm>
          <a:prstGeom prst="rect">
            <a:avLst/>
          </a:prstGeom>
          <a:noFill/>
          <a:ln>
            <a:noFill/>
          </a:ln>
        </p:spPr>
        <p:txBody>
          <a:bodyPr lIns="91425" tIns="91425" rIns="91425" bIns="91425" anchor="t" anchorCtr="0"/>
          <a:lstStyle>
            <a:lvl1pPr marL="0" marR="0" lvl="0" indent="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0" marR="0" lvl="1" indent="4572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2pPr>
            <a:lvl3pPr marL="0" marR="0" lvl="2" indent="9144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3pPr>
            <a:lvl4pPr marL="0" marR="0" lvl="3" indent="13716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4pPr>
            <a:lvl5pPr marL="0" marR="0" lvl="4" indent="18288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77" name="Shape 377"/>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378"/>
        <p:cNvGrpSpPr/>
        <p:nvPr/>
      </p:nvGrpSpPr>
      <p:grpSpPr>
        <a:xfrm>
          <a:off x="0" y="0"/>
          <a:ext cx="0" cy="0"/>
          <a:chOff x="0" y="0"/>
          <a:chExt cx="0" cy="0"/>
        </a:xfrm>
      </p:grpSpPr>
      <p:pic>
        <p:nvPicPr>
          <p:cNvPr id="379" name="Shape 379"/>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380" name="Shape 380"/>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381" name="Shape 381"/>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4000" b="1"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382" name="Shape 382"/>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0" marR="0" lvl="1" indent="45720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0" marR="0" lvl="2" indent="91440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3pPr>
            <a:lvl4pPr marL="0" marR="0" lvl="3" indent="137160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0" marR="0" lvl="4" indent="182880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83" name="Shape 383"/>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wo Content">
    <p:spTree>
      <p:nvGrpSpPr>
        <p:cNvPr id="1" name="Shape 384"/>
        <p:cNvGrpSpPr/>
        <p:nvPr/>
      </p:nvGrpSpPr>
      <p:grpSpPr>
        <a:xfrm>
          <a:off x="0" y="0"/>
          <a:ext cx="0" cy="0"/>
          <a:chOff x="0" y="0"/>
          <a:chExt cx="0" cy="0"/>
        </a:xfrm>
      </p:grpSpPr>
      <p:pic>
        <p:nvPicPr>
          <p:cNvPr id="385" name="Shape 385"/>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386" name="Shape 386"/>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387" name="Shape 387"/>
          <p:cNvSpPr txBox="1">
            <a:spLocks noGrp="1"/>
          </p:cNvSpPr>
          <p:nvPr>
            <p:ph type="title"/>
          </p:nvPr>
        </p:nvSpPr>
        <p:spPr>
          <a:xfrm>
            <a:off x="457200" y="92075"/>
            <a:ext cx="8229600" cy="1508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388" name="Shape 388"/>
          <p:cNvSpPr txBox="1">
            <a:spLocks noGrp="1"/>
          </p:cNvSpPr>
          <p:nvPr>
            <p:ph type="body" idx="1"/>
          </p:nvPr>
        </p:nvSpPr>
        <p:spPr>
          <a:xfrm>
            <a:off x="457200" y="1600200"/>
            <a:ext cx="4038598" cy="5257799"/>
          </a:xfrm>
          <a:prstGeom prst="rect">
            <a:avLst/>
          </a:prstGeom>
          <a:noFill/>
          <a:ln>
            <a:noFill/>
          </a:ln>
        </p:spPr>
        <p:txBody>
          <a:bodyPr lIns="91425" tIns="91425" rIns="91425" bIns="91425" anchor="t" anchorCtr="0"/>
          <a:lstStyle>
            <a:lvl1pPr marL="342900" marR="0" lvl="0" indent="1905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90575" marR="0" lvl="1" indent="200025"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8" marR="0" lvl="2" indent="200661"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89" name="Shape 389"/>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Comparison">
    <p:spTree>
      <p:nvGrpSpPr>
        <p:cNvPr id="1" name="Shape 390"/>
        <p:cNvGrpSpPr/>
        <p:nvPr/>
      </p:nvGrpSpPr>
      <p:grpSpPr>
        <a:xfrm>
          <a:off x="0" y="0"/>
          <a:ext cx="0" cy="0"/>
          <a:chOff x="0" y="0"/>
          <a:chExt cx="0" cy="0"/>
        </a:xfrm>
      </p:grpSpPr>
      <p:pic>
        <p:nvPicPr>
          <p:cNvPr id="391" name="Shape 391"/>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392" name="Shape 392"/>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393" name="Shape 393"/>
          <p:cNvSpPr txBox="1">
            <a:spLocks noGrp="1"/>
          </p:cNvSpPr>
          <p:nvPr>
            <p:ph type="title"/>
          </p:nvPr>
        </p:nvSpPr>
        <p:spPr>
          <a:xfrm>
            <a:off x="457200" y="256810"/>
            <a:ext cx="8229600" cy="1178698"/>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394" name="Shape 394"/>
          <p:cNvSpPr txBox="1">
            <a:spLocks noGrp="1"/>
          </p:cNvSpPr>
          <p:nvPr>
            <p:ph type="body" idx="1"/>
          </p:nvPr>
        </p:nvSpPr>
        <p:spPr>
          <a:xfrm>
            <a:off x="457200" y="1435465"/>
            <a:ext cx="4040099" cy="739499"/>
          </a:xfrm>
          <a:prstGeom prst="rect">
            <a:avLst/>
          </a:prstGeom>
          <a:noFill/>
          <a:ln>
            <a:noFill/>
          </a:ln>
        </p:spPr>
        <p:txBody>
          <a:bodyPr lIns="91425" tIns="91425" rIns="91425" bIns="91425" anchor="b" anchorCtr="0"/>
          <a:lstStyle>
            <a:lvl1pPr marL="0" marR="0" lvl="0" indent="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1pPr>
            <a:lvl2pPr marL="0" marR="0" lvl="1" indent="4572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2pPr>
            <a:lvl3pPr marL="0" marR="0" lvl="2" indent="9144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3pPr>
            <a:lvl4pPr marL="0" marR="0" lvl="3" indent="13716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4pPr>
            <a:lvl5pPr marL="0" marR="0" lvl="4" indent="18288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95" name="Shape 395"/>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Only">
    <p:spTree>
      <p:nvGrpSpPr>
        <p:cNvPr id="1" name="Shape 396"/>
        <p:cNvGrpSpPr/>
        <p:nvPr/>
      </p:nvGrpSpPr>
      <p:grpSpPr>
        <a:xfrm>
          <a:off x="0" y="0"/>
          <a:ext cx="0" cy="0"/>
          <a:chOff x="0" y="0"/>
          <a:chExt cx="0" cy="0"/>
        </a:xfrm>
      </p:grpSpPr>
      <p:pic>
        <p:nvPicPr>
          <p:cNvPr id="397" name="Shape 397"/>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398" name="Shape 398"/>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399" name="Shape 399"/>
          <p:cNvSpPr txBox="1">
            <a:spLocks noGrp="1"/>
          </p:cNvSpPr>
          <p:nvPr>
            <p:ph type="title"/>
          </p:nvPr>
        </p:nvSpPr>
        <p:spPr>
          <a:xfrm>
            <a:off x="457200" y="92075"/>
            <a:ext cx="8229600" cy="1508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400" name="Shape 400"/>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Blank">
    <p:spTree>
      <p:nvGrpSpPr>
        <p:cNvPr id="1" name="Shape 401"/>
        <p:cNvGrpSpPr/>
        <p:nvPr/>
      </p:nvGrpSpPr>
      <p:grpSpPr>
        <a:xfrm>
          <a:off x="0" y="0"/>
          <a:ext cx="0" cy="0"/>
          <a:chOff x="0" y="0"/>
          <a:chExt cx="0" cy="0"/>
        </a:xfrm>
      </p:grpSpPr>
      <p:pic>
        <p:nvPicPr>
          <p:cNvPr id="402" name="Shape 402"/>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403" name="Shape 403"/>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404" name="Shape 404"/>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5"/>
          </a:xfrm>
          <a:prstGeom prst="rect">
            <a:avLst/>
          </a:prstGeom>
          <a:noFill/>
          <a:ln>
            <a:noFill/>
          </a:ln>
        </p:spPr>
        <p:txBody>
          <a:bodyPr lIns="91425" tIns="91425" rIns="91425" bIns="91425" anchor="t" anchorCtr="0"/>
          <a:lstStyle>
            <a:lvl1pPr marL="342900" marR="0" lvl="0" indent="2667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222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2"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2" cy="3951285"/>
          </a:xfrm>
          <a:prstGeom prst="rect">
            <a:avLst/>
          </a:prstGeom>
          <a:noFill/>
          <a:ln>
            <a:noFill/>
          </a:ln>
        </p:spPr>
        <p:txBody>
          <a:bodyPr lIns="91425" tIns="91425" rIns="91425" bIns="91425" anchor="t" anchorCtr="0"/>
          <a:lstStyle>
            <a:lvl1pPr marL="342900" marR="0" lvl="0" indent="2667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222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Shape 405"/>
        <p:cNvGrpSpPr/>
        <p:nvPr/>
      </p:nvGrpSpPr>
      <p:grpSpPr>
        <a:xfrm>
          <a:off x="0" y="0"/>
          <a:ext cx="0" cy="0"/>
          <a:chOff x="0" y="0"/>
          <a:chExt cx="0" cy="0"/>
        </a:xfrm>
      </p:grpSpPr>
      <p:pic>
        <p:nvPicPr>
          <p:cNvPr id="406" name="Shape 406"/>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407" name="Shape 407"/>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408" name="Shape 408"/>
          <p:cNvSpPr txBox="1">
            <a:spLocks noGrp="1"/>
          </p:cNvSpPr>
          <p:nvPr>
            <p:ph type="title"/>
          </p:nvPr>
        </p:nvSpPr>
        <p:spPr>
          <a:xfrm>
            <a:off x="457200" y="0"/>
            <a:ext cx="3008398" cy="1435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409" name="Shape 409"/>
          <p:cNvSpPr txBox="1">
            <a:spLocks noGrp="1"/>
          </p:cNvSpPr>
          <p:nvPr>
            <p:ph type="body" idx="1"/>
          </p:nvPr>
        </p:nvSpPr>
        <p:spPr>
          <a:xfrm>
            <a:off x="3575050" y="273050"/>
            <a:ext cx="5111698" cy="6584999"/>
          </a:xfrm>
          <a:prstGeom prst="rect">
            <a:avLst/>
          </a:prstGeom>
          <a:noFill/>
          <a:ln>
            <a:noFill/>
          </a:ln>
        </p:spPr>
        <p:txBody>
          <a:bodyPr lIns="91425" tIns="91425" rIns="91425" bIns="91425" anchor="t" anchorCtr="0"/>
          <a:lstStyle>
            <a:lvl1pPr marL="342900" marR="0" lvl="0" indent="266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2703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10" name="Shape 410"/>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Shape 411"/>
        <p:cNvGrpSpPr/>
        <p:nvPr/>
      </p:nvGrpSpPr>
      <p:grpSpPr>
        <a:xfrm>
          <a:off x="0" y="0"/>
          <a:ext cx="0" cy="0"/>
          <a:chOff x="0" y="0"/>
          <a:chExt cx="0" cy="0"/>
        </a:xfrm>
      </p:grpSpPr>
      <p:pic>
        <p:nvPicPr>
          <p:cNvPr id="412" name="Shape 412"/>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413" name="Shape 413"/>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414" name="Shape 414"/>
          <p:cNvSpPr txBox="1">
            <a:spLocks noGrp="1"/>
          </p:cNvSpPr>
          <p:nvPr>
            <p:ph type="title"/>
          </p:nvPr>
        </p:nvSpPr>
        <p:spPr>
          <a:xfrm>
            <a:off x="1792288" y="4800600"/>
            <a:ext cx="5486399" cy="5666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415" name="Shape 415"/>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marR="0" lvl="0" indent="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1pPr>
            <a:lvl2pPr marL="0" marR="0" lvl="1" indent="4572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2pPr>
            <a:lvl3pPr marL="0" marR="0" lvl="2" indent="9144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3pPr>
            <a:lvl4pPr marL="0" marR="0" lvl="3" indent="13716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4pPr>
            <a:lvl5pPr marL="0" marR="0" lvl="4" indent="18288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16" name="Shape 416"/>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Title and Vertical Text">
    <p:spTree>
      <p:nvGrpSpPr>
        <p:cNvPr id="1" name="Shape 417"/>
        <p:cNvGrpSpPr/>
        <p:nvPr/>
      </p:nvGrpSpPr>
      <p:grpSpPr>
        <a:xfrm>
          <a:off x="0" y="0"/>
          <a:ext cx="0" cy="0"/>
          <a:chOff x="0" y="0"/>
          <a:chExt cx="0" cy="0"/>
        </a:xfrm>
      </p:grpSpPr>
      <p:pic>
        <p:nvPicPr>
          <p:cNvPr id="418" name="Shape 418"/>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419" name="Shape 419"/>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420" name="Shape 420"/>
          <p:cNvSpPr txBox="1">
            <a:spLocks noGrp="1"/>
          </p:cNvSpPr>
          <p:nvPr>
            <p:ph type="title"/>
          </p:nvPr>
        </p:nvSpPr>
        <p:spPr>
          <a:xfrm>
            <a:off x="457200" y="92075"/>
            <a:ext cx="8229600" cy="1508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421" name="Shape 421"/>
          <p:cNvSpPr txBox="1">
            <a:spLocks noGrp="1"/>
          </p:cNvSpPr>
          <p:nvPr>
            <p:ph type="body" idx="1"/>
          </p:nvPr>
        </p:nvSpPr>
        <p:spPr>
          <a:xfrm>
            <a:off x="457200" y="1600200"/>
            <a:ext cx="8229600" cy="5257799"/>
          </a:xfrm>
          <a:prstGeom prst="rect">
            <a:avLst/>
          </a:prstGeom>
          <a:noFill/>
          <a:ln>
            <a:noFill/>
          </a:ln>
        </p:spPr>
        <p:txBody>
          <a:bodyPr lIns="91425" tIns="91425" rIns="91425" bIns="91425" anchor="t" anchorCtr="0"/>
          <a:lstStyle>
            <a:lvl1pPr marL="342900" marR="0" lvl="0" indent="266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2703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22" name="Shape 422"/>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_Vertical Title and Text">
    <p:spTree>
      <p:nvGrpSpPr>
        <p:cNvPr id="1" name="Shape 423"/>
        <p:cNvGrpSpPr/>
        <p:nvPr/>
      </p:nvGrpSpPr>
      <p:grpSpPr>
        <a:xfrm>
          <a:off x="0" y="0"/>
          <a:ext cx="0" cy="0"/>
          <a:chOff x="0" y="0"/>
          <a:chExt cx="0" cy="0"/>
        </a:xfrm>
      </p:grpSpPr>
      <p:pic>
        <p:nvPicPr>
          <p:cNvPr id="424" name="Shape 424"/>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425" name="Shape 425"/>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426" name="Shape 426"/>
          <p:cNvSpPr txBox="1">
            <a:spLocks noGrp="1"/>
          </p:cNvSpPr>
          <p:nvPr>
            <p:ph type="title"/>
          </p:nvPr>
        </p:nvSpPr>
        <p:spPr>
          <a:xfrm>
            <a:off x="6629400" y="0"/>
            <a:ext cx="2057400" cy="64007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427" name="Shape 427"/>
          <p:cNvSpPr txBox="1">
            <a:spLocks noGrp="1"/>
          </p:cNvSpPr>
          <p:nvPr>
            <p:ph type="body" idx="1"/>
          </p:nvPr>
        </p:nvSpPr>
        <p:spPr>
          <a:xfrm>
            <a:off x="457199" y="274637"/>
            <a:ext cx="6019798" cy="6583499"/>
          </a:xfrm>
          <a:prstGeom prst="rect">
            <a:avLst/>
          </a:prstGeom>
          <a:noFill/>
          <a:ln>
            <a:noFill/>
          </a:ln>
        </p:spPr>
        <p:txBody>
          <a:bodyPr lIns="91425" tIns="91425" rIns="91425" bIns="91425" anchor="t" anchorCtr="0"/>
          <a:lstStyle>
            <a:lvl1pPr marL="342900" marR="0" lvl="0" indent="266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2703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28" name="Shape 428"/>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429"/>
        <p:cNvGrpSpPr/>
        <p:nvPr/>
      </p:nvGrpSpPr>
      <p:grpSpPr>
        <a:xfrm>
          <a:off x="0" y="0"/>
          <a:ext cx="0" cy="0"/>
          <a:chOff x="0" y="0"/>
          <a:chExt cx="0" cy="0"/>
        </a:xfrm>
      </p:grpSpPr>
      <p:pic>
        <p:nvPicPr>
          <p:cNvPr id="430" name="Shape 430"/>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431" name="Shape 431"/>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432" name="Shape 432"/>
          <p:cNvSpPr txBox="1">
            <a:spLocks noGrp="1"/>
          </p:cNvSpPr>
          <p:nvPr>
            <p:ph type="title"/>
          </p:nvPr>
        </p:nvSpPr>
        <p:spPr>
          <a:xfrm>
            <a:off x="685800" y="1844675"/>
            <a:ext cx="7772400" cy="20414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433" name="Shape 433"/>
          <p:cNvSpPr txBox="1">
            <a:spLocks noGrp="1"/>
          </p:cNvSpPr>
          <p:nvPr>
            <p:ph type="body" idx="1"/>
          </p:nvPr>
        </p:nvSpPr>
        <p:spPr>
          <a:xfrm>
            <a:off x="1371600" y="3886200"/>
            <a:ext cx="6400799" cy="2971799"/>
          </a:xfrm>
          <a:prstGeom prst="rect">
            <a:avLst/>
          </a:prstGeom>
          <a:noFill/>
          <a:ln>
            <a:noFill/>
          </a:ln>
        </p:spPr>
        <p:txBody>
          <a:bodyPr lIns="91425" tIns="91425" rIns="91425" bIns="91425" anchor="t" anchorCtr="0"/>
          <a:lstStyle>
            <a:lvl1pPr marL="0" marR="0" lvl="0" indent="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0" marR="0" lvl="1" indent="4572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2pPr>
            <a:lvl3pPr marL="0" marR="0" lvl="2" indent="9144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3pPr>
            <a:lvl4pPr marL="0" marR="0" lvl="3" indent="13716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4pPr>
            <a:lvl5pPr marL="0" marR="0" lvl="4" indent="18288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34" name="Shape 434"/>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435"/>
        <p:cNvGrpSpPr/>
        <p:nvPr/>
      </p:nvGrpSpPr>
      <p:grpSpPr>
        <a:xfrm>
          <a:off x="0" y="0"/>
          <a:ext cx="0" cy="0"/>
          <a:chOff x="0" y="0"/>
          <a:chExt cx="0" cy="0"/>
        </a:xfrm>
      </p:grpSpPr>
      <p:pic>
        <p:nvPicPr>
          <p:cNvPr id="436" name="Shape 436"/>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437" name="Shape 437"/>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438" name="Shape 438"/>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4000" b="1"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439" name="Shape 439"/>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0" marR="0" lvl="1" indent="45720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0" marR="0" lvl="2" indent="91440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3pPr>
            <a:lvl4pPr marL="0" marR="0" lvl="3" indent="137160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0" marR="0" lvl="4" indent="182880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40" name="Shape 440"/>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_Two Content">
    <p:spTree>
      <p:nvGrpSpPr>
        <p:cNvPr id="1" name="Shape 441"/>
        <p:cNvGrpSpPr/>
        <p:nvPr/>
      </p:nvGrpSpPr>
      <p:grpSpPr>
        <a:xfrm>
          <a:off x="0" y="0"/>
          <a:ext cx="0" cy="0"/>
          <a:chOff x="0" y="0"/>
          <a:chExt cx="0" cy="0"/>
        </a:xfrm>
      </p:grpSpPr>
      <p:pic>
        <p:nvPicPr>
          <p:cNvPr id="442" name="Shape 442"/>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443" name="Shape 443"/>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444" name="Shape 444"/>
          <p:cNvSpPr txBox="1">
            <a:spLocks noGrp="1"/>
          </p:cNvSpPr>
          <p:nvPr>
            <p:ph type="title"/>
          </p:nvPr>
        </p:nvSpPr>
        <p:spPr>
          <a:xfrm>
            <a:off x="457200" y="92075"/>
            <a:ext cx="8229600" cy="1508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445" name="Shape 445"/>
          <p:cNvSpPr txBox="1">
            <a:spLocks noGrp="1"/>
          </p:cNvSpPr>
          <p:nvPr>
            <p:ph type="body" idx="1"/>
          </p:nvPr>
        </p:nvSpPr>
        <p:spPr>
          <a:xfrm>
            <a:off x="457200" y="1600200"/>
            <a:ext cx="4038598" cy="5257799"/>
          </a:xfrm>
          <a:prstGeom prst="rect">
            <a:avLst/>
          </a:prstGeom>
          <a:noFill/>
          <a:ln>
            <a:noFill/>
          </a:ln>
        </p:spPr>
        <p:txBody>
          <a:bodyPr lIns="91425" tIns="91425" rIns="91425" bIns="91425" anchor="t" anchorCtr="0"/>
          <a:lstStyle>
            <a:lvl1pPr marL="342900" marR="0" lvl="0" indent="1905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90575" marR="0" lvl="1" indent="200025"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8" marR="0" lvl="2" indent="200661"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46" name="Shape 446"/>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2_Comparison">
    <p:spTree>
      <p:nvGrpSpPr>
        <p:cNvPr id="1" name="Shape 447"/>
        <p:cNvGrpSpPr/>
        <p:nvPr/>
      </p:nvGrpSpPr>
      <p:grpSpPr>
        <a:xfrm>
          <a:off x="0" y="0"/>
          <a:ext cx="0" cy="0"/>
          <a:chOff x="0" y="0"/>
          <a:chExt cx="0" cy="0"/>
        </a:xfrm>
      </p:grpSpPr>
      <p:pic>
        <p:nvPicPr>
          <p:cNvPr id="448" name="Shape 448"/>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449" name="Shape 449"/>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450" name="Shape 450"/>
          <p:cNvSpPr txBox="1">
            <a:spLocks noGrp="1"/>
          </p:cNvSpPr>
          <p:nvPr>
            <p:ph type="title"/>
          </p:nvPr>
        </p:nvSpPr>
        <p:spPr>
          <a:xfrm>
            <a:off x="457200" y="256810"/>
            <a:ext cx="8229600" cy="1178698"/>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451" name="Shape 451"/>
          <p:cNvSpPr txBox="1">
            <a:spLocks noGrp="1"/>
          </p:cNvSpPr>
          <p:nvPr>
            <p:ph type="body" idx="1"/>
          </p:nvPr>
        </p:nvSpPr>
        <p:spPr>
          <a:xfrm>
            <a:off x="457200" y="1435465"/>
            <a:ext cx="4040099" cy="739499"/>
          </a:xfrm>
          <a:prstGeom prst="rect">
            <a:avLst/>
          </a:prstGeom>
          <a:noFill/>
          <a:ln>
            <a:noFill/>
          </a:ln>
        </p:spPr>
        <p:txBody>
          <a:bodyPr lIns="91425" tIns="91425" rIns="91425" bIns="91425" anchor="b" anchorCtr="0"/>
          <a:lstStyle>
            <a:lvl1pPr marL="0" marR="0" lvl="0" indent="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1pPr>
            <a:lvl2pPr marL="0" marR="0" lvl="1" indent="4572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2pPr>
            <a:lvl3pPr marL="0" marR="0" lvl="2" indent="9144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3pPr>
            <a:lvl4pPr marL="0" marR="0" lvl="3" indent="13716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4pPr>
            <a:lvl5pPr marL="0" marR="0" lvl="4" indent="18288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52" name="Shape 452"/>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2_Title Only">
    <p:spTree>
      <p:nvGrpSpPr>
        <p:cNvPr id="1" name="Shape 453"/>
        <p:cNvGrpSpPr/>
        <p:nvPr/>
      </p:nvGrpSpPr>
      <p:grpSpPr>
        <a:xfrm>
          <a:off x="0" y="0"/>
          <a:ext cx="0" cy="0"/>
          <a:chOff x="0" y="0"/>
          <a:chExt cx="0" cy="0"/>
        </a:xfrm>
      </p:grpSpPr>
      <p:pic>
        <p:nvPicPr>
          <p:cNvPr id="454" name="Shape 454"/>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455" name="Shape 455"/>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456" name="Shape 456"/>
          <p:cNvSpPr txBox="1">
            <a:spLocks noGrp="1"/>
          </p:cNvSpPr>
          <p:nvPr>
            <p:ph type="title"/>
          </p:nvPr>
        </p:nvSpPr>
        <p:spPr>
          <a:xfrm>
            <a:off x="457200" y="92075"/>
            <a:ext cx="8229600" cy="1508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457" name="Shape 457"/>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2_Blank">
    <p:spTree>
      <p:nvGrpSpPr>
        <p:cNvPr id="1" name="Shape 458"/>
        <p:cNvGrpSpPr/>
        <p:nvPr/>
      </p:nvGrpSpPr>
      <p:grpSpPr>
        <a:xfrm>
          <a:off x="0" y="0"/>
          <a:ext cx="0" cy="0"/>
          <a:chOff x="0" y="0"/>
          <a:chExt cx="0" cy="0"/>
        </a:xfrm>
      </p:grpSpPr>
      <p:pic>
        <p:nvPicPr>
          <p:cNvPr id="459" name="Shape 459"/>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460" name="Shape 460"/>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461" name="Shape 461"/>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Shape 462"/>
        <p:cNvGrpSpPr/>
        <p:nvPr/>
      </p:nvGrpSpPr>
      <p:grpSpPr>
        <a:xfrm>
          <a:off x="0" y="0"/>
          <a:ext cx="0" cy="0"/>
          <a:chOff x="0" y="0"/>
          <a:chExt cx="0" cy="0"/>
        </a:xfrm>
      </p:grpSpPr>
      <p:pic>
        <p:nvPicPr>
          <p:cNvPr id="463" name="Shape 463"/>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464" name="Shape 464"/>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465" name="Shape 465"/>
          <p:cNvSpPr txBox="1">
            <a:spLocks noGrp="1"/>
          </p:cNvSpPr>
          <p:nvPr>
            <p:ph type="title"/>
          </p:nvPr>
        </p:nvSpPr>
        <p:spPr>
          <a:xfrm>
            <a:off x="457200" y="0"/>
            <a:ext cx="3008398" cy="1435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466" name="Shape 466"/>
          <p:cNvSpPr txBox="1">
            <a:spLocks noGrp="1"/>
          </p:cNvSpPr>
          <p:nvPr>
            <p:ph type="body" idx="1"/>
          </p:nvPr>
        </p:nvSpPr>
        <p:spPr>
          <a:xfrm>
            <a:off x="3575050" y="273050"/>
            <a:ext cx="5111698" cy="6584999"/>
          </a:xfrm>
          <a:prstGeom prst="rect">
            <a:avLst/>
          </a:prstGeom>
          <a:noFill/>
          <a:ln>
            <a:noFill/>
          </a:ln>
        </p:spPr>
        <p:txBody>
          <a:bodyPr lIns="91425" tIns="91425" rIns="91425" bIns="91425" anchor="t" anchorCtr="0"/>
          <a:lstStyle>
            <a:lvl1pPr marL="342900" marR="0" lvl="0" indent="266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2703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67" name="Shape 467"/>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Shape 468"/>
        <p:cNvGrpSpPr/>
        <p:nvPr/>
      </p:nvGrpSpPr>
      <p:grpSpPr>
        <a:xfrm>
          <a:off x="0" y="0"/>
          <a:ext cx="0" cy="0"/>
          <a:chOff x="0" y="0"/>
          <a:chExt cx="0" cy="0"/>
        </a:xfrm>
      </p:grpSpPr>
      <p:pic>
        <p:nvPicPr>
          <p:cNvPr id="469" name="Shape 469"/>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470" name="Shape 470"/>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471" name="Shape 471"/>
          <p:cNvSpPr txBox="1">
            <a:spLocks noGrp="1"/>
          </p:cNvSpPr>
          <p:nvPr>
            <p:ph type="title"/>
          </p:nvPr>
        </p:nvSpPr>
        <p:spPr>
          <a:xfrm>
            <a:off x="1792288" y="4800600"/>
            <a:ext cx="5486399" cy="5666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472" name="Shape 472"/>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marR="0" lvl="0" indent="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1pPr>
            <a:lvl2pPr marL="0" marR="0" lvl="1" indent="4572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2pPr>
            <a:lvl3pPr marL="0" marR="0" lvl="2" indent="9144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3pPr>
            <a:lvl4pPr marL="0" marR="0" lvl="3" indent="13716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4pPr>
            <a:lvl5pPr marL="0" marR="0" lvl="4" indent="18288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73" name="Shape 473"/>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2_Title and Vertical Text">
    <p:spTree>
      <p:nvGrpSpPr>
        <p:cNvPr id="1" name="Shape 474"/>
        <p:cNvGrpSpPr/>
        <p:nvPr/>
      </p:nvGrpSpPr>
      <p:grpSpPr>
        <a:xfrm>
          <a:off x="0" y="0"/>
          <a:ext cx="0" cy="0"/>
          <a:chOff x="0" y="0"/>
          <a:chExt cx="0" cy="0"/>
        </a:xfrm>
      </p:grpSpPr>
      <p:pic>
        <p:nvPicPr>
          <p:cNvPr id="475" name="Shape 475"/>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476" name="Shape 476"/>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477" name="Shape 477"/>
          <p:cNvSpPr txBox="1">
            <a:spLocks noGrp="1"/>
          </p:cNvSpPr>
          <p:nvPr>
            <p:ph type="title"/>
          </p:nvPr>
        </p:nvSpPr>
        <p:spPr>
          <a:xfrm>
            <a:off x="457200" y="92075"/>
            <a:ext cx="8229600" cy="1508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478" name="Shape 478"/>
          <p:cNvSpPr txBox="1">
            <a:spLocks noGrp="1"/>
          </p:cNvSpPr>
          <p:nvPr>
            <p:ph type="body" idx="1"/>
          </p:nvPr>
        </p:nvSpPr>
        <p:spPr>
          <a:xfrm>
            <a:off x="457200" y="1600200"/>
            <a:ext cx="8229600" cy="5257799"/>
          </a:xfrm>
          <a:prstGeom prst="rect">
            <a:avLst/>
          </a:prstGeom>
          <a:noFill/>
          <a:ln>
            <a:noFill/>
          </a:ln>
        </p:spPr>
        <p:txBody>
          <a:bodyPr lIns="91425" tIns="91425" rIns="91425" bIns="91425" anchor="t" anchorCtr="0"/>
          <a:lstStyle>
            <a:lvl1pPr marL="342900" marR="0" lvl="0" indent="266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2703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79" name="Shape 479"/>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2_Vertical Title and Text">
    <p:spTree>
      <p:nvGrpSpPr>
        <p:cNvPr id="1" name="Shape 480"/>
        <p:cNvGrpSpPr/>
        <p:nvPr/>
      </p:nvGrpSpPr>
      <p:grpSpPr>
        <a:xfrm>
          <a:off x="0" y="0"/>
          <a:ext cx="0" cy="0"/>
          <a:chOff x="0" y="0"/>
          <a:chExt cx="0" cy="0"/>
        </a:xfrm>
      </p:grpSpPr>
      <p:pic>
        <p:nvPicPr>
          <p:cNvPr id="481" name="Shape 481"/>
          <p:cNvPicPr preferRelativeResize="0"/>
          <p:nvPr/>
        </p:nvPicPr>
        <p:blipFill rotWithShape="1">
          <a:blip r:embed="rId2">
            <a:alphaModFix/>
          </a:blip>
          <a:srcRect r="54166" b="85556"/>
          <a:stretch/>
        </p:blipFill>
        <p:spPr>
          <a:xfrm>
            <a:off x="0" y="23775"/>
            <a:ext cx="3520499" cy="832198"/>
          </a:xfrm>
          <a:prstGeom prst="rect">
            <a:avLst/>
          </a:prstGeom>
          <a:noFill/>
          <a:ln>
            <a:noFill/>
          </a:ln>
        </p:spPr>
      </p:pic>
      <p:cxnSp>
        <p:nvCxnSpPr>
          <p:cNvPr id="482" name="Shape 482"/>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483" name="Shape 483"/>
          <p:cNvSpPr txBox="1">
            <a:spLocks noGrp="1"/>
          </p:cNvSpPr>
          <p:nvPr>
            <p:ph type="title"/>
          </p:nvPr>
        </p:nvSpPr>
        <p:spPr>
          <a:xfrm>
            <a:off x="6629400" y="0"/>
            <a:ext cx="2057400" cy="64007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484" name="Shape 484"/>
          <p:cNvSpPr txBox="1">
            <a:spLocks noGrp="1"/>
          </p:cNvSpPr>
          <p:nvPr>
            <p:ph type="body" idx="1"/>
          </p:nvPr>
        </p:nvSpPr>
        <p:spPr>
          <a:xfrm>
            <a:off x="457199" y="274637"/>
            <a:ext cx="6019798" cy="6583499"/>
          </a:xfrm>
          <a:prstGeom prst="rect">
            <a:avLst/>
          </a:prstGeom>
          <a:noFill/>
          <a:ln>
            <a:noFill/>
          </a:ln>
        </p:spPr>
        <p:txBody>
          <a:bodyPr lIns="91425" tIns="91425" rIns="91425" bIns="91425" anchor="t" anchorCtr="0"/>
          <a:lstStyle>
            <a:lvl1pPr marL="342900" marR="0" lvl="0" indent="266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2703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85" name="Shape 485"/>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a:t>
            </a:fld>
            <a:endParaRPr lang="en-US" sz="12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4699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4254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3810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4699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4254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3810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6" name="Shape 8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61" name="Shape 16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4699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4254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3810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57200" y="92075"/>
            <a:ext cx="8229600" cy="1508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buFont typeface="Calibri"/>
              <a:buNone/>
              <a:defRPr sz="4400" b="0" i="0" u="none" strike="noStrike" cap="none">
                <a:latin typeface="Calibri"/>
                <a:ea typeface="Calibri"/>
                <a:cs typeface="Calibri"/>
                <a:sym typeface="Calibri"/>
              </a:defRPr>
            </a:lvl2pPr>
            <a:lvl3pPr marL="0" marR="0" lvl="2" indent="0" algn="ctr" rtl="0">
              <a:spcBef>
                <a:spcPts val="0"/>
              </a:spcBef>
              <a:buFont typeface="Calibri"/>
              <a:buNone/>
              <a:defRPr sz="4400" b="0" i="0" u="none" strike="noStrike" cap="none">
                <a:latin typeface="Calibri"/>
                <a:ea typeface="Calibri"/>
                <a:cs typeface="Calibri"/>
                <a:sym typeface="Calibri"/>
              </a:defRPr>
            </a:lvl3pPr>
            <a:lvl4pPr marL="0" marR="0" lvl="3" indent="0" algn="ctr" rtl="0">
              <a:spcBef>
                <a:spcPts val="0"/>
              </a:spcBef>
              <a:buFont typeface="Calibri"/>
              <a:buNone/>
              <a:defRPr sz="4400" b="0" i="0" u="none" strike="noStrike" cap="none">
                <a:latin typeface="Calibri"/>
                <a:ea typeface="Calibri"/>
                <a:cs typeface="Calibri"/>
                <a:sym typeface="Calibri"/>
              </a:defRPr>
            </a:lvl4pPr>
            <a:lvl5pPr marL="0" marR="0" lvl="4" indent="0" algn="ctr" rtl="0">
              <a:spcBef>
                <a:spcPts val="0"/>
              </a:spcBef>
              <a:buFont typeface="Calibri"/>
              <a:buNone/>
              <a:defRPr sz="4400" b="0" i="0" u="none" strike="noStrike" cap="none">
                <a:latin typeface="Calibri"/>
                <a:ea typeface="Calibri"/>
                <a:cs typeface="Calibri"/>
                <a:sym typeface="Calibri"/>
              </a:defRPr>
            </a:lvl5pPr>
            <a:lvl6pPr marL="0" marR="0" lvl="5" indent="0" algn="ctr" rtl="0">
              <a:spcBef>
                <a:spcPts val="0"/>
              </a:spcBef>
              <a:buFont typeface="Calibri"/>
              <a:buNone/>
              <a:defRPr sz="4400" b="0" i="0" u="none" strike="noStrike" cap="none">
                <a:latin typeface="Calibri"/>
                <a:ea typeface="Calibri"/>
                <a:cs typeface="Calibri"/>
                <a:sym typeface="Calibri"/>
              </a:defRPr>
            </a:lvl6pPr>
            <a:lvl7pPr marL="0" marR="0" lvl="6" indent="0" algn="ctr" rtl="0">
              <a:spcBef>
                <a:spcPts val="0"/>
              </a:spcBef>
              <a:buFont typeface="Calibri"/>
              <a:buNone/>
              <a:defRPr sz="4400" b="0" i="0" u="none" strike="noStrike" cap="none">
                <a:latin typeface="Calibri"/>
                <a:ea typeface="Calibri"/>
                <a:cs typeface="Calibri"/>
                <a:sym typeface="Calibri"/>
              </a:defRPr>
            </a:lvl7pPr>
            <a:lvl8pPr marL="0" marR="0" lvl="7" indent="0" algn="ctr" rtl="0">
              <a:spcBef>
                <a:spcPts val="0"/>
              </a:spcBef>
              <a:buFont typeface="Calibri"/>
              <a:buNone/>
              <a:defRPr sz="4400" b="0" i="0" u="none" strike="noStrike" cap="none">
                <a:latin typeface="Calibri"/>
                <a:ea typeface="Calibri"/>
                <a:cs typeface="Calibri"/>
                <a:sym typeface="Calibri"/>
              </a:defRPr>
            </a:lvl8pPr>
            <a:lvl9pPr marL="0" marR="0" lvl="8" indent="0" algn="ctr" rtl="0">
              <a:spcBef>
                <a:spcPts val="0"/>
              </a:spcBef>
              <a:buFont typeface="Calibri"/>
              <a:buNone/>
              <a:defRPr sz="4400" b="0" i="0" u="none" strike="noStrike" cap="none">
                <a:latin typeface="Calibri"/>
                <a:ea typeface="Calibri"/>
                <a:cs typeface="Calibri"/>
                <a:sym typeface="Calibri"/>
              </a:defRPr>
            </a:lvl9pPr>
          </a:lstStyle>
          <a:p>
            <a:endParaRPr/>
          </a:p>
        </p:txBody>
      </p:sp>
      <p:sp>
        <p:nvSpPr>
          <p:cNvPr id="333" name="Shape 333"/>
          <p:cNvSpPr txBox="1">
            <a:spLocks noGrp="1"/>
          </p:cNvSpPr>
          <p:nvPr>
            <p:ph type="body" idx="1"/>
          </p:nvPr>
        </p:nvSpPr>
        <p:spPr>
          <a:xfrm>
            <a:off x="457200" y="1600200"/>
            <a:ext cx="8229600" cy="5257799"/>
          </a:xfrm>
          <a:prstGeom prst="rect">
            <a:avLst/>
          </a:prstGeom>
          <a:noFill/>
          <a:ln>
            <a:noFill/>
          </a:ln>
        </p:spPr>
        <p:txBody>
          <a:bodyPr lIns="91425" tIns="91425" rIns="91425" bIns="91425" anchor="t" anchorCtr="0"/>
          <a:lstStyle>
            <a:lvl1pPr marL="342900" marR="0" lvl="0" indent="266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2703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23113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8" marR="0" lvl="7"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8" marR="0" lvl="8" indent="243842"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34" name="Shape 334"/>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openxmlformats.org/officeDocument/2006/relationships/image" Target="../media/image15.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hyperlink" Target="http://www.caschooldashboard.org/" TargetMode="External"/><Relationship Id="rId7"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1.jpg"/><Relationship Id="rId5" Type="http://schemas.openxmlformats.org/officeDocument/2006/relationships/hyperlink" Target="http://tinyurl.com/hb798ed" TargetMode="External"/><Relationship Id="rId4" Type="http://schemas.openxmlformats.org/officeDocument/2006/relationships/hyperlink" Target="http://tinyurl.com/h5ymwc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4.xml"/><Relationship Id="rId5" Type="http://schemas.openxmlformats.org/officeDocument/2006/relationships/image" Target="../media/image1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14.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ctrTitle"/>
          </p:nvPr>
        </p:nvSpPr>
        <p:spPr>
          <a:xfrm>
            <a:off x="260700" y="1371600"/>
            <a:ext cx="8622600" cy="1597500"/>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Calibri"/>
              <a:buNone/>
            </a:pPr>
            <a:r>
              <a:rPr lang="en-US" sz="4000" dirty="0">
                <a:latin typeface="Calibri" panose="020F0502020204030204" pitchFamily="34" charset="0"/>
                <a:ea typeface="Arial"/>
                <a:cs typeface="Arial"/>
                <a:sym typeface="Arial"/>
              </a:rPr>
              <a:t>Overview of the new </a:t>
            </a:r>
          </a:p>
          <a:p>
            <a:pPr lvl="0" rtl="0">
              <a:spcBef>
                <a:spcPts val="0"/>
              </a:spcBef>
              <a:buClr>
                <a:schemeClr val="dk1"/>
              </a:buClr>
              <a:buSzPct val="25000"/>
              <a:buFont typeface="Calibri"/>
              <a:buNone/>
            </a:pPr>
            <a:r>
              <a:rPr lang="en-US" sz="4000" dirty="0">
                <a:latin typeface="Calibri" panose="020F0502020204030204" pitchFamily="34" charset="0"/>
                <a:ea typeface="Arial"/>
                <a:cs typeface="Arial"/>
                <a:sym typeface="Arial"/>
              </a:rPr>
              <a:t>State Accountability </a:t>
            </a:r>
            <a:r>
              <a:rPr lang="en-US" sz="4000" dirty="0" smtClean="0">
                <a:latin typeface="Calibri" panose="020F0502020204030204" pitchFamily="34" charset="0"/>
                <a:ea typeface="Arial"/>
                <a:cs typeface="Arial"/>
                <a:sym typeface="Arial"/>
              </a:rPr>
              <a:t>System</a:t>
            </a:r>
            <a:endParaRPr lang="en-US" sz="4000" dirty="0">
              <a:latin typeface="Calibri" panose="020F0502020204030204" pitchFamily="34" charset="0"/>
              <a:ea typeface="Arial"/>
              <a:cs typeface="Arial"/>
              <a:sym typeface="Arial"/>
            </a:endParaRPr>
          </a:p>
        </p:txBody>
      </p:sp>
      <p:sp>
        <p:nvSpPr>
          <p:cNvPr id="567" name="Shape 567"/>
          <p:cNvSpPr txBox="1">
            <a:spLocks noGrp="1"/>
          </p:cNvSpPr>
          <p:nvPr>
            <p:ph type="subTitle" idx="1"/>
          </p:nvPr>
        </p:nvSpPr>
        <p:spPr>
          <a:xfrm>
            <a:off x="533400" y="3145416"/>
            <a:ext cx="8229600" cy="354180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rgbClr val="888888"/>
              </a:buClr>
              <a:buSzPct val="25000"/>
              <a:buFont typeface="Arial"/>
              <a:buNone/>
            </a:pPr>
            <a:endParaRPr sz="1710" b="0" i="0" u="none" strike="noStrike" cap="none" dirty="0">
              <a:solidFill>
                <a:srgbClr val="92D050"/>
              </a:solidFill>
              <a:latin typeface="Calibri"/>
              <a:ea typeface="Calibri"/>
              <a:cs typeface="Calibri"/>
              <a:sym typeface="Calibri"/>
            </a:endParaRPr>
          </a:p>
          <a:p>
            <a:pPr marL="0" marR="0" lvl="0" indent="0" algn="ctr" rtl="0">
              <a:lnSpc>
                <a:spcPct val="80000"/>
              </a:lnSpc>
              <a:spcBef>
                <a:spcPts val="475"/>
              </a:spcBef>
              <a:spcAft>
                <a:spcPts val="0"/>
              </a:spcAft>
              <a:buClr>
                <a:schemeClr val="dk1"/>
              </a:buClr>
              <a:buSzPct val="25000"/>
              <a:buFont typeface="Arial"/>
              <a:buNone/>
            </a:pPr>
            <a:endParaRPr lang="en-US" sz="2000" b="0" i="0" u="none" strike="noStrike" cap="none" dirty="0" smtClean="0">
              <a:solidFill>
                <a:schemeClr val="dk1"/>
              </a:solidFill>
              <a:latin typeface="Calibri" panose="020F0502020204030204" pitchFamily="34" charset="0"/>
              <a:ea typeface="Arial"/>
              <a:cs typeface="Arial"/>
              <a:sym typeface="Arial"/>
            </a:endParaRPr>
          </a:p>
          <a:p>
            <a:pPr marL="0" marR="0" lvl="0" indent="0" algn="ctr" rtl="0">
              <a:lnSpc>
                <a:spcPct val="80000"/>
              </a:lnSpc>
              <a:spcBef>
                <a:spcPts val="475"/>
              </a:spcBef>
              <a:spcAft>
                <a:spcPts val="0"/>
              </a:spcAft>
              <a:buClr>
                <a:schemeClr val="dk1"/>
              </a:buClr>
              <a:buSzPct val="25000"/>
              <a:buFont typeface="Arial"/>
              <a:buNone/>
            </a:pPr>
            <a:endParaRPr lang="en-US" sz="2800" b="0" i="0" u="none" strike="noStrike" cap="none" dirty="0" smtClean="0">
              <a:solidFill>
                <a:schemeClr val="dk1"/>
              </a:solidFill>
              <a:latin typeface="Calibri" panose="020F0502020204030204" pitchFamily="34" charset="0"/>
              <a:ea typeface="Arial"/>
              <a:cs typeface="Arial"/>
              <a:sym typeface="Arial"/>
            </a:endParaRPr>
          </a:p>
          <a:p>
            <a:pPr marL="0" marR="0" lvl="0" indent="0" algn="ctr" rtl="0">
              <a:lnSpc>
                <a:spcPct val="80000"/>
              </a:lnSpc>
              <a:spcBef>
                <a:spcPts val="475"/>
              </a:spcBef>
              <a:spcAft>
                <a:spcPts val="0"/>
              </a:spcAft>
              <a:buClr>
                <a:schemeClr val="dk1"/>
              </a:buClr>
              <a:buSzPct val="25000"/>
              <a:buFont typeface="Arial"/>
              <a:buNone/>
            </a:pPr>
            <a:endParaRPr lang="en-US" sz="2800" dirty="0">
              <a:solidFill>
                <a:schemeClr val="dk1"/>
              </a:solidFill>
              <a:latin typeface="Calibri" panose="020F0502020204030204" pitchFamily="34" charset="0"/>
              <a:ea typeface="Arial"/>
              <a:cs typeface="Arial"/>
              <a:sym typeface="Arial"/>
            </a:endParaRPr>
          </a:p>
          <a:p>
            <a:pPr marL="0" marR="0" lvl="0" indent="0" algn="ctr" rtl="0">
              <a:lnSpc>
                <a:spcPct val="80000"/>
              </a:lnSpc>
              <a:spcBef>
                <a:spcPts val="475"/>
              </a:spcBef>
              <a:spcAft>
                <a:spcPts val="0"/>
              </a:spcAft>
              <a:buClr>
                <a:schemeClr val="dk1"/>
              </a:buClr>
              <a:buSzPct val="25000"/>
              <a:buFont typeface="Arial"/>
              <a:buNone/>
            </a:pPr>
            <a:endParaRPr lang="en-US" sz="2800" b="0" i="0" u="none" strike="noStrike" cap="none" dirty="0" smtClean="0">
              <a:solidFill>
                <a:schemeClr val="dk1"/>
              </a:solidFill>
              <a:latin typeface="Calibri" panose="020F0502020204030204" pitchFamily="34" charset="0"/>
              <a:ea typeface="Arial"/>
              <a:cs typeface="Arial"/>
              <a:sym typeface="Arial"/>
            </a:endParaRPr>
          </a:p>
          <a:p>
            <a:pPr marL="0" marR="0" lvl="0" indent="0" algn="ctr" rtl="0">
              <a:lnSpc>
                <a:spcPct val="80000"/>
              </a:lnSpc>
              <a:spcBef>
                <a:spcPts val="475"/>
              </a:spcBef>
              <a:spcAft>
                <a:spcPts val="0"/>
              </a:spcAft>
              <a:buClr>
                <a:schemeClr val="dk1"/>
              </a:buClr>
              <a:buSzPct val="25000"/>
              <a:buFont typeface="Arial"/>
              <a:buNone/>
            </a:pPr>
            <a:r>
              <a:rPr lang="en-US" sz="2800" dirty="0" smtClean="0">
                <a:solidFill>
                  <a:schemeClr val="dk1"/>
                </a:solidFill>
                <a:latin typeface="Calibri" panose="020F0502020204030204" pitchFamily="34" charset="0"/>
                <a:ea typeface="Arial"/>
                <a:cs typeface="Arial"/>
                <a:sym typeface="Arial"/>
              </a:rPr>
              <a:t>Information for Parents and Community Members</a:t>
            </a:r>
            <a:endParaRPr lang="en-US" sz="2800" b="0" i="0" u="none" strike="noStrike" cap="none" dirty="0">
              <a:solidFill>
                <a:schemeClr val="dk1"/>
              </a:solidFill>
              <a:latin typeface="Calibri" panose="020F0502020204030204" pitchFamily="34" charset="0"/>
              <a:ea typeface="Arial"/>
              <a:cs typeface="Arial"/>
              <a:sym typeface="Arial"/>
            </a:endParaRPr>
          </a:p>
          <a:p>
            <a:pPr marL="0" marR="0" lvl="0" indent="0" algn="ctr" rtl="0">
              <a:lnSpc>
                <a:spcPct val="80000"/>
              </a:lnSpc>
              <a:spcBef>
                <a:spcPts val="475"/>
              </a:spcBef>
              <a:spcAft>
                <a:spcPts val="0"/>
              </a:spcAft>
              <a:buClr>
                <a:schemeClr val="dk1"/>
              </a:buClr>
              <a:buSzPct val="25000"/>
              <a:buFont typeface="Arial"/>
              <a:buNone/>
            </a:pPr>
            <a:r>
              <a:rPr lang="en-US" sz="2800" b="0" i="0" u="none" strike="noStrike" cap="none" dirty="0" smtClean="0">
                <a:solidFill>
                  <a:schemeClr val="dk1"/>
                </a:solidFill>
                <a:latin typeface="Calibri" panose="020F0502020204030204" pitchFamily="34" charset="0"/>
                <a:ea typeface="Arial"/>
                <a:cs typeface="Arial"/>
                <a:sym typeface="Arial"/>
              </a:rPr>
              <a:t>March 2017</a:t>
            </a:r>
          </a:p>
          <a:p>
            <a:pPr marL="0" marR="0" lvl="0" indent="0" algn="ctr" rtl="0">
              <a:lnSpc>
                <a:spcPct val="80000"/>
              </a:lnSpc>
              <a:spcBef>
                <a:spcPts val="503"/>
              </a:spcBef>
              <a:spcAft>
                <a:spcPts val="0"/>
              </a:spcAft>
              <a:buClr>
                <a:srgbClr val="888888"/>
              </a:buClr>
              <a:buSzPct val="25000"/>
              <a:buFont typeface="Arial"/>
              <a:buNone/>
            </a:pPr>
            <a:endParaRPr sz="2517" b="0" i="0" u="none" strike="noStrike" cap="none" dirty="0">
              <a:solidFill>
                <a:schemeClr val="dk1"/>
              </a:solidFill>
              <a:latin typeface="Calibri" panose="020F0502020204030204" pitchFamily="34" charset="0"/>
              <a:ea typeface="Arial"/>
              <a:cs typeface="Arial"/>
              <a:sym typeface="Arial"/>
            </a:endParaRPr>
          </a:p>
        </p:txBody>
      </p:sp>
      <p:cxnSp>
        <p:nvCxnSpPr>
          <p:cNvPr id="568" name="Shape 568"/>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569" name="Shape 56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a:t>
            </a:fld>
            <a:endParaRPr lang="en-US" sz="1200" b="0" i="0" u="none" strike="noStrike" cap="none">
              <a:solidFill>
                <a:srgbClr val="888888"/>
              </a:solidFill>
              <a:latin typeface="Calibri"/>
              <a:ea typeface="Calibri"/>
              <a:cs typeface="Calibri"/>
              <a:sym typeface="Calibri"/>
            </a:endParaRPr>
          </a:p>
        </p:txBody>
      </p:sp>
      <p:pic>
        <p:nvPicPr>
          <p:cNvPr id="570" name="Shape 570" descr="C:\Users\cathy-morrison\AppData\Local\Microsoft\Windows\Temporary Internet Files\Content.Outlook\N136Q9UH\logo_est.jpg"/>
          <p:cNvPicPr preferRelativeResize="0"/>
          <p:nvPr/>
        </p:nvPicPr>
        <p:blipFill rotWithShape="1">
          <a:blip r:embed="rId3">
            <a:alphaModFix/>
          </a:blip>
          <a:srcRect/>
          <a:stretch/>
        </p:blipFill>
        <p:spPr>
          <a:xfrm>
            <a:off x="0" y="-2445"/>
            <a:ext cx="4391890" cy="809794"/>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9975" y="3352800"/>
            <a:ext cx="4524050" cy="9134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pic>
        <p:nvPicPr>
          <p:cNvPr id="703" name="Shape 703"/>
          <p:cNvPicPr preferRelativeResize="0"/>
          <p:nvPr/>
        </p:nvPicPr>
        <p:blipFill rotWithShape="1">
          <a:blip r:embed="rId3">
            <a:alphaModFix/>
          </a:blip>
          <a:srcRect r="54166" b="85556"/>
          <a:stretch/>
        </p:blipFill>
        <p:spPr>
          <a:xfrm>
            <a:off x="0" y="23775"/>
            <a:ext cx="3520500" cy="832200"/>
          </a:xfrm>
          <a:prstGeom prst="rect">
            <a:avLst/>
          </a:prstGeom>
          <a:noFill/>
          <a:ln>
            <a:noFill/>
          </a:ln>
        </p:spPr>
      </p:pic>
      <p:cxnSp>
        <p:nvCxnSpPr>
          <p:cNvPr id="704" name="Shape 704"/>
          <p:cNvCxnSpPr/>
          <p:nvPr/>
        </p:nvCxnSpPr>
        <p:spPr>
          <a:xfrm>
            <a:off x="0" y="855979"/>
            <a:ext cx="9144000" cy="0"/>
          </a:xfrm>
          <a:prstGeom prst="straightConnector1">
            <a:avLst/>
          </a:prstGeom>
          <a:noFill/>
          <a:ln w="63500" cap="flat" cmpd="sng">
            <a:solidFill>
              <a:srgbClr val="339933"/>
            </a:solidFill>
            <a:prstDash val="solid"/>
            <a:round/>
            <a:headEnd type="none" w="med" len="med"/>
            <a:tailEnd type="none" w="med" len="med"/>
          </a:ln>
        </p:spPr>
      </p:cxnSp>
      <p:sp>
        <p:nvSpPr>
          <p:cNvPr id="705" name="Shape 705"/>
          <p:cNvSpPr txBox="1">
            <a:spLocks noGrp="1"/>
          </p:cNvSpPr>
          <p:nvPr>
            <p:ph type="sldNum" idx="12"/>
          </p:nvPr>
        </p:nvSpPr>
        <p:spPr>
          <a:xfrm>
            <a:off x="6553200" y="6404292"/>
            <a:ext cx="2133600" cy="26910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10</a:t>
            </a:fld>
            <a:endParaRPr lang="en-US" sz="1200" b="0" i="0" u="none" strike="noStrike" cap="none">
              <a:solidFill>
                <a:srgbClr val="888888"/>
              </a:solidFill>
              <a:latin typeface="Helvetica Neue"/>
              <a:ea typeface="Helvetica Neue"/>
              <a:cs typeface="Helvetica Neue"/>
              <a:sym typeface="Helvetica Neue"/>
            </a:endParaRPr>
          </a:p>
        </p:txBody>
      </p:sp>
      <p:pic>
        <p:nvPicPr>
          <p:cNvPr id="706" name="Shape 706" descr="H:\Forms Logos, Brochures &amp; Graphics\Logos\New SCUSD logo no slogan.jpg"/>
          <p:cNvPicPr preferRelativeResize="0"/>
          <p:nvPr/>
        </p:nvPicPr>
        <p:blipFill rotWithShape="1">
          <a:blip r:embed="rId4">
            <a:alphaModFix/>
          </a:blip>
          <a:srcRect/>
          <a:stretch/>
        </p:blipFill>
        <p:spPr>
          <a:xfrm>
            <a:off x="0" y="0"/>
            <a:ext cx="4419600" cy="814800"/>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0442" y="972519"/>
            <a:ext cx="5723116" cy="5753599"/>
          </a:xfrm>
          <a:prstGeom prst="rect">
            <a:avLst/>
          </a:prstGeom>
        </p:spPr>
      </p:pic>
      <p:sp>
        <p:nvSpPr>
          <p:cNvPr id="4" name="Right Arrow 3"/>
          <p:cNvSpPr/>
          <p:nvPr/>
        </p:nvSpPr>
        <p:spPr>
          <a:xfrm>
            <a:off x="685800" y="1752600"/>
            <a:ext cx="1024642" cy="228600"/>
          </a:xfrm>
          <a:prstGeom prst="rightArrow">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01614" y="2362200"/>
            <a:ext cx="1024642" cy="228600"/>
          </a:xfrm>
          <a:prstGeom prst="rightArrow">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85800" y="3429000"/>
            <a:ext cx="1024642" cy="228600"/>
          </a:xfrm>
          <a:prstGeom prst="rightArrow">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85800" y="5181600"/>
            <a:ext cx="1024642" cy="228600"/>
          </a:xfrm>
          <a:prstGeom prst="rightArrow">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4648200" y="2819400"/>
            <a:ext cx="1024642" cy="228600"/>
          </a:xfrm>
          <a:prstGeom prst="rightArrow">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Shape 798"/>
          <p:cNvSpPr txBox="1">
            <a:spLocks noGrp="1"/>
          </p:cNvSpPr>
          <p:nvPr>
            <p:ph type="title"/>
          </p:nvPr>
        </p:nvSpPr>
        <p:spPr>
          <a:xfrm>
            <a:off x="0" y="855979"/>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000" b="0" i="0" u="none" strike="noStrike" cap="none" dirty="0" smtClean="0">
                <a:solidFill>
                  <a:srgbClr val="000000"/>
                </a:solidFill>
                <a:latin typeface="Calibri" panose="020F0502020204030204" pitchFamily="34" charset="0"/>
                <a:ea typeface="Arial"/>
                <a:cs typeface="Arial"/>
                <a:sym typeface="Arial"/>
              </a:rPr>
              <a:t>Comparison: SCUSD Data Dashboard</a:t>
            </a:r>
            <a:endParaRPr lang="en-US" sz="4000" b="0" i="0" u="none" strike="noStrike" cap="none" dirty="0">
              <a:solidFill>
                <a:srgbClr val="000000"/>
              </a:solidFill>
              <a:latin typeface="Calibri" panose="020F0502020204030204" pitchFamily="34" charset="0"/>
              <a:ea typeface="Arial"/>
              <a:cs typeface="Arial"/>
              <a:sym typeface="Arial"/>
            </a:endParaRPr>
          </a:p>
        </p:txBody>
      </p:sp>
      <p:sp>
        <p:nvSpPr>
          <p:cNvPr id="799" name="Shape 799"/>
          <p:cNvSpPr txBox="1">
            <a:spLocks noGrp="1"/>
          </p:cNvSpPr>
          <p:nvPr>
            <p:ph type="body" idx="1"/>
          </p:nvPr>
        </p:nvSpPr>
        <p:spPr>
          <a:xfrm>
            <a:off x="457200" y="1836125"/>
            <a:ext cx="7806000" cy="4282200"/>
          </a:xfrm>
          <a:prstGeom prst="rect">
            <a:avLst/>
          </a:prstGeom>
          <a:noFill/>
          <a:ln>
            <a:noFill/>
          </a:ln>
        </p:spPr>
        <p:txBody>
          <a:bodyPr lIns="45700" tIns="45700" rIns="45700" bIns="45700" anchor="t" anchorCtr="0">
            <a:noAutofit/>
          </a:bodyPr>
          <a:lstStyle/>
          <a:p>
            <a:pPr marL="0" marR="0" lvl="0" indent="0" algn="l" rtl="0">
              <a:lnSpc>
                <a:spcPct val="90000"/>
              </a:lnSpc>
              <a:spcBef>
                <a:spcPts val="0"/>
              </a:spcBef>
              <a:spcAft>
                <a:spcPts val="0"/>
              </a:spcAft>
              <a:buClr>
                <a:srgbClr val="000000"/>
              </a:buClr>
              <a:buSzPct val="250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90000"/>
              </a:lnSpc>
              <a:spcBef>
                <a:spcPts val="700"/>
              </a:spcBef>
              <a:spcAft>
                <a:spcPts val="0"/>
              </a:spcAft>
              <a:buClr>
                <a:srgbClr val="000000"/>
              </a:buClr>
              <a:buSzPct val="25000"/>
              <a:buFont typeface="Arial"/>
              <a:buNone/>
            </a:pPr>
            <a:endParaRPr sz="2400" b="0" i="0" u="none" strike="noStrike" cap="none">
              <a:solidFill>
                <a:srgbClr val="000000"/>
              </a:solidFill>
              <a:latin typeface="Arial"/>
              <a:ea typeface="Arial"/>
              <a:cs typeface="Arial"/>
              <a:sym typeface="Arial"/>
            </a:endParaRPr>
          </a:p>
        </p:txBody>
      </p:sp>
      <p:pic>
        <p:nvPicPr>
          <p:cNvPr id="800" name="Shape 800"/>
          <p:cNvPicPr preferRelativeResize="0"/>
          <p:nvPr/>
        </p:nvPicPr>
        <p:blipFill rotWithShape="1">
          <a:blip r:embed="rId3">
            <a:alphaModFix/>
          </a:blip>
          <a:srcRect r="54166" b="85556"/>
          <a:stretch/>
        </p:blipFill>
        <p:spPr>
          <a:xfrm>
            <a:off x="0" y="23775"/>
            <a:ext cx="3520499" cy="832198"/>
          </a:xfrm>
          <a:prstGeom prst="rect">
            <a:avLst/>
          </a:prstGeom>
          <a:noFill/>
          <a:ln>
            <a:noFill/>
          </a:ln>
        </p:spPr>
      </p:pic>
      <p:cxnSp>
        <p:nvCxnSpPr>
          <p:cNvPr id="801" name="Shape 801"/>
          <p:cNvCxnSpPr/>
          <p:nvPr/>
        </p:nvCxnSpPr>
        <p:spPr>
          <a:xfrm>
            <a:off x="0" y="855979"/>
            <a:ext cx="9144000" cy="0"/>
          </a:xfrm>
          <a:prstGeom prst="straightConnector1">
            <a:avLst/>
          </a:prstGeom>
          <a:noFill/>
          <a:ln w="63500" cap="flat" cmpd="sng">
            <a:solidFill>
              <a:srgbClr val="339933"/>
            </a:solidFill>
            <a:prstDash val="solid"/>
            <a:round/>
            <a:headEnd type="none" w="med" len="med"/>
            <a:tailEnd type="none" w="med" len="med"/>
          </a:ln>
        </p:spPr>
      </p:cxnSp>
      <p:sp>
        <p:nvSpPr>
          <p:cNvPr id="802" name="Shape 802"/>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11</a:t>
            </a:fld>
            <a:endParaRPr lang="en-US" sz="1200" b="0" i="0" u="none" strike="noStrike" cap="none">
              <a:solidFill>
                <a:srgbClr val="888888"/>
              </a:solidFill>
              <a:latin typeface="Helvetica Neue"/>
              <a:ea typeface="Helvetica Neue"/>
              <a:cs typeface="Helvetica Neue"/>
              <a:sym typeface="Helvetica Neue"/>
            </a:endParaRPr>
          </a:p>
        </p:txBody>
      </p:sp>
      <p:pic>
        <p:nvPicPr>
          <p:cNvPr id="803" name="Shape 803" descr="H:\Forms Logos, Brochures &amp; Graphics\Logos\New SCUSD logo no slogan.jpg"/>
          <p:cNvPicPr preferRelativeResize="0"/>
          <p:nvPr/>
        </p:nvPicPr>
        <p:blipFill rotWithShape="1">
          <a:blip r:embed="rId4">
            <a:alphaModFix/>
          </a:blip>
          <a:srcRect/>
          <a:stretch/>
        </p:blipFill>
        <p:spPr>
          <a:xfrm>
            <a:off x="0" y="0"/>
            <a:ext cx="4419600" cy="814800"/>
          </a:xfrm>
          <a:prstGeom prst="rect">
            <a:avLst/>
          </a:prstGeom>
          <a:noFill/>
          <a:ln>
            <a:noFill/>
          </a:ln>
        </p:spPr>
      </p:pic>
      <p:graphicFrame>
        <p:nvGraphicFramePr>
          <p:cNvPr id="804" name="Shape 804"/>
          <p:cNvGraphicFramePr/>
          <p:nvPr>
            <p:extLst>
              <p:ext uri="{D42A27DB-BD31-4B8C-83A1-F6EECF244321}">
                <p14:modId xmlns:p14="http://schemas.microsoft.com/office/powerpoint/2010/main" val="1264194334"/>
              </p:ext>
            </p:extLst>
          </p:nvPr>
        </p:nvGraphicFramePr>
        <p:xfrm>
          <a:off x="676300" y="1828800"/>
          <a:ext cx="7791400" cy="4632720"/>
        </p:xfrm>
        <a:graphic>
          <a:graphicData uri="http://schemas.openxmlformats.org/drawingml/2006/table">
            <a:tbl>
              <a:tblPr>
                <a:noFill/>
                <a:tableStyleId>{4D37B666-3702-4516-B96E-5345FB22EB59}</a:tableStyleId>
              </a:tblPr>
              <a:tblGrid>
                <a:gridCol w="3743300"/>
                <a:gridCol w="4048100"/>
              </a:tblGrid>
              <a:tr h="457170">
                <a:tc>
                  <a:txBody>
                    <a:bodyPr/>
                    <a:lstStyle/>
                    <a:p>
                      <a:pPr lvl="0" algn="ctr">
                        <a:spcBef>
                          <a:spcPts val="0"/>
                        </a:spcBef>
                        <a:buNone/>
                      </a:pPr>
                      <a:r>
                        <a:rPr lang="en-US" sz="2400" dirty="0">
                          <a:solidFill>
                            <a:srgbClr val="FFFFFF"/>
                          </a:solidFill>
                          <a:latin typeface="Calibri" panose="020F0502020204030204" pitchFamily="34" charset="0"/>
                        </a:rPr>
                        <a:t>SCUSD </a:t>
                      </a:r>
                      <a:r>
                        <a:rPr lang="en-US" sz="2400" dirty="0" smtClean="0">
                          <a:solidFill>
                            <a:srgbClr val="FFFFFF"/>
                          </a:solidFill>
                          <a:latin typeface="Calibri" panose="020F0502020204030204" pitchFamily="34" charset="0"/>
                        </a:rPr>
                        <a:t>Dashboard</a:t>
                      </a:r>
                    </a:p>
                    <a:p>
                      <a:pPr lvl="0" algn="ctr">
                        <a:spcBef>
                          <a:spcPts val="0"/>
                        </a:spcBef>
                        <a:buNone/>
                      </a:pPr>
                      <a:r>
                        <a:rPr lang="en-US" sz="2400" dirty="0" smtClean="0">
                          <a:solidFill>
                            <a:srgbClr val="FFFFFF"/>
                          </a:solidFill>
                          <a:latin typeface="Calibri" panose="020F0502020204030204" pitchFamily="34" charset="0"/>
                        </a:rPr>
                        <a:t>Provides Metrics</a:t>
                      </a:r>
                      <a:endParaRPr lang="en-US" sz="2400" dirty="0">
                        <a:solidFill>
                          <a:srgbClr val="FFFFFF"/>
                        </a:solidFill>
                        <a:latin typeface="Calibri" panose="020F0502020204030204" pitchFamily="34" charset="0"/>
                      </a:endParaRPr>
                    </a:p>
                  </a:txBody>
                  <a:tcPr marL="91425" marR="91425" marT="91425" marB="91425" anchor="ctr">
                    <a:solidFill>
                      <a:schemeClr val="accent1"/>
                    </a:solidFill>
                  </a:tcPr>
                </a:tc>
                <a:tc>
                  <a:txBody>
                    <a:bodyPr/>
                    <a:lstStyle/>
                    <a:p>
                      <a:pPr lvl="0" algn="ctr">
                        <a:spcBef>
                          <a:spcPts val="0"/>
                        </a:spcBef>
                        <a:buNone/>
                      </a:pPr>
                      <a:r>
                        <a:rPr lang="en-US" sz="2400" dirty="0">
                          <a:solidFill>
                            <a:srgbClr val="FFFFFF"/>
                          </a:solidFill>
                          <a:latin typeface="Calibri" panose="020F0502020204030204" pitchFamily="34" charset="0"/>
                        </a:rPr>
                        <a:t>California </a:t>
                      </a:r>
                      <a:r>
                        <a:rPr lang="en-US" sz="2400" dirty="0" smtClean="0">
                          <a:solidFill>
                            <a:srgbClr val="FFFFFF"/>
                          </a:solidFill>
                          <a:latin typeface="Calibri" panose="020F0502020204030204" pitchFamily="34" charset="0"/>
                        </a:rPr>
                        <a:t>School Dashboard</a:t>
                      </a:r>
                    </a:p>
                    <a:p>
                      <a:pPr lvl="0" algn="ctr">
                        <a:spcBef>
                          <a:spcPts val="0"/>
                        </a:spcBef>
                        <a:buNone/>
                      </a:pPr>
                      <a:r>
                        <a:rPr lang="en-US" sz="2400" dirty="0" smtClean="0">
                          <a:solidFill>
                            <a:srgbClr val="FFFFFF"/>
                          </a:solidFill>
                          <a:latin typeface="Calibri" panose="020F0502020204030204" pitchFamily="34" charset="0"/>
                        </a:rPr>
                        <a:t>Provides Indicators</a:t>
                      </a:r>
                      <a:endParaRPr lang="en-US" sz="2400" dirty="0">
                        <a:solidFill>
                          <a:srgbClr val="FFFFFF"/>
                        </a:solidFill>
                        <a:latin typeface="Calibri" panose="020F0502020204030204" pitchFamily="34" charset="0"/>
                      </a:endParaRPr>
                    </a:p>
                  </a:txBody>
                  <a:tcPr marL="91425" marR="91425" marT="91425" marB="91425" anchor="ctr">
                    <a:solidFill>
                      <a:schemeClr val="accent1"/>
                    </a:solidFill>
                  </a:tcPr>
                </a:tc>
              </a:tr>
              <a:tr h="365760">
                <a:tc>
                  <a:txBody>
                    <a:bodyPr/>
                    <a:lstStyle/>
                    <a:p>
                      <a:pPr lvl="0">
                        <a:spcBef>
                          <a:spcPts val="0"/>
                        </a:spcBef>
                        <a:buNone/>
                      </a:pPr>
                      <a:r>
                        <a:rPr lang="en-US" sz="2000" dirty="0">
                          <a:latin typeface="Calibri" panose="020F0502020204030204" pitchFamily="34" charset="0"/>
                        </a:rPr>
                        <a:t>Demographics</a:t>
                      </a:r>
                    </a:p>
                  </a:txBody>
                  <a:tcPr marL="91425" marR="91425" marT="91425" marB="91425"/>
                </a:tc>
                <a:tc>
                  <a:txBody>
                    <a:bodyPr/>
                    <a:lstStyle/>
                    <a:p>
                      <a:pPr lvl="0">
                        <a:spcBef>
                          <a:spcPts val="0"/>
                        </a:spcBef>
                        <a:buNone/>
                      </a:pPr>
                      <a:r>
                        <a:rPr lang="en-US" sz="2000" dirty="0" smtClean="0">
                          <a:latin typeface="Calibri" panose="020F0502020204030204" pitchFamily="34" charset="0"/>
                        </a:rPr>
                        <a:t>Limited</a:t>
                      </a:r>
                      <a:endParaRPr lang="en-US" sz="2000" dirty="0">
                        <a:latin typeface="Calibri" panose="020F0502020204030204" pitchFamily="34" charset="0"/>
                      </a:endParaRPr>
                    </a:p>
                  </a:txBody>
                  <a:tcPr marL="91425" marR="91425" marT="91425" marB="91425"/>
                </a:tc>
              </a:tr>
              <a:tr h="365760">
                <a:tc>
                  <a:txBody>
                    <a:bodyPr/>
                    <a:lstStyle/>
                    <a:p>
                      <a:pPr lvl="0">
                        <a:spcBef>
                          <a:spcPts val="0"/>
                        </a:spcBef>
                        <a:buNone/>
                      </a:pPr>
                      <a:r>
                        <a:rPr lang="en-US" sz="2000" dirty="0">
                          <a:latin typeface="Calibri" panose="020F0502020204030204" pitchFamily="34" charset="0"/>
                        </a:rPr>
                        <a:t>Attendance</a:t>
                      </a:r>
                    </a:p>
                  </a:txBody>
                  <a:tcPr marL="91425" marR="91425" marT="91425" marB="91425"/>
                </a:tc>
                <a:tc>
                  <a:txBody>
                    <a:bodyPr/>
                    <a:lstStyle/>
                    <a:p>
                      <a:pPr lvl="0">
                        <a:spcBef>
                          <a:spcPts val="0"/>
                        </a:spcBef>
                        <a:buNone/>
                      </a:pPr>
                      <a:r>
                        <a:rPr lang="en-US" sz="2000" dirty="0" smtClean="0">
                          <a:latin typeface="Calibri" panose="020F0502020204030204" pitchFamily="34" charset="0"/>
                        </a:rPr>
                        <a:t>Not</a:t>
                      </a:r>
                      <a:r>
                        <a:rPr lang="en-US" sz="2000" baseline="0" dirty="0" smtClean="0">
                          <a:latin typeface="Calibri" panose="020F0502020204030204" pitchFamily="34" charset="0"/>
                        </a:rPr>
                        <a:t> included</a:t>
                      </a:r>
                      <a:endParaRPr lang="en-US" sz="2000" dirty="0">
                        <a:latin typeface="Calibri" panose="020F0502020204030204" pitchFamily="34" charset="0"/>
                      </a:endParaRPr>
                    </a:p>
                  </a:txBody>
                  <a:tcPr marL="91425" marR="91425" marT="91425" marB="91425"/>
                </a:tc>
              </a:tr>
              <a:tr h="365760">
                <a:tc>
                  <a:txBody>
                    <a:bodyPr/>
                    <a:lstStyle/>
                    <a:p>
                      <a:pPr lvl="0">
                        <a:spcBef>
                          <a:spcPts val="0"/>
                        </a:spcBef>
                        <a:buNone/>
                      </a:pPr>
                      <a:r>
                        <a:rPr lang="en-US" sz="2000" dirty="0" smtClean="0">
                          <a:latin typeface="Calibri" panose="020F0502020204030204" pitchFamily="34" charset="0"/>
                        </a:rPr>
                        <a:t>State standardized testing in ELA </a:t>
                      </a:r>
                      <a:r>
                        <a:rPr lang="en-US" sz="2000" dirty="0">
                          <a:latin typeface="Calibri" panose="020F0502020204030204" pitchFamily="34" charset="0"/>
                        </a:rPr>
                        <a:t>and </a:t>
                      </a:r>
                      <a:r>
                        <a:rPr lang="en-US" sz="2000" dirty="0" smtClean="0">
                          <a:latin typeface="Calibri" panose="020F0502020204030204" pitchFamily="34" charset="0"/>
                        </a:rPr>
                        <a:t>Math</a:t>
                      </a:r>
                      <a:endParaRPr lang="en-US" sz="2000" dirty="0">
                        <a:latin typeface="Calibri" panose="020F0502020204030204" pitchFamily="34" charset="0"/>
                      </a:endParaRPr>
                    </a:p>
                  </a:txBody>
                  <a:tcPr marL="91425" marR="91425" marT="91425" marB="91425"/>
                </a:tc>
                <a:tc>
                  <a:txBody>
                    <a:bodyPr/>
                    <a:lstStyle/>
                    <a:p>
                      <a:pPr lvl="0">
                        <a:spcBef>
                          <a:spcPts val="0"/>
                        </a:spcBef>
                        <a:buNone/>
                      </a:pPr>
                      <a:r>
                        <a:rPr lang="en-US" sz="2000" dirty="0" smtClean="0">
                          <a:latin typeface="Calibri" panose="020F0502020204030204" pitchFamily="34" charset="0"/>
                        </a:rPr>
                        <a:t>State standardized testing in ELA and Math</a:t>
                      </a:r>
                      <a:endParaRPr lang="en-US" sz="2000" dirty="0">
                        <a:latin typeface="Calibri" panose="020F0502020204030204" pitchFamily="34" charset="0"/>
                      </a:endParaRPr>
                    </a:p>
                  </a:txBody>
                  <a:tcPr marL="91425" marR="91425" marT="91425" marB="91425"/>
                </a:tc>
              </a:tr>
              <a:tr h="365760">
                <a:tc>
                  <a:txBody>
                    <a:bodyPr/>
                    <a:lstStyle/>
                    <a:p>
                      <a:pPr lvl="0" rtl="0">
                        <a:spcBef>
                          <a:spcPts val="0"/>
                        </a:spcBef>
                        <a:buNone/>
                      </a:pPr>
                      <a:r>
                        <a:rPr lang="en-US" sz="2000" dirty="0" smtClean="0">
                          <a:latin typeface="Calibri" panose="020F0502020204030204" pitchFamily="34" charset="0"/>
                        </a:rPr>
                        <a:t>Benchmark</a:t>
                      </a:r>
                      <a:r>
                        <a:rPr lang="en-US" sz="2000" baseline="0" dirty="0" smtClean="0">
                          <a:latin typeface="Calibri" panose="020F0502020204030204" pitchFamily="34" charset="0"/>
                        </a:rPr>
                        <a:t> Tests</a:t>
                      </a:r>
                      <a:endParaRPr lang="en-US" sz="2000" dirty="0">
                        <a:latin typeface="Calibri" panose="020F0502020204030204" pitchFamily="34" charset="0"/>
                      </a:endParaRPr>
                    </a:p>
                  </a:txBody>
                  <a:tcPr marL="91425" marR="91425" marT="91425" marB="91425"/>
                </a:tc>
                <a:tc>
                  <a:txBody>
                    <a:bodyPr/>
                    <a:lstStyle/>
                    <a:p>
                      <a:pPr lvl="0" rtl="0">
                        <a:spcBef>
                          <a:spcPts val="0"/>
                        </a:spcBef>
                        <a:buNone/>
                      </a:pPr>
                      <a:r>
                        <a:rPr lang="en-US" sz="2000" dirty="0" smtClean="0">
                          <a:latin typeface="Calibri" panose="020F0502020204030204" pitchFamily="34" charset="0"/>
                        </a:rPr>
                        <a:t>Not</a:t>
                      </a:r>
                      <a:r>
                        <a:rPr lang="en-US" sz="2000" baseline="0" dirty="0" smtClean="0">
                          <a:latin typeface="Calibri" panose="020F0502020204030204" pitchFamily="34" charset="0"/>
                        </a:rPr>
                        <a:t> applicable</a:t>
                      </a:r>
                      <a:endParaRPr lang="en-US" sz="2000" dirty="0">
                        <a:latin typeface="Calibri" panose="020F0502020204030204" pitchFamily="34" charset="0"/>
                      </a:endParaRPr>
                    </a:p>
                  </a:txBody>
                  <a:tcPr marL="91425" marR="91425" marT="91425" marB="91425"/>
                </a:tc>
              </a:tr>
              <a:tr h="365760">
                <a:tc>
                  <a:txBody>
                    <a:bodyPr/>
                    <a:lstStyle/>
                    <a:p>
                      <a:pPr lvl="0">
                        <a:spcBef>
                          <a:spcPts val="0"/>
                        </a:spcBef>
                        <a:buNone/>
                      </a:pPr>
                      <a:r>
                        <a:rPr lang="en-US" sz="2000" dirty="0">
                          <a:latin typeface="Calibri" panose="020F0502020204030204" pitchFamily="34" charset="0"/>
                        </a:rPr>
                        <a:t>Graduation Rate</a:t>
                      </a:r>
                    </a:p>
                  </a:txBody>
                  <a:tcPr marL="91425" marR="91425" marT="91425" marB="91425"/>
                </a:tc>
                <a:tc>
                  <a:txBody>
                    <a:bodyPr/>
                    <a:lstStyle/>
                    <a:p>
                      <a:pPr lvl="0">
                        <a:spcBef>
                          <a:spcPts val="0"/>
                        </a:spcBef>
                        <a:buNone/>
                      </a:pPr>
                      <a:r>
                        <a:rPr lang="en-US" sz="2000" dirty="0">
                          <a:latin typeface="Calibri" panose="020F0502020204030204" pitchFamily="34" charset="0"/>
                        </a:rPr>
                        <a:t>Graduation Rate </a:t>
                      </a:r>
                    </a:p>
                  </a:txBody>
                  <a:tcPr marL="91425" marR="91425" marT="91425" marB="91425"/>
                </a:tc>
              </a:tr>
              <a:tr h="365760">
                <a:tc>
                  <a:txBody>
                    <a:bodyPr/>
                    <a:lstStyle/>
                    <a:p>
                      <a:pPr lvl="0" rtl="0">
                        <a:spcBef>
                          <a:spcPts val="0"/>
                        </a:spcBef>
                        <a:buNone/>
                      </a:pPr>
                      <a:r>
                        <a:rPr lang="en-US" sz="2000" dirty="0">
                          <a:latin typeface="Calibri" panose="020F0502020204030204" pitchFamily="34" charset="0"/>
                        </a:rPr>
                        <a:t>Chronic Absence</a:t>
                      </a:r>
                    </a:p>
                  </a:txBody>
                  <a:tcPr marL="91425" marR="91425" marT="91425" marB="91425"/>
                </a:tc>
                <a:tc>
                  <a:txBody>
                    <a:bodyPr/>
                    <a:lstStyle/>
                    <a:p>
                      <a:pPr lvl="0" rtl="0">
                        <a:spcBef>
                          <a:spcPts val="0"/>
                        </a:spcBef>
                        <a:buNone/>
                      </a:pPr>
                      <a:r>
                        <a:rPr lang="en-US" sz="2000" dirty="0">
                          <a:latin typeface="Calibri" panose="020F0502020204030204" pitchFamily="34" charset="0"/>
                        </a:rPr>
                        <a:t>Coming Fall 2017</a:t>
                      </a:r>
                    </a:p>
                  </a:txBody>
                  <a:tcPr marL="91425" marR="91425" marT="91425" marB="91425"/>
                </a:tc>
              </a:tr>
              <a:tr h="365760">
                <a:tc>
                  <a:txBody>
                    <a:bodyPr/>
                    <a:lstStyle/>
                    <a:p>
                      <a:pPr lvl="0" rtl="0">
                        <a:spcBef>
                          <a:spcPts val="0"/>
                        </a:spcBef>
                        <a:buNone/>
                      </a:pPr>
                      <a:r>
                        <a:rPr lang="en-US" sz="2000" dirty="0">
                          <a:latin typeface="Calibri" panose="020F0502020204030204" pitchFamily="34" charset="0"/>
                        </a:rPr>
                        <a:t>Suspension Rate</a:t>
                      </a:r>
                    </a:p>
                  </a:txBody>
                  <a:tcPr marL="91425" marR="91425" marT="91425" marB="91425"/>
                </a:tc>
                <a:tc>
                  <a:txBody>
                    <a:bodyPr/>
                    <a:lstStyle/>
                    <a:p>
                      <a:pPr lvl="0" rtl="0">
                        <a:spcBef>
                          <a:spcPts val="0"/>
                        </a:spcBef>
                        <a:buNone/>
                      </a:pPr>
                      <a:r>
                        <a:rPr lang="en-US" sz="2000" dirty="0">
                          <a:latin typeface="Calibri" panose="020F0502020204030204" pitchFamily="34" charset="0"/>
                        </a:rPr>
                        <a:t>Suspension Rate</a:t>
                      </a:r>
                    </a:p>
                  </a:txBody>
                  <a:tcPr marL="91425" marR="91425" marT="91425" marB="91425"/>
                </a:tc>
              </a:tr>
            </a:tbl>
          </a:graphicData>
        </a:graphic>
      </p:graphicFrame>
    </p:spTree>
    <p:extLst>
      <p:ext uri="{BB962C8B-B14F-4D97-AF65-F5344CB8AC3E}">
        <p14:creationId xmlns:p14="http://schemas.microsoft.com/office/powerpoint/2010/main" val="19629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Shape 821"/>
          <p:cNvSpPr txBox="1">
            <a:spLocks noGrp="1"/>
          </p:cNvSpPr>
          <p:nvPr>
            <p:ph type="title"/>
          </p:nvPr>
        </p:nvSpPr>
        <p:spPr>
          <a:xfrm>
            <a:off x="114300" y="609600"/>
            <a:ext cx="89154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000" b="0" i="0" u="none" strike="noStrike" cap="none" dirty="0" smtClean="0">
                <a:solidFill>
                  <a:srgbClr val="000000"/>
                </a:solidFill>
                <a:latin typeface="Calibri" panose="020F0502020204030204" pitchFamily="34" charset="0"/>
                <a:ea typeface="Arial"/>
                <a:cs typeface="Arial"/>
                <a:sym typeface="Arial"/>
              </a:rPr>
              <a:t>Resources and Learning Opportunities</a:t>
            </a:r>
            <a:endParaRPr lang="en-US" sz="4000" b="0" i="0" u="none" strike="noStrike" cap="none" dirty="0">
              <a:solidFill>
                <a:srgbClr val="000000"/>
              </a:solidFill>
              <a:latin typeface="Calibri" panose="020F0502020204030204" pitchFamily="34" charset="0"/>
              <a:ea typeface="Arial"/>
              <a:cs typeface="Arial"/>
              <a:sym typeface="Arial"/>
            </a:endParaRPr>
          </a:p>
        </p:txBody>
      </p:sp>
      <p:sp>
        <p:nvSpPr>
          <p:cNvPr id="822" name="Shape 822"/>
          <p:cNvSpPr txBox="1">
            <a:spLocks noGrp="1"/>
          </p:cNvSpPr>
          <p:nvPr>
            <p:ph type="body" idx="1"/>
          </p:nvPr>
        </p:nvSpPr>
        <p:spPr>
          <a:xfrm>
            <a:off x="516599" y="1447800"/>
            <a:ext cx="7805999" cy="5105400"/>
          </a:xfrm>
          <a:prstGeom prst="rect">
            <a:avLst/>
          </a:prstGeom>
          <a:solidFill>
            <a:srgbClr val="FFFFFF"/>
          </a:solidFill>
          <a:ln>
            <a:noFill/>
          </a:ln>
        </p:spPr>
        <p:txBody>
          <a:bodyPr lIns="45700" tIns="45700" rIns="45700" bIns="45700" anchor="t" anchorCtr="0">
            <a:noAutofit/>
          </a:bodyPr>
          <a:lstStyle/>
          <a:p>
            <a:pPr marL="0" marR="0" lvl="0" indent="0" algn="ctr" rtl="0">
              <a:lnSpc>
                <a:spcPct val="90000"/>
              </a:lnSpc>
              <a:spcBef>
                <a:spcPts val="0"/>
              </a:spcBef>
              <a:spcAft>
                <a:spcPts val="0"/>
              </a:spcAft>
              <a:buNone/>
            </a:pPr>
            <a:endParaRPr lang="en-US" sz="1400" dirty="0" smtClean="0">
              <a:latin typeface="Calibri" panose="020F0502020204030204" pitchFamily="34" charset="0"/>
              <a:ea typeface="Arial"/>
              <a:cs typeface="Arial"/>
              <a:sym typeface="Arial"/>
            </a:endParaRPr>
          </a:p>
          <a:p>
            <a:pPr marL="0" marR="0" lvl="0" indent="0" algn="ctr" rtl="0">
              <a:lnSpc>
                <a:spcPct val="90000"/>
              </a:lnSpc>
              <a:spcBef>
                <a:spcPts val="0"/>
              </a:spcBef>
              <a:spcAft>
                <a:spcPts val="0"/>
              </a:spcAft>
              <a:buNone/>
            </a:pPr>
            <a:r>
              <a:rPr lang="en-US" sz="2800" dirty="0" smtClean="0">
                <a:latin typeface="Calibri" panose="020F0502020204030204" pitchFamily="34" charset="0"/>
                <a:ea typeface="Arial"/>
                <a:cs typeface="Arial"/>
                <a:sym typeface="Arial"/>
              </a:rPr>
              <a:t>Website</a:t>
            </a:r>
            <a:r>
              <a:rPr lang="en-US" sz="2800" dirty="0" smtClean="0">
                <a:latin typeface="Calibri" panose="020F0502020204030204" pitchFamily="34" charset="0"/>
                <a:ea typeface="Arial"/>
                <a:cs typeface="Arial"/>
                <a:sym typeface="Arial"/>
              </a:rPr>
              <a:t>: </a:t>
            </a:r>
            <a:r>
              <a:rPr lang="en-US" sz="2800" dirty="0" smtClean="0">
                <a:latin typeface="Calibri" panose="020F0502020204030204" pitchFamily="34" charset="0"/>
                <a:ea typeface="Arial"/>
                <a:cs typeface="Arial"/>
                <a:sym typeface="Arial"/>
                <a:hlinkClick r:id="rId3"/>
              </a:rPr>
              <a:t>www.caschooldashboard.org</a:t>
            </a:r>
            <a:endParaRPr lang="en-US" sz="2800" dirty="0" smtClean="0">
              <a:latin typeface="Calibri" panose="020F0502020204030204" pitchFamily="34" charset="0"/>
              <a:ea typeface="Arial"/>
              <a:cs typeface="Arial"/>
              <a:sym typeface="Arial"/>
            </a:endParaRPr>
          </a:p>
          <a:p>
            <a:pPr marL="0" marR="0" lvl="0" indent="0" algn="ctr" rtl="0">
              <a:lnSpc>
                <a:spcPct val="90000"/>
              </a:lnSpc>
              <a:spcBef>
                <a:spcPts val="0"/>
              </a:spcBef>
              <a:spcAft>
                <a:spcPts val="0"/>
              </a:spcAft>
              <a:buNone/>
            </a:pPr>
            <a:endParaRPr lang="en-US" sz="1600" dirty="0" smtClean="0">
              <a:latin typeface="Calibri" panose="020F0502020204030204" pitchFamily="34" charset="0"/>
              <a:ea typeface="Arial"/>
              <a:cs typeface="Arial"/>
              <a:sym typeface="Arial"/>
            </a:endParaRPr>
          </a:p>
          <a:p>
            <a:pPr marL="0" marR="0" lvl="0" indent="0" algn="ctr" rtl="0">
              <a:lnSpc>
                <a:spcPct val="90000"/>
              </a:lnSpc>
              <a:spcBef>
                <a:spcPts val="0"/>
              </a:spcBef>
              <a:spcAft>
                <a:spcPts val="0"/>
              </a:spcAft>
              <a:buNone/>
            </a:pPr>
            <a:endParaRPr lang="en-US" sz="1100" b="1" dirty="0" smtClean="0">
              <a:solidFill>
                <a:srgbClr val="C00000"/>
              </a:solidFill>
              <a:latin typeface="Calibri" panose="020F0502020204030204" pitchFamily="34" charset="0"/>
              <a:ea typeface="Arial"/>
              <a:cs typeface="Arial"/>
              <a:sym typeface="Arial"/>
            </a:endParaRPr>
          </a:p>
          <a:p>
            <a:pPr marL="0" marR="0" lvl="0" indent="0" algn="ctr" rtl="0">
              <a:lnSpc>
                <a:spcPct val="90000"/>
              </a:lnSpc>
              <a:spcBef>
                <a:spcPts val="0"/>
              </a:spcBef>
              <a:spcAft>
                <a:spcPts val="0"/>
              </a:spcAft>
              <a:buNone/>
            </a:pPr>
            <a:r>
              <a:rPr lang="en-US" sz="2400" b="1" dirty="0" smtClean="0">
                <a:solidFill>
                  <a:srgbClr val="C00000"/>
                </a:solidFill>
                <a:latin typeface="Calibri" panose="020F0502020204030204" pitchFamily="34" charset="0"/>
                <a:ea typeface="Arial"/>
                <a:cs typeface="Arial"/>
                <a:sym typeface="Arial"/>
              </a:rPr>
              <a:t>Free </a:t>
            </a:r>
            <a:r>
              <a:rPr lang="en-US" sz="2400" b="1" dirty="0" smtClean="0">
                <a:solidFill>
                  <a:srgbClr val="C00000"/>
                </a:solidFill>
                <a:latin typeface="Calibri" panose="020F0502020204030204" pitchFamily="34" charset="0"/>
                <a:ea typeface="Arial"/>
                <a:cs typeface="Arial"/>
                <a:sym typeface="Arial"/>
              </a:rPr>
              <a:t>Community </a:t>
            </a:r>
            <a:r>
              <a:rPr lang="en-US" sz="2400" b="1" dirty="0" smtClean="0">
                <a:solidFill>
                  <a:srgbClr val="C00000"/>
                </a:solidFill>
                <a:latin typeface="Calibri" panose="020F0502020204030204" pitchFamily="34" charset="0"/>
                <a:ea typeface="Arial"/>
                <a:cs typeface="Arial"/>
                <a:sym typeface="Arial"/>
              </a:rPr>
              <a:t>Workshop (by CDE)</a:t>
            </a:r>
          </a:p>
          <a:p>
            <a:pPr marL="0" marR="0" lvl="0" indent="0" algn="ctr" rtl="0">
              <a:lnSpc>
                <a:spcPct val="90000"/>
              </a:lnSpc>
              <a:spcBef>
                <a:spcPts val="0"/>
              </a:spcBef>
              <a:spcAft>
                <a:spcPts val="0"/>
              </a:spcAft>
              <a:buNone/>
            </a:pPr>
            <a:r>
              <a:rPr lang="en-US" sz="2400" dirty="0" smtClean="0">
                <a:solidFill>
                  <a:schemeClr val="tx1"/>
                </a:solidFill>
                <a:latin typeface="Calibri" panose="020F0502020204030204" pitchFamily="34" charset="0"/>
                <a:ea typeface="Arial"/>
                <a:cs typeface="Arial"/>
                <a:sym typeface="Arial"/>
              </a:rPr>
              <a:t>March </a:t>
            </a:r>
            <a:r>
              <a:rPr lang="en-US" sz="2400" dirty="0" smtClean="0">
                <a:solidFill>
                  <a:schemeClr val="tx1"/>
                </a:solidFill>
                <a:latin typeface="Calibri" panose="020F0502020204030204" pitchFamily="34" charset="0"/>
                <a:ea typeface="Arial"/>
                <a:cs typeface="Arial"/>
                <a:sym typeface="Arial"/>
              </a:rPr>
              <a:t>28, 2017</a:t>
            </a:r>
          </a:p>
          <a:p>
            <a:pPr marL="0" marR="0" lvl="0" indent="0" algn="ctr" rtl="0">
              <a:lnSpc>
                <a:spcPct val="90000"/>
              </a:lnSpc>
              <a:spcBef>
                <a:spcPts val="0"/>
              </a:spcBef>
              <a:spcAft>
                <a:spcPts val="0"/>
              </a:spcAft>
              <a:buNone/>
            </a:pPr>
            <a:r>
              <a:rPr lang="en-US" sz="2400" dirty="0" smtClean="0">
                <a:latin typeface="Calibri" panose="020F0502020204030204" pitchFamily="34" charset="0"/>
                <a:ea typeface="Arial"/>
                <a:cs typeface="Arial"/>
                <a:sym typeface="Arial"/>
              </a:rPr>
              <a:t>10 a.m. – 4 p.m. at the Hyatt Regency Sacramento</a:t>
            </a:r>
          </a:p>
          <a:p>
            <a:pPr marL="0" marR="0" lvl="0" indent="0" rtl="0">
              <a:lnSpc>
                <a:spcPct val="90000"/>
              </a:lnSpc>
              <a:spcBef>
                <a:spcPts val="0"/>
              </a:spcBef>
              <a:spcAft>
                <a:spcPts val="0"/>
              </a:spcAft>
              <a:buNone/>
            </a:pPr>
            <a:endParaRPr lang="en-US" sz="1100" dirty="0" smtClean="0">
              <a:latin typeface="Calibri" panose="020F0502020204030204" pitchFamily="34" charset="0"/>
              <a:ea typeface="Arial"/>
              <a:cs typeface="Arial"/>
              <a:sym typeface="Arial"/>
            </a:endParaRPr>
          </a:p>
          <a:p>
            <a:pPr marL="2308860" lvl="5" indent="0">
              <a:lnSpc>
                <a:spcPct val="90000"/>
              </a:lnSpc>
              <a:spcBef>
                <a:spcPts val="0"/>
              </a:spcBef>
              <a:buNone/>
            </a:pPr>
            <a:r>
              <a:rPr lang="en-US" sz="2000" dirty="0" smtClean="0">
                <a:latin typeface="Calibri" panose="020F0502020204030204" pitchFamily="34" charset="0"/>
                <a:ea typeface="Arial"/>
                <a:cs typeface="Arial"/>
                <a:sym typeface="Arial"/>
              </a:rPr>
              <a:t>Register </a:t>
            </a:r>
            <a:r>
              <a:rPr lang="en-US" sz="2000" dirty="0" smtClean="0">
                <a:latin typeface="Calibri" panose="020F0502020204030204" pitchFamily="34" charset="0"/>
                <a:ea typeface="Arial"/>
                <a:cs typeface="Arial"/>
                <a:sym typeface="Arial"/>
              </a:rPr>
              <a:t>in English</a:t>
            </a:r>
          </a:p>
          <a:p>
            <a:pPr marL="2308860" lvl="5" indent="0">
              <a:lnSpc>
                <a:spcPct val="90000"/>
              </a:lnSpc>
              <a:spcBef>
                <a:spcPts val="0"/>
              </a:spcBef>
              <a:buNone/>
            </a:pPr>
            <a:r>
              <a:rPr lang="en-US" sz="2000" dirty="0">
                <a:latin typeface="Calibri" panose="020F0502020204030204" pitchFamily="34" charset="0"/>
                <a:ea typeface="Arial"/>
                <a:cs typeface="Arial"/>
                <a:sym typeface="Arial"/>
                <a:hlinkClick r:id="rId4"/>
              </a:rPr>
              <a:t>http://</a:t>
            </a:r>
            <a:r>
              <a:rPr lang="en-US" sz="2000" dirty="0" smtClean="0">
                <a:latin typeface="Calibri" panose="020F0502020204030204" pitchFamily="34" charset="0"/>
                <a:ea typeface="Arial"/>
                <a:cs typeface="Arial"/>
                <a:sym typeface="Arial"/>
                <a:hlinkClick r:id="rId4"/>
              </a:rPr>
              <a:t>tinyurl.com/h5ymwcm</a:t>
            </a:r>
            <a:endParaRPr lang="en-US" sz="2000" dirty="0" smtClean="0">
              <a:latin typeface="Calibri" panose="020F0502020204030204" pitchFamily="34" charset="0"/>
              <a:ea typeface="Arial"/>
              <a:cs typeface="Arial"/>
              <a:sym typeface="Arial"/>
            </a:endParaRPr>
          </a:p>
          <a:p>
            <a:pPr marL="2308860" lvl="5" indent="0">
              <a:lnSpc>
                <a:spcPct val="90000"/>
              </a:lnSpc>
              <a:spcBef>
                <a:spcPts val="0"/>
              </a:spcBef>
              <a:buNone/>
            </a:pPr>
            <a:endParaRPr lang="en-US" sz="1200" dirty="0">
              <a:latin typeface="Calibri" panose="020F0502020204030204" pitchFamily="34" charset="0"/>
              <a:ea typeface="Arial"/>
              <a:cs typeface="Arial"/>
              <a:sym typeface="Arial"/>
            </a:endParaRPr>
          </a:p>
          <a:p>
            <a:pPr marL="2308860" lvl="5" indent="0">
              <a:lnSpc>
                <a:spcPct val="90000"/>
              </a:lnSpc>
              <a:spcBef>
                <a:spcPts val="0"/>
              </a:spcBef>
              <a:buNone/>
            </a:pPr>
            <a:r>
              <a:rPr lang="en-US" sz="2000" dirty="0" err="1" smtClean="0">
                <a:latin typeface="Calibri" panose="020F0502020204030204" pitchFamily="34" charset="0"/>
                <a:ea typeface="Arial"/>
                <a:cs typeface="Arial"/>
                <a:sym typeface="Arial"/>
              </a:rPr>
              <a:t>Registrase</a:t>
            </a:r>
            <a:r>
              <a:rPr lang="en-US" sz="2000" dirty="0" smtClean="0">
                <a:latin typeface="Calibri" panose="020F0502020204030204" pitchFamily="34" charset="0"/>
                <a:ea typeface="Arial"/>
                <a:cs typeface="Arial"/>
                <a:sym typeface="Arial"/>
              </a:rPr>
              <a:t> en </a:t>
            </a:r>
            <a:r>
              <a:rPr lang="en-US" sz="2000" dirty="0" err="1" smtClean="0">
                <a:latin typeface="Calibri" panose="020F0502020204030204" pitchFamily="34" charset="0"/>
                <a:ea typeface="Arial"/>
                <a:cs typeface="Arial"/>
                <a:sym typeface="Arial"/>
              </a:rPr>
              <a:t>español</a:t>
            </a:r>
            <a:r>
              <a:rPr lang="en-US" sz="2000" dirty="0" smtClean="0">
                <a:latin typeface="Calibri" panose="020F0502020204030204" pitchFamily="34" charset="0"/>
                <a:ea typeface="Arial"/>
                <a:cs typeface="Arial"/>
                <a:sym typeface="Arial"/>
              </a:rPr>
              <a:t> </a:t>
            </a:r>
            <a:endParaRPr lang="en-US" sz="2000" dirty="0">
              <a:latin typeface="Calibri" panose="020F0502020204030204" pitchFamily="34" charset="0"/>
              <a:ea typeface="Arial"/>
              <a:cs typeface="Arial"/>
              <a:sym typeface="Arial"/>
            </a:endParaRPr>
          </a:p>
          <a:p>
            <a:pPr marL="2308860" lvl="5" indent="0">
              <a:lnSpc>
                <a:spcPct val="90000"/>
              </a:lnSpc>
              <a:spcBef>
                <a:spcPts val="0"/>
              </a:spcBef>
              <a:buNone/>
            </a:pPr>
            <a:r>
              <a:rPr lang="en-US" sz="2000" dirty="0">
                <a:latin typeface="Calibri" panose="020F0502020204030204" pitchFamily="34" charset="0"/>
                <a:ea typeface="Arial"/>
                <a:cs typeface="Arial"/>
                <a:sym typeface="Arial"/>
                <a:hlinkClick r:id="rId5"/>
              </a:rPr>
              <a:t>http://</a:t>
            </a:r>
            <a:r>
              <a:rPr lang="en-US" sz="2000" dirty="0" smtClean="0">
                <a:latin typeface="Calibri" panose="020F0502020204030204" pitchFamily="34" charset="0"/>
                <a:ea typeface="Arial"/>
                <a:cs typeface="Arial"/>
                <a:sym typeface="Arial"/>
                <a:hlinkClick r:id="rId5"/>
              </a:rPr>
              <a:t>tinyurl.com/hb798ed</a:t>
            </a:r>
            <a:endParaRPr lang="en-US" sz="2000" dirty="0" smtClean="0">
              <a:latin typeface="Calibri" panose="020F0502020204030204" pitchFamily="34" charset="0"/>
              <a:ea typeface="Arial"/>
              <a:cs typeface="Arial"/>
              <a:sym typeface="Arial"/>
            </a:endParaRPr>
          </a:p>
          <a:p>
            <a:pPr marL="0" lvl="0" indent="0">
              <a:lnSpc>
                <a:spcPct val="90000"/>
              </a:lnSpc>
              <a:spcBef>
                <a:spcPts val="0"/>
              </a:spcBef>
              <a:buNone/>
            </a:pPr>
            <a:endParaRPr lang="en-US" sz="2800" dirty="0" smtClean="0">
              <a:latin typeface="Calibri" panose="020F0502020204030204" pitchFamily="34" charset="0"/>
              <a:ea typeface="Arial"/>
              <a:cs typeface="Arial"/>
              <a:sym typeface="Arial"/>
            </a:endParaRPr>
          </a:p>
          <a:p>
            <a:pPr marL="0" lvl="0" indent="0" algn="ctr">
              <a:lnSpc>
                <a:spcPct val="90000"/>
              </a:lnSpc>
              <a:spcBef>
                <a:spcPts val="0"/>
              </a:spcBef>
              <a:buNone/>
            </a:pPr>
            <a:r>
              <a:rPr lang="en-US" sz="2400" b="1" dirty="0" smtClean="0">
                <a:solidFill>
                  <a:srgbClr val="C00000"/>
                </a:solidFill>
                <a:latin typeface="Calibri" panose="020F0502020204030204" pitchFamily="34" charset="0"/>
                <a:ea typeface="Arial"/>
                <a:cs typeface="Arial"/>
                <a:sym typeface="Arial"/>
              </a:rPr>
              <a:t>LCAP English Learner Parent Advisory Committee</a:t>
            </a:r>
            <a:endParaRPr lang="en-US" sz="2400" b="1" dirty="0" smtClean="0">
              <a:solidFill>
                <a:srgbClr val="C00000"/>
              </a:solidFill>
              <a:latin typeface="Calibri" panose="020F0502020204030204" pitchFamily="34" charset="0"/>
              <a:ea typeface="Arial"/>
              <a:cs typeface="Arial"/>
              <a:sym typeface="Arial"/>
            </a:endParaRPr>
          </a:p>
          <a:p>
            <a:pPr marL="0" lvl="0" indent="0" algn="ctr">
              <a:lnSpc>
                <a:spcPct val="90000"/>
              </a:lnSpc>
              <a:spcBef>
                <a:spcPts val="0"/>
              </a:spcBef>
              <a:buNone/>
            </a:pPr>
            <a:r>
              <a:rPr lang="en-US" sz="2400" dirty="0" smtClean="0">
                <a:latin typeface="Calibri" panose="020F0502020204030204" pitchFamily="34" charset="0"/>
                <a:ea typeface="Arial"/>
                <a:cs typeface="Arial"/>
                <a:sym typeface="Arial"/>
              </a:rPr>
              <a:t>Tuesday, March 21, 2017</a:t>
            </a:r>
          </a:p>
          <a:p>
            <a:pPr marL="0" lvl="0" indent="0" algn="ctr">
              <a:lnSpc>
                <a:spcPct val="90000"/>
              </a:lnSpc>
              <a:spcBef>
                <a:spcPts val="0"/>
              </a:spcBef>
              <a:buNone/>
            </a:pPr>
            <a:r>
              <a:rPr lang="en-US" sz="2400" dirty="0" smtClean="0">
                <a:latin typeface="Calibri" panose="020F0502020204030204" pitchFamily="34" charset="0"/>
                <a:ea typeface="Arial"/>
                <a:cs typeface="Arial"/>
                <a:sym typeface="Arial"/>
              </a:rPr>
              <a:t>6:00 </a:t>
            </a:r>
            <a:r>
              <a:rPr lang="en-US" sz="2400" dirty="0" smtClean="0">
                <a:latin typeface="Calibri" panose="020F0502020204030204" pitchFamily="34" charset="0"/>
                <a:ea typeface="Arial"/>
                <a:cs typeface="Arial"/>
                <a:sym typeface="Arial"/>
              </a:rPr>
              <a:t>p.m</a:t>
            </a:r>
            <a:r>
              <a:rPr lang="en-US" sz="2400" dirty="0">
                <a:latin typeface="Calibri" panose="020F0502020204030204" pitchFamily="34" charset="0"/>
                <a:ea typeface="Arial"/>
                <a:cs typeface="Arial"/>
                <a:sym typeface="Arial"/>
              </a:rPr>
              <a:t>. – </a:t>
            </a:r>
            <a:r>
              <a:rPr lang="en-US" sz="2400" dirty="0" smtClean="0">
                <a:latin typeface="Calibri" panose="020F0502020204030204" pitchFamily="34" charset="0"/>
                <a:ea typeface="Arial"/>
                <a:cs typeface="Arial"/>
                <a:sym typeface="Arial"/>
              </a:rPr>
              <a:t>8:00 </a:t>
            </a:r>
            <a:r>
              <a:rPr lang="en-US" sz="2400" dirty="0">
                <a:latin typeface="Calibri" panose="020F0502020204030204" pitchFamily="34" charset="0"/>
                <a:ea typeface="Arial"/>
                <a:cs typeface="Arial"/>
                <a:sym typeface="Arial"/>
              </a:rPr>
              <a:t>p.m. at the </a:t>
            </a:r>
            <a:r>
              <a:rPr lang="en-US" sz="2400" dirty="0" smtClean="0">
                <a:latin typeface="Calibri" panose="020F0502020204030204" pitchFamily="34" charset="0"/>
                <a:ea typeface="Arial"/>
                <a:cs typeface="Arial"/>
                <a:sym typeface="Arial"/>
              </a:rPr>
              <a:t>Serna </a:t>
            </a:r>
            <a:r>
              <a:rPr lang="en-US" sz="2400" dirty="0" smtClean="0">
                <a:latin typeface="Calibri" panose="020F0502020204030204" pitchFamily="34" charset="0"/>
                <a:ea typeface="Arial"/>
                <a:cs typeface="Arial"/>
                <a:sym typeface="Arial"/>
              </a:rPr>
              <a:t>Center</a:t>
            </a:r>
            <a:endParaRPr lang="en-US" sz="2400" dirty="0">
              <a:latin typeface="Calibri" panose="020F0502020204030204" pitchFamily="34" charset="0"/>
              <a:ea typeface="Arial"/>
              <a:cs typeface="Arial"/>
              <a:sym typeface="Arial"/>
            </a:endParaRPr>
          </a:p>
        </p:txBody>
      </p:sp>
      <p:pic>
        <p:nvPicPr>
          <p:cNvPr id="823" name="Shape 823"/>
          <p:cNvPicPr preferRelativeResize="0"/>
          <p:nvPr/>
        </p:nvPicPr>
        <p:blipFill rotWithShape="1">
          <a:blip r:embed="rId6">
            <a:alphaModFix/>
          </a:blip>
          <a:srcRect r="54166" b="85556"/>
          <a:stretch/>
        </p:blipFill>
        <p:spPr>
          <a:xfrm>
            <a:off x="0" y="23775"/>
            <a:ext cx="3520499" cy="832198"/>
          </a:xfrm>
          <a:prstGeom prst="rect">
            <a:avLst/>
          </a:prstGeom>
          <a:noFill/>
          <a:ln>
            <a:noFill/>
          </a:ln>
        </p:spPr>
      </p:pic>
      <p:cxnSp>
        <p:nvCxnSpPr>
          <p:cNvPr id="824" name="Shape 824"/>
          <p:cNvCxnSpPr/>
          <p:nvPr/>
        </p:nvCxnSpPr>
        <p:spPr>
          <a:xfrm>
            <a:off x="0" y="855979"/>
            <a:ext cx="9144000" cy="0"/>
          </a:xfrm>
          <a:prstGeom prst="straightConnector1">
            <a:avLst/>
          </a:prstGeom>
          <a:noFill/>
          <a:ln w="63500" cap="flat" cmpd="sng">
            <a:solidFill>
              <a:srgbClr val="339933"/>
            </a:solidFill>
            <a:prstDash val="solid"/>
            <a:round/>
            <a:headEnd type="none" w="med" len="med"/>
            <a:tailEnd type="none" w="med" len="med"/>
          </a:ln>
        </p:spPr>
      </p:cxnSp>
      <p:sp>
        <p:nvSpPr>
          <p:cNvPr id="825" name="Shape 825"/>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12</a:t>
            </a:fld>
            <a:endParaRPr lang="en-US" sz="1200" b="0" i="0" u="none" strike="noStrike" cap="none">
              <a:solidFill>
                <a:srgbClr val="888888"/>
              </a:solidFill>
              <a:latin typeface="Helvetica Neue"/>
              <a:ea typeface="Helvetica Neue"/>
              <a:cs typeface="Helvetica Neue"/>
              <a:sym typeface="Helvetica Neue"/>
            </a:endParaRPr>
          </a:p>
        </p:txBody>
      </p:sp>
      <p:pic>
        <p:nvPicPr>
          <p:cNvPr id="826" name="Shape 826" descr="H:\Forms Logos, Brochures &amp; Graphics\Logos\New SCUSD logo no slogan.jpg"/>
          <p:cNvPicPr preferRelativeResize="0"/>
          <p:nvPr/>
        </p:nvPicPr>
        <p:blipFill rotWithShape="1">
          <a:blip r:embed="rId7">
            <a:alphaModFix/>
          </a:blip>
          <a:srcRect/>
          <a:stretch/>
        </p:blipFill>
        <p:spPr>
          <a:xfrm>
            <a:off x="0" y="0"/>
            <a:ext cx="4419599" cy="8148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cxnSp>
        <p:nvCxnSpPr>
          <p:cNvPr id="576" name="Shape 576"/>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577" name="Shape 577"/>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a:t>
            </a:fld>
            <a:endParaRPr lang="en-US" sz="1200" b="0" i="0" u="none" strike="noStrike" cap="none">
              <a:solidFill>
                <a:srgbClr val="888888"/>
              </a:solidFill>
              <a:latin typeface="Calibri"/>
              <a:ea typeface="Calibri"/>
              <a:cs typeface="Calibri"/>
              <a:sym typeface="Calibri"/>
            </a:endParaRPr>
          </a:p>
        </p:txBody>
      </p:sp>
      <p:pic>
        <p:nvPicPr>
          <p:cNvPr id="578" name="Shape 578" descr="C:\Users\cathy-morrison\AppData\Local\Microsoft\Windows\Temporary Internet Files\Content.Outlook\N136Q9UH\logo_est.jpg"/>
          <p:cNvPicPr preferRelativeResize="0"/>
          <p:nvPr/>
        </p:nvPicPr>
        <p:blipFill rotWithShape="1">
          <a:blip r:embed="rId3">
            <a:alphaModFix/>
          </a:blip>
          <a:srcRect/>
          <a:stretch/>
        </p:blipFill>
        <p:spPr>
          <a:xfrm>
            <a:off x="0" y="-2446"/>
            <a:ext cx="4391998" cy="809698"/>
          </a:xfrm>
          <a:prstGeom prst="rect">
            <a:avLst/>
          </a:prstGeom>
          <a:noFill/>
          <a:ln>
            <a:noFill/>
          </a:ln>
        </p:spPr>
      </p:pic>
      <p:sp>
        <p:nvSpPr>
          <p:cNvPr id="579" name="Shape 579"/>
          <p:cNvSpPr txBox="1"/>
          <p:nvPr/>
        </p:nvSpPr>
        <p:spPr>
          <a:xfrm>
            <a:off x="801500" y="990600"/>
            <a:ext cx="7789200" cy="553584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000" dirty="0" smtClean="0">
                <a:latin typeface="Calibri" panose="020F0502020204030204" pitchFamily="34" charset="0"/>
              </a:rPr>
              <a:t>Learning Goals for Today</a:t>
            </a:r>
          </a:p>
          <a:p>
            <a:pPr marL="0" marR="0" lvl="0" indent="0" algn="ctr" rtl="0">
              <a:lnSpc>
                <a:spcPct val="100000"/>
              </a:lnSpc>
              <a:spcBef>
                <a:spcPts val="0"/>
              </a:spcBef>
              <a:spcAft>
                <a:spcPts val="0"/>
              </a:spcAft>
              <a:buClr>
                <a:srgbClr val="000000"/>
              </a:buClr>
              <a:buSzPct val="25000"/>
              <a:buFont typeface="Arial"/>
              <a:buNone/>
            </a:pPr>
            <a:endParaRPr lang="en-US" sz="4000" dirty="0" smtClean="0">
              <a:latin typeface="Calibri" panose="020F0502020204030204" pitchFamily="34" charset="0"/>
            </a:endParaRPr>
          </a:p>
          <a:p>
            <a:pPr marL="0" marR="0" lvl="0" indent="0" rtl="0">
              <a:lnSpc>
                <a:spcPct val="100000"/>
              </a:lnSpc>
              <a:spcBef>
                <a:spcPts val="0"/>
              </a:spcBef>
              <a:spcAft>
                <a:spcPts val="0"/>
              </a:spcAft>
              <a:buClr>
                <a:srgbClr val="000000"/>
              </a:buClr>
              <a:buSzPct val="25000"/>
              <a:buFont typeface="Arial"/>
              <a:buNone/>
            </a:pPr>
            <a:r>
              <a:rPr lang="en-US" sz="3600" dirty="0" smtClean="0">
                <a:latin typeface="Calibri" panose="020F0502020204030204" pitchFamily="34" charset="0"/>
              </a:rPr>
              <a:t>Participants will:</a:t>
            </a:r>
            <a:endParaRPr lang="en-US" sz="2400" dirty="0" smtClean="0">
              <a:latin typeface="Calibri" panose="020F0502020204030204" pitchFamily="34" charset="0"/>
            </a:endParaRPr>
          </a:p>
          <a:p>
            <a:pPr marL="495300" marR="0" lvl="0" indent="-457200" algn="l" rtl="0">
              <a:lnSpc>
                <a:spcPct val="100000"/>
              </a:lnSpc>
              <a:spcBef>
                <a:spcPts val="0"/>
              </a:spcBef>
              <a:spcAft>
                <a:spcPts val="0"/>
              </a:spcAft>
              <a:buClr>
                <a:srgbClr val="000000"/>
              </a:buClr>
              <a:buSzPct val="100000"/>
              <a:buFont typeface="Arial" panose="020B0604020202020204" pitchFamily="34" charset="0"/>
              <a:buChar char="•"/>
            </a:pPr>
            <a:r>
              <a:rPr lang="en-US" sz="2800" dirty="0" smtClean="0">
                <a:latin typeface="Calibri" panose="020F0502020204030204" pitchFamily="34" charset="0"/>
              </a:rPr>
              <a:t>Understand </a:t>
            </a:r>
            <a:r>
              <a:rPr lang="en-US" sz="2800" dirty="0">
                <a:latin typeface="Calibri" panose="020F0502020204030204" pitchFamily="34" charset="0"/>
              </a:rPr>
              <a:t>the </a:t>
            </a:r>
            <a:r>
              <a:rPr lang="en-US" sz="2800" dirty="0" smtClean="0">
                <a:latin typeface="Calibri" panose="020F0502020204030204" pitchFamily="34" charset="0"/>
              </a:rPr>
              <a:t>new </a:t>
            </a:r>
            <a:r>
              <a:rPr lang="en-US" sz="2800" dirty="0">
                <a:latin typeface="Calibri" panose="020F0502020204030204" pitchFamily="34" charset="0"/>
              </a:rPr>
              <a:t>accountability </a:t>
            </a:r>
            <a:r>
              <a:rPr lang="en-US" sz="2800" dirty="0" smtClean="0">
                <a:latin typeface="Calibri" panose="020F0502020204030204" pitchFamily="34" charset="0"/>
              </a:rPr>
              <a:t>system that replaced the Academic Performance Index (API)</a:t>
            </a:r>
            <a:endParaRPr lang="en-US" sz="2800" dirty="0">
              <a:latin typeface="Calibri" panose="020F0502020204030204" pitchFamily="34" charset="0"/>
            </a:endParaRPr>
          </a:p>
          <a:p>
            <a:pPr marL="495300" lvl="8" indent="-457200">
              <a:buClr>
                <a:srgbClr val="000000"/>
              </a:buClr>
              <a:buSzPct val="100000"/>
              <a:buFont typeface="Arial" panose="020B0604020202020204" pitchFamily="34" charset="0"/>
              <a:buChar char="•"/>
            </a:pPr>
            <a:r>
              <a:rPr lang="en-US" sz="2800" dirty="0" smtClean="0">
                <a:latin typeface="Calibri" panose="020F0502020204030204" pitchFamily="34" charset="0"/>
              </a:rPr>
              <a:t>Review the different measures used in the California School Dashboard</a:t>
            </a:r>
            <a:endParaRPr lang="en-US" sz="2800" dirty="0">
              <a:latin typeface="Calibri" panose="020F0502020204030204" pitchFamily="34" charset="0"/>
            </a:endParaRPr>
          </a:p>
          <a:p>
            <a:pPr marL="495300" marR="0" lvl="0" indent="-457200" algn="l" rtl="0">
              <a:lnSpc>
                <a:spcPct val="100000"/>
              </a:lnSpc>
              <a:spcBef>
                <a:spcPts val="0"/>
              </a:spcBef>
              <a:spcAft>
                <a:spcPts val="0"/>
              </a:spcAft>
              <a:buClr>
                <a:srgbClr val="000000"/>
              </a:buClr>
              <a:buSzPct val="100000"/>
              <a:buFont typeface="Arial" panose="020B0604020202020204" pitchFamily="34" charset="0"/>
              <a:buChar char="•"/>
            </a:pPr>
            <a:r>
              <a:rPr lang="en-US" sz="2800" dirty="0" smtClean="0">
                <a:latin typeface="Calibri" panose="020F0502020204030204" pitchFamily="34" charset="0"/>
              </a:rPr>
              <a:t>Compare the state Dashboard to the district’s Data Dashboard</a:t>
            </a:r>
          </a:p>
          <a:p>
            <a:pPr marL="495300" marR="0" lvl="0" indent="-457200" algn="l" rtl="0">
              <a:lnSpc>
                <a:spcPct val="100000"/>
              </a:lnSpc>
              <a:spcBef>
                <a:spcPts val="0"/>
              </a:spcBef>
              <a:spcAft>
                <a:spcPts val="0"/>
              </a:spcAft>
              <a:buClr>
                <a:srgbClr val="000000"/>
              </a:buClr>
              <a:buSzPct val="100000"/>
              <a:buFont typeface="Arial" panose="020B0604020202020204" pitchFamily="34" charset="0"/>
              <a:buChar char="•"/>
            </a:pPr>
            <a:r>
              <a:rPr lang="en-US" sz="2800" dirty="0" smtClean="0">
                <a:latin typeface="Calibri" panose="020F0502020204030204" pitchFamily="34" charset="0"/>
              </a:rPr>
              <a:t>Receive resources for additional learning</a:t>
            </a:r>
            <a:endParaRPr lang="en-US" sz="2800" dirty="0">
              <a:latin typeface="Calibri" panose="020F0502020204030204" pitchFamily="34" charset="0"/>
            </a:endParaRP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892"/>
          <a:stretch/>
        </p:blipFill>
        <p:spPr bwMode="auto">
          <a:xfrm>
            <a:off x="6858000" y="1600200"/>
            <a:ext cx="1295400" cy="983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457200" y="858904"/>
            <a:ext cx="8229600" cy="9698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dirty="0" smtClean="0">
                <a:latin typeface="Calibri" panose="020F0502020204030204" pitchFamily="34" charset="0"/>
                <a:ea typeface="Arial"/>
                <a:cs typeface="Arial"/>
                <a:sym typeface="Arial"/>
              </a:rPr>
              <a:t>Changes with the new system</a:t>
            </a:r>
            <a:endParaRPr lang="en-US" sz="4000" b="0" i="0" u="none" strike="noStrike" cap="none" dirty="0">
              <a:solidFill>
                <a:schemeClr val="dk1"/>
              </a:solidFill>
              <a:latin typeface="Calibri" panose="020F0502020204030204" pitchFamily="34" charset="0"/>
              <a:ea typeface="Arial"/>
              <a:cs typeface="Arial"/>
              <a:sym typeface="Arial"/>
            </a:endParaRPr>
          </a:p>
        </p:txBody>
      </p:sp>
      <p:graphicFrame>
        <p:nvGraphicFramePr>
          <p:cNvPr id="597" name="Shape 597"/>
          <p:cNvGraphicFramePr/>
          <p:nvPr>
            <p:extLst>
              <p:ext uri="{D42A27DB-BD31-4B8C-83A1-F6EECF244321}">
                <p14:modId xmlns:p14="http://schemas.microsoft.com/office/powerpoint/2010/main" val="1504608966"/>
              </p:ext>
            </p:extLst>
          </p:nvPr>
        </p:nvGraphicFramePr>
        <p:xfrm>
          <a:off x="457200" y="1828800"/>
          <a:ext cx="8229600" cy="4097975"/>
        </p:xfrm>
        <a:graphic>
          <a:graphicData uri="http://schemas.openxmlformats.org/drawingml/2006/table">
            <a:tbl>
              <a:tblPr firstRow="1" bandRow="1">
                <a:noFill/>
                <a:tableStyleId>{4D37B666-3702-4516-B96E-5345FB22EB59}</a:tableStyleId>
              </a:tblPr>
              <a:tblGrid>
                <a:gridCol w="4114800"/>
                <a:gridCol w="4114800"/>
              </a:tblGrid>
              <a:tr h="533500">
                <a:tc>
                  <a:txBody>
                    <a:bodyPr/>
                    <a:lstStyle/>
                    <a:p>
                      <a:pPr marL="0" marR="0" lvl="0" indent="0" algn="ctr" rtl="0">
                        <a:lnSpc>
                          <a:spcPct val="100000"/>
                        </a:lnSpc>
                        <a:spcBef>
                          <a:spcPts val="0"/>
                        </a:spcBef>
                        <a:spcAft>
                          <a:spcPts val="0"/>
                        </a:spcAft>
                        <a:buClr>
                          <a:schemeClr val="lt1"/>
                        </a:buClr>
                        <a:buSzPct val="25000"/>
                        <a:buFont typeface="Arial"/>
                        <a:buNone/>
                      </a:pPr>
                      <a:r>
                        <a:rPr lang="en-US" sz="2800" b="0" u="none" strike="noStrike" cap="none" dirty="0">
                          <a:solidFill>
                            <a:schemeClr val="lt1"/>
                          </a:solidFill>
                          <a:latin typeface="Calibri" panose="020F0502020204030204" pitchFamily="34" charset="0"/>
                        </a:rPr>
                        <a:t>BEFORE</a:t>
                      </a:r>
                    </a:p>
                  </a:txBody>
                  <a:tcPr marL="91450" marR="91450" marT="45725" marB="45725">
                    <a:solidFill>
                      <a:schemeClr val="accent1"/>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US" sz="2800" b="0" u="none" strike="noStrike" cap="none" dirty="0">
                          <a:solidFill>
                            <a:schemeClr val="lt1"/>
                          </a:solidFill>
                          <a:latin typeface="Calibri" panose="020F0502020204030204" pitchFamily="34" charset="0"/>
                        </a:rPr>
                        <a:t>NOW</a:t>
                      </a:r>
                    </a:p>
                  </a:txBody>
                  <a:tcPr marL="91450" marR="91450" marT="45725" marB="45725">
                    <a:solidFill>
                      <a:schemeClr val="accent1"/>
                    </a:solidFill>
                  </a:tcPr>
                </a:tc>
              </a:tr>
              <a:tr h="1324950">
                <a:tc>
                  <a:txBody>
                    <a:bodyPr/>
                    <a:lstStyle/>
                    <a:p>
                      <a:pPr marL="0" marR="0" lvl="0" indent="0" algn="l" rtl="0">
                        <a:lnSpc>
                          <a:spcPct val="100000"/>
                        </a:lnSpc>
                        <a:spcBef>
                          <a:spcPts val="0"/>
                        </a:spcBef>
                        <a:spcAft>
                          <a:spcPts val="0"/>
                        </a:spcAft>
                        <a:buClr>
                          <a:srgbClr val="000000"/>
                        </a:buClr>
                        <a:buSzPct val="25000"/>
                        <a:buFont typeface="Arial"/>
                        <a:buNone/>
                      </a:pPr>
                      <a:r>
                        <a:rPr lang="en-US" sz="2500" u="none" strike="noStrike" cap="none" dirty="0">
                          <a:latin typeface="Calibri" panose="020F0502020204030204" pitchFamily="34" charset="0"/>
                        </a:rPr>
                        <a:t>Performance represented by a single performance indicator (API)</a:t>
                      </a:r>
                    </a:p>
                  </a:txBody>
                  <a:tcPr marL="91450" marR="91450" marT="45725" marB="45725">
                    <a:solidFill>
                      <a:schemeClr val="tx2"/>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2500" u="none" strike="noStrike" cap="none" dirty="0">
                          <a:latin typeface="Calibri" panose="020F0502020204030204" pitchFamily="34" charset="0"/>
                        </a:rPr>
                        <a:t>Performance represented by </a:t>
                      </a:r>
                      <a:r>
                        <a:rPr lang="en-US" sz="2500" b="1" u="none" strike="noStrike" cap="none" dirty="0">
                          <a:latin typeface="Calibri" panose="020F0502020204030204" pitchFamily="34" charset="0"/>
                        </a:rPr>
                        <a:t>multiple performance indicators</a:t>
                      </a:r>
                    </a:p>
                  </a:txBody>
                  <a:tcPr marL="91450" marR="91450" marT="45725" marB="45725">
                    <a:solidFill>
                      <a:schemeClr val="tx2"/>
                    </a:solidFill>
                  </a:tcPr>
                </a:tc>
              </a:tr>
              <a:tr h="1324950">
                <a:tc>
                  <a:txBody>
                    <a:bodyPr/>
                    <a:lstStyle/>
                    <a:p>
                      <a:pPr marL="0" marR="0" lvl="0" indent="0" algn="l" rtl="0">
                        <a:lnSpc>
                          <a:spcPct val="100000"/>
                        </a:lnSpc>
                        <a:spcBef>
                          <a:spcPts val="0"/>
                        </a:spcBef>
                        <a:spcAft>
                          <a:spcPts val="0"/>
                        </a:spcAft>
                        <a:buClr>
                          <a:srgbClr val="000000"/>
                        </a:buClr>
                        <a:buSzPct val="25000"/>
                        <a:buFont typeface="Arial"/>
                        <a:buNone/>
                      </a:pPr>
                      <a:r>
                        <a:rPr lang="en-US" sz="2600" u="none" strike="noStrike" cap="none" dirty="0">
                          <a:latin typeface="Calibri" panose="020F0502020204030204" pitchFamily="34" charset="0"/>
                        </a:rPr>
                        <a:t>Performance measured by achievement OR growth</a:t>
                      </a:r>
                    </a:p>
                  </a:txBody>
                  <a:tcPr marL="91450" marR="91450" marT="45725" marB="45725">
                    <a:solidFill>
                      <a:srgbClr val="CCE3F5"/>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2600" u="none" strike="noStrike" cap="none" dirty="0">
                          <a:latin typeface="Calibri" panose="020F0502020204030204" pitchFamily="34" charset="0"/>
                        </a:rPr>
                        <a:t>Performance measured by both achievement </a:t>
                      </a:r>
                      <a:r>
                        <a:rPr lang="en-US" sz="2600" b="1" u="none" strike="noStrike" cap="none" dirty="0">
                          <a:latin typeface="Calibri" panose="020F0502020204030204" pitchFamily="34" charset="0"/>
                        </a:rPr>
                        <a:t>AND</a:t>
                      </a:r>
                      <a:r>
                        <a:rPr lang="en-US" sz="2600" u="none" strike="noStrike" cap="none" dirty="0">
                          <a:latin typeface="Calibri" panose="020F0502020204030204" pitchFamily="34" charset="0"/>
                        </a:rPr>
                        <a:t> growth</a:t>
                      </a:r>
                    </a:p>
                  </a:txBody>
                  <a:tcPr marL="91450" marR="91450" marT="45725" marB="45725">
                    <a:solidFill>
                      <a:srgbClr val="CCE3F5"/>
                    </a:solidFill>
                  </a:tcPr>
                </a:tc>
              </a:tr>
              <a:tr h="914575">
                <a:tc>
                  <a:txBody>
                    <a:bodyPr/>
                    <a:lstStyle/>
                    <a:p>
                      <a:pPr marL="0" marR="0" lvl="0" indent="0" algn="l" rtl="0">
                        <a:lnSpc>
                          <a:spcPct val="100000"/>
                        </a:lnSpc>
                        <a:spcBef>
                          <a:spcPts val="0"/>
                        </a:spcBef>
                        <a:spcAft>
                          <a:spcPts val="0"/>
                        </a:spcAft>
                        <a:buClr>
                          <a:srgbClr val="000000"/>
                        </a:buClr>
                        <a:buSzPct val="25000"/>
                        <a:buFont typeface="Arial"/>
                        <a:buNone/>
                      </a:pPr>
                      <a:r>
                        <a:rPr lang="en-US" sz="2600" u="none" strike="noStrike" cap="none" dirty="0">
                          <a:latin typeface="Calibri" panose="020F0502020204030204" pitchFamily="34" charset="0"/>
                        </a:rPr>
                        <a:t>Performance measured by student test scores</a:t>
                      </a:r>
                    </a:p>
                  </a:txBody>
                  <a:tcPr marL="91450" marR="91450" marT="45725" marB="45725">
                    <a:solidFill>
                      <a:schemeClr val="tx2"/>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2600" b="1" u="none" strike="noStrike" cap="none" dirty="0">
                          <a:latin typeface="Calibri" panose="020F0502020204030204" pitchFamily="34" charset="0"/>
                        </a:rPr>
                        <a:t>Multiple measures </a:t>
                      </a:r>
                      <a:r>
                        <a:rPr lang="en-US" sz="2600" b="0" u="none" strike="noStrike" cap="none" dirty="0">
                          <a:latin typeface="Calibri" panose="020F0502020204030204" pitchFamily="34" charset="0"/>
                        </a:rPr>
                        <a:t>that go beyond test scores</a:t>
                      </a:r>
                    </a:p>
                  </a:txBody>
                  <a:tcPr marL="91450" marR="91450" marT="45725" marB="45725">
                    <a:solidFill>
                      <a:schemeClr val="tx2"/>
                    </a:solidFill>
                  </a:tcPr>
                </a:tc>
              </a:tr>
            </a:tbl>
          </a:graphicData>
        </a:graphic>
      </p:graphicFrame>
      <p:pic>
        <p:nvPicPr>
          <p:cNvPr id="598" name="Shape 598"/>
          <p:cNvPicPr preferRelativeResize="0"/>
          <p:nvPr/>
        </p:nvPicPr>
        <p:blipFill rotWithShape="1">
          <a:blip r:embed="rId3">
            <a:alphaModFix/>
          </a:blip>
          <a:srcRect r="54167" b="85556"/>
          <a:stretch/>
        </p:blipFill>
        <p:spPr>
          <a:xfrm>
            <a:off x="0" y="23775"/>
            <a:ext cx="3520441" cy="832105"/>
          </a:xfrm>
          <a:prstGeom prst="rect">
            <a:avLst/>
          </a:prstGeom>
          <a:noFill/>
          <a:ln>
            <a:noFill/>
          </a:ln>
        </p:spPr>
      </p:pic>
      <p:cxnSp>
        <p:nvCxnSpPr>
          <p:cNvPr id="599" name="Shape 599"/>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600" name="Shape 60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3</a:t>
            </a:fld>
            <a:endParaRPr lang="en-US" sz="1200" b="0" i="0" u="none" strike="noStrike" cap="none">
              <a:solidFill>
                <a:srgbClr val="888888"/>
              </a:solidFill>
              <a:latin typeface="Arial"/>
              <a:ea typeface="Arial"/>
              <a:cs typeface="Arial"/>
              <a:sym typeface="Arial"/>
            </a:endParaRPr>
          </a:p>
        </p:txBody>
      </p:sp>
      <p:pic>
        <p:nvPicPr>
          <p:cNvPr id="601" name="Shape 601"/>
          <p:cNvPicPr preferRelativeResize="0"/>
          <p:nvPr/>
        </p:nvPicPr>
        <p:blipFill rotWithShape="1">
          <a:blip r:embed="rId4">
            <a:alphaModFix/>
          </a:blip>
          <a:srcRect/>
          <a:stretch/>
        </p:blipFill>
        <p:spPr>
          <a:xfrm>
            <a:off x="0" y="0"/>
            <a:ext cx="4389436" cy="80486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cxnSp>
        <p:nvCxnSpPr>
          <p:cNvPr id="576" name="Shape 576"/>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577" name="Shape 577"/>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a:t>
            </a:fld>
            <a:endParaRPr lang="en-US" sz="1200" b="0" i="0" u="none" strike="noStrike" cap="none">
              <a:solidFill>
                <a:srgbClr val="888888"/>
              </a:solidFill>
              <a:latin typeface="Calibri"/>
              <a:ea typeface="Calibri"/>
              <a:cs typeface="Calibri"/>
              <a:sym typeface="Calibri"/>
            </a:endParaRPr>
          </a:p>
        </p:txBody>
      </p:sp>
      <p:pic>
        <p:nvPicPr>
          <p:cNvPr id="578" name="Shape 578" descr="C:\Users\cathy-morrison\AppData\Local\Microsoft\Windows\Temporary Internet Files\Content.Outlook\N136Q9UH\logo_est.jpg"/>
          <p:cNvPicPr preferRelativeResize="0"/>
          <p:nvPr/>
        </p:nvPicPr>
        <p:blipFill rotWithShape="1">
          <a:blip r:embed="rId3">
            <a:alphaModFix/>
          </a:blip>
          <a:srcRect/>
          <a:stretch/>
        </p:blipFill>
        <p:spPr>
          <a:xfrm>
            <a:off x="0" y="-2446"/>
            <a:ext cx="4391998" cy="809698"/>
          </a:xfrm>
          <a:prstGeom prst="rect">
            <a:avLst/>
          </a:prstGeom>
          <a:noFill/>
          <a:ln>
            <a:noFill/>
          </a:ln>
        </p:spPr>
      </p:pic>
      <p:sp>
        <p:nvSpPr>
          <p:cNvPr id="579" name="Shape 579"/>
          <p:cNvSpPr txBox="1"/>
          <p:nvPr/>
        </p:nvSpPr>
        <p:spPr>
          <a:xfrm>
            <a:off x="801500" y="1157950"/>
            <a:ext cx="7789200" cy="53684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000" b="0" i="0" u="none" strike="noStrike" cap="none" dirty="0" smtClean="0">
                <a:solidFill>
                  <a:srgbClr val="000000"/>
                </a:solidFill>
                <a:latin typeface="Calibri" panose="020F0502020204030204" pitchFamily="34" charset="0"/>
                <a:sym typeface="Arial"/>
              </a:rPr>
              <a:t>What is a Dashboard? An Indicator?</a:t>
            </a:r>
          </a:p>
          <a:p>
            <a:pPr marL="0" marR="0" lvl="0" indent="0" algn="ctr" rtl="0">
              <a:lnSpc>
                <a:spcPct val="100000"/>
              </a:lnSpc>
              <a:spcBef>
                <a:spcPts val="0"/>
              </a:spcBef>
              <a:spcAft>
                <a:spcPts val="0"/>
              </a:spcAft>
              <a:buClr>
                <a:srgbClr val="000000"/>
              </a:buClr>
              <a:buSzPct val="25000"/>
              <a:buFont typeface="Arial"/>
              <a:buNone/>
            </a:pPr>
            <a:r>
              <a:rPr lang="en-US" sz="4000" dirty="0" smtClean="0">
                <a:latin typeface="Calibri" panose="020F0502020204030204" pitchFamily="34" charset="0"/>
              </a:rPr>
              <a:t>Multiple Measures? Student Group?</a:t>
            </a:r>
            <a:endParaRPr lang="en-US" sz="4000" b="0" i="0" u="none" strike="noStrike" cap="none" dirty="0" smtClean="0">
              <a:solidFill>
                <a:srgbClr val="000000"/>
              </a:solidFill>
              <a:latin typeface="Calibri" panose="020F0502020204030204" pitchFamily="34" charset="0"/>
              <a:sym typeface="Arial"/>
            </a:endParaRPr>
          </a:p>
          <a:p>
            <a:pPr marL="0" marR="0" lvl="0" indent="0" algn="l" rtl="0">
              <a:lnSpc>
                <a:spcPct val="100000"/>
              </a:lnSpc>
              <a:spcBef>
                <a:spcPts val="0"/>
              </a:spcBef>
              <a:spcAft>
                <a:spcPts val="0"/>
              </a:spcAft>
              <a:buClr>
                <a:srgbClr val="000000"/>
              </a:buClr>
              <a:buFont typeface="Arial"/>
              <a:buNone/>
            </a:pPr>
            <a:endParaRPr sz="1000" b="0" i="0" u="none" strike="noStrike" cap="none" dirty="0" smtClean="0">
              <a:solidFill>
                <a:srgbClr val="000000"/>
              </a:solidFill>
              <a:latin typeface="Calibri" panose="020F0502020204030204" pitchFamily="34" charset="0"/>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 name="TextBox 1"/>
          <p:cNvSpPr txBox="1"/>
          <p:nvPr/>
        </p:nvSpPr>
        <p:spPr>
          <a:xfrm>
            <a:off x="1562100" y="2667000"/>
            <a:ext cx="6019800" cy="1384995"/>
          </a:xfrm>
          <a:prstGeom prst="rect">
            <a:avLst/>
          </a:prstGeom>
          <a:noFill/>
        </p:spPr>
        <p:txBody>
          <a:bodyPr wrap="square" rtlCol="0">
            <a:spAutoFit/>
          </a:bodyPr>
          <a:lstStyle/>
          <a:p>
            <a:pPr algn="ctr"/>
            <a:r>
              <a:rPr lang="en-US" sz="2800" dirty="0" smtClean="0">
                <a:latin typeface="Calibri" panose="020F0502020204030204" pitchFamily="34" charset="0"/>
              </a:rPr>
              <a:t>Discuss with someone next to you.</a:t>
            </a:r>
          </a:p>
          <a:p>
            <a:pPr algn="ctr"/>
            <a:endParaRPr lang="en-US" sz="2800" dirty="0"/>
          </a:p>
          <a:p>
            <a:pPr algn="ctr"/>
            <a:endParaRPr lang="en-US" sz="2800"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237" y="3657600"/>
            <a:ext cx="3133725" cy="242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753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pic>
        <p:nvPicPr>
          <p:cNvPr id="608" name="Shape 608" descr="H:\Forms Logos, Brochures &amp; Graphics\Logos\New SCUSD logo no slogan.jpg"/>
          <p:cNvPicPr preferRelativeResize="0"/>
          <p:nvPr/>
        </p:nvPicPr>
        <p:blipFill rotWithShape="1">
          <a:blip r:embed="rId3">
            <a:alphaModFix/>
          </a:blip>
          <a:srcRect/>
          <a:stretch/>
        </p:blipFill>
        <p:spPr>
          <a:xfrm>
            <a:off x="0" y="0"/>
            <a:ext cx="4419599" cy="814800"/>
          </a:xfrm>
          <a:prstGeom prst="rect">
            <a:avLst/>
          </a:prstGeom>
          <a:noFill/>
          <a:ln>
            <a:noFill/>
          </a:ln>
        </p:spPr>
      </p:pic>
      <p:cxnSp>
        <p:nvCxnSpPr>
          <p:cNvPr id="609" name="Shape 609"/>
          <p:cNvCxnSpPr/>
          <p:nvPr/>
        </p:nvCxnSpPr>
        <p:spPr>
          <a:xfrm>
            <a:off x="0" y="914400"/>
            <a:ext cx="9144000" cy="0"/>
          </a:xfrm>
          <a:prstGeom prst="straightConnector1">
            <a:avLst/>
          </a:prstGeom>
          <a:noFill/>
          <a:ln w="31750" cap="flat" cmpd="sng">
            <a:solidFill>
              <a:srgbClr val="00B050"/>
            </a:solidFill>
            <a:prstDash val="solid"/>
            <a:round/>
            <a:headEnd type="none" w="med" len="med"/>
            <a:tailEnd type="none" w="med" len="med"/>
          </a:ln>
        </p:spPr>
      </p:cxnSp>
      <p:sp>
        <p:nvSpPr>
          <p:cNvPr id="610" name="Shape 610"/>
          <p:cNvSpPr txBox="1"/>
          <p:nvPr/>
        </p:nvSpPr>
        <p:spPr>
          <a:xfrm>
            <a:off x="76200" y="1086487"/>
            <a:ext cx="8915400" cy="646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600" b="0" i="0" u="none" strike="noStrike" cap="none" dirty="0" smtClean="0">
                <a:solidFill>
                  <a:srgbClr val="000000"/>
                </a:solidFill>
                <a:latin typeface="Calibri" panose="020F0502020204030204" pitchFamily="34" charset="0"/>
                <a:sym typeface="Arial"/>
              </a:rPr>
              <a:t>Elements of the California School Dashboard</a:t>
            </a:r>
            <a:endParaRPr lang="en-US" sz="3600" b="0" i="0" u="none" strike="noStrike" cap="none" dirty="0">
              <a:solidFill>
                <a:srgbClr val="000000"/>
              </a:solidFill>
              <a:latin typeface="Calibri" panose="020F0502020204030204" pitchFamily="34" charset="0"/>
              <a:sym typeface="Arial"/>
            </a:endParaRPr>
          </a:p>
        </p:txBody>
      </p:sp>
      <p:graphicFrame>
        <p:nvGraphicFramePr>
          <p:cNvPr id="611" name="Shape 611"/>
          <p:cNvGraphicFramePr/>
          <p:nvPr>
            <p:extLst>
              <p:ext uri="{D42A27DB-BD31-4B8C-83A1-F6EECF244321}">
                <p14:modId xmlns:p14="http://schemas.microsoft.com/office/powerpoint/2010/main" val="1589220841"/>
              </p:ext>
            </p:extLst>
          </p:nvPr>
        </p:nvGraphicFramePr>
        <p:xfrm>
          <a:off x="653550" y="1763166"/>
          <a:ext cx="7760700" cy="4708380"/>
        </p:xfrm>
        <a:graphic>
          <a:graphicData uri="http://schemas.openxmlformats.org/drawingml/2006/table">
            <a:tbl>
              <a:tblPr bandRow="1" bandCol="1">
                <a:noFill/>
                <a:tableStyleId>{4D37B666-3702-4516-B96E-5345FB22EB59}</a:tableStyleId>
              </a:tblPr>
              <a:tblGrid>
                <a:gridCol w="3880350"/>
                <a:gridCol w="3880350"/>
              </a:tblGrid>
              <a:tr h="762200">
                <a:tc>
                  <a:txBody>
                    <a:bodyPr/>
                    <a:lstStyle/>
                    <a:p>
                      <a:pPr marL="0" marR="0" lvl="0" indent="0" algn="ctr" rtl="0">
                        <a:lnSpc>
                          <a:spcPct val="100000"/>
                        </a:lnSpc>
                        <a:spcBef>
                          <a:spcPts val="0"/>
                        </a:spcBef>
                        <a:spcAft>
                          <a:spcPts val="0"/>
                        </a:spcAft>
                        <a:buClr>
                          <a:srgbClr val="000000"/>
                        </a:buClr>
                        <a:buSzPct val="25000"/>
                        <a:buFont typeface="Arial"/>
                        <a:buNone/>
                      </a:pPr>
                      <a:r>
                        <a:rPr lang="en-US" sz="2400" b="0" u="none" strike="noStrike" cap="none" dirty="0">
                          <a:solidFill>
                            <a:schemeClr val="lt1"/>
                          </a:solidFill>
                          <a:latin typeface="Calibri" panose="020F0502020204030204" pitchFamily="34" charset="0"/>
                        </a:rPr>
                        <a:t>State Indicators </a:t>
                      </a:r>
                    </a:p>
                    <a:p>
                      <a:pPr marL="0" marR="0" lvl="0" indent="0" algn="ctr" rtl="0">
                        <a:lnSpc>
                          <a:spcPct val="100000"/>
                        </a:lnSpc>
                        <a:spcBef>
                          <a:spcPts val="0"/>
                        </a:spcBef>
                        <a:spcAft>
                          <a:spcPts val="0"/>
                        </a:spcAft>
                        <a:buClr>
                          <a:srgbClr val="000000"/>
                        </a:buClr>
                        <a:buSzPct val="25000"/>
                        <a:buFont typeface="Arial"/>
                        <a:buNone/>
                      </a:pPr>
                      <a:r>
                        <a:rPr lang="en-US" sz="2400" b="0" u="none" strike="noStrike" cap="none" dirty="0">
                          <a:solidFill>
                            <a:schemeClr val="lt1"/>
                          </a:solidFill>
                          <a:latin typeface="Calibri" panose="020F0502020204030204" pitchFamily="34" charset="0"/>
                        </a:rPr>
                        <a:t>Spring 2017</a:t>
                      </a:r>
                    </a:p>
                  </a:txBody>
                  <a:tcPr marL="91425" marR="91425" marT="91425" marB="91425">
                    <a:lnL w="12700" cap="flat" cmpd="sng" algn="ctr">
                      <a:solidFill>
                        <a:schemeClr val="tx1"/>
                      </a:solidFill>
                      <a:prstDash val="solid"/>
                      <a:round/>
                      <a:headEnd type="none" w="med" len="med"/>
                      <a:tailEnd type="none" w="med" len="med"/>
                    </a:lnL>
                    <a:lnR w="9525" cap="flat" cmpd="sng">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solidFill>
                        <a:srgbClr val="7F7F7F"/>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b="0" u="none" strike="noStrike" cap="none" dirty="0">
                          <a:solidFill>
                            <a:schemeClr val="lt1"/>
                          </a:solidFill>
                          <a:latin typeface="Calibri" panose="020F0502020204030204" pitchFamily="34" charset="0"/>
                        </a:rPr>
                        <a:t>Local Indicators</a:t>
                      </a:r>
                    </a:p>
                    <a:p>
                      <a:pPr marL="0" marR="0" lvl="0" indent="0" algn="ctr" rtl="0">
                        <a:lnSpc>
                          <a:spcPct val="100000"/>
                        </a:lnSpc>
                        <a:spcBef>
                          <a:spcPts val="0"/>
                        </a:spcBef>
                        <a:spcAft>
                          <a:spcPts val="0"/>
                        </a:spcAft>
                        <a:buClr>
                          <a:srgbClr val="000000"/>
                        </a:buClr>
                        <a:buSzPct val="25000"/>
                        <a:buFont typeface="Arial"/>
                        <a:buNone/>
                      </a:pPr>
                      <a:r>
                        <a:rPr lang="en-US" sz="2400" b="0" u="none" strike="noStrike" cap="none" dirty="0">
                          <a:solidFill>
                            <a:schemeClr val="lt1"/>
                          </a:solidFill>
                          <a:latin typeface="Calibri" panose="020F0502020204030204" pitchFamily="34" charset="0"/>
                        </a:rPr>
                        <a:t>Spring 2017</a:t>
                      </a:r>
                    </a:p>
                  </a:txBody>
                  <a:tcPr marL="91425" marR="91425" marT="91425" marB="91425">
                    <a:lnL w="9525" cap="flat" cmpd="sng">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solidFill>
                        <a:srgbClr val="7F7F7F"/>
                      </a:solidFill>
                      <a:prstDash val="solid"/>
                      <a:round/>
                      <a:headEnd type="none" w="med" len="med"/>
                      <a:tailEnd type="none" w="med" len="med"/>
                    </a:lnB>
                    <a:solidFill>
                      <a:schemeClr val="accent1"/>
                    </a:solidFill>
                  </a:tcPr>
                </a:tc>
              </a:tr>
              <a:tr h="2118525">
                <a:tc>
                  <a:txBody>
                    <a:bodyPr/>
                    <a:lstStyle/>
                    <a:p>
                      <a:pPr marL="419100" marR="0"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400" u="none" strike="noStrike" cap="none" dirty="0">
                          <a:solidFill>
                            <a:schemeClr val="dk1"/>
                          </a:solidFill>
                          <a:latin typeface="Calibri" panose="020F0502020204030204" pitchFamily="34" charset="0"/>
                        </a:rPr>
                        <a:t>Graduation Rate</a:t>
                      </a:r>
                      <a:r>
                        <a:rPr lang="en-US" sz="1800" u="none" strike="noStrike" cap="none" dirty="0">
                          <a:solidFill>
                            <a:schemeClr val="dk1"/>
                          </a:solidFill>
                          <a:latin typeface="Calibri" panose="020F0502020204030204" pitchFamily="34" charset="0"/>
                        </a:rPr>
                        <a:t> </a:t>
                      </a:r>
                      <a:r>
                        <a:rPr lang="en-US" sz="1400" u="none" strike="noStrike" cap="none" dirty="0">
                          <a:solidFill>
                            <a:schemeClr val="dk1"/>
                          </a:solidFill>
                          <a:latin typeface="Calibri" panose="020F0502020204030204" pitchFamily="34" charset="0"/>
                        </a:rPr>
                        <a:t>(HS only)</a:t>
                      </a:r>
                    </a:p>
                    <a:p>
                      <a:pPr marL="419100" marR="0"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400" u="none" strike="noStrike" cap="none" dirty="0">
                          <a:solidFill>
                            <a:schemeClr val="dk1"/>
                          </a:solidFill>
                          <a:latin typeface="Calibri" panose="020F0502020204030204" pitchFamily="34" charset="0"/>
                        </a:rPr>
                        <a:t>Suspension Rate</a:t>
                      </a:r>
                    </a:p>
                    <a:p>
                      <a:pPr marL="419100" marR="0"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400" u="none" strike="noStrike" cap="none" dirty="0">
                          <a:solidFill>
                            <a:schemeClr val="dk1"/>
                          </a:solidFill>
                          <a:latin typeface="Calibri" panose="020F0502020204030204" pitchFamily="34" charset="0"/>
                        </a:rPr>
                        <a:t>English Learner progress indicator</a:t>
                      </a:r>
                    </a:p>
                    <a:p>
                      <a:pPr marL="419100" marR="0"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400" u="none" strike="noStrike" cap="none" dirty="0">
                          <a:solidFill>
                            <a:schemeClr val="dk1"/>
                          </a:solidFill>
                          <a:latin typeface="Calibri" panose="020F0502020204030204" pitchFamily="34" charset="0"/>
                        </a:rPr>
                        <a:t>Student Achievement (ELA/Math) </a:t>
                      </a:r>
                      <a:r>
                        <a:rPr lang="en-US" sz="1400" u="none" strike="noStrike" cap="none" dirty="0">
                          <a:solidFill>
                            <a:schemeClr val="dk1"/>
                          </a:solidFill>
                          <a:latin typeface="Calibri" panose="020F0502020204030204" pitchFamily="34" charset="0"/>
                        </a:rPr>
                        <a:t>(Grades 3-8 </a:t>
                      </a:r>
                      <a:r>
                        <a:rPr lang="en-US" sz="1400" u="none" strike="noStrike" cap="none" dirty="0" smtClean="0">
                          <a:solidFill>
                            <a:schemeClr val="dk1"/>
                          </a:solidFill>
                          <a:latin typeface="Calibri" panose="020F0502020204030204" pitchFamily="34" charset="0"/>
                        </a:rPr>
                        <a:t>and 11)</a:t>
                      </a:r>
                      <a:endParaRPr lang="en-US" sz="1400" u="none" strike="noStrike" cap="none" dirty="0">
                        <a:solidFill>
                          <a:schemeClr val="dk1"/>
                        </a:solidFill>
                        <a:latin typeface="Calibri" panose="020F0502020204030204" pitchFamily="34" charset="0"/>
                      </a:endParaRPr>
                    </a:p>
                  </a:txBody>
                  <a:tcPr marL="91425" marR="91425" marT="91425" marB="91425">
                    <a:lnL w="12700" cap="flat" cmpd="sng" algn="ctr">
                      <a:solidFill>
                        <a:schemeClr val="tx1"/>
                      </a:solidFill>
                      <a:prstDash val="solid"/>
                      <a:round/>
                      <a:headEnd type="none" w="med" len="med"/>
                      <a:tailEnd type="none" w="med" len="med"/>
                    </a:lnL>
                    <a:lnR w="9525" cap="flat" cmpd="sng">
                      <a:solidFill>
                        <a:srgbClr val="7F7F7F"/>
                      </a:solidFill>
                      <a:prstDash val="solid"/>
                      <a:round/>
                      <a:headEnd type="none" w="med" len="med"/>
                      <a:tailEnd type="none" w="med" len="med"/>
                    </a:lnR>
                    <a:lnT w="9525" cap="flat" cmpd="sng">
                      <a:solidFill>
                        <a:srgbClr val="7F7F7F"/>
                      </a:solidFill>
                      <a:prstDash val="solid"/>
                      <a:round/>
                      <a:headEnd type="none" w="med" len="med"/>
                      <a:tailEnd type="none" w="med" len="med"/>
                    </a:lnT>
                    <a:lnB w="9525" cap="flat" cmpd="sng">
                      <a:solidFill>
                        <a:srgbClr val="7F7F7F"/>
                      </a:solidFill>
                      <a:prstDash val="solid"/>
                      <a:round/>
                      <a:headEnd type="none" w="med" len="med"/>
                      <a:tailEnd type="none" w="med" len="med"/>
                    </a:lnB>
                  </a:tcPr>
                </a:tc>
                <a:tc>
                  <a:txBody>
                    <a:bodyPr/>
                    <a:lstStyle/>
                    <a:p>
                      <a:pPr marL="419100" marR="0"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400" u="none" strike="noStrike" cap="none" dirty="0">
                          <a:solidFill>
                            <a:schemeClr val="dk1"/>
                          </a:solidFill>
                          <a:latin typeface="Calibri" panose="020F0502020204030204" pitchFamily="34" charset="0"/>
                        </a:rPr>
                        <a:t>Basic Services</a:t>
                      </a:r>
                    </a:p>
                    <a:p>
                      <a:pPr marL="419100" marR="0"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400" u="none" strike="noStrike" cap="none" dirty="0">
                          <a:solidFill>
                            <a:schemeClr val="dk1"/>
                          </a:solidFill>
                          <a:latin typeface="Calibri" panose="020F0502020204030204" pitchFamily="34" charset="0"/>
                        </a:rPr>
                        <a:t>Implementation of State Standards</a:t>
                      </a:r>
                    </a:p>
                    <a:p>
                      <a:pPr marL="419100" marR="0"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400" u="none" strike="noStrike" cap="none" dirty="0">
                          <a:solidFill>
                            <a:schemeClr val="dk1"/>
                          </a:solidFill>
                          <a:latin typeface="Calibri" panose="020F0502020204030204" pitchFamily="34" charset="0"/>
                        </a:rPr>
                        <a:t>Parent Engagement</a:t>
                      </a:r>
                    </a:p>
                    <a:p>
                      <a:pPr marL="419100" marR="0"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400" u="none" strike="noStrike" cap="none" dirty="0">
                          <a:solidFill>
                            <a:schemeClr val="dk1"/>
                          </a:solidFill>
                          <a:latin typeface="Calibri" panose="020F0502020204030204" pitchFamily="34" charset="0"/>
                        </a:rPr>
                        <a:t>School Climate</a:t>
                      </a:r>
                    </a:p>
                  </a:txBody>
                  <a:tcPr marL="91425" marR="91425" marT="91425" marB="91425">
                    <a:lnL w="9525" cap="flat" cmpd="sng">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solidFill>
                        <a:srgbClr val="7F7F7F"/>
                      </a:solidFill>
                      <a:prstDash val="solid"/>
                      <a:round/>
                      <a:headEnd type="none" w="med" len="med"/>
                      <a:tailEnd type="none" w="med" len="med"/>
                    </a:lnT>
                    <a:lnB w="9525" cap="flat" cmpd="sng">
                      <a:solidFill>
                        <a:srgbClr val="7F7F7F"/>
                      </a:solidFill>
                      <a:prstDash val="solid"/>
                      <a:round/>
                      <a:headEnd type="none" w="med" len="med"/>
                      <a:tailEnd type="none" w="med" len="med"/>
                    </a:lnB>
                  </a:tcPr>
                </a:tc>
              </a:tr>
              <a:tr h="579225">
                <a:tc gridSpan="2">
                  <a:txBody>
                    <a:bodyPr/>
                    <a:lstStyle/>
                    <a:p>
                      <a:pPr marL="0" marR="0" lvl="0" indent="0" algn="ctr" rtl="0">
                        <a:lnSpc>
                          <a:spcPct val="100000"/>
                        </a:lnSpc>
                        <a:spcBef>
                          <a:spcPts val="0"/>
                        </a:spcBef>
                        <a:spcAft>
                          <a:spcPts val="0"/>
                        </a:spcAft>
                        <a:buClr>
                          <a:srgbClr val="000000"/>
                        </a:buClr>
                        <a:buSzPct val="25000"/>
                        <a:buFont typeface="Arial"/>
                        <a:buNone/>
                      </a:pPr>
                      <a:r>
                        <a:rPr lang="en-US" sz="2400" b="0" u="none" strike="noStrike" cap="none" dirty="0">
                          <a:solidFill>
                            <a:schemeClr val="dk1"/>
                          </a:solidFill>
                          <a:latin typeface="Calibri" panose="020F0502020204030204" pitchFamily="34" charset="0"/>
                        </a:rPr>
                        <a:t>State Indicators Fall 2017</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solidFill>
                        <a:srgbClr val="7F7F7F"/>
                      </a:solidFill>
                      <a:prstDash val="solid"/>
                      <a:round/>
                      <a:headEnd type="none" w="med" len="med"/>
                      <a:tailEnd type="none" w="med" len="med"/>
                    </a:lnT>
                    <a:lnB w="9525" cap="flat" cmpd="sng">
                      <a:solidFill>
                        <a:srgbClr val="7F7F7F"/>
                      </a:solidFill>
                      <a:prstDash val="solid"/>
                      <a:round/>
                      <a:headEnd type="none" w="med" len="med"/>
                      <a:tailEnd type="none" w="med" len="med"/>
                    </a:lnB>
                    <a:solidFill>
                      <a:srgbClr val="C5D8F1"/>
                    </a:solidFill>
                  </a:tcPr>
                </a:tc>
                <a:tc hMerge="1">
                  <a:txBody>
                    <a:bodyPr/>
                    <a:lstStyle/>
                    <a:p>
                      <a:endParaRPr lang="en-US"/>
                    </a:p>
                  </a:txBody>
                  <a:tcPr/>
                </a:tc>
              </a:tr>
              <a:tr h="837375">
                <a:tc gridSpan="2">
                  <a:txBody>
                    <a:bodyPr/>
                    <a:lstStyle/>
                    <a:p>
                      <a:pPr marL="457200" marR="0" lvl="0" indent="-76200" algn="l" rtl="0">
                        <a:lnSpc>
                          <a:spcPct val="100000"/>
                        </a:lnSpc>
                        <a:spcBef>
                          <a:spcPts val="0"/>
                        </a:spcBef>
                        <a:spcAft>
                          <a:spcPts val="0"/>
                        </a:spcAft>
                        <a:buClr>
                          <a:schemeClr val="dk1"/>
                        </a:buClr>
                        <a:buSzPct val="25000"/>
                        <a:buFont typeface="Arial"/>
                        <a:buNone/>
                      </a:pPr>
                      <a:r>
                        <a:rPr lang="en-US" sz="2400" u="none" strike="noStrike" cap="none" dirty="0">
                          <a:solidFill>
                            <a:schemeClr val="dk1"/>
                          </a:solidFill>
                          <a:latin typeface="Calibri" panose="020F0502020204030204" pitchFamily="34" charset="0"/>
                        </a:rPr>
                        <a:t>College-Career Readiness, Chronic Absenteeism</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6</a:t>
            </a:fld>
            <a:endParaRPr lang="en-US" sz="1200" b="0" i="0" u="none" strike="noStrike" cap="none">
              <a:solidFill>
                <a:srgbClr val="888888"/>
              </a:solidFill>
              <a:latin typeface="Calibri"/>
              <a:ea typeface="Calibri"/>
              <a:cs typeface="Calibri"/>
              <a:sym typeface="Calibri"/>
            </a:endParaRPr>
          </a:p>
        </p:txBody>
      </p:sp>
      <p:pic>
        <p:nvPicPr>
          <p:cNvPr id="644" name="Shape 644" descr="H:\Forms Logos, Brochures &amp; Graphics\Logos\New SCUSD logo no slogan.jpg"/>
          <p:cNvPicPr preferRelativeResize="0"/>
          <p:nvPr/>
        </p:nvPicPr>
        <p:blipFill rotWithShape="1">
          <a:blip r:embed="rId3">
            <a:alphaModFix/>
          </a:blip>
          <a:srcRect/>
          <a:stretch/>
        </p:blipFill>
        <p:spPr>
          <a:xfrm>
            <a:off x="0" y="0"/>
            <a:ext cx="4419599" cy="814800"/>
          </a:xfrm>
          <a:prstGeom prst="rect">
            <a:avLst/>
          </a:prstGeom>
          <a:noFill/>
          <a:ln>
            <a:noFill/>
          </a:ln>
        </p:spPr>
      </p:pic>
      <p:cxnSp>
        <p:nvCxnSpPr>
          <p:cNvPr id="645" name="Shape 645"/>
          <p:cNvCxnSpPr/>
          <p:nvPr/>
        </p:nvCxnSpPr>
        <p:spPr>
          <a:xfrm>
            <a:off x="0" y="914400"/>
            <a:ext cx="9144000" cy="0"/>
          </a:xfrm>
          <a:prstGeom prst="straightConnector1">
            <a:avLst/>
          </a:prstGeom>
          <a:noFill/>
          <a:ln w="31750" cap="flat" cmpd="sng">
            <a:solidFill>
              <a:srgbClr val="00B050"/>
            </a:solidFill>
            <a:prstDash val="solid"/>
            <a:round/>
            <a:headEnd type="none" w="med" len="med"/>
            <a:tailEnd type="none" w="med" len="med"/>
          </a:ln>
        </p:spPr>
      </p:cxnSp>
      <p:sp>
        <p:nvSpPr>
          <p:cNvPr id="646" name="Shape 646"/>
          <p:cNvSpPr txBox="1"/>
          <p:nvPr/>
        </p:nvSpPr>
        <p:spPr>
          <a:xfrm>
            <a:off x="457200" y="1066800"/>
            <a:ext cx="8229600" cy="646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000" b="0" i="0" u="none" strike="noStrike" cap="none" dirty="0">
                <a:solidFill>
                  <a:srgbClr val="000000"/>
                </a:solidFill>
                <a:latin typeface="Calibri" panose="020F0502020204030204" pitchFamily="34" charset="0"/>
                <a:sym typeface="Arial"/>
              </a:rPr>
              <a:t>Key Concepts: State Indicators</a:t>
            </a:r>
          </a:p>
        </p:txBody>
      </p:sp>
      <p:sp>
        <p:nvSpPr>
          <p:cNvPr id="647" name="Shape 647"/>
          <p:cNvSpPr txBox="1"/>
          <p:nvPr/>
        </p:nvSpPr>
        <p:spPr>
          <a:xfrm>
            <a:off x="457200" y="2190541"/>
            <a:ext cx="3429000" cy="34163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CADE4"/>
              </a:buClr>
              <a:buSzPct val="25000"/>
              <a:buFont typeface="Arial"/>
              <a:buNone/>
            </a:pPr>
            <a:r>
              <a:rPr lang="en-US" sz="2400" b="0" i="0" u="none" strike="noStrike" cap="none" dirty="0">
                <a:solidFill>
                  <a:srgbClr val="323A3E"/>
                </a:solidFill>
                <a:latin typeface="Calibri" panose="020F0502020204030204" pitchFamily="34" charset="0"/>
                <a:sym typeface="Arial"/>
              </a:rPr>
              <a:t>Performance </a:t>
            </a:r>
            <a:r>
              <a:rPr lang="en-US" sz="2400" b="0" i="0" u="none" strike="noStrike" cap="none" dirty="0" smtClean="0">
                <a:solidFill>
                  <a:srgbClr val="323A3E"/>
                </a:solidFill>
                <a:latin typeface="Calibri" panose="020F0502020204030204" pitchFamily="34" charset="0"/>
                <a:sym typeface="Arial"/>
              </a:rPr>
              <a:t>levels </a:t>
            </a:r>
            <a:r>
              <a:rPr lang="en-US" sz="2400" b="0" i="0" u="none" strike="noStrike" cap="none" dirty="0">
                <a:solidFill>
                  <a:srgbClr val="323A3E"/>
                </a:solidFill>
                <a:latin typeface="Calibri" panose="020F0502020204030204" pitchFamily="34" charset="0"/>
                <a:sym typeface="Arial"/>
              </a:rPr>
              <a:t>are calculated using percentiles that combine </a:t>
            </a:r>
            <a:r>
              <a:rPr lang="en-US" sz="2400" b="1" i="0" u="none" strike="noStrike" cap="none" dirty="0">
                <a:solidFill>
                  <a:srgbClr val="323A3E"/>
                </a:solidFill>
                <a:latin typeface="Calibri" panose="020F0502020204030204" pitchFamily="34" charset="0"/>
                <a:sym typeface="Arial"/>
              </a:rPr>
              <a:t>Status</a:t>
            </a:r>
            <a:r>
              <a:rPr lang="en-US" sz="2400" b="0" i="0" u="none" strike="noStrike" cap="none" dirty="0">
                <a:solidFill>
                  <a:srgbClr val="323A3E"/>
                </a:solidFill>
                <a:latin typeface="Calibri" panose="020F0502020204030204" pitchFamily="34" charset="0"/>
                <a:sym typeface="Arial"/>
              </a:rPr>
              <a:t> and </a:t>
            </a:r>
            <a:r>
              <a:rPr lang="en-US" sz="2400" b="1" i="0" u="none" strike="noStrike" cap="none" dirty="0" smtClean="0">
                <a:solidFill>
                  <a:srgbClr val="323A3E"/>
                </a:solidFill>
                <a:latin typeface="Calibri" panose="020F0502020204030204" pitchFamily="34" charset="0"/>
                <a:sym typeface="Arial"/>
              </a:rPr>
              <a:t>Change.</a:t>
            </a:r>
          </a:p>
          <a:p>
            <a:pPr marL="0" marR="0" lvl="0" indent="0" algn="l" rtl="0">
              <a:lnSpc>
                <a:spcPct val="100000"/>
              </a:lnSpc>
              <a:spcBef>
                <a:spcPts val="0"/>
              </a:spcBef>
              <a:spcAft>
                <a:spcPts val="0"/>
              </a:spcAft>
              <a:buClr>
                <a:srgbClr val="1CADE4"/>
              </a:buClr>
              <a:buSzPct val="25000"/>
              <a:buFont typeface="Arial"/>
              <a:buNone/>
            </a:pPr>
            <a:endParaRPr lang="en-US" sz="2400" b="1" dirty="0">
              <a:solidFill>
                <a:srgbClr val="323A3E"/>
              </a:solidFill>
              <a:latin typeface="Calibri" panose="020F0502020204030204" pitchFamily="34" charset="0"/>
            </a:endParaRPr>
          </a:p>
          <a:p>
            <a:pPr marL="0" marR="0" lvl="0" indent="0" algn="l" rtl="0">
              <a:lnSpc>
                <a:spcPct val="100000"/>
              </a:lnSpc>
              <a:spcBef>
                <a:spcPts val="0"/>
              </a:spcBef>
              <a:spcAft>
                <a:spcPts val="0"/>
              </a:spcAft>
              <a:buClr>
                <a:srgbClr val="1CADE4"/>
              </a:buClr>
              <a:buSzPct val="25000"/>
              <a:buFont typeface="Arial"/>
              <a:buNone/>
            </a:pPr>
            <a:r>
              <a:rPr lang="en-US" sz="2400" dirty="0" smtClean="0">
                <a:solidFill>
                  <a:srgbClr val="323A3E"/>
                </a:solidFill>
                <a:latin typeface="Calibri" panose="020F0502020204030204" pitchFamily="34" charset="0"/>
              </a:rPr>
              <a:t>Districts and schools across the state will be rated on this scale.</a:t>
            </a:r>
            <a:endParaRPr lang="en-US" sz="2400" i="0" u="none" strike="noStrike" cap="none" dirty="0">
              <a:solidFill>
                <a:srgbClr val="323A3E"/>
              </a:solidFill>
              <a:latin typeface="Calibri" panose="020F0502020204030204" pitchFamily="34" charset="0"/>
              <a:sym typeface="Arial"/>
            </a:endParaRPr>
          </a:p>
        </p:txBody>
      </p:sp>
      <p:graphicFrame>
        <p:nvGraphicFramePr>
          <p:cNvPr id="648" name="Shape 648"/>
          <p:cNvGraphicFramePr/>
          <p:nvPr/>
        </p:nvGraphicFramePr>
        <p:xfrm>
          <a:off x="4404358" y="2177466"/>
          <a:ext cx="3967100" cy="3157435"/>
        </p:xfrm>
        <a:graphic>
          <a:graphicData uri="http://schemas.openxmlformats.org/drawingml/2006/table">
            <a:tbl>
              <a:tblPr>
                <a:noFill/>
                <a:tableStyleId>{C2C20BFF-953D-4598-B016-A4C99B1D6ADA}</a:tableStyleId>
              </a:tblPr>
              <a:tblGrid>
                <a:gridCol w="568575"/>
                <a:gridCol w="1560125"/>
                <a:gridCol w="1838400"/>
              </a:tblGrid>
              <a:tr h="642825">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latin typeface="Arial"/>
                        <a:ea typeface="Arial"/>
                        <a:cs typeface="Arial"/>
                        <a:sym typeface="Arial"/>
                      </a:endParaRPr>
                    </a:p>
                  </a:txBody>
                  <a:tcPr marL="68575" marR="68575"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6633CC"/>
                        </a:buClr>
                        <a:buSzPct val="25000"/>
                        <a:buFont typeface="Arial"/>
                        <a:buNone/>
                      </a:pPr>
                      <a:r>
                        <a:rPr lang="en-US" sz="3200" b="1" u="none" strike="noStrike" cap="none">
                          <a:solidFill>
                            <a:srgbClr val="6633CC"/>
                          </a:solidFill>
                          <a:latin typeface="Arial"/>
                          <a:ea typeface="Arial"/>
                          <a:cs typeface="Arial"/>
                          <a:sym typeface="Arial"/>
                        </a:rPr>
                        <a:t>Blue</a:t>
                      </a:r>
                    </a:p>
                  </a:txBody>
                  <a:tcPr marL="68575" marR="68575"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7121F"/>
                        </a:buClr>
                        <a:buSzPct val="25000"/>
                        <a:buFont typeface="Arial"/>
                        <a:buNone/>
                      </a:pPr>
                      <a:r>
                        <a:rPr lang="en-US" sz="3200" b="1" u="none" strike="noStrike" cap="none">
                          <a:solidFill>
                            <a:srgbClr val="07121F"/>
                          </a:solidFill>
                          <a:latin typeface="Arial"/>
                          <a:ea typeface="Arial"/>
                          <a:cs typeface="Arial"/>
                          <a:sym typeface="Arial"/>
                        </a:rPr>
                        <a:t>Highest</a:t>
                      </a:r>
                    </a:p>
                  </a:txBody>
                  <a:tcPr marL="68575" marR="68575"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r h="68580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latin typeface="Arial"/>
                        <a:ea typeface="Arial"/>
                        <a:cs typeface="Arial"/>
                        <a:sym typeface="Arial"/>
                      </a:endParaRPr>
                    </a:p>
                  </a:txBody>
                  <a:tcPr marL="68575" marR="68575"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76923C"/>
                        </a:buClr>
                        <a:buSzPct val="25000"/>
                        <a:buFont typeface="Arial"/>
                        <a:buNone/>
                      </a:pPr>
                      <a:r>
                        <a:rPr lang="en-US" sz="3200" b="1" u="none" strike="noStrike" cap="none">
                          <a:solidFill>
                            <a:srgbClr val="76923C"/>
                          </a:solidFill>
                          <a:latin typeface="Arial"/>
                          <a:ea typeface="Arial"/>
                          <a:cs typeface="Arial"/>
                          <a:sym typeface="Arial"/>
                        </a:rPr>
                        <a:t>Green</a:t>
                      </a:r>
                    </a:p>
                  </a:txBody>
                  <a:tcPr marL="68575" marR="68575"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endParaRPr sz="3200" b="1" i="1" u="none" strike="noStrike" cap="none">
                        <a:solidFill>
                          <a:srgbClr val="07121F"/>
                        </a:solidFill>
                        <a:latin typeface="Arial"/>
                        <a:ea typeface="Arial"/>
                        <a:cs typeface="Arial"/>
                        <a:sym typeface="Arial"/>
                      </a:endParaRPr>
                    </a:p>
                  </a:txBody>
                  <a:tcPr marL="68575" marR="68575"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r h="567975">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latin typeface="Arial"/>
                        <a:ea typeface="Arial"/>
                        <a:cs typeface="Arial"/>
                        <a:sym typeface="Arial"/>
                      </a:endParaRPr>
                    </a:p>
                  </a:txBody>
                  <a:tcPr marL="68575" marR="68575"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FFFF00"/>
                        </a:buClr>
                        <a:buSzPct val="25000"/>
                        <a:buFont typeface="Arial"/>
                        <a:buNone/>
                      </a:pPr>
                      <a:r>
                        <a:rPr lang="en-US" sz="3200" b="1" u="none" strike="noStrike" cap="none">
                          <a:solidFill>
                            <a:srgbClr val="FFFF00"/>
                          </a:solidFill>
                          <a:latin typeface="Arial"/>
                          <a:ea typeface="Arial"/>
                          <a:cs typeface="Arial"/>
                          <a:sym typeface="Arial"/>
                        </a:rPr>
                        <a:t>Yellow</a:t>
                      </a:r>
                    </a:p>
                  </a:txBody>
                  <a:tcPr marL="68575" marR="68575"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endParaRPr sz="3200" b="1" u="none" strike="noStrike" cap="none">
                        <a:solidFill>
                          <a:srgbClr val="07121F"/>
                        </a:solidFill>
                        <a:latin typeface="Arial"/>
                        <a:ea typeface="Arial"/>
                        <a:cs typeface="Arial"/>
                        <a:sym typeface="Arial"/>
                      </a:endParaRPr>
                    </a:p>
                  </a:txBody>
                  <a:tcPr marL="68575" marR="68575"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r h="567975">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latin typeface="Arial"/>
                        <a:ea typeface="Arial"/>
                        <a:cs typeface="Arial"/>
                        <a:sym typeface="Arial"/>
                      </a:endParaRPr>
                    </a:p>
                  </a:txBody>
                  <a:tcPr marL="68575" marR="68575"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FFC000"/>
                        </a:buClr>
                        <a:buSzPct val="25000"/>
                        <a:buFont typeface="Arial"/>
                        <a:buNone/>
                      </a:pPr>
                      <a:r>
                        <a:rPr lang="en-US" sz="3200" b="1" u="none" strike="noStrike" cap="none">
                          <a:solidFill>
                            <a:srgbClr val="FFC000"/>
                          </a:solidFill>
                          <a:latin typeface="Arial"/>
                          <a:ea typeface="Arial"/>
                          <a:cs typeface="Arial"/>
                          <a:sym typeface="Arial"/>
                        </a:rPr>
                        <a:t>Orange</a:t>
                      </a:r>
                    </a:p>
                  </a:txBody>
                  <a:tcPr marL="68575" marR="68575"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endParaRPr sz="3200" b="1" u="none" strike="noStrike" cap="none">
                        <a:solidFill>
                          <a:srgbClr val="07121F"/>
                        </a:solidFill>
                        <a:latin typeface="Arial"/>
                        <a:ea typeface="Arial"/>
                        <a:cs typeface="Arial"/>
                        <a:sym typeface="Arial"/>
                      </a:endParaRPr>
                    </a:p>
                  </a:txBody>
                  <a:tcPr marL="68575" marR="68575"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r h="67055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latin typeface="Arial"/>
                        <a:ea typeface="Arial"/>
                        <a:cs typeface="Arial"/>
                        <a:sym typeface="Arial"/>
                      </a:endParaRPr>
                    </a:p>
                  </a:txBody>
                  <a:tcPr marL="68575" marR="68575"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FF0000"/>
                        </a:buClr>
                        <a:buSzPct val="25000"/>
                        <a:buFont typeface="Arial"/>
                        <a:buNone/>
                      </a:pPr>
                      <a:r>
                        <a:rPr lang="en-US" sz="3200" b="1" u="none" strike="noStrike" cap="none">
                          <a:solidFill>
                            <a:srgbClr val="FF0000"/>
                          </a:solidFill>
                          <a:latin typeface="Arial"/>
                          <a:ea typeface="Arial"/>
                          <a:cs typeface="Arial"/>
                          <a:sym typeface="Arial"/>
                        </a:rPr>
                        <a:t>Red</a:t>
                      </a:r>
                    </a:p>
                  </a:txBody>
                  <a:tcPr marL="68575" marR="68575"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7121F"/>
                        </a:buClr>
                        <a:buSzPct val="25000"/>
                        <a:buFont typeface="Arial"/>
                        <a:buNone/>
                      </a:pPr>
                      <a:r>
                        <a:rPr lang="en-US" sz="3200" b="1" u="none" strike="noStrike" cap="none">
                          <a:solidFill>
                            <a:srgbClr val="07121F"/>
                          </a:solidFill>
                          <a:latin typeface="Arial"/>
                          <a:ea typeface="Arial"/>
                          <a:cs typeface="Arial"/>
                          <a:sym typeface="Arial"/>
                        </a:rPr>
                        <a:t>Lowest</a:t>
                      </a:r>
                    </a:p>
                  </a:txBody>
                  <a:tcPr marL="68575" marR="68575"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pic>
        <p:nvPicPr>
          <p:cNvPr id="649" name="Shape 649"/>
          <p:cNvPicPr preferRelativeResize="0"/>
          <p:nvPr/>
        </p:nvPicPr>
        <p:blipFill rotWithShape="1">
          <a:blip r:embed="rId4">
            <a:alphaModFix/>
          </a:blip>
          <a:srcRect/>
          <a:stretch/>
        </p:blipFill>
        <p:spPr>
          <a:xfrm>
            <a:off x="4439528" y="2295305"/>
            <a:ext cx="478735" cy="455745"/>
          </a:xfrm>
          <a:prstGeom prst="rect">
            <a:avLst/>
          </a:prstGeom>
          <a:noFill/>
          <a:ln>
            <a:noFill/>
          </a:ln>
        </p:spPr>
      </p:pic>
      <p:pic>
        <p:nvPicPr>
          <p:cNvPr id="650" name="Shape 650"/>
          <p:cNvPicPr preferRelativeResize="0"/>
          <p:nvPr/>
        </p:nvPicPr>
        <p:blipFill rotWithShape="1">
          <a:blip r:embed="rId5">
            <a:alphaModFix/>
          </a:blip>
          <a:srcRect/>
          <a:stretch/>
        </p:blipFill>
        <p:spPr>
          <a:xfrm>
            <a:off x="4439528" y="2896485"/>
            <a:ext cx="478735" cy="509811"/>
          </a:xfrm>
          <a:prstGeom prst="rect">
            <a:avLst/>
          </a:prstGeom>
          <a:noFill/>
          <a:ln>
            <a:noFill/>
          </a:ln>
        </p:spPr>
      </p:pic>
      <p:pic>
        <p:nvPicPr>
          <p:cNvPr id="651" name="Shape 651"/>
          <p:cNvPicPr preferRelativeResize="0"/>
          <p:nvPr/>
        </p:nvPicPr>
        <p:blipFill rotWithShape="1">
          <a:blip r:embed="rId6">
            <a:alphaModFix/>
          </a:blip>
          <a:srcRect/>
          <a:stretch/>
        </p:blipFill>
        <p:spPr>
          <a:xfrm>
            <a:off x="4439528" y="3607923"/>
            <a:ext cx="478735" cy="482778"/>
          </a:xfrm>
          <a:prstGeom prst="rect">
            <a:avLst/>
          </a:prstGeom>
          <a:noFill/>
          <a:ln>
            <a:noFill/>
          </a:ln>
        </p:spPr>
      </p:pic>
      <p:pic>
        <p:nvPicPr>
          <p:cNvPr id="652" name="Shape 652"/>
          <p:cNvPicPr preferRelativeResize="0"/>
          <p:nvPr/>
        </p:nvPicPr>
        <p:blipFill rotWithShape="1">
          <a:blip r:embed="rId7">
            <a:alphaModFix/>
          </a:blip>
          <a:srcRect/>
          <a:stretch/>
        </p:blipFill>
        <p:spPr>
          <a:xfrm>
            <a:off x="4439528" y="4191885"/>
            <a:ext cx="478735" cy="476071"/>
          </a:xfrm>
          <a:prstGeom prst="rect">
            <a:avLst/>
          </a:prstGeom>
          <a:noFill/>
          <a:ln>
            <a:noFill/>
          </a:ln>
        </p:spPr>
      </p:pic>
      <p:pic>
        <p:nvPicPr>
          <p:cNvPr id="653" name="Shape 653"/>
          <p:cNvPicPr preferRelativeResize="0"/>
          <p:nvPr/>
        </p:nvPicPr>
        <p:blipFill rotWithShape="1">
          <a:blip r:embed="rId8">
            <a:alphaModFix/>
          </a:blip>
          <a:srcRect/>
          <a:stretch/>
        </p:blipFill>
        <p:spPr>
          <a:xfrm>
            <a:off x="4439528" y="4757044"/>
            <a:ext cx="478735" cy="474996"/>
          </a:xfrm>
          <a:prstGeom prst="rect">
            <a:avLst/>
          </a:prstGeom>
          <a:noFill/>
          <a:ln>
            <a:noFill/>
          </a:ln>
        </p:spPr>
      </p:pic>
      <p:sp>
        <p:nvSpPr>
          <p:cNvPr id="654" name="Shape 654"/>
          <p:cNvSpPr/>
          <p:nvPr/>
        </p:nvSpPr>
        <p:spPr>
          <a:xfrm>
            <a:off x="7010400" y="2724661"/>
            <a:ext cx="838199" cy="2009522"/>
          </a:xfrm>
          <a:prstGeom prst="upDownArrow">
            <a:avLst>
              <a:gd name="adj1" fmla="val 50000"/>
              <a:gd name="adj2" fmla="val 50000"/>
            </a:avLst>
          </a:prstGeom>
          <a:noFill/>
          <a:ln w="762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304800" y="688287"/>
            <a:ext cx="85344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600" dirty="0" smtClean="0">
                <a:latin typeface="Calibri" panose="020F0502020204030204" pitchFamily="34" charset="0"/>
                <a:ea typeface="Arial"/>
                <a:cs typeface="Arial"/>
                <a:sym typeface="Arial"/>
              </a:rPr>
              <a:t>Data Sources for State Indicators Spring 2017</a:t>
            </a:r>
            <a:endParaRPr lang="en-US" sz="3600" dirty="0">
              <a:latin typeface="Calibri" panose="020F0502020204030204" pitchFamily="34" charset="0"/>
              <a:ea typeface="Arial"/>
              <a:cs typeface="Arial"/>
              <a:sym typeface="Arial"/>
            </a:endParaRPr>
          </a:p>
        </p:txBody>
      </p:sp>
      <p:pic>
        <p:nvPicPr>
          <p:cNvPr id="681" name="Shape 681"/>
          <p:cNvPicPr preferRelativeResize="0"/>
          <p:nvPr/>
        </p:nvPicPr>
        <p:blipFill rotWithShape="1">
          <a:blip r:embed="rId3">
            <a:alphaModFix/>
          </a:blip>
          <a:srcRect r="54166" b="85556"/>
          <a:stretch/>
        </p:blipFill>
        <p:spPr>
          <a:xfrm>
            <a:off x="0" y="23775"/>
            <a:ext cx="3520500" cy="832200"/>
          </a:xfrm>
          <a:prstGeom prst="rect">
            <a:avLst/>
          </a:prstGeom>
          <a:noFill/>
          <a:ln>
            <a:noFill/>
          </a:ln>
        </p:spPr>
      </p:pic>
      <p:cxnSp>
        <p:nvCxnSpPr>
          <p:cNvPr id="682" name="Shape 682"/>
          <p:cNvCxnSpPr/>
          <p:nvPr/>
        </p:nvCxnSpPr>
        <p:spPr>
          <a:xfrm>
            <a:off x="0" y="855979"/>
            <a:ext cx="9144000" cy="0"/>
          </a:xfrm>
          <a:prstGeom prst="straightConnector1">
            <a:avLst/>
          </a:prstGeom>
          <a:noFill/>
          <a:ln w="63500" cap="flat" cmpd="sng">
            <a:solidFill>
              <a:srgbClr val="339933"/>
            </a:solidFill>
            <a:prstDash val="solid"/>
            <a:round/>
            <a:headEnd type="none" w="med" len="med"/>
            <a:tailEnd type="none" w="med" len="med"/>
          </a:ln>
        </p:spPr>
      </p:cxnSp>
      <p:sp>
        <p:nvSpPr>
          <p:cNvPr id="683" name="Shape 683"/>
          <p:cNvSpPr txBox="1">
            <a:spLocks noGrp="1"/>
          </p:cNvSpPr>
          <p:nvPr>
            <p:ph type="sldNum" idx="12"/>
          </p:nvPr>
        </p:nvSpPr>
        <p:spPr>
          <a:xfrm>
            <a:off x="6553200" y="6404292"/>
            <a:ext cx="2133600" cy="26910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7</a:t>
            </a:fld>
            <a:endParaRPr lang="en-US" sz="1200" b="0" i="0" u="none" strike="noStrike" cap="none">
              <a:solidFill>
                <a:srgbClr val="888888"/>
              </a:solidFill>
              <a:latin typeface="Helvetica Neue"/>
              <a:ea typeface="Helvetica Neue"/>
              <a:cs typeface="Helvetica Neue"/>
              <a:sym typeface="Helvetica Neue"/>
            </a:endParaRPr>
          </a:p>
        </p:txBody>
      </p:sp>
      <p:pic>
        <p:nvPicPr>
          <p:cNvPr id="684" name="Shape 684" descr="H:\Forms Logos, Brochures &amp; Graphics\Logos\New SCUSD logo no slogan.jpg"/>
          <p:cNvPicPr preferRelativeResize="0"/>
          <p:nvPr/>
        </p:nvPicPr>
        <p:blipFill rotWithShape="1">
          <a:blip r:embed="rId4">
            <a:alphaModFix/>
          </a:blip>
          <a:srcRect/>
          <a:stretch/>
        </p:blipFill>
        <p:spPr>
          <a:xfrm>
            <a:off x="0" y="0"/>
            <a:ext cx="4419600" cy="814800"/>
          </a:xfrm>
          <a:prstGeom prst="rect">
            <a:avLst/>
          </a:prstGeom>
          <a:noFill/>
          <a:ln>
            <a:noFill/>
          </a:ln>
        </p:spPr>
      </p:pic>
      <p:graphicFrame>
        <p:nvGraphicFramePr>
          <p:cNvPr id="685" name="Shape 685"/>
          <p:cNvGraphicFramePr/>
          <p:nvPr>
            <p:extLst>
              <p:ext uri="{D42A27DB-BD31-4B8C-83A1-F6EECF244321}">
                <p14:modId xmlns:p14="http://schemas.microsoft.com/office/powerpoint/2010/main" val="2340886297"/>
              </p:ext>
            </p:extLst>
          </p:nvPr>
        </p:nvGraphicFramePr>
        <p:xfrm>
          <a:off x="685800" y="1828800"/>
          <a:ext cx="7772400" cy="4282350"/>
        </p:xfrm>
        <a:graphic>
          <a:graphicData uri="http://schemas.openxmlformats.org/drawingml/2006/table">
            <a:tbl>
              <a:tblPr>
                <a:noFill/>
                <a:tableStyleId>{4D37B666-3702-4516-B96E-5345FB22EB59}</a:tableStyleId>
              </a:tblPr>
              <a:tblGrid>
                <a:gridCol w="1720075"/>
                <a:gridCol w="3004325"/>
                <a:gridCol w="3048000"/>
              </a:tblGrid>
              <a:tr h="454475">
                <a:tc>
                  <a:txBody>
                    <a:bodyPr/>
                    <a:lstStyle/>
                    <a:p>
                      <a:pPr lvl="0" algn="ctr">
                        <a:spcBef>
                          <a:spcPts val="0"/>
                        </a:spcBef>
                        <a:buNone/>
                      </a:pPr>
                      <a:r>
                        <a:rPr lang="en-US" sz="1800" b="1" dirty="0">
                          <a:latin typeface="Calibri" panose="020F0502020204030204" pitchFamily="34" charset="0"/>
                        </a:rPr>
                        <a:t>Indicator</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B6D7A8"/>
                    </a:solidFill>
                  </a:tcPr>
                </a:tc>
                <a:tc>
                  <a:txBody>
                    <a:bodyPr/>
                    <a:lstStyle/>
                    <a:p>
                      <a:pPr lvl="0" algn="ctr">
                        <a:spcBef>
                          <a:spcPts val="0"/>
                        </a:spcBef>
                        <a:buNone/>
                      </a:pPr>
                      <a:r>
                        <a:rPr lang="en-US" sz="1800" b="1" dirty="0">
                          <a:latin typeface="Calibri" panose="020F0502020204030204" pitchFamily="34" charset="0"/>
                        </a:rPr>
                        <a:t>Status Year(s)</a:t>
                      </a:r>
                    </a:p>
                  </a:txBody>
                  <a:tcPr marL="91425" marR="91425" marT="91425" marB="91425">
                    <a:lnL w="9525" cap="flat" cmpd="sng" algn="ctr">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6D7A8"/>
                    </a:solidFill>
                  </a:tcPr>
                </a:tc>
                <a:tc>
                  <a:txBody>
                    <a:bodyPr/>
                    <a:lstStyle/>
                    <a:p>
                      <a:pPr lvl="0" algn="ctr">
                        <a:spcBef>
                          <a:spcPts val="0"/>
                        </a:spcBef>
                        <a:buNone/>
                      </a:pPr>
                      <a:r>
                        <a:rPr lang="en-US" sz="1800" b="1" dirty="0">
                          <a:latin typeface="Calibri" panose="020F0502020204030204" pitchFamily="34" charset="0"/>
                        </a:rPr>
                        <a:t>Change Year(s)</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B6D7A8"/>
                    </a:solidFill>
                  </a:tcPr>
                </a:tc>
              </a:tr>
              <a:tr h="533430">
                <a:tc>
                  <a:txBody>
                    <a:bodyPr/>
                    <a:lstStyle/>
                    <a:p>
                      <a:pPr lvl="0" algn="ctr">
                        <a:spcBef>
                          <a:spcPts val="0"/>
                        </a:spcBef>
                        <a:buNone/>
                      </a:pPr>
                      <a:r>
                        <a:rPr lang="en-US" sz="1800" dirty="0" smtClean="0">
                          <a:latin typeface="Calibri" panose="020F0502020204030204" pitchFamily="34" charset="0"/>
                        </a:rPr>
                        <a:t>Suspension</a:t>
                      </a:r>
                      <a:endParaRPr lang="en-US" sz="1800" dirty="0">
                        <a:latin typeface="Calibri" panose="020F0502020204030204" pitchFamily="34" charset="0"/>
                      </a:endParaRPr>
                    </a:p>
                  </a:txBody>
                  <a:tcPr marL="91425" marR="91425" marT="91425" marB="91425">
                    <a:lnT w="9525" cap="flat" cmpd="sng">
                      <a:solidFill>
                        <a:srgbClr val="FFFFFF"/>
                      </a:solidFill>
                      <a:prstDash val="solid"/>
                      <a:round/>
                      <a:headEnd type="none" w="med" len="med"/>
                      <a:tailEnd type="none" w="med" len="med"/>
                    </a:lnT>
                  </a:tcPr>
                </a:tc>
                <a:tc>
                  <a:txBody>
                    <a:bodyPr/>
                    <a:lstStyle/>
                    <a:p>
                      <a:pPr lvl="0" algn="ctr">
                        <a:spcBef>
                          <a:spcPts val="0"/>
                        </a:spcBef>
                        <a:buNone/>
                      </a:pPr>
                      <a:r>
                        <a:rPr lang="en-US" sz="1800" dirty="0">
                          <a:latin typeface="Calibri" panose="020F0502020204030204" pitchFamily="34" charset="0"/>
                        </a:rPr>
                        <a:t>2014-15</a:t>
                      </a:r>
                    </a:p>
                  </a:txBody>
                  <a:tcPr marL="91425" marR="91425" marT="91425" marB="91425">
                    <a:lnT w="9525" cap="flat" cmpd="sng" algn="ctr">
                      <a:solidFill>
                        <a:srgbClr val="FFFFFF"/>
                      </a:solidFill>
                      <a:prstDash val="solid"/>
                      <a:round/>
                      <a:headEnd type="none" w="med" len="med"/>
                      <a:tailEnd type="none" w="med" len="med"/>
                    </a:lnT>
                  </a:tcPr>
                </a:tc>
                <a:tc>
                  <a:txBody>
                    <a:bodyPr/>
                    <a:lstStyle/>
                    <a:p>
                      <a:pPr lvl="0" algn="ctr">
                        <a:spcBef>
                          <a:spcPts val="0"/>
                        </a:spcBef>
                        <a:buNone/>
                      </a:pPr>
                      <a:r>
                        <a:rPr lang="en-US" sz="1800" dirty="0">
                          <a:latin typeface="Calibri" panose="020F0502020204030204" pitchFamily="34" charset="0"/>
                        </a:rPr>
                        <a:t>2013-14</a:t>
                      </a:r>
                    </a:p>
                  </a:txBody>
                  <a:tcPr marL="91425" marR="91425" marT="91425" marB="91425">
                    <a:lnT w="9525" cap="flat" cmpd="sng">
                      <a:solidFill>
                        <a:srgbClr val="FFFFFF"/>
                      </a:solidFill>
                      <a:prstDash val="solid"/>
                      <a:round/>
                      <a:headEnd type="none" w="med" len="med"/>
                      <a:tailEnd type="none" w="med" len="med"/>
                    </a:lnT>
                  </a:tcPr>
                </a:tc>
              </a:tr>
              <a:tr h="697175">
                <a:tc>
                  <a:txBody>
                    <a:bodyPr/>
                    <a:lstStyle/>
                    <a:p>
                      <a:pPr lvl="0" algn="ctr">
                        <a:lnSpc>
                          <a:spcPct val="100000"/>
                        </a:lnSpc>
                        <a:spcBef>
                          <a:spcPts val="1000"/>
                        </a:spcBef>
                        <a:buNone/>
                      </a:pPr>
                      <a:r>
                        <a:rPr lang="en-US" sz="1800" dirty="0">
                          <a:latin typeface="Calibri" panose="020F0502020204030204" pitchFamily="34" charset="0"/>
                        </a:rPr>
                        <a:t>English Learner </a:t>
                      </a:r>
                      <a:r>
                        <a:rPr lang="en-US" sz="1800" dirty="0" smtClean="0">
                          <a:latin typeface="Calibri" panose="020F0502020204030204" pitchFamily="34" charset="0"/>
                        </a:rPr>
                        <a:t>Progress</a:t>
                      </a:r>
                      <a:endParaRPr lang="en-US" sz="1800" dirty="0">
                        <a:latin typeface="Calibri" panose="020F0502020204030204" pitchFamily="34" charset="0"/>
                      </a:endParaRPr>
                    </a:p>
                  </a:txBody>
                  <a:tcPr marL="91425" marR="91425" marT="91425" marB="91425"/>
                </a:tc>
                <a:tc>
                  <a:txBody>
                    <a:bodyPr/>
                    <a:lstStyle/>
                    <a:p>
                      <a:pPr lvl="0" algn="ctr" rtl="0">
                        <a:spcBef>
                          <a:spcPts val="0"/>
                        </a:spcBef>
                        <a:buNone/>
                      </a:pPr>
                      <a:r>
                        <a:rPr lang="en-US" sz="1800" dirty="0" smtClean="0">
                          <a:latin typeface="Calibri" panose="020F0502020204030204" pitchFamily="34" charset="0"/>
                        </a:rPr>
                        <a:t>2013-14 and 2014-15 </a:t>
                      </a:r>
                    </a:p>
                    <a:p>
                      <a:pPr lvl="0" algn="ctr" rtl="0">
                        <a:spcBef>
                          <a:spcPts val="0"/>
                        </a:spcBef>
                        <a:buNone/>
                      </a:pPr>
                      <a:r>
                        <a:rPr lang="en-US" sz="1800" dirty="0" smtClean="0">
                          <a:latin typeface="Calibri" panose="020F0502020204030204" pitchFamily="34" charset="0"/>
                        </a:rPr>
                        <a:t>English Learner testing </a:t>
                      </a:r>
                    </a:p>
                    <a:p>
                      <a:pPr lvl="0" algn="ctr" rtl="0">
                        <a:spcBef>
                          <a:spcPts val="0"/>
                        </a:spcBef>
                        <a:buNone/>
                      </a:pPr>
                      <a:r>
                        <a:rPr lang="en-US" sz="1800" dirty="0" smtClean="0">
                          <a:latin typeface="Calibri" panose="020F0502020204030204" pitchFamily="34" charset="0"/>
                        </a:rPr>
                        <a:t>and Reclassification</a:t>
                      </a:r>
                      <a:endParaRPr lang="en-US" sz="1800" dirty="0">
                        <a:latin typeface="Calibri" panose="020F0502020204030204" pitchFamily="34" charset="0"/>
                      </a:endParaRPr>
                    </a:p>
                  </a:txBody>
                  <a:tcPr marL="91425" marR="91425" marT="91425" marB="91425"/>
                </a:tc>
                <a:tc>
                  <a:txBody>
                    <a:bodyPr/>
                    <a:lstStyle/>
                    <a:p>
                      <a:pPr lvl="0" algn="ctr" rtl="0">
                        <a:spcBef>
                          <a:spcPts val="0"/>
                        </a:spcBef>
                        <a:buClr>
                          <a:schemeClr val="dk1"/>
                        </a:buClr>
                        <a:buSzPct val="61111"/>
                        <a:buFont typeface="Arial"/>
                        <a:buNone/>
                      </a:pPr>
                      <a:r>
                        <a:rPr lang="en-US" sz="1800" dirty="0">
                          <a:solidFill>
                            <a:schemeClr val="dk1"/>
                          </a:solidFill>
                          <a:latin typeface="Calibri" panose="020F0502020204030204" pitchFamily="34" charset="0"/>
                        </a:rPr>
                        <a:t>2012-13 and </a:t>
                      </a:r>
                      <a:r>
                        <a:rPr lang="en-US" sz="1800" dirty="0" smtClean="0">
                          <a:solidFill>
                            <a:schemeClr val="dk1"/>
                          </a:solidFill>
                          <a:latin typeface="Calibri" panose="020F0502020204030204" pitchFamily="34" charset="0"/>
                        </a:rPr>
                        <a:t>2013-14</a:t>
                      </a:r>
                    </a:p>
                    <a:p>
                      <a:pPr lvl="0" algn="ctr" rtl="0">
                        <a:spcBef>
                          <a:spcPts val="0"/>
                        </a:spcBef>
                        <a:buClr>
                          <a:schemeClr val="dk1"/>
                        </a:buClr>
                        <a:buSzPct val="61111"/>
                        <a:buFont typeface="Arial"/>
                        <a:buNone/>
                      </a:pPr>
                      <a:r>
                        <a:rPr lang="en-US" sz="1800" dirty="0" smtClean="0">
                          <a:solidFill>
                            <a:schemeClr val="dk1"/>
                          </a:solidFill>
                          <a:latin typeface="Calibri" panose="020F0502020204030204" pitchFamily="34" charset="0"/>
                        </a:rPr>
                        <a:t>English Learner testing</a:t>
                      </a:r>
                    </a:p>
                    <a:p>
                      <a:pPr lvl="0" algn="ctr" rtl="0">
                        <a:spcBef>
                          <a:spcPts val="0"/>
                        </a:spcBef>
                        <a:buClr>
                          <a:schemeClr val="dk1"/>
                        </a:buClr>
                        <a:buSzPct val="61111"/>
                        <a:buFont typeface="Arial"/>
                        <a:buNone/>
                      </a:pPr>
                      <a:r>
                        <a:rPr lang="en-US" sz="1800" baseline="0" dirty="0" smtClean="0">
                          <a:solidFill>
                            <a:schemeClr val="dk1"/>
                          </a:solidFill>
                          <a:latin typeface="Calibri" panose="020F0502020204030204" pitchFamily="34" charset="0"/>
                        </a:rPr>
                        <a:t> and Reclassification</a:t>
                      </a:r>
                      <a:endParaRPr lang="en-US" sz="1800" dirty="0" smtClean="0">
                        <a:solidFill>
                          <a:schemeClr val="dk1"/>
                        </a:solidFill>
                        <a:latin typeface="Calibri" panose="020F0502020204030204" pitchFamily="34" charset="0"/>
                      </a:endParaRPr>
                    </a:p>
                  </a:txBody>
                  <a:tcPr marL="91425" marR="91425" marT="91425" marB="91425"/>
                </a:tc>
              </a:tr>
              <a:tr h="458875">
                <a:tc>
                  <a:txBody>
                    <a:bodyPr/>
                    <a:lstStyle/>
                    <a:p>
                      <a:pPr lvl="0" algn="ctr">
                        <a:spcBef>
                          <a:spcPts val="0"/>
                        </a:spcBef>
                        <a:buNone/>
                      </a:pPr>
                      <a:r>
                        <a:rPr lang="en-US" sz="1800" dirty="0">
                          <a:latin typeface="Calibri" panose="020F0502020204030204" pitchFamily="34" charset="0"/>
                        </a:rPr>
                        <a:t>Graduation </a:t>
                      </a:r>
                      <a:r>
                        <a:rPr lang="en-US" sz="1800" dirty="0" smtClean="0">
                          <a:latin typeface="Calibri" panose="020F0502020204030204" pitchFamily="34" charset="0"/>
                        </a:rPr>
                        <a:t>Rate</a:t>
                      </a:r>
                      <a:endParaRPr lang="en-US" sz="1800" dirty="0">
                        <a:latin typeface="Calibri" panose="020F0502020204030204" pitchFamily="34" charset="0"/>
                      </a:endParaRPr>
                    </a:p>
                  </a:txBody>
                  <a:tcPr marL="91425" marR="91425" marT="91425" marB="91425"/>
                </a:tc>
                <a:tc>
                  <a:txBody>
                    <a:bodyPr/>
                    <a:lstStyle/>
                    <a:p>
                      <a:pPr lvl="0" algn="ctr">
                        <a:spcBef>
                          <a:spcPts val="0"/>
                        </a:spcBef>
                        <a:buNone/>
                      </a:pPr>
                      <a:r>
                        <a:rPr lang="en-US" sz="1800" dirty="0">
                          <a:latin typeface="Calibri" panose="020F0502020204030204" pitchFamily="34" charset="0"/>
                        </a:rPr>
                        <a:t>2014-15</a:t>
                      </a:r>
                    </a:p>
                  </a:txBody>
                  <a:tcPr marL="91425" marR="91425" marT="91425" marB="91425"/>
                </a:tc>
                <a:tc>
                  <a:txBody>
                    <a:bodyPr/>
                    <a:lstStyle/>
                    <a:p>
                      <a:pPr lvl="0" algn="ctr">
                        <a:spcBef>
                          <a:spcPts val="0"/>
                        </a:spcBef>
                        <a:buNone/>
                      </a:pPr>
                      <a:r>
                        <a:rPr lang="en-US" sz="1800" dirty="0" smtClean="0">
                          <a:latin typeface="Calibri" panose="020F0502020204030204" pitchFamily="34" charset="0"/>
                        </a:rPr>
                        <a:t>Average</a:t>
                      </a:r>
                      <a:r>
                        <a:rPr lang="en-US" sz="1800" baseline="0" dirty="0" smtClean="0">
                          <a:latin typeface="Calibri" panose="020F0502020204030204" pitchFamily="34" charset="0"/>
                        </a:rPr>
                        <a:t> of the previous</a:t>
                      </a:r>
                    </a:p>
                    <a:p>
                      <a:pPr lvl="0" algn="ctr">
                        <a:spcBef>
                          <a:spcPts val="0"/>
                        </a:spcBef>
                        <a:buNone/>
                      </a:pPr>
                      <a:r>
                        <a:rPr lang="en-US" sz="1800" baseline="0" dirty="0" smtClean="0">
                          <a:latin typeface="Calibri" panose="020F0502020204030204" pitchFamily="34" charset="0"/>
                        </a:rPr>
                        <a:t> three years</a:t>
                      </a:r>
                      <a:endParaRPr lang="en-US" sz="1800" dirty="0">
                        <a:latin typeface="Calibri" panose="020F0502020204030204" pitchFamily="34" charset="0"/>
                      </a:endParaRPr>
                    </a:p>
                  </a:txBody>
                  <a:tcPr marL="91425" marR="91425" marT="91425" marB="91425"/>
                </a:tc>
              </a:tr>
              <a:tr h="697175">
                <a:tc>
                  <a:txBody>
                    <a:bodyPr/>
                    <a:lstStyle/>
                    <a:p>
                      <a:pPr lvl="0" algn="ctr">
                        <a:spcBef>
                          <a:spcPts val="0"/>
                        </a:spcBef>
                        <a:buNone/>
                      </a:pPr>
                      <a:r>
                        <a:rPr lang="en-US" sz="1800" dirty="0" smtClean="0">
                          <a:latin typeface="Calibri" panose="020F0502020204030204" pitchFamily="34" charset="0"/>
                        </a:rPr>
                        <a:t>Academic</a:t>
                      </a:r>
                      <a:r>
                        <a:rPr lang="en-US" sz="1800" baseline="0" dirty="0" smtClean="0">
                          <a:latin typeface="Calibri" panose="020F0502020204030204" pitchFamily="34" charset="0"/>
                        </a:rPr>
                        <a:t> </a:t>
                      </a:r>
                      <a:r>
                        <a:rPr lang="en-US" sz="1800" baseline="0" dirty="0" smtClean="0">
                          <a:latin typeface="Calibri" panose="020F0502020204030204" pitchFamily="34" charset="0"/>
                        </a:rPr>
                        <a:t>Achievement</a:t>
                      </a:r>
                      <a:endParaRPr lang="en-US" sz="1800" dirty="0">
                        <a:latin typeface="Calibri" panose="020F0502020204030204" pitchFamily="34" charset="0"/>
                      </a:endParaRPr>
                    </a:p>
                  </a:txBody>
                  <a:tcPr marL="91425" marR="91425" marT="91425" marB="91425"/>
                </a:tc>
                <a:tc>
                  <a:txBody>
                    <a:bodyPr/>
                    <a:lstStyle/>
                    <a:p>
                      <a:pPr lvl="0" algn="ctr">
                        <a:spcBef>
                          <a:spcPts val="0"/>
                        </a:spcBef>
                        <a:buNone/>
                      </a:pPr>
                      <a:r>
                        <a:rPr lang="en-US" sz="1800" dirty="0" smtClean="0">
                          <a:latin typeface="Calibri" panose="020F0502020204030204" pitchFamily="34" charset="0"/>
                        </a:rPr>
                        <a:t>2015-16 </a:t>
                      </a:r>
                    </a:p>
                    <a:p>
                      <a:pPr lvl="0" algn="ctr">
                        <a:spcBef>
                          <a:spcPts val="0"/>
                        </a:spcBef>
                        <a:buNone/>
                      </a:pPr>
                      <a:r>
                        <a:rPr lang="en-US" sz="1800" dirty="0" smtClean="0">
                          <a:latin typeface="Calibri" panose="020F0502020204030204" pitchFamily="34" charset="0"/>
                        </a:rPr>
                        <a:t>Standardized </a:t>
                      </a:r>
                      <a:r>
                        <a:rPr lang="en-US" sz="1800" dirty="0" smtClean="0">
                          <a:latin typeface="Calibri" panose="020F0502020204030204" pitchFamily="34" charset="0"/>
                        </a:rPr>
                        <a:t>testing in</a:t>
                      </a:r>
                    </a:p>
                    <a:p>
                      <a:pPr lvl="0" algn="ctr">
                        <a:spcBef>
                          <a:spcPts val="0"/>
                        </a:spcBef>
                        <a:buNone/>
                      </a:pPr>
                      <a:r>
                        <a:rPr lang="en-US" sz="1800" dirty="0" smtClean="0">
                          <a:latin typeface="Calibri" panose="020F0502020204030204" pitchFamily="34" charset="0"/>
                        </a:rPr>
                        <a:t>English Language Arts</a:t>
                      </a:r>
                    </a:p>
                    <a:p>
                      <a:pPr lvl="0" algn="ctr">
                        <a:spcBef>
                          <a:spcPts val="0"/>
                        </a:spcBef>
                        <a:buNone/>
                      </a:pPr>
                      <a:r>
                        <a:rPr lang="en-US" sz="1800" dirty="0" smtClean="0">
                          <a:latin typeface="Calibri" panose="020F0502020204030204" pitchFamily="34" charset="0"/>
                        </a:rPr>
                        <a:t>and Math</a:t>
                      </a:r>
                    </a:p>
                    <a:p>
                      <a:pPr lvl="0" algn="ctr">
                        <a:spcBef>
                          <a:spcPts val="0"/>
                        </a:spcBef>
                        <a:buNone/>
                      </a:pPr>
                      <a:endParaRPr lang="en-US" sz="1800" dirty="0">
                        <a:latin typeface="Calibri" panose="020F0502020204030204" pitchFamily="34" charset="0"/>
                      </a:endParaRPr>
                    </a:p>
                  </a:txBody>
                  <a:tcPr marL="91425" marR="91425" marT="91425" marB="91425"/>
                </a:tc>
                <a:tc>
                  <a:txBody>
                    <a:bodyPr/>
                    <a:lstStyle/>
                    <a:p>
                      <a:pPr lvl="0" algn="ctr">
                        <a:spcBef>
                          <a:spcPts val="0"/>
                        </a:spcBef>
                        <a:buNone/>
                      </a:pPr>
                      <a:r>
                        <a:rPr lang="en-US" sz="1800" dirty="0" smtClean="0">
                          <a:latin typeface="Calibri" panose="020F0502020204030204" pitchFamily="34" charset="0"/>
                        </a:rPr>
                        <a:t>2014-15</a:t>
                      </a:r>
                    </a:p>
                    <a:p>
                      <a:pPr lvl="0" algn="ctr">
                        <a:spcBef>
                          <a:spcPts val="0"/>
                        </a:spcBef>
                        <a:buNone/>
                      </a:pPr>
                      <a:r>
                        <a:rPr lang="en-US" sz="1800" dirty="0" smtClean="0">
                          <a:latin typeface="Calibri" panose="020F0502020204030204" pitchFamily="34" charset="0"/>
                        </a:rPr>
                        <a:t>Standardized testing in</a:t>
                      </a:r>
                    </a:p>
                    <a:p>
                      <a:pPr lvl="0" algn="ctr">
                        <a:spcBef>
                          <a:spcPts val="0"/>
                        </a:spcBef>
                        <a:buNone/>
                      </a:pPr>
                      <a:r>
                        <a:rPr lang="en-US" sz="1800" dirty="0" smtClean="0">
                          <a:latin typeface="Calibri" panose="020F0502020204030204" pitchFamily="34" charset="0"/>
                        </a:rPr>
                        <a:t>English Language Arts</a:t>
                      </a:r>
                    </a:p>
                    <a:p>
                      <a:pPr lvl="0" algn="ctr">
                        <a:spcBef>
                          <a:spcPts val="0"/>
                        </a:spcBef>
                        <a:buNone/>
                      </a:pPr>
                      <a:r>
                        <a:rPr lang="en-US" sz="1800" dirty="0" smtClean="0">
                          <a:latin typeface="Calibri" panose="020F0502020204030204" pitchFamily="34" charset="0"/>
                        </a:rPr>
                        <a:t>and Math</a:t>
                      </a:r>
                      <a:endParaRPr lang="en-US" sz="1800" dirty="0" smtClean="0">
                        <a:latin typeface="Calibri" panose="020F0502020204030204" pitchFamily="34" charset="0"/>
                      </a:endParaRPr>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txBox="1">
            <a:spLocks noGrp="1"/>
          </p:cNvSpPr>
          <p:nvPr>
            <p:ph type="title"/>
          </p:nvPr>
        </p:nvSpPr>
        <p:spPr>
          <a:xfrm>
            <a:off x="304800" y="855987"/>
            <a:ext cx="85344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000" b="0" i="0" u="none" strike="noStrike" cap="none" dirty="0" smtClean="0">
                <a:solidFill>
                  <a:srgbClr val="000000"/>
                </a:solidFill>
                <a:latin typeface="Calibri" panose="020F0502020204030204" pitchFamily="34" charset="0"/>
                <a:ea typeface="Arial"/>
                <a:cs typeface="Arial"/>
                <a:sym typeface="Arial"/>
              </a:rPr>
              <a:t>District-only reporting: Local </a:t>
            </a:r>
            <a:r>
              <a:rPr lang="en-US" sz="4000" b="0" i="0" u="none" strike="noStrike" cap="none" dirty="0">
                <a:solidFill>
                  <a:srgbClr val="000000"/>
                </a:solidFill>
                <a:latin typeface="Calibri" panose="020F0502020204030204" pitchFamily="34" charset="0"/>
                <a:ea typeface="Arial"/>
                <a:cs typeface="Arial"/>
                <a:sym typeface="Arial"/>
              </a:rPr>
              <a:t>Indicators</a:t>
            </a:r>
          </a:p>
        </p:txBody>
      </p:sp>
      <p:sp>
        <p:nvSpPr>
          <p:cNvPr id="714" name="Shape 714"/>
          <p:cNvSpPr txBox="1">
            <a:spLocks noGrp="1"/>
          </p:cNvSpPr>
          <p:nvPr>
            <p:ph type="body" idx="1"/>
          </p:nvPr>
        </p:nvSpPr>
        <p:spPr>
          <a:xfrm>
            <a:off x="516600" y="1981200"/>
            <a:ext cx="7179600" cy="4343400"/>
          </a:xfrm>
          <a:prstGeom prst="rect">
            <a:avLst/>
          </a:prstGeom>
          <a:noFill/>
          <a:ln>
            <a:noFill/>
          </a:ln>
        </p:spPr>
        <p:txBody>
          <a:bodyPr lIns="45700" tIns="45700" rIns="45700" bIns="45700" anchor="t" anchorCtr="0">
            <a:noAutofit/>
          </a:bodyPr>
          <a:lstStyle/>
          <a:p>
            <a:pPr marL="0" marR="0" lvl="0" indent="0" algn="l" rtl="0">
              <a:lnSpc>
                <a:spcPct val="90000"/>
              </a:lnSpc>
              <a:spcBef>
                <a:spcPts val="1700"/>
              </a:spcBef>
              <a:spcAft>
                <a:spcPts val="0"/>
              </a:spcAft>
              <a:buClr>
                <a:srgbClr val="000000"/>
              </a:buClr>
              <a:buSzPct val="25000"/>
              <a:buFont typeface="Arial"/>
              <a:buNone/>
            </a:pPr>
            <a:r>
              <a:rPr lang="en-US" sz="2800" b="0" i="0" u="none" strike="noStrike" cap="none" dirty="0" smtClean="0">
                <a:solidFill>
                  <a:srgbClr val="000000"/>
                </a:solidFill>
                <a:latin typeface="Calibri" panose="020F0502020204030204" pitchFamily="34" charset="0"/>
                <a:ea typeface="Arial"/>
                <a:cs typeface="Arial"/>
                <a:sym typeface="Arial"/>
              </a:rPr>
              <a:t>The district will </a:t>
            </a:r>
            <a:r>
              <a:rPr lang="en-US" sz="2800" b="0" i="0" u="none" strike="noStrike" cap="none" dirty="0">
                <a:solidFill>
                  <a:srgbClr val="000000"/>
                </a:solidFill>
                <a:latin typeface="Calibri" panose="020F0502020204030204" pitchFamily="34" charset="0"/>
                <a:ea typeface="Arial"/>
                <a:cs typeface="Arial"/>
                <a:sym typeface="Arial"/>
              </a:rPr>
              <a:t>self-reflect and self-report </a:t>
            </a:r>
            <a:r>
              <a:rPr lang="en-US" sz="2800" b="0" i="0" u="none" strike="noStrike" cap="none" dirty="0" smtClean="0">
                <a:solidFill>
                  <a:srgbClr val="000000"/>
                </a:solidFill>
                <a:latin typeface="Calibri" panose="020F0502020204030204" pitchFamily="34" charset="0"/>
                <a:ea typeface="Arial"/>
                <a:cs typeface="Arial"/>
                <a:sym typeface="Arial"/>
              </a:rPr>
              <a:t>on these state priorities:</a:t>
            </a:r>
            <a:endParaRPr lang="en-US" sz="2800" dirty="0">
              <a:latin typeface="Calibri" panose="020F0502020204030204" pitchFamily="34" charset="0"/>
              <a:ea typeface="Arial"/>
              <a:cs typeface="Arial"/>
              <a:sym typeface="Arial"/>
            </a:endParaRPr>
          </a:p>
          <a:p>
            <a:pPr marL="898071" lvl="1" indent="-457200">
              <a:lnSpc>
                <a:spcPct val="90000"/>
              </a:lnSpc>
              <a:buFont typeface="Arial" panose="020B0604020202020204" pitchFamily="34" charset="0"/>
              <a:buChar char="•"/>
            </a:pPr>
            <a:r>
              <a:rPr lang="en-US" sz="2800" dirty="0" smtClean="0">
                <a:latin typeface="Calibri" panose="020F0502020204030204" pitchFamily="34" charset="0"/>
                <a:ea typeface="Arial"/>
                <a:cs typeface="Arial"/>
                <a:sym typeface="Arial"/>
              </a:rPr>
              <a:t>Basic Services</a:t>
            </a:r>
          </a:p>
          <a:p>
            <a:pPr marL="898071" lvl="1" indent="-457200">
              <a:lnSpc>
                <a:spcPct val="90000"/>
              </a:lnSpc>
              <a:buFont typeface="Arial" panose="020B0604020202020204" pitchFamily="34" charset="0"/>
              <a:buChar char="•"/>
            </a:pPr>
            <a:r>
              <a:rPr lang="en-US" sz="2800" dirty="0" smtClean="0">
                <a:latin typeface="Calibri" panose="020F0502020204030204" pitchFamily="34" charset="0"/>
                <a:ea typeface="Arial"/>
                <a:cs typeface="Arial"/>
                <a:sym typeface="Arial"/>
              </a:rPr>
              <a:t>Implementation of State Standards</a:t>
            </a:r>
          </a:p>
          <a:p>
            <a:pPr marL="898071" lvl="1" indent="-457200">
              <a:lnSpc>
                <a:spcPct val="90000"/>
              </a:lnSpc>
              <a:buFont typeface="Arial" panose="020B0604020202020204" pitchFamily="34" charset="0"/>
              <a:buChar char="•"/>
            </a:pPr>
            <a:r>
              <a:rPr lang="en-US" sz="2800" dirty="0" smtClean="0">
                <a:latin typeface="Calibri" panose="020F0502020204030204" pitchFamily="34" charset="0"/>
                <a:ea typeface="Arial"/>
                <a:cs typeface="Arial"/>
                <a:sym typeface="Arial"/>
              </a:rPr>
              <a:t>Parent Involvement</a:t>
            </a:r>
          </a:p>
          <a:p>
            <a:pPr marL="898071" lvl="1" indent="-457200">
              <a:lnSpc>
                <a:spcPct val="90000"/>
              </a:lnSpc>
              <a:buFont typeface="Arial" panose="020B0604020202020204" pitchFamily="34" charset="0"/>
              <a:buChar char="•"/>
            </a:pPr>
            <a:r>
              <a:rPr lang="en-US" sz="2800" dirty="0" smtClean="0">
                <a:latin typeface="Calibri" panose="020F0502020204030204" pitchFamily="34" charset="0"/>
                <a:ea typeface="Arial"/>
                <a:cs typeface="Arial"/>
                <a:sym typeface="Arial"/>
              </a:rPr>
              <a:t>School Climate</a:t>
            </a:r>
          </a:p>
          <a:p>
            <a:pPr marL="457200" indent="-457200">
              <a:lnSpc>
                <a:spcPct val="90000"/>
              </a:lnSpc>
              <a:buFont typeface="Arial" panose="020B0604020202020204" pitchFamily="34" charset="0"/>
              <a:buChar char="•"/>
            </a:pPr>
            <a:endParaRPr lang="en-US" sz="2800" i="1" dirty="0">
              <a:latin typeface="Calibri" panose="020F0502020204030204" pitchFamily="34" charset="0"/>
              <a:ea typeface="Arial"/>
              <a:cs typeface="Arial"/>
              <a:sym typeface="Arial"/>
            </a:endParaRPr>
          </a:p>
          <a:p>
            <a:pPr marL="0" indent="0">
              <a:lnSpc>
                <a:spcPct val="90000"/>
              </a:lnSpc>
              <a:buNone/>
            </a:pPr>
            <a:r>
              <a:rPr lang="en-US" sz="2800" i="1" dirty="0" smtClean="0">
                <a:latin typeface="Calibri" panose="020F0502020204030204" pitchFamily="34" charset="0"/>
                <a:ea typeface="Arial"/>
                <a:cs typeface="Arial"/>
                <a:sym typeface="Arial"/>
              </a:rPr>
              <a:t>Rating</a:t>
            </a:r>
            <a:r>
              <a:rPr lang="en-US" sz="2800" i="1" dirty="0">
                <a:latin typeface="Calibri" panose="020F0502020204030204" pitchFamily="34" charset="0"/>
                <a:ea typeface="Arial"/>
                <a:cs typeface="Arial"/>
                <a:sym typeface="Arial"/>
              </a:rPr>
              <a:t>: Met - Not Met - Not Met for Two Years</a:t>
            </a:r>
          </a:p>
          <a:p>
            <a:pPr marL="514350" marR="0" lvl="0" indent="-514350" algn="l" rtl="0">
              <a:lnSpc>
                <a:spcPct val="90000"/>
              </a:lnSpc>
              <a:spcBef>
                <a:spcPts val="700"/>
              </a:spcBef>
              <a:spcAft>
                <a:spcPts val="0"/>
              </a:spcAft>
              <a:buClr>
                <a:srgbClr val="000000"/>
              </a:buClr>
              <a:buSzPct val="100000"/>
              <a:buFont typeface="Arial"/>
              <a:buAutoNum type="arabicPeriod"/>
            </a:pPr>
            <a:endParaRPr lang="en-US" sz="2800" b="0" i="0" u="none" strike="noStrike" cap="none" dirty="0">
              <a:solidFill>
                <a:srgbClr val="000000"/>
              </a:solidFill>
              <a:latin typeface="Calibri" panose="020F0502020204030204" pitchFamily="34" charset="0"/>
              <a:ea typeface="Arial"/>
              <a:cs typeface="Arial"/>
              <a:sym typeface="Arial"/>
            </a:endParaRPr>
          </a:p>
        </p:txBody>
      </p:sp>
      <p:pic>
        <p:nvPicPr>
          <p:cNvPr id="715" name="Shape 715"/>
          <p:cNvPicPr preferRelativeResize="0"/>
          <p:nvPr/>
        </p:nvPicPr>
        <p:blipFill rotWithShape="1">
          <a:blip r:embed="rId3">
            <a:alphaModFix/>
          </a:blip>
          <a:srcRect r="54166" b="85556"/>
          <a:stretch/>
        </p:blipFill>
        <p:spPr>
          <a:xfrm>
            <a:off x="0" y="23775"/>
            <a:ext cx="3520500" cy="832200"/>
          </a:xfrm>
          <a:prstGeom prst="rect">
            <a:avLst/>
          </a:prstGeom>
          <a:noFill/>
          <a:ln>
            <a:noFill/>
          </a:ln>
        </p:spPr>
      </p:pic>
      <p:cxnSp>
        <p:nvCxnSpPr>
          <p:cNvPr id="716" name="Shape 716"/>
          <p:cNvCxnSpPr/>
          <p:nvPr/>
        </p:nvCxnSpPr>
        <p:spPr>
          <a:xfrm>
            <a:off x="0" y="855979"/>
            <a:ext cx="9144000" cy="0"/>
          </a:xfrm>
          <a:prstGeom prst="straightConnector1">
            <a:avLst/>
          </a:prstGeom>
          <a:noFill/>
          <a:ln w="63500" cap="flat" cmpd="sng">
            <a:solidFill>
              <a:srgbClr val="339933"/>
            </a:solidFill>
            <a:prstDash val="solid"/>
            <a:round/>
            <a:headEnd type="none" w="med" len="med"/>
            <a:tailEnd type="none" w="med" len="med"/>
          </a:ln>
        </p:spPr>
      </p:cxnSp>
      <p:sp>
        <p:nvSpPr>
          <p:cNvPr id="717" name="Shape 717"/>
          <p:cNvSpPr txBox="1">
            <a:spLocks noGrp="1"/>
          </p:cNvSpPr>
          <p:nvPr>
            <p:ph type="sldNum" idx="12"/>
          </p:nvPr>
        </p:nvSpPr>
        <p:spPr>
          <a:xfrm>
            <a:off x="6553200" y="6404292"/>
            <a:ext cx="2133600" cy="26910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8</a:t>
            </a:fld>
            <a:endParaRPr lang="en-US" sz="1200" b="0" i="0" u="none" strike="noStrike" cap="none">
              <a:solidFill>
                <a:srgbClr val="888888"/>
              </a:solidFill>
              <a:latin typeface="Helvetica Neue"/>
              <a:ea typeface="Helvetica Neue"/>
              <a:cs typeface="Helvetica Neue"/>
              <a:sym typeface="Helvetica Neue"/>
            </a:endParaRPr>
          </a:p>
        </p:txBody>
      </p:sp>
      <p:pic>
        <p:nvPicPr>
          <p:cNvPr id="718" name="Shape 718" descr="H:\Forms Logos, Brochures &amp; Graphics\Logos\New SCUSD logo no slogan.jpg"/>
          <p:cNvPicPr preferRelativeResize="0"/>
          <p:nvPr/>
        </p:nvPicPr>
        <p:blipFill rotWithShape="1">
          <a:blip r:embed="rId4">
            <a:alphaModFix/>
          </a:blip>
          <a:srcRect/>
          <a:stretch/>
        </p:blipFill>
        <p:spPr>
          <a:xfrm>
            <a:off x="0" y="0"/>
            <a:ext cx="4419600" cy="814800"/>
          </a:xfrm>
          <a:prstGeom prst="rect">
            <a:avLst/>
          </a:prstGeom>
          <a:noFill/>
          <a:ln>
            <a:noFill/>
          </a:ln>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971800"/>
            <a:ext cx="1261205" cy="1261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title"/>
          </p:nvPr>
        </p:nvSpPr>
        <p:spPr>
          <a:xfrm>
            <a:off x="304800" y="831265"/>
            <a:ext cx="85344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000" dirty="0">
                <a:latin typeface="Calibri" panose="020F0502020204030204" pitchFamily="34" charset="0"/>
                <a:ea typeface="Arial"/>
                <a:cs typeface="Arial"/>
                <a:sym typeface="Arial"/>
              </a:rPr>
              <a:t>The Fine Print</a:t>
            </a:r>
          </a:p>
        </p:txBody>
      </p:sp>
      <p:sp>
        <p:nvSpPr>
          <p:cNvPr id="692" name="Shape 692"/>
          <p:cNvSpPr txBox="1">
            <a:spLocks noGrp="1"/>
          </p:cNvSpPr>
          <p:nvPr>
            <p:ph type="body" idx="1"/>
          </p:nvPr>
        </p:nvSpPr>
        <p:spPr>
          <a:xfrm>
            <a:off x="516599" y="1752600"/>
            <a:ext cx="7806000" cy="4844700"/>
          </a:xfrm>
          <a:prstGeom prst="rect">
            <a:avLst/>
          </a:prstGeom>
          <a:noFill/>
          <a:ln>
            <a:noFill/>
          </a:ln>
        </p:spPr>
        <p:txBody>
          <a:bodyPr lIns="45700" tIns="45700" rIns="45700" bIns="45700" anchor="t" anchorCtr="0">
            <a:noAutofit/>
          </a:bodyPr>
          <a:lstStyle/>
          <a:p>
            <a:pPr marL="457200" lvl="0" indent="-381000">
              <a:lnSpc>
                <a:spcPct val="90000"/>
              </a:lnSpc>
            </a:pPr>
            <a:r>
              <a:rPr lang="en-US" sz="2400" dirty="0"/>
              <a:t>The California State Dashboard will be available regularly every fall. </a:t>
            </a:r>
          </a:p>
          <a:p>
            <a:pPr marL="457200" indent="-381000">
              <a:lnSpc>
                <a:spcPct val="90000"/>
              </a:lnSpc>
            </a:pPr>
            <a:r>
              <a:rPr lang="en-US" sz="2400" dirty="0" smtClean="0"/>
              <a:t>Data </a:t>
            </a:r>
            <a:r>
              <a:rPr lang="en-US" sz="2400" dirty="0"/>
              <a:t>will be provided at the </a:t>
            </a:r>
            <a:r>
              <a:rPr lang="en-US" sz="2400" u="sng" dirty="0"/>
              <a:t>district</a:t>
            </a:r>
            <a:r>
              <a:rPr lang="en-US" sz="2400" dirty="0"/>
              <a:t> and </a:t>
            </a:r>
            <a:r>
              <a:rPr lang="en-US" sz="2400" u="sng" dirty="0"/>
              <a:t>school</a:t>
            </a:r>
            <a:r>
              <a:rPr lang="en-US" sz="2400" dirty="0"/>
              <a:t> level </a:t>
            </a:r>
            <a:r>
              <a:rPr lang="en-US" sz="2400" dirty="0" smtClean="0"/>
              <a:t>only (no grade level, or student level data)</a:t>
            </a:r>
            <a:endParaRPr lang="en-US" sz="2400" dirty="0"/>
          </a:p>
          <a:p>
            <a:pPr marL="457200" marR="0" lvl="0" indent="-381000" algn="l" rtl="0">
              <a:lnSpc>
                <a:spcPct val="90000"/>
              </a:lnSpc>
              <a:spcBef>
                <a:spcPts val="700"/>
              </a:spcBef>
              <a:spcAft>
                <a:spcPts val="0"/>
              </a:spcAft>
              <a:buSzPct val="100000"/>
            </a:pPr>
            <a:r>
              <a:rPr lang="en-US" sz="2400" dirty="0" smtClean="0"/>
              <a:t>Data </a:t>
            </a:r>
            <a:r>
              <a:rPr lang="en-US" sz="2400" dirty="0"/>
              <a:t>will </a:t>
            </a:r>
            <a:r>
              <a:rPr lang="en-US" sz="2400" dirty="0" smtClean="0"/>
              <a:t>be </a:t>
            </a:r>
            <a:r>
              <a:rPr lang="en-US" sz="2400" dirty="0"/>
              <a:t>reported </a:t>
            </a:r>
            <a:r>
              <a:rPr lang="en-US" sz="2400" dirty="0" smtClean="0"/>
              <a:t>for all students, and also by student group, including: </a:t>
            </a:r>
          </a:p>
        </p:txBody>
      </p:sp>
      <p:pic>
        <p:nvPicPr>
          <p:cNvPr id="693" name="Shape 693"/>
          <p:cNvPicPr preferRelativeResize="0"/>
          <p:nvPr/>
        </p:nvPicPr>
        <p:blipFill rotWithShape="1">
          <a:blip r:embed="rId3">
            <a:alphaModFix/>
          </a:blip>
          <a:srcRect r="54166" b="85556"/>
          <a:stretch/>
        </p:blipFill>
        <p:spPr>
          <a:xfrm>
            <a:off x="0" y="23775"/>
            <a:ext cx="3520499" cy="832198"/>
          </a:xfrm>
          <a:prstGeom prst="rect">
            <a:avLst/>
          </a:prstGeom>
          <a:noFill/>
          <a:ln>
            <a:noFill/>
          </a:ln>
        </p:spPr>
      </p:pic>
      <p:cxnSp>
        <p:nvCxnSpPr>
          <p:cNvPr id="694" name="Shape 694"/>
          <p:cNvCxnSpPr/>
          <p:nvPr/>
        </p:nvCxnSpPr>
        <p:spPr>
          <a:xfrm>
            <a:off x="0" y="855979"/>
            <a:ext cx="9144000" cy="0"/>
          </a:xfrm>
          <a:prstGeom prst="straightConnector1">
            <a:avLst/>
          </a:prstGeom>
          <a:noFill/>
          <a:ln w="63500" cap="flat" cmpd="sng">
            <a:solidFill>
              <a:srgbClr val="339933"/>
            </a:solidFill>
            <a:prstDash val="solid"/>
            <a:round/>
            <a:headEnd type="none" w="med" len="med"/>
            <a:tailEnd type="none" w="med" len="med"/>
          </a:ln>
        </p:spPr>
      </p:cxnSp>
      <p:sp>
        <p:nvSpPr>
          <p:cNvPr id="695" name="Shape 695"/>
          <p:cNvSpPr txBox="1">
            <a:spLocks noGrp="1"/>
          </p:cNvSpPr>
          <p:nvPr>
            <p:ph type="sldNum" idx="12"/>
          </p:nvPr>
        </p:nvSpPr>
        <p:spPr>
          <a:xfrm>
            <a:off x="6553200" y="6404292"/>
            <a:ext cx="2133598" cy="269098"/>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Helvetica Neue"/>
              <a:buNone/>
            </a:pPr>
            <a:fld id="{00000000-1234-1234-1234-123412341234}" type="slidenum">
              <a:rPr lang="en-US" sz="1200" b="0" i="0" u="none" strike="noStrike" cap="none">
                <a:solidFill>
                  <a:srgbClr val="888888"/>
                </a:solidFill>
                <a:latin typeface="Helvetica Neue"/>
                <a:ea typeface="Helvetica Neue"/>
                <a:cs typeface="Helvetica Neue"/>
                <a:sym typeface="Helvetica Neue"/>
              </a:rPr>
              <a:t>9</a:t>
            </a:fld>
            <a:endParaRPr lang="en-US" sz="1200" b="0" i="0" u="none" strike="noStrike" cap="none">
              <a:solidFill>
                <a:srgbClr val="888888"/>
              </a:solidFill>
              <a:latin typeface="Helvetica Neue"/>
              <a:ea typeface="Helvetica Neue"/>
              <a:cs typeface="Helvetica Neue"/>
              <a:sym typeface="Helvetica Neue"/>
            </a:endParaRPr>
          </a:p>
        </p:txBody>
      </p:sp>
      <p:pic>
        <p:nvPicPr>
          <p:cNvPr id="696" name="Shape 696" descr="H:\Forms Logos, Brochures &amp; Graphics\Logos\New SCUSD logo no slogan.jpg"/>
          <p:cNvPicPr preferRelativeResize="0"/>
          <p:nvPr/>
        </p:nvPicPr>
        <p:blipFill rotWithShape="1">
          <a:blip r:embed="rId4">
            <a:alphaModFix/>
          </a:blip>
          <a:srcRect/>
          <a:stretch/>
        </p:blipFill>
        <p:spPr>
          <a:xfrm>
            <a:off x="0" y="0"/>
            <a:ext cx="4419599" cy="814800"/>
          </a:xfrm>
          <a:prstGeom prst="rect">
            <a:avLst/>
          </a:prstGeom>
          <a:noFill/>
          <a:ln>
            <a:noFill/>
          </a:ln>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2229" y="5562600"/>
            <a:ext cx="3819541" cy="971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436821069"/>
              </p:ext>
            </p:extLst>
          </p:nvPr>
        </p:nvGraphicFramePr>
        <p:xfrm>
          <a:off x="1219200" y="3962400"/>
          <a:ext cx="6096000" cy="1112520"/>
        </p:xfrm>
        <a:graphic>
          <a:graphicData uri="http://schemas.openxmlformats.org/drawingml/2006/table">
            <a:tbl>
              <a:tblPr firstRow="1" bandRow="1">
                <a:tableStyleId>{4D37B666-3702-4516-B96E-5345FB22EB59}</a:tableStyleId>
              </a:tblPr>
              <a:tblGrid>
                <a:gridCol w="3352800"/>
                <a:gridCol w="2743200"/>
              </a:tblGrid>
              <a:tr h="370840">
                <a:tc>
                  <a:txBody>
                    <a:bodyPr/>
                    <a:lstStyle/>
                    <a:p>
                      <a:r>
                        <a:rPr lang="en-US" sz="1800" dirty="0" smtClean="0">
                          <a:latin typeface="Calibri" panose="020F0502020204030204" pitchFamily="34" charset="0"/>
                        </a:rPr>
                        <a:t>- Low income students</a:t>
                      </a:r>
                      <a:endParaRPr lang="en-US" sz="1800" dirty="0">
                        <a:latin typeface="Calibri" panose="020F0502020204030204" pitchFamily="34" charset="0"/>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Calibri" panose="020F0502020204030204" pitchFamily="34" charset="0"/>
                        </a:rPr>
                        <a:t>- Students with disabilities</a:t>
                      </a:r>
                      <a:endParaRPr lang="en-US" sz="1800" dirty="0">
                        <a:latin typeface="Calibri" panose="020F0502020204030204" pitchFamily="34" charset="0"/>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dirty="0" smtClean="0">
                          <a:latin typeface="Calibri" panose="020F0502020204030204" pitchFamily="34" charset="0"/>
                        </a:rPr>
                        <a:t>- English learners</a:t>
                      </a:r>
                      <a:endParaRPr lang="en-US" sz="1800" dirty="0">
                        <a:latin typeface="Calibri" panose="020F0502020204030204" pitchFamily="34" charset="0"/>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Calibri" panose="020F0502020204030204" pitchFamily="34" charset="0"/>
                        </a:rPr>
                        <a:t>- Ethnic</a:t>
                      </a:r>
                      <a:r>
                        <a:rPr lang="en-US" sz="1800" baseline="0" dirty="0" smtClean="0">
                          <a:latin typeface="Calibri" panose="020F0502020204030204" pitchFamily="34" charset="0"/>
                        </a:rPr>
                        <a:t> identification</a:t>
                      </a:r>
                      <a:endParaRPr lang="en-US" sz="1800" dirty="0">
                        <a:latin typeface="Calibri" panose="020F0502020204030204" pitchFamily="34" charset="0"/>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dirty="0" smtClean="0">
                          <a:latin typeface="Calibri" panose="020F0502020204030204" pitchFamily="34" charset="0"/>
                        </a:rPr>
                        <a:t>- Foster Youth (in the future)</a:t>
                      </a:r>
                      <a:endParaRPr lang="en-US" sz="1800" dirty="0">
                        <a:latin typeface="Calibri" panose="020F0502020204030204" pitchFamily="34" charset="0"/>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Calibri" panose="020F0502020204030204" pitchFamily="34" charset="0"/>
                        </a:rPr>
                        <a:t>- Homeless (in the future)</a:t>
                      </a:r>
                      <a:endParaRPr lang="en-US" sz="1800" dirty="0">
                        <a:latin typeface="Calibri" panose="020F0502020204030204" pitchFamily="34" charset="0"/>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1226</Words>
  <Application>Microsoft Office PowerPoint</Application>
  <PresentationFormat>On-screen Show (4:3)</PresentationFormat>
  <Paragraphs>188</Paragraphs>
  <Slides>12</Slides>
  <Notes>12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Helvetica Neue</vt:lpstr>
      <vt:lpstr>Calibri</vt:lpstr>
      <vt:lpstr>Office Theme</vt:lpstr>
      <vt:lpstr>2_Office Theme</vt:lpstr>
      <vt:lpstr>5_Office Theme</vt:lpstr>
      <vt:lpstr>Default</vt:lpstr>
      <vt:lpstr>Overview of the new  State Accountability System</vt:lpstr>
      <vt:lpstr>PowerPoint Presentation</vt:lpstr>
      <vt:lpstr>Changes with the new system</vt:lpstr>
      <vt:lpstr>PowerPoint Presentation</vt:lpstr>
      <vt:lpstr>PowerPoint Presentation</vt:lpstr>
      <vt:lpstr>PowerPoint Presentation</vt:lpstr>
      <vt:lpstr>Data Sources for State Indicators Spring 2017</vt:lpstr>
      <vt:lpstr>District-only reporting: Local Indicators</vt:lpstr>
      <vt:lpstr>The Fine Print</vt:lpstr>
      <vt:lpstr>PowerPoint Presentation</vt:lpstr>
      <vt:lpstr>Comparison: SCUSD Data Dashboard</vt:lpstr>
      <vt:lpstr>Resources and Learning Opportunities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new  State Accountability System:  the California School Dashboard</dc:title>
  <dc:creator>Cathy Morrison</dc:creator>
  <cp:lastModifiedBy>SCUSD</cp:lastModifiedBy>
  <cp:revision>39</cp:revision>
  <cp:lastPrinted>2017-02-15T21:04:50Z</cp:lastPrinted>
  <dcterms:modified xsi:type="dcterms:W3CDTF">2017-03-14T20:06:06Z</dcterms:modified>
</cp:coreProperties>
</file>