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4"/>
  </p:notesMasterIdLst>
  <p:handoutMasterIdLst>
    <p:handoutMasterId r:id="rId15"/>
  </p:handoutMasterIdLst>
  <p:sldIdLst>
    <p:sldId id="463" r:id="rId3"/>
    <p:sldId id="522" r:id="rId4"/>
    <p:sldId id="516" r:id="rId5"/>
    <p:sldId id="485" r:id="rId6"/>
    <p:sldId id="486" r:id="rId7"/>
    <p:sldId id="527" r:id="rId8"/>
    <p:sldId id="526" r:id="rId9"/>
    <p:sldId id="528" r:id="rId10"/>
    <p:sldId id="524" r:id="rId11"/>
    <p:sldId id="513" r:id="rId12"/>
    <p:sldId id="493" r:id="rId13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3146" autoAdjust="0"/>
  </p:normalViewPr>
  <p:slideViewPr>
    <p:cSldViewPr snapToGrid="0">
      <p:cViewPr varScale="1">
        <p:scale>
          <a:sx n="89" d="100"/>
          <a:sy n="89" d="100"/>
        </p:scale>
        <p:origin x="-108" y="-35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sa-hayes@scuscd.edu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371600"/>
            <a:ext cx="87183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Narrow" panose="020B0606020202030204" pitchFamily="34" charset="0"/>
              </a:rPr>
              <a:t>Federal Program Funding to Improve Student Outcomes 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Consolidated Application</a:t>
            </a:r>
            <a:r>
              <a:rPr lang="en-US" sz="3200" b="1" dirty="0">
                <a:latin typeface="Arial Narrow" panose="020B0606020202030204" pitchFamily="34" charset="0"/>
              </a:rPr>
              <a:t/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 smtClean="0">
                <a:latin typeface="Arial Narrow" panose="020B0606020202030204" pitchFamily="34" charset="0"/>
              </a:rPr>
              <a:t>Winter 2016-17 Report</a:t>
            </a:r>
            <a:endParaRPr lang="en-US" sz="32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634" y="3831021"/>
            <a:ext cx="7945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District English Learner Advisory Council (DELAC) Meeting</a:t>
            </a:r>
          </a:p>
          <a:p>
            <a:pPr algn="ctr"/>
            <a:r>
              <a:rPr lang="en-US" sz="2400" b="1" dirty="0" smtClean="0"/>
              <a:t>March 14, 2017</a:t>
            </a:r>
          </a:p>
          <a:p>
            <a:pPr algn="ctr"/>
            <a:endParaRPr lang="en-US" sz="2400" b="1" dirty="0"/>
          </a:p>
          <a:p>
            <a:r>
              <a:rPr lang="en-US" sz="1800" b="1" dirty="0" smtClean="0"/>
              <a:t>Presented by:  Lisa Hayes, Director , State and Federal Programs</a:t>
            </a:r>
          </a:p>
          <a:p>
            <a:r>
              <a:rPr lang="en-US" sz="1800" b="1" dirty="0"/>
              <a:t>	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hlinkClick r:id="rId2"/>
              </a:rPr>
              <a:t>lisa-hayes@scuscd.edu</a:t>
            </a:r>
            <a:r>
              <a:rPr lang="en-US" sz="1800" b="1" dirty="0" smtClean="0"/>
              <a:t>      (916) 643-9051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72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How are Title </a:t>
            </a:r>
            <a:r>
              <a:rPr lang="en-US" sz="2800" b="1" dirty="0" smtClean="0">
                <a:latin typeface="Arial Narrow" panose="020B0606020202030204" pitchFamily="34" charset="0"/>
              </a:rPr>
              <a:t>II Funds are Used–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413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II </a:t>
            </a:r>
            <a:r>
              <a:rPr lang="en-US" sz="2800" b="1" dirty="0"/>
              <a:t>Part A:  </a:t>
            </a:r>
            <a:r>
              <a:rPr lang="en-US" sz="2800" b="1" dirty="0" smtClean="0"/>
              <a:t>Centrally managed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 Development (Balanced Literacy, Common Core State Standards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Beginning Teacher Support (BTSA)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Common Planning Time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3083097"/>
            <a:ext cx="7467600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Questions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95410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 Review of DELAC Presentation on Consolidated Application</a:t>
            </a:r>
          </a:p>
          <a:p>
            <a:r>
              <a:rPr lang="en-US" sz="2800" b="1" dirty="0" smtClean="0">
                <a:latin typeface="Arial Narrow" panose="020B0606020202030204" pitchFamily="34" charset="0"/>
              </a:rPr>
              <a:t>		</a:t>
            </a:r>
            <a:r>
              <a:rPr lang="en-US" sz="2800" b="1" smtClean="0">
                <a:latin typeface="Arial Narrow" panose="020B0606020202030204" pitchFamily="34" charset="0"/>
              </a:rPr>
              <a:t>         December 6, 2016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699" y="2147820"/>
            <a:ext cx="8008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u="sng" dirty="0"/>
              <a:t>application</a:t>
            </a:r>
            <a:r>
              <a:rPr lang="en-US" sz="3200" dirty="0"/>
              <a:t> is used by California Department of Education (CDE) to distribute funds from </a:t>
            </a:r>
            <a:r>
              <a:rPr lang="en-US" sz="3200" dirty="0" smtClean="0"/>
              <a:t> </a:t>
            </a:r>
            <a:r>
              <a:rPr lang="en-US" sz="3200" dirty="0"/>
              <a:t>federal programs.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reports</a:t>
            </a:r>
            <a:r>
              <a:rPr lang="en-US" sz="3200" dirty="0" smtClean="0"/>
              <a:t> serve as a way to monitor the use of federal funds and compliance with State regulations.</a:t>
            </a: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Funding Sources reported 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latin typeface="Arial Narrow" panose="020B0606020202030204" pitchFamily="34" charset="0"/>
              </a:rPr>
              <a:t>in the Con App: </a:t>
            </a:r>
          </a:p>
          <a:p>
            <a:r>
              <a:rPr lang="en-US" sz="2800" b="1" dirty="0">
                <a:latin typeface="Arial Narrow" panose="020B0606020202030204" pitchFamily="34" charset="0"/>
              </a:rPr>
              <a:t>	</a:t>
            </a:r>
            <a:r>
              <a:rPr lang="en-US" sz="2800" b="1" dirty="0" smtClean="0">
                <a:latin typeface="Arial Narrow" panose="020B0606020202030204" pitchFamily="34" charset="0"/>
              </a:rPr>
              <a:t>Title I – Increasing Student Achievement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096" y="1794115"/>
            <a:ext cx="80467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u="sng" dirty="0" smtClean="0"/>
          </a:p>
          <a:p>
            <a:r>
              <a:rPr lang="en-US" sz="3200" b="1" u="sng" dirty="0" smtClean="0"/>
              <a:t>Title I Part A</a:t>
            </a:r>
            <a:r>
              <a:rPr lang="en-US" sz="3200" b="1" dirty="0" smtClean="0"/>
              <a:t> </a:t>
            </a:r>
            <a:r>
              <a:rPr lang="en-US" sz="3200" dirty="0" smtClean="0"/>
              <a:t>- </a:t>
            </a:r>
            <a:r>
              <a:rPr lang="en-US" sz="3200" dirty="0"/>
              <a:t>to ensure that all children have </a:t>
            </a:r>
            <a:r>
              <a:rPr lang="en-US" sz="3200" dirty="0" smtClean="0"/>
              <a:t>an opportunity </a:t>
            </a:r>
            <a:r>
              <a:rPr lang="en-US" sz="3200" dirty="0"/>
              <a:t>to </a:t>
            </a:r>
            <a:r>
              <a:rPr lang="en-US" sz="3200" dirty="0" smtClean="0"/>
              <a:t>reach academic proficiency.  Funding goes to district and sites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Spring Winter Report 2017: Title I Funds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551" y="1715451"/>
            <a:ext cx="8756724" cy="779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dirty="0" smtClean="0"/>
              <a:t>2015-16  </a:t>
            </a:r>
            <a:r>
              <a:rPr lang="en-US" sz="2400" b="1" dirty="0"/>
              <a:t>Allocation with carryover from 14-15:   </a:t>
            </a:r>
            <a:r>
              <a:rPr lang="en-US" sz="2400" b="1" u="sng" dirty="0">
                <a:solidFill>
                  <a:srgbClr val="FF0000"/>
                </a:solidFill>
              </a:rPr>
              <a:t>$19,687,256</a:t>
            </a:r>
            <a:r>
              <a:rPr lang="en-US" sz="2400" b="1" dirty="0"/>
              <a:t>	</a:t>
            </a:r>
            <a:endParaRPr lang="en-US" sz="2400" dirty="0"/>
          </a:p>
          <a:p>
            <a:endParaRPr lang="en-US" sz="1000" b="1" dirty="0" smtClean="0"/>
          </a:p>
          <a:p>
            <a:r>
              <a:rPr lang="en-US" sz="2400" b="1" dirty="0" smtClean="0"/>
              <a:t>2016-17  Allocation with carryover from 15-16:    </a:t>
            </a:r>
            <a:r>
              <a:rPr lang="en-US" sz="2400" b="1" u="sng" dirty="0" smtClean="0">
                <a:solidFill>
                  <a:srgbClr val="FF0000"/>
                </a:solidFill>
              </a:rPr>
              <a:t>$18,480,905</a:t>
            </a:r>
          </a:p>
          <a:p>
            <a:endParaRPr lang="en-US" sz="1000" dirty="0"/>
          </a:p>
          <a:p>
            <a:pPr marL="1812300" lvl="3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Required &amp; Allowed Reservations: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$12,576,402</a:t>
            </a:r>
            <a:endParaRPr lang="en-US" sz="2400" b="1" dirty="0" smtClean="0"/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Parent Involvement	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Homeless &amp; Delinquent Services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 Improvement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Professional Development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Assistance to Schools (Allowed)</a:t>
            </a:r>
          </a:p>
          <a:p>
            <a:pPr marL="1959203" lvl="6"/>
            <a:endParaRPr lang="en-US" sz="1000" dirty="0" smtClean="0"/>
          </a:p>
          <a:p>
            <a:pPr marL="1812303" lvl="5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Allocation to Schools:</a:t>
            </a:r>
            <a:r>
              <a:rPr lang="en-US" sz="2400" b="1" dirty="0" smtClean="0">
                <a:solidFill>
                  <a:srgbClr val="FF0000"/>
                </a:solidFill>
              </a:rPr>
              <a:t>	 $5,904,503</a:t>
            </a:r>
          </a:p>
          <a:p>
            <a:pPr marL="1469403" lvl="5"/>
            <a:endParaRPr lang="en-US" sz="1000" dirty="0" smtClean="0">
              <a:solidFill>
                <a:srgbClr val="FF0000"/>
              </a:solidFill>
            </a:endParaRP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Per Pupil Amount:  </a:t>
            </a:r>
            <a:r>
              <a:rPr lang="en-US" sz="2400" b="1" dirty="0" smtClean="0">
                <a:solidFill>
                  <a:srgbClr val="FF0000"/>
                </a:solidFill>
              </a:rPr>
              <a:t>$ 177.10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63 District Title I funded schools</a:t>
            </a:r>
          </a:p>
          <a:p>
            <a:pPr marL="2302103" lvl="6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12 Non, profit private schools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</a:p>
          <a:p>
            <a:pPr marL="1812303" lvl="5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 smtClean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3225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89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How are Title I Part A Funds Used – </a:t>
            </a:r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072" y="2234585"/>
            <a:ext cx="83980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 Part A:  District (in LEA Plan)</a:t>
            </a:r>
          </a:p>
          <a:p>
            <a:r>
              <a:rPr lang="en-US" sz="2400" dirty="0" smtClean="0"/>
              <a:t>Required Expenditures for Program Improvement (School Choice, Alternative Supports, Title I Intervention);  Equitable services to Private Schools;  Training Specialists;  ELA and Math Support;  Priority Schools; Student Support and Health Services; Parent Resource Center.</a:t>
            </a:r>
          </a:p>
          <a:p>
            <a:endParaRPr lang="en-US" sz="2800" b="1" dirty="0"/>
          </a:p>
          <a:p>
            <a:r>
              <a:rPr lang="en-US" sz="2800" b="1" dirty="0" smtClean="0"/>
              <a:t>Title </a:t>
            </a:r>
            <a:r>
              <a:rPr lang="en-US" sz="2800" b="1" dirty="0"/>
              <a:t>I Part A:  </a:t>
            </a:r>
            <a:r>
              <a:rPr lang="en-US" sz="2800" b="1" dirty="0" smtClean="0"/>
              <a:t>School Sites – (in SPSA)</a:t>
            </a:r>
          </a:p>
          <a:p>
            <a:r>
              <a:rPr lang="en-US" sz="2400" dirty="0" smtClean="0"/>
              <a:t>Instruction Coordinators; Resource Teachers, Instructional Aides,  Supplemental materials;  Assessment &amp; Intervention programs;  Parent Resource Centers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Con App Funding Sources:  </a:t>
            </a:r>
          </a:p>
          <a:p>
            <a:r>
              <a:rPr lang="en-US" sz="2800" b="1" dirty="0">
                <a:latin typeface="Arial Narrow" panose="020B0606020202030204" pitchFamily="34" charset="0"/>
              </a:rPr>
              <a:t>	</a:t>
            </a:r>
            <a:r>
              <a:rPr lang="en-US" sz="2800" b="1" dirty="0" smtClean="0">
                <a:latin typeface="Arial Narrow" panose="020B0606020202030204" pitchFamily="34" charset="0"/>
              </a:rPr>
              <a:t>	Title II:  Improving Teacher Quality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882" y="1794114"/>
            <a:ext cx="891509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  <a:p>
            <a:endParaRPr lang="en-US" sz="3200" b="1" u="sng" dirty="0" smtClean="0"/>
          </a:p>
          <a:p>
            <a:r>
              <a:rPr lang="en-US" sz="3200" b="1" u="sng" dirty="0" smtClean="0"/>
              <a:t>Title </a:t>
            </a:r>
            <a:r>
              <a:rPr lang="en-US" sz="3200" b="1" u="sng" dirty="0"/>
              <a:t>II Part A</a:t>
            </a:r>
            <a:r>
              <a:rPr lang="en-US" sz="3200" dirty="0"/>
              <a:t>: to increase the academic achievement of all students by improving teacher and principal quality. Funding used in central district.</a:t>
            </a:r>
          </a:p>
          <a:p>
            <a:endParaRPr lang="en-US" sz="3200" b="1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880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Winter  Report 2017:  Title II Funds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0396" y="1715451"/>
            <a:ext cx="8799226" cy="5118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	</a:t>
            </a:r>
            <a:r>
              <a:rPr lang="en-US" sz="2400" dirty="0" smtClean="0"/>
              <a:t>2015-16 </a:t>
            </a:r>
            <a:r>
              <a:rPr lang="en-US" sz="2400" dirty="0"/>
              <a:t>Allocation</a:t>
            </a:r>
            <a:r>
              <a:rPr lang="en-US" sz="2400" dirty="0" smtClean="0"/>
              <a:t>:  </a:t>
            </a:r>
            <a:r>
              <a:rPr lang="en-US" sz="2400" b="1" u="sng" dirty="0" smtClean="0">
                <a:solidFill>
                  <a:srgbClr val="FF0000"/>
                </a:solidFill>
              </a:rPr>
              <a:t>$3,480,779</a:t>
            </a:r>
            <a:endParaRPr lang="en-US" sz="2400" u="sng" dirty="0"/>
          </a:p>
          <a:p>
            <a:endParaRPr lang="en-US" sz="2400" dirty="0" smtClean="0"/>
          </a:p>
          <a:p>
            <a:r>
              <a:rPr lang="en-US" sz="2400" dirty="0" smtClean="0"/>
              <a:t>	2016-17 Allocation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u="sng" dirty="0" smtClean="0">
                <a:solidFill>
                  <a:srgbClr val="FF0000"/>
                </a:solidFill>
              </a:rPr>
              <a:t>$3,445,927</a:t>
            </a:r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Administrative &amp; Indirect Costs:      </a:t>
            </a:r>
            <a:r>
              <a:rPr lang="en-US" sz="2400" dirty="0" smtClean="0">
                <a:solidFill>
                  <a:srgbClr val="FF0000"/>
                </a:solidFill>
              </a:rPr>
              <a:t> $110,728</a:t>
            </a:r>
            <a:endParaRPr lang="en-US" sz="2400" dirty="0"/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Total Adjusted Allocation:	</a:t>
            </a:r>
            <a:r>
              <a:rPr lang="en-US" sz="2400" b="1" dirty="0" smtClean="0">
                <a:solidFill>
                  <a:srgbClr val="FF0000"/>
                </a:solidFill>
              </a:rPr>
              <a:t>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$3,335,199</a:t>
            </a:r>
            <a:endParaRPr lang="en-US" sz="2400" b="1" u="sng" dirty="0">
              <a:solidFill>
                <a:srgbClr val="FF0000"/>
              </a:solidFill>
            </a:endParaRPr>
          </a:p>
          <a:p>
            <a:pPr lvl="2"/>
            <a:endParaRPr lang="en-US" sz="2000" b="1" dirty="0">
              <a:solidFill>
                <a:srgbClr val="FF0000"/>
              </a:solidFill>
            </a:endParaRPr>
          </a:p>
          <a:p>
            <a:pPr lvl="2"/>
            <a:endParaRPr lang="en-US" sz="2000" b="1" dirty="0">
              <a:solidFill>
                <a:srgbClr val="FF0000"/>
              </a:solidFill>
            </a:endParaRPr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Title III: Support to English Learners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882" y="1794114"/>
            <a:ext cx="89150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  <a:p>
            <a:r>
              <a:rPr lang="en-US" sz="3200" b="1" u="sng" dirty="0"/>
              <a:t>Title </a:t>
            </a:r>
            <a:r>
              <a:rPr lang="en-US" sz="3200" b="1" u="sng" dirty="0" smtClean="0"/>
              <a:t>III Limit English Proficient (LEP)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ensure English learners </a:t>
            </a:r>
            <a:r>
              <a:rPr lang="en-US" sz="2800" dirty="0"/>
              <a:t>attain English </a:t>
            </a:r>
            <a:r>
              <a:rPr lang="en-US" sz="2800" dirty="0" smtClean="0"/>
              <a:t>proficiency and reach high </a:t>
            </a:r>
            <a:r>
              <a:rPr lang="en-US" sz="2800" dirty="0"/>
              <a:t>levels of academic attainment in </a:t>
            </a:r>
            <a:r>
              <a:rPr lang="en-US" sz="2800" dirty="0" smtClean="0"/>
              <a:t>English</a:t>
            </a:r>
            <a:r>
              <a:rPr lang="en-US" sz="2800" dirty="0"/>
              <a:t>.</a:t>
            </a:r>
            <a:r>
              <a:rPr lang="en-US" sz="2800" dirty="0" smtClean="0"/>
              <a:t>  Funding used in central district.</a:t>
            </a:r>
          </a:p>
          <a:p>
            <a:endParaRPr lang="en-US" sz="3200" dirty="0"/>
          </a:p>
          <a:p>
            <a:r>
              <a:rPr lang="en-US" sz="3200" b="1" u="sng" dirty="0" smtClean="0"/>
              <a:t>Title III Immigrant Education Program</a:t>
            </a:r>
            <a:r>
              <a:rPr lang="en-US" sz="3200" b="1" dirty="0" smtClean="0"/>
              <a:t>: </a:t>
            </a:r>
            <a:r>
              <a:rPr lang="en-US" sz="3200" b="1" dirty="0"/>
              <a:t> </a:t>
            </a:r>
            <a:r>
              <a:rPr lang="en-US" sz="2800" dirty="0" smtClean="0"/>
              <a:t>to ensure that immigrant  </a:t>
            </a:r>
            <a:r>
              <a:rPr lang="en-US" sz="2800" dirty="0"/>
              <a:t>students meet the same challenging grade level and graduation standards as mainstream students. </a:t>
            </a:r>
            <a:br>
              <a:rPr lang="en-US" sz="2800" dirty="0"/>
            </a:br>
            <a:endParaRPr lang="en-US" sz="2800" b="1" u="sng" dirty="0"/>
          </a:p>
          <a:p>
            <a:endParaRPr lang="en-US" sz="3200" b="1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298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 Narrow" panose="020B0606020202030204" pitchFamily="34" charset="0"/>
              </a:rPr>
              <a:t>ConApp</a:t>
            </a:r>
            <a:r>
              <a:rPr lang="en-US" sz="2800" b="1" dirty="0" smtClean="0">
                <a:latin typeface="Arial Narrow" panose="020B0606020202030204" pitchFamily="34" charset="0"/>
              </a:rPr>
              <a:t> Winter  Report 2017: Title III Funds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1369" y="1827800"/>
            <a:ext cx="7917446" cy="554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</a:t>
            </a:r>
            <a:r>
              <a:rPr lang="en-US" sz="2800" b="1" dirty="0"/>
              <a:t>Title </a:t>
            </a:r>
            <a:r>
              <a:rPr lang="en-US" sz="2800" b="1" dirty="0" smtClean="0"/>
              <a:t>III</a:t>
            </a:r>
            <a:endParaRPr lang="en-US" sz="2800" b="1" dirty="0"/>
          </a:p>
          <a:p>
            <a:pPr lvl="2"/>
            <a:endParaRPr lang="en-US" sz="1200" dirty="0"/>
          </a:p>
          <a:p>
            <a:r>
              <a:rPr lang="en-US" sz="2000" dirty="0" smtClean="0"/>
              <a:t>	</a:t>
            </a:r>
            <a:r>
              <a:rPr lang="en-US" sz="2400" b="1" dirty="0" smtClean="0"/>
              <a:t>LEP 2015-16 Allocation</a:t>
            </a:r>
            <a:r>
              <a:rPr lang="en-US" sz="2400" b="1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u="sng" dirty="0" smtClean="0">
                <a:solidFill>
                  <a:srgbClr val="FF0000"/>
                </a:solidFill>
              </a:rPr>
              <a:t>$846,183</a:t>
            </a:r>
            <a:endParaRPr lang="en-US" sz="2400" b="1" u="sng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LEP 2016-17  </a:t>
            </a:r>
            <a:r>
              <a:rPr lang="en-US" sz="2400" b="1" dirty="0"/>
              <a:t>Allocation</a:t>
            </a:r>
            <a:r>
              <a:rPr lang="en-US" sz="2400" dirty="0"/>
              <a:t>:    </a:t>
            </a:r>
            <a:r>
              <a:rPr lang="en-US" sz="2400" b="1" u="sng" dirty="0" smtClean="0">
                <a:solidFill>
                  <a:srgbClr val="FF0000"/>
                </a:solidFill>
              </a:rPr>
              <a:t>$742,478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		</a:t>
            </a:r>
            <a:r>
              <a:rPr lang="en-US" sz="2400" dirty="0" smtClean="0"/>
              <a:t>Administrative </a:t>
            </a:r>
            <a:r>
              <a:rPr lang="en-US" sz="2400" dirty="0"/>
              <a:t>&amp; Indirect Costs:    </a:t>
            </a:r>
            <a:r>
              <a:rPr lang="en-US" sz="2400" dirty="0" smtClean="0">
                <a:solidFill>
                  <a:srgbClr val="FF0000"/>
                </a:solidFill>
              </a:rPr>
              <a:t>$14,670</a:t>
            </a:r>
            <a:endParaRPr lang="en-US" sz="2400" dirty="0"/>
          </a:p>
          <a:p>
            <a:pPr lvl="2"/>
            <a:r>
              <a:rPr lang="en-US" sz="2400" dirty="0" smtClean="0"/>
              <a:t>	Total </a:t>
            </a:r>
            <a:r>
              <a:rPr lang="en-US" sz="2400" dirty="0"/>
              <a:t>Adjusted Allocation:	</a:t>
            </a: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u="sng" dirty="0" smtClean="0">
                <a:solidFill>
                  <a:srgbClr val="FF0000"/>
                </a:solidFill>
              </a:rPr>
              <a:t>$727,808</a:t>
            </a:r>
            <a:endParaRPr lang="en-US" sz="2400" b="1" u="sng" dirty="0">
              <a:solidFill>
                <a:srgbClr val="FF0000"/>
              </a:solidFill>
            </a:endParaRPr>
          </a:p>
          <a:p>
            <a:pPr lvl="2"/>
            <a:endParaRPr lang="en-US" sz="2400" dirty="0" smtClean="0"/>
          </a:p>
          <a:p>
            <a:pPr lvl="2"/>
            <a:r>
              <a:rPr lang="en-US" sz="2400" b="1" dirty="0" smtClean="0"/>
              <a:t>Immigrant 2016-17 Allocation: </a:t>
            </a:r>
            <a:r>
              <a:rPr lang="en-US" sz="2400" dirty="0" smtClean="0"/>
              <a:t>	     </a:t>
            </a:r>
            <a:r>
              <a:rPr lang="en-US" sz="2400" b="1" u="sng" dirty="0" smtClean="0">
                <a:solidFill>
                  <a:srgbClr val="FF0000"/>
                </a:solidFill>
              </a:rPr>
              <a:t>$57,831</a:t>
            </a:r>
            <a:endParaRPr lang="en-US" sz="2400" u="sng" dirty="0"/>
          </a:p>
          <a:p>
            <a:r>
              <a:rPr lang="en-US" sz="2400" dirty="0"/>
              <a:t>	</a:t>
            </a:r>
            <a:r>
              <a:rPr lang="en-US" sz="2400" dirty="0" smtClean="0"/>
              <a:t>	Administrative </a:t>
            </a:r>
            <a:r>
              <a:rPr lang="en-US" sz="2400" dirty="0"/>
              <a:t>&amp; Indirect Costs:     </a:t>
            </a:r>
            <a:r>
              <a:rPr lang="en-US" sz="2400" dirty="0" smtClean="0">
                <a:solidFill>
                  <a:srgbClr val="FF0000"/>
                </a:solidFill>
              </a:rPr>
              <a:t>$1,858</a:t>
            </a:r>
            <a:endParaRPr lang="en-US" sz="2400" dirty="0"/>
          </a:p>
          <a:p>
            <a:pPr lvl="2"/>
            <a:r>
              <a:rPr lang="en-US" sz="2400" dirty="0"/>
              <a:t>	Total Adjusted Allocation:	</a:t>
            </a: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$55,973</a:t>
            </a:r>
            <a:endParaRPr lang="en-US" sz="2400" b="1" u="sng" dirty="0">
              <a:solidFill>
                <a:srgbClr val="FF0000"/>
              </a:solidFill>
            </a:endParaRPr>
          </a:p>
          <a:p>
            <a:pPr lvl="2"/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6118</TotalTime>
  <Words>384</Words>
  <Application>Microsoft Office PowerPoint</Application>
  <PresentationFormat>Custom</PresentationFormat>
  <Paragraphs>107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343</cp:revision>
  <cp:lastPrinted>2015-06-03T19:33:18Z</cp:lastPrinted>
  <dcterms:created xsi:type="dcterms:W3CDTF">2013-05-24T21:33:12Z</dcterms:created>
  <dcterms:modified xsi:type="dcterms:W3CDTF">2017-03-13T18:06:09Z</dcterms:modified>
</cp:coreProperties>
</file>