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459" r:id="rId2"/>
    <p:sldId id="316" r:id="rId3"/>
    <p:sldId id="428" r:id="rId4"/>
    <p:sldId id="470" r:id="rId5"/>
    <p:sldId id="475" r:id="rId6"/>
    <p:sldId id="469" r:id="rId7"/>
    <p:sldId id="473" r:id="rId8"/>
    <p:sldId id="476" r:id="rId9"/>
    <p:sldId id="472" r:id="rId10"/>
    <p:sldId id="474" r:id="rId11"/>
    <p:sldId id="471" r:id="rId12"/>
    <p:sldId id="462" r:id="rId1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73" autoAdjust="0"/>
    <p:restoredTop sz="62342" autoAdjust="0"/>
  </p:normalViewPr>
  <p:slideViewPr>
    <p:cSldViewPr>
      <p:cViewPr>
        <p:scale>
          <a:sx n="72" d="100"/>
          <a:sy n="72" d="100"/>
        </p:scale>
        <p:origin x="-536" y="5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8D1205-F459-4746-868D-E12179A5E678}" type="doc">
      <dgm:prSet loTypeId="urn:microsoft.com/office/officeart/2005/8/layout/radial4" loCatId="relationship" qsTypeId="urn:microsoft.com/office/officeart/2005/8/quickstyle/3d2" qsCatId="3D" csTypeId="urn:microsoft.com/office/officeart/2005/8/colors/accent3_1" csCatId="accent3" phldr="1"/>
      <dgm:spPr/>
      <dgm:t>
        <a:bodyPr/>
        <a:lstStyle/>
        <a:p>
          <a:endParaRPr lang="en-US"/>
        </a:p>
      </dgm:t>
    </dgm:pt>
    <dgm:pt modelId="{C186C4B5-93B8-47A9-AB7A-962B9668A2A0}" type="pres">
      <dgm:prSet presAssocID="{C08D1205-F459-4746-868D-E12179A5E678}" presName="cycle" presStyleCnt="0">
        <dgm:presLayoutVars>
          <dgm:chMax val="1"/>
          <dgm:dir/>
          <dgm:animLvl val="ctr"/>
          <dgm:resizeHandles val="exact"/>
        </dgm:presLayoutVars>
      </dgm:prSet>
      <dgm:spPr/>
      <dgm:t>
        <a:bodyPr/>
        <a:lstStyle/>
        <a:p>
          <a:endParaRPr lang="en-US"/>
        </a:p>
      </dgm:t>
    </dgm:pt>
  </dgm:ptLst>
  <dgm:cxnLst>
    <dgm:cxn modelId="{CE4319A3-970A-C843-B866-CC1E7F0C2912}" type="presOf" srcId="{C08D1205-F459-4746-868D-E12179A5E678}" destId="{C186C4B5-93B8-47A9-AB7A-962B9668A2A0}" srcOrd="0" destOrd="0" presId="urn:microsoft.com/office/officeart/2005/8/layout/radial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6" tIns="46243" rIns="92486" bIns="46243" rtlCol="0"/>
          <a:lstStyle>
            <a:lvl1pPr algn="l">
              <a:defRPr sz="1200"/>
            </a:lvl1pPr>
          </a:lstStyle>
          <a:p>
            <a:endParaRPr lang="en-US" dirty="0"/>
          </a:p>
        </p:txBody>
      </p:sp>
      <p:sp>
        <p:nvSpPr>
          <p:cNvPr id="3" name="Date Placeholder 2"/>
          <p:cNvSpPr>
            <a:spLocks noGrp="1"/>
          </p:cNvSpPr>
          <p:nvPr>
            <p:ph type="dt" sz="quarter" idx="1"/>
          </p:nvPr>
        </p:nvSpPr>
        <p:spPr>
          <a:xfrm>
            <a:off x="3936769" y="0"/>
            <a:ext cx="3011699" cy="461804"/>
          </a:xfrm>
          <a:prstGeom prst="rect">
            <a:avLst/>
          </a:prstGeom>
        </p:spPr>
        <p:txBody>
          <a:bodyPr vert="horz" lIns="92486" tIns="46243" rIns="92486" bIns="46243" rtlCol="0"/>
          <a:lstStyle>
            <a:lvl1pPr algn="r">
              <a:defRPr sz="1200"/>
            </a:lvl1pPr>
          </a:lstStyle>
          <a:p>
            <a:fld id="{52AB02BB-D03E-4FD6-850F-541C507F60B7}" type="datetimeFigureOut">
              <a:rPr lang="en-US" smtClean="0"/>
              <a:t>1/14/15</a:t>
            </a:fld>
            <a:endParaRPr lang="en-US" dirty="0"/>
          </a:p>
        </p:txBody>
      </p:sp>
      <p:sp>
        <p:nvSpPr>
          <p:cNvPr id="4" name="Footer Placeholder 3"/>
          <p:cNvSpPr>
            <a:spLocks noGrp="1"/>
          </p:cNvSpPr>
          <p:nvPr>
            <p:ph type="ftr" sz="quarter" idx="2"/>
          </p:nvPr>
        </p:nvSpPr>
        <p:spPr>
          <a:xfrm>
            <a:off x="0" y="8772668"/>
            <a:ext cx="3011699" cy="461804"/>
          </a:xfrm>
          <a:prstGeom prst="rect">
            <a:avLst/>
          </a:prstGeom>
        </p:spPr>
        <p:txBody>
          <a:bodyPr vert="horz" lIns="92486" tIns="46243" rIns="92486" bIns="4624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9" y="8772668"/>
            <a:ext cx="3011699" cy="461804"/>
          </a:xfrm>
          <a:prstGeom prst="rect">
            <a:avLst/>
          </a:prstGeom>
        </p:spPr>
        <p:txBody>
          <a:bodyPr vert="horz" lIns="92486" tIns="46243" rIns="92486" bIns="46243" rtlCol="0" anchor="b"/>
          <a:lstStyle>
            <a:lvl1pPr algn="r">
              <a:defRPr sz="1200"/>
            </a:lvl1pPr>
          </a:lstStyle>
          <a:p>
            <a:fld id="{C67CAD6C-BEA4-4B4C-9018-DCFB7F62781D}" type="slidenum">
              <a:rPr lang="en-US" smtClean="0"/>
              <a:t>‹#›</a:t>
            </a:fld>
            <a:endParaRPr lang="en-US" dirty="0"/>
          </a:p>
        </p:txBody>
      </p:sp>
    </p:spTree>
    <p:extLst>
      <p:ext uri="{BB962C8B-B14F-4D97-AF65-F5344CB8AC3E}">
        <p14:creationId xmlns:p14="http://schemas.microsoft.com/office/powerpoint/2010/main" val="203724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6" tIns="46243" rIns="92486" bIns="46243"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86" tIns="46243" rIns="92486" bIns="46243" rtlCol="0"/>
          <a:lstStyle>
            <a:lvl1pPr algn="r">
              <a:defRPr sz="1200"/>
            </a:lvl1pPr>
          </a:lstStyle>
          <a:p>
            <a:fld id="{70204DD3-8B64-431D-B05F-78782C863D00}" type="datetimeFigureOut">
              <a:rPr lang="en-US" smtClean="0"/>
              <a:t>1/14/15</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6" tIns="46243" rIns="92486" bIns="46243"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6" tIns="46243" rIns="92486" bIns="4624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86" tIns="46243" rIns="92486" bIns="4624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86" tIns="46243" rIns="92486" bIns="46243" rtlCol="0" anchor="b"/>
          <a:lstStyle>
            <a:lvl1pPr algn="r">
              <a:defRPr sz="1200"/>
            </a:lvl1pPr>
          </a:lstStyle>
          <a:p>
            <a:fld id="{6985C511-503D-4615-9999-A8EF10C73113}" type="slidenum">
              <a:rPr lang="en-US" smtClean="0"/>
              <a:t>‹#›</a:t>
            </a:fld>
            <a:endParaRPr lang="en-US" dirty="0"/>
          </a:p>
        </p:txBody>
      </p:sp>
    </p:spTree>
    <p:extLst>
      <p:ext uri="{BB962C8B-B14F-4D97-AF65-F5344CB8AC3E}">
        <p14:creationId xmlns:p14="http://schemas.microsoft.com/office/powerpoint/2010/main" val="995897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pPr defTabSz="914350">
              <a:defRPr/>
            </a:pPr>
            <a:r>
              <a:rPr lang="en-US" b="1" dirty="0" smtClean="0"/>
              <a:t>Iris</a:t>
            </a:r>
            <a:r>
              <a:rPr lang="en-US" b="1" baseline="0" dirty="0" smtClean="0"/>
              <a:t> - </a:t>
            </a:r>
            <a:r>
              <a:rPr lang="en-US" dirty="0" smtClean="0"/>
              <a:t>Good</a:t>
            </a:r>
            <a:r>
              <a:rPr lang="en-US" baseline="0" dirty="0" smtClean="0"/>
              <a:t> Evening Board President Woo, Superintendent Banda and members of the board. My names is Iris Taylor and. I’ am the </a:t>
            </a:r>
            <a:r>
              <a:rPr lang="en-US" baseline="0" dirty="0" err="1" smtClean="0"/>
              <a:t>Asssitant</a:t>
            </a:r>
            <a:r>
              <a:rPr lang="en-US" baseline="0" dirty="0" smtClean="0"/>
              <a:t> Supt of Curriculum and Instruction and I am joined tonight by heather Deckard our Physical Education Coordinator m in the Physical Education Coordinator for the District. </a:t>
            </a:r>
            <a:endParaRPr lang="en-US" dirty="0" smtClean="0"/>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1</a:t>
            </a:fld>
            <a:endParaRPr lang="en-US" dirty="0"/>
          </a:p>
        </p:txBody>
      </p:sp>
    </p:spTree>
    <p:extLst>
      <p:ext uri="{BB962C8B-B14F-4D97-AF65-F5344CB8AC3E}">
        <p14:creationId xmlns:p14="http://schemas.microsoft.com/office/powerpoint/2010/main" val="4114871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r>
              <a:rPr lang="en-US" b="1" baseline="0" dirty="0" smtClean="0"/>
              <a:t>Iris </a:t>
            </a:r>
          </a:p>
          <a:p>
            <a:pPr defTabSz="914350"/>
            <a:r>
              <a:rPr lang="en-US" baseline="0" dirty="0" smtClean="0"/>
              <a:t>There are two special cases where the State of CA has made it a local decision to determine if PE credit can be awarded for courses in special programs. </a:t>
            </a:r>
          </a:p>
          <a:p>
            <a:pPr defTabSz="914350"/>
            <a:endParaRPr lang="en-US" baseline="0" dirty="0" smtClean="0"/>
          </a:p>
          <a:p>
            <a:pPr defTabSz="914350"/>
            <a:r>
              <a:rPr lang="en-US" baseline="0" dirty="0" smtClean="0"/>
              <a:t> In August 2014, the California Teaching Commission recognized a special teaching authorization for JROTC instructors who hold a Designated Subjects/Special Subjects Credential to demonstrate meeting a higher standard of subject matter competence in PE through passing the CSET or a PE subject matter program. </a:t>
            </a:r>
          </a:p>
          <a:p>
            <a:pPr defTabSz="914350"/>
            <a:r>
              <a:rPr lang="en-US" baseline="0" dirty="0" smtClean="0"/>
              <a:t>For students to be awarded with physical education for JROTC, The course must also meet the following requirements:</a:t>
            </a:r>
          </a:p>
          <a:p>
            <a:pPr marL="228588" indent="-228588">
              <a:buAutoNum type="arabicPeriod"/>
            </a:pPr>
            <a:r>
              <a:rPr lang="en-US" baseline="0" dirty="0" smtClean="0"/>
              <a:t>JROTC teachers can teach PE in the context of a JROTC or Basic Military Drill course that has been approved by the local school board to award PE credit. </a:t>
            </a:r>
          </a:p>
          <a:p>
            <a:pPr marL="228588" indent="-228588">
              <a:buAutoNum type="arabicPeriod"/>
            </a:pPr>
            <a:r>
              <a:rPr lang="en-US" baseline="0" dirty="0" smtClean="0"/>
              <a:t>The course must adhere to the CA Physical Education Standards and the 8 components of physical education and be approved by the Board. </a:t>
            </a:r>
          </a:p>
          <a:p>
            <a:pPr marL="228588" indent="-228588">
              <a:buAutoNum type="arabicPeriod"/>
            </a:pPr>
            <a:r>
              <a:rPr lang="en-US" baseline="0" dirty="0" smtClean="0"/>
              <a:t>The course content must include instruction in physical education for 400 minutes every 10 school days.</a:t>
            </a:r>
          </a:p>
          <a:p>
            <a:pPr marL="228588" indent="-228588">
              <a:buFont typeface="+mj-lt"/>
              <a:buAutoNum type="arabicPeriod"/>
            </a:pPr>
            <a:r>
              <a:rPr lang="en-US" baseline="0" dirty="0" smtClean="0"/>
              <a:t>The course of study must meet the objectives and criteria for physical education according to the law, which lists the eight physical education content areas required for physical education program credit. </a:t>
            </a:r>
          </a:p>
          <a:p>
            <a:pPr marL="228588" indent="-228588">
              <a:buFont typeface="+mj-lt"/>
              <a:buAutoNum type="arabicPeriod"/>
            </a:pPr>
            <a:r>
              <a:rPr lang="en-US" baseline="0" dirty="0" smtClean="0"/>
              <a:t>JROTC instructors would also be responsible for physical fitness testing. </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10</a:t>
            </a:fld>
            <a:endParaRPr lang="en-US" dirty="0"/>
          </a:p>
        </p:txBody>
      </p:sp>
    </p:spTree>
    <p:extLst>
      <p:ext uri="{BB962C8B-B14F-4D97-AF65-F5344CB8AC3E}">
        <p14:creationId xmlns:p14="http://schemas.microsoft.com/office/powerpoint/2010/main" val="4114871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r>
              <a:rPr lang="en-US" b="1" baseline="0" dirty="0" smtClean="0"/>
              <a:t>Iris</a:t>
            </a:r>
          </a:p>
          <a:p>
            <a:endParaRPr lang="en-US" baseline="0" dirty="0" smtClean="0"/>
          </a:p>
          <a:p>
            <a:r>
              <a:rPr lang="en-US" baseline="0" dirty="0" smtClean="0"/>
              <a:t>The second case is awarding physical education credit for Marching band. In order for students to receive physical education credit for Marching Band the following criteria must be met:</a:t>
            </a:r>
          </a:p>
          <a:p>
            <a:pPr marL="228588" indent="-228588">
              <a:buAutoNum type="arabicPeriod"/>
            </a:pPr>
            <a:r>
              <a:rPr lang="en-US" baseline="0" dirty="0" smtClean="0"/>
              <a:t>The instructor must have a dual credential in Marching band and physical education or the district has to </a:t>
            </a:r>
          </a:p>
          <a:p>
            <a:pPr marL="228588" indent="-228588">
              <a:buAutoNum type="arabicPeriod"/>
            </a:pPr>
            <a:r>
              <a:rPr lang="en-US" baseline="0" dirty="0" smtClean="0"/>
              <a:t>The state requires 400 minutes every 10 school days for physical education at the secondary level exclusive of marching band course content.</a:t>
            </a:r>
          </a:p>
          <a:p>
            <a:pPr marL="228588" indent="-228588">
              <a:buAutoNum type="arabicPeriod"/>
            </a:pPr>
            <a:r>
              <a:rPr lang="en-US" baseline="0" dirty="0" smtClean="0"/>
              <a:t>Marching Band instructors must adhere to the CA Physical Education Standards and the course of study must meet the objectives and criteria for physical education according to the law. </a:t>
            </a:r>
          </a:p>
          <a:p>
            <a:pPr marL="228588" indent="-228588">
              <a:buFont typeface="+mj-lt"/>
              <a:buAutoNum type="arabicPeriod"/>
            </a:pPr>
            <a:r>
              <a:rPr lang="en-US" baseline="0" dirty="0" smtClean="0"/>
              <a:t>Marching Band instructors will also be responsible for fitness testing. </a:t>
            </a:r>
            <a:endParaRPr lang="en-US"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t>11</a:t>
            </a:fld>
            <a:endParaRPr lang="en-US" dirty="0"/>
          </a:p>
        </p:txBody>
      </p:sp>
    </p:spTree>
    <p:extLst>
      <p:ext uri="{BB962C8B-B14F-4D97-AF65-F5344CB8AC3E}">
        <p14:creationId xmlns:p14="http://schemas.microsoft.com/office/powerpoint/2010/main" val="4114871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t>12</a:t>
            </a:fld>
            <a:endParaRPr lang="en-US" dirty="0"/>
          </a:p>
        </p:txBody>
      </p:sp>
    </p:spTree>
    <p:extLst>
      <p:ext uri="{BB962C8B-B14F-4D97-AF65-F5344CB8AC3E}">
        <p14:creationId xmlns:p14="http://schemas.microsoft.com/office/powerpoint/2010/main" val="4114871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pPr defTabSz="914350">
              <a:defRPr/>
            </a:pPr>
            <a:r>
              <a:rPr lang="en-US" b="1" dirty="0" smtClean="0"/>
              <a:t>Iris - </a:t>
            </a:r>
            <a:r>
              <a:rPr lang="en-US" dirty="0" smtClean="0"/>
              <a:t>Tonight we</a:t>
            </a:r>
            <a:r>
              <a:rPr lang="en-US" baseline="0" dirty="0" smtClean="0"/>
              <a:t> are</a:t>
            </a:r>
            <a:r>
              <a:rPr lang="en-US" dirty="0" smtClean="0"/>
              <a:t> here to present proposed</a:t>
            </a:r>
            <a:r>
              <a:rPr lang="en-US" baseline="0" dirty="0" smtClean="0"/>
              <a:t> revisions to board policy 6142.7 Physical Education. We will  share with you the history of recent changes to state standards and curricular frameworks in physical education and newly updated District policies that warrant these changes. We will outline specific details regarding the proposed changes. In addition we will inform you of two special cases impacting the awarding of physical education credit  in order to receive direction from the Board and to determine our next steps.</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2</a:t>
            </a:fld>
            <a:endParaRPr lang="en-US" dirty="0"/>
          </a:p>
        </p:txBody>
      </p:sp>
    </p:spTree>
    <p:extLst>
      <p:ext uri="{BB962C8B-B14F-4D97-AF65-F5344CB8AC3E}">
        <p14:creationId xmlns:p14="http://schemas.microsoft.com/office/powerpoint/2010/main" val="4114871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3</a:t>
            </a:fld>
            <a:endParaRPr lang="en-US" dirty="0"/>
          </a:p>
        </p:txBody>
      </p:sp>
    </p:spTree>
    <p:extLst>
      <p:ext uri="{BB962C8B-B14F-4D97-AF65-F5344CB8AC3E}">
        <p14:creationId xmlns:p14="http://schemas.microsoft.com/office/powerpoint/2010/main" val="4114871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r>
              <a:rPr lang="en-US" b="1" baseline="0" dirty="0" smtClean="0"/>
              <a:t>Iris </a:t>
            </a:r>
          </a:p>
          <a:p>
            <a:pPr defTabSz="914350"/>
            <a:r>
              <a:rPr lang="en-US" baseline="0" dirty="0" smtClean="0"/>
              <a:t>There are two special cases where the State of CA has made it a local decision to determine if PE credit can be awarded for courses in special programs. </a:t>
            </a:r>
          </a:p>
          <a:p>
            <a:pPr defTabSz="914350"/>
            <a:endParaRPr lang="en-US" baseline="0" dirty="0" smtClean="0"/>
          </a:p>
          <a:p>
            <a:pPr defTabSz="914350"/>
            <a:r>
              <a:rPr lang="en-US" baseline="0" dirty="0" smtClean="0"/>
              <a:t> In August 2014, the California Teaching Commission recognized a special teaching authorization for JROTC instructors who hold a Designated Subjects/Special Subjects Credential to demonstrate meeting a higher standard of subject matter competence in PE through passing the CSET or a PE subject matter program. </a:t>
            </a:r>
          </a:p>
          <a:p>
            <a:pPr defTabSz="914350"/>
            <a:r>
              <a:rPr lang="en-US" baseline="0" dirty="0" smtClean="0"/>
              <a:t>For students to be awarded with physical education for JROTC, The course must also meet the following requirements:</a:t>
            </a:r>
          </a:p>
          <a:p>
            <a:pPr marL="228588" indent="-228588">
              <a:buAutoNum type="arabicPeriod"/>
            </a:pPr>
            <a:r>
              <a:rPr lang="en-US" baseline="0" dirty="0" smtClean="0"/>
              <a:t>JROTC teachers can teach PE in the context of a JROTC or Basic Military Drill course that has been approved by the local school board to award PE credit. </a:t>
            </a:r>
          </a:p>
          <a:p>
            <a:pPr marL="228588" indent="-228588">
              <a:buAutoNum type="arabicPeriod"/>
            </a:pPr>
            <a:r>
              <a:rPr lang="en-US" baseline="0" dirty="0" smtClean="0"/>
              <a:t>The course must adhere to the CA Physical Education Standards and the 8 components of physical education and be approved by the Board. </a:t>
            </a:r>
          </a:p>
          <a:p>
            <a:pPr marL="228588" indent="-228588">
              <a:buAutoNum type="arabicPeriod"/>
            </a:pPr>
            <a:r>
              <a:rPr lang="en-US" baseline="0" dirty="0" smtClean="0"/>
              <a:t>The course content must include instruction in physical education for 400 minutes every 10 school days.</a:t>
            </a:r>
          </a:p>
          <a:p>
            <a:pPr marL="228588" indent="-228588">
              <a:buFont typeface="+mj-lt"/>
              <a:buAutoNum type="arabicPeriod"/>
            </a:pPr>
            <a:r>
              <a:rPr lang="en-US" baseline="0" dirty="0" smtClean="0"/>
              <a:t>The course of study must meet the objectives and criteria for physical education according to the law, which lists the eight physical education content areas required for physical education program credit. </a:t>
            </a:r>
          </a:p>
          <a:p>
            <a:pPr marL="228588" indent="-228588">
              <a:buFont typeface="+mj-lt"/>
              <a:buAutoNum type="arabicPeriod"/>
            </a:pPr>
            <a:r>
              <a:rPr lang="en-US" baseline="0" dirty="0" smtClean="0"/>
              <a:t>JROTC instructors would also be responsible for physical fitness testing. </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4</a:t>
            </a:fld>
            <a:endParaRPr lang="en-US" dirty="0"/>
          </a:p>
        </p:txBody>
      </p:sp>
    </p:spTree>
    <p:extLst>
      <p:ext uri="{BB962C8B-B14F-4D97-AF65-F5344CB8AC3E}">
        <p14:creationId xmlns:p14="http://schemas.microsoft.com/office/powerpoint/2010/main" val="4114871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5</a:t>
            </a:fld>
            <a:endParaRPr lang="en-US" dirty="0"/>
          </a:p>
        </p:txBody>
      </p:sp>
    </p:spTree>
    <p:extLst>
      <p:ext uri="{BB962C8B-B14F-4D97-AF65-F5344CB8AC3E}">
        <p14:creationId xmlns:p14="http://schemas.microsoft.com/office/powerpoint/2010/main" val="4114871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6</a:t>
            </a:fld>
            <a:endParaRPr lang="en-US" dirty="0"/>
          </a:p>
        </p:txBody>
      </p:sp>
    </p:spTree>
    <p:extLst>
      <p:ext uri="{BB962C8B-B14F-4D97-AF65-F5344CB8AC3E}">
        <p14:creationId xmlns:p14="http://schemas.microsoft.com/office/powerpoint/2010/main" val="4114871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r>
              <a:rPr lang="en-US" dirty="0" smtClean="0"/>
              <a:t>The new policy clearly defines each exemption.</a:t>
            </a:r>
            <a:r>
              <a:rPr lang="en-US" baseline="0" dirty="0" smtClean="0"/>
              <a:t> </a:t>
            </a:r>
          </a:p>
          <a:p>
            <a:endParaRPr lang="en-US" baseline="0" dirty="0" smtClean="0"/>
          </a:p>
          <a:p>
            <a:r>
              <a:rPr lang="en-US" baseline="0" dirty="0" smtClean="0"/>
              <a:t>The Athletic Exemption aligns language across various board policies such as Athletic competition. </a:t>
            </a:r>
          </a:p>
          <a:p>
            <a:endParaRPr lang="en-US" baseline="0" dirty="0" smtClean="0"/>
          </a:p>
          <a:p>
            <a:r>
              <a:rPr lang="en-US" baseline="0" dirty="0" smtClean="0"/>
              <a:t>The two-year exemption explicitly outlines what qualifies a student for a two year exemption as well as elective physical education  courses for exempted students. </a:t>
            </a:r>
          </a:p>
          <a:p>
            <a:endParaRPr lang="en-US" baseline="0" dirty="0" smtClean="0"/>
          </a:p>
          <a:p>
            <a:r>
              <a:rPr lang="en-US" baseline="0" dirty="0" smtClean="0"/>
              <a:t>The grade 12 exemption was added to provide additional options for students. </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7</a:t>
            </a:fld>
            <a:endParaRPr lang="en-US" dirty="0"/>
          </a:p>
        </p:txBody>
      </p:sp>
    </p:spTree>
    <p:extLst>
      <p:ext uri="{BB962C8B-B14F-4D97-AF65-F5344CB8AC3E}">
        <p14:creationId xmlns:p14="http://schemas.microsoft.com/office/powerpoint/2010/main" val="4114871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8</a:t>
            </a:fld>
            <a:endParaRPr lang="en-US" dirty="0"/>
          </a:p>
        </p:txBody>
      </p:sp>
    </p:spTree>
    <p:extLst>
      <p:ext uri="{BB962C8B-B14F-4D97-AF65-F5344CB8AC3E}">
        <p14:creationId xmlns:p14="http://schemas.microsoft.com/office/powerpoint/2010/main" val="4114871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r>
              <a:rPr lang="en-US" b="1" baseline="0" dirty="0" smtClean="0"/>
              <a:t>When revising this policy we met with students, Parents, Administrators, the Physical Education Steering Committee, members of the Academic Office, the Family and Community Engagement Department, the Health Education Council, California Project Lean and the Alliance for Healthier Generation. These stakeholders </a:t>
            </a:r>
            <a:r>
              <a:rPr lang="en-US" b="1" dirty="0" smtClean="0">
                <a:solidFill>
                  <a:srgbClr val="FF0000"/>
                </a:solidFill>
              </a:rPr>
              <a:t>recommended that t</a:t>
            </a:r>
            <a:r>
              <a:rPr lang="en-US" b="1" dirty="0" smtClean="0"/>
              <a:t>he following exemptions be</a:t>
            </a:r>
            <a:r>
              <a:rPr lang="en-US" b="1" baseline="0" dirty="0" smtClean="0"/>
              <a:t> removed:</a:t>
            </a:r>
          </a:p>
          <a:p>
            <a:endParaRPr lang="en-US" b="1" baseline="0" dirty="0" smtClean="0"/>
          </a:p>
          <a:p>
            <a:pPr marL="171441" indent="-171441">
              <a:buFont typeface="Arial" panose="020B0604020202020204" pitchFamily="34" charset="0"/>
              <a:buChar char="•"/>
            </a:pPr>
            <a:r>
              <a:rPr lang="en-US" b="1" dirty="0"/>
              <a:t>The exemption for students 16 years or older who have been in grade 10 for one or more academic years be removed because a student’s age does not impact the ability to meet the physical education requirements. </a:t>
            </a:r>
          </a:p>
          <a:p>
            <a:endParaRPr lang="en-US" b="1" baseline="0" dirty="0" smtClean="0"/>
          </a:p>
          <a:p>
            <a:pPr marL="171441" indent="-171441">
              <a:buFont typeface="Arial" panose="020B0604020202020204" pitchFamily="34" charset="0"/>
              <a:buChar char="•"/>
            </a:pPr>
            <a:r>
              <a:rPr lang="en-US" b="1" dirty="0"/>
              <a:t>The exemption for students enrolled as a postgraduate student be removed due to ambiguity. Students who are postgraduates have met the Physical Education graduation requirement and would not require an exemption.</a:t>
            </a:r>
          </a:p>
          <a:p>
            <a:pPr marL="171441" indent="-171441">
              <a:buFont typeface="Arial" panose="020B0604020202020204" pitchFamily="34" charset="0"/>
              <a:buChar char="•"/>
            </a:pPr>
            <a:endParaRPr lang="en-US" b="1" dirty="0"/>
          </a:p>
          <a:p>
            <a:r>
              <a:rPr lang="en-US" b="1" dirty="0"/>
              <a:t>Dr. Taylor will now share with you two special cases. </a:t>
            </a:r>
          </a:p>
        </p:txBody>
      </p:sp>
      <p:sp>
        <p:nvSpPr>
          <p:cNvPr id="4" name="Slide Number Placeholder 3"/>
          <p:cNvSpPr>
            <a:spLocks noGrp="1"/>
          </p:cNvSpPr>
          <p:nvPr>
            <p:ph type="sldNum" sz="quarter" idx="10"/>
          </p:nvPr>
        </p:nvSpPr>
        <p:spPr/>
        <p:txBody>
          <a:bodyPr/>
          <a:lstStyle/>
          <a:p>
            <a:fld id="{6F81C11A-4A62-4E2C-9802-7B45E53D192F}" type="slidenum">
              <a:rPr lang="en-US" smtClean="0"/>
              <a:t>9</a:t>
            </a:fld>
            <a:endParaRPr lang="en-US" dirty="0"/>
          </a:p>
        </p:txBody>
      </p:sp>
    </p:spTree>
    <p:extLst>
      <p:ext uri="{BB962C8B-B14F-4D97-AF65-F5344CB8AC3E}">
        <p14:creationId xmlns:p14="http://schemas.microsoft.com/office/powerpoint/2010/main" val="4114871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524622-588F-4F15-8037-0EC177B2D83A}" type="datetime1">
              <a:rPr lang="en-US" smtClean="0"/>
              <a:t>1/14/15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A7CC9C-AF8C-424C-8560-62F20B36727C}" type="slidenum">
              <a:rPr lang="en-US" smtClean="0"/>
              <a:t>‹#›</a:t>
            </a:fld>
            <a:endParaRPr lang="en-US" dirty="0"/>
          </a:p>
        </p:txBody>
      </p:sp>
    </p:spTree>
    <p:extLst>
      <p:ext uri="{BB962C8B-B14F-4D97-AF65-F5344CB8AC3E}">
        <p14:creationId xmlns:p14="http://schemas.microsoft.com/office/powerpoint/2010/main" val="929957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3EA213-428A-469D-9A2A-47C78FCE8DA6}" type="datetime1">
              <a:rPr lang="en-US" smtClean="0"/>
              <a:t>1/14/15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A7CC9C-AF8C-424C-8560-62F20B36727C}" type="slidenum">
              <a:rPr lang="en-US" smtClean="0"/>
              <a:t>‹#›</a:t>
            </a:fld>
            <a:endParaRPr lang="en-US" dirty="0"/>
          </a:p>
        </p:txBody>
      </p:sp>
    </p:spTree>
    <p:extLst>
      <p:ext uri="{BB962C8B-B14F-4D97-AF65-F5344CB8AC3E}">
        <p14:creationId xmlns:p14="http://schemas.microsoft.com/office/powerpoint/2010/main" val="1844618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33EF47-0170-4EBE-98E3-4FD1937FE884}" type="datetime1">
              <a:rPr lang="en-US" smtClean="0"/>
              <a:t>1/14/15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A7CC9C-AF8C-424C-8560-62F20B36727C}" type="slidenum">
              <a:rPr lang="en-US" smtClean="0"/>
              <a:t>‹#›</a:t>
            </a:fld>
            <a:endParaRPr lang="en-US" dirty="0"/>
          </a:p>
        </p:txBody>
      </p:sp>
    </p:spTree>
    <p:extLst>
      <p:ext uri="{BB962C8B-B14F-4D97-AF65-F5344CB8AC3E}">
        <p14:creationId xmlns:p14="http://schemas.microsoft.com/office/powerpoint/2010/main" val="395527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903B94-8073-4B0A-9A3E-98658E91D429}" type="datetime1">
              <a:rPr lang="en-US" smtClean="0"/>
              <a:t>1/14/15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A7CC9C-AF8C-424C-8560-62F20B36727C}" type="slidenum">
              <a:rPr lang="en-US" smtClean="0"/>
              <a:t>‹#›</a:t>
            </a:fld>
            <a:endParaRPr lang="en-US" dirty="0"/>
          </a:p>
        </p:txBody>
      </p:sp>
    </p:spTree>
    <p:extLst>
      <p:ext uri="{BB962C8B-B14F-4D97-AF65-F5344CB8AC3E}">
        <p14:creationId xmlns:p14="http://schemas.microsoft.com/office/powerpoint/2010/main" val="289497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2E5ECA-6F2C-4B45-A47A-3FD36F2B977A}" type="datetime1">
              <a:rPr lang="en-US" smtClean="0"/>
              <a:t>1/14/15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A7CC9C-AF8C-424C-8560-62F20B36727C}" type="slidenum">
              <a:rPr lang="en-US" smtClean="0"/>
              <a:t>‹#›</a:t>
            </a:fld>
            <a:endParaRPr lang="en-US" dirty="0"/>
          </a:p>
        </p:txBody>
      </p:sp>
    </p:spTree>
    <p:extLst>
      <p:ext uri="{BB962C8B-B14F-4D97-AF65-F5344CB8AC3E}">
        <p14:creationId xmlns:p14="http://schemas.microsoft.com/office/powerpoint/2010/main" val="3810155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B0AB52-3014-438F-86DB-69786CC4AAB5}" type="datetime1">
              <a:rPr lang="en-US" smtClean="0"/>
              <a:t>1/14/15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A7CC9C-AF8C-424C-8560-62F20B36727C}" type="slidenum">
              <a:rPr lang="en-US" smtClean="0"/>
              <a:t>‹#›</a:t>
            </a:fld>
            <a:endParaRPr lang="en-US" dirty="0"/>
          </a:p>
        </p:txBody>
      </p:sp>
    </p:spTree>
    <p:extLst>
      <p:ext uri="{BB962C8B-B14F-4D97-AF65-F5344CB8AC3E}">
        <p14:creationId xmlns:p14="http://schemas.microsoft.com/office/powerpoint/2010/main" val="73149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EBD52D-3F18-4A04-9085-86EED3EA2A3F}" type="datetime1">
              <a:rPr lang="en-US" smtClean="0"/>
              <a:t>1/14/15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A7CC9C-AF8C-424C-8560-62F20B36727C}" type="slidenum">
              <a:rPr lang="en-US" smtClean="0"/>
              <a:t>‹#›</a:t>
            </a:fld>
            <a:endParaRPr lang="en-US" dirty="0"/>
          </a:p>
        </p:txBody>
      </p:sp>
    </p:spTree>
    <p:extLst>
      <p:ext uri="{BB962C8B-B14F-4D97-AF65-F5344CB8AC3E}">
        <p14:creationId xmlns:p14="http://schemas.microsoft.com/office/powerpoint/2010/main" val="3444716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5E0C41-F22D-4FAE-BBEC-4A2625A85230}" type="datetime1">
              <a:rPr lang="en-US" smtClean="0"/>
              <a:t>1/14/15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5A7CC9C-AF8C-424C-8560-62F20B36727C}" type="slidenum">
              <a:rPr lang="en-US" smtClean="0"/>
              <a:t>‹#›</a:t>
            </a:fld>
            <a:endParaRPr lang="en-US" dirty="0"/>
          </a:p>
        </p:txBody>
      </p:sp>
    </p:spTree>
    <p:extLst>
      <p:ext uri="{BB962C8B-B14F-4D97-AF65-F5344CB8AC3E}">
        <p14:creationId xmlns:p14="http://schemas.microsoft.com/office/powerpoint/2010/main" val="1684922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B67A89-27E8-4FB0-A47A-D00DD48FB45B}" type="datetime1">
              <a:rPr lang="en-US" smtClean="0"/>
              <a:t>1/14/15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5A7CC9C-AF8C-424C-8560-62F20B36727C}" type="slidenum">
              <a:rPr lang="en-US" smtClean="0"/>
              <a:t>‹#›</a:t>
            </a:fld>
            <a:endParaRPr lang="en-US" dirty="0"/>
          </a:p>
        </p:txBody>
      </p:sp>
    </p:spTree>
    <p:extLst>
      <p:ext uri="{BB962C8B-B14F-4D97-AF65-F5344CB8AC3E}">
        <p14:creationId xmlns:p14="http://schemas.microsoft.com/office/powerpoint/2010/main" val="4257589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4C3DE6-E5FE-45E6-8A7F-9663CF7DE2C8}" type="datetime1">
              <a:rPr lang="en-US" smtClean="0"/>
              <a:t>1/14/15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A7CC9C-AF8C-424C-8560-62F20B36727C}" type="slidenum">
              <a:rPr lang="en-US" smtClean="0"/>
              <a:t>‹#›</a:t>
            </a:fld>
            <a:endParaRPr lang="en-US" dirty="0"/>
          </a:p>
        </p:txBody>
      </p:sp>
    </p:spTree>
    <p:extLst>
      <p:ext uri="{BB962C8B-B14F-4D97-AF65-F5344CB8AC3E}">
        <p14:creationId xmlns:p14="http://schemas.microsoft.com/office/powerpoint/2010/main" val="403311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3E21A6-56C1-4E11-8CA6-C40E55E8E4C9}" type="datetime1">
              <a:rPr lang="en-US" smtClean="0"/>
              <a:t>1/14/15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A7CC9C-AF8C-424C-8560-62F20B36727C}" type="slidenum">
              <a:rPr lang="en-US" smtClean="0"/>
              <a:t>‹#›</a:t>
            </a:fld>
            <a:endParaRPr lang="en-US" dirty="0"/>
          </a:p>
        </p:txBody>
      </p:sp>
    </p:spTree>
    <p:extLst>
      <p:ext uri="{BB962C8B-B14F-4D97-AF65-F5344CB8AC3E}">
        <p14:creationId xmlns:p14="http://schemas.microsoft.com/office/powerpoint/2010/main" val="205739659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6A8A97-EFC8-4229-AAD6-D74D9A9C6E66}" type="datetime1">
              <a:rPr lang="en-US" smtClean="0"/>
              <a:t>1/14/15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7CC9C-AF8C-424C-8560-62F20B36727C}" type="slidenum">
              <a:rPr lang="en-US" smtClean="0"/>
              <a:t>‹#›</a:t>
            </a:fld>
            <a:endParaRPr lang="en-US" dirty="0"/>
          </a:p>
        </p:txBody>
      </p:sp>
    </p:spTree>
    <p:extLst>
      <p:ext uri="{BB962C8B-B14F-4D97-AF65-F5344CB8AC3E}">
        <p14:creationId xmlns:p14="http://schemas.microsoft.com/office/powerpoint/2010/main" val="3691992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diagramData" Target="../diagrams/data1.xml"/><Relationship Id="rId5" Type="http://schemas.openxmlformats.org/officeDocument/2006/relationships/diagramLayout" Target="../diagrams/layout1.xml"/><Relationship Id="rId6" Type="http://schemas.openxmlformats.org/officeDocument/2006/relationships/diagramQuickStyle" Target="../diagrams/quickStyle1.xml"/><Relationship Id="rId7" Type="http://schemas.openxmlformats.org/officeDocument/2006/relationships/diagramColors" Target="../diagrams/colors1.xml"/><Relationship Id="rId8"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914400" y="1295400"/>
            <a:ext cx="7239000" cy="5663089"/>
          </a:xfrm>
          <a:prstGeom prst="rect">
            <a:avLst/>
          </a:prstGeom>
          <a:noFill/>
        </p:spPr>
        <p:txBody>
          <a:bodyPr wrap="square" rtlCol="0">
            <a:spAutoFit/>
          </a:bodyPr>
          <a:lstStyle/>
          <a:p>
            <a:pPr algn="ctr"/>
            <a:r>
              <a:rPr lang="en-US" sz="4400" b="1" dirty="0" smtClean="0"/>
              <a:t>Revised Board Policy 6142.7: Physical Education</a:t>
            </a:r>
            <a:endParaRPr lang="en-US" sz="2800" b="1" dirty="0" smtClean="0"/>
          </a:p>
          <a:p>
            <a:pPr algn="ctr"/>
            <a:endParaRPr lang="en-US" sz="2800" dirty="0" smtClean="0"/>
          </a:p>
          <a:p>
            <a:pPr algn="ctr"/>
            <a:r>
              <a:rPr lang="en-US" sz="3600" dirty="0" smtClean="0"/>
              <a:t>District English Learner Advisory Committee</a:t>
            </a:r>
            <a:endParaRPr lang="en-US" sz="2800" dirty="0">
              <a:solidFill>
                <a:srgbClr val="FF0000"/>
              </a:solidFill>
            </a:endParaRPr>
          </a:p>
          <a:p>
            <a:pPr algn="ctr"/>
            <a:endParaRPr lang="en-US" sz="3200" dirty="0" smtClean="0"/>
          </a:p>
          <a:p>
            <a:pPr algn="ctr"/>
            <a:r>
              <a:rPr lang="en-US" sz="3200" dirty="0" smtClean="0"/>
              <a:t>January 14, 2015</a:t>
            </a:r>
          </a:p>
          <a:p>
            <a:pPr algn="ctr"/>
            <a:endParaRPr lang="en-US" sz="3200" dirty="0">
              <a:solidFill>
                <a:srgbClr val="FF0000"/>
              </a:solidFill>
            </a:endParaRPr>
          </a:p>
          <a:p>
            <a:pPr algn="ctr"/>
            <a:endParaRPr lang="en-US" sz="3200" dirty="0" smtClean="0">
              <a:solidFill>
                <a:srgbClr val="FF0000"/>
              </a:solidFill>
            </a:endParaRPr>
          </a:p>
          <a:p>
            <a:pPr algn="ctr"/>
            <a:endParaRPr lang="en-US" sz="2800" dirty="0" smtClean="0"/>
          </a:p>
          <a:p>
            <a:endParaRPr lang="en-US" dirty="0"/>
          </a:p>
        </p:txBody>
      </p:sp>
      <p:sp>
        <p:nvSpPr>
          <p:cNvPr id="2" name="Slide Number Placeholder 1"/>
          <p:cNvSpPr>
            <a:spLocks noGrp="1"/>
          </p:cNvSpPr>
          <p:nvPr>
            <p:ph type="sldNum" sz="quarter" idx="12"/>
          </p:nvPr>
        </p:nvSpPr>
        <p:spPr/>
        <p:txBody>
          <a:bodyPr/>
          <a:lstStyle/>
          <a:p>
            <a:fld id="{75A7CC9C-AF8C-424C-8560-62F20B36727C}" type="slidenum">
              <a:rPr lang="en-US" smtClean="0"/>
              <a:t>1</a:t>
            </a:fld>
            <a:endParaRPr lang="en-US" dirty="0"/>
          </a:p>
        </p:txBody>
      </p:sp>
    </p:spTree>
    <p:extLst>
      <p:ext uri="{BB962C8B-B14F-4D97-AF65-F5344CB8AC3E}">
        <p14:creationId xmlns:p14="http://schemas.microsoft.com/office/powerpoint/2010/main" val="75194033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203753" y="988218"/>
            <a:ext cx="8305799" cy="1071563"/>
          </a:xfrm>
          <a:prstGeom prst="rect">
            <a:avLst/>
          </a:prstGeom>
        </p:spPr>
        <p:txBody>
          <a:bodyPr vert="horz" lIns="85341" tIns="42670" rIns="85341" bIns="42670" rtlCol="0" anchor="ctr">
            <a:noAutofit/>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r>
              <a:rPr lang="en-US" sz="4400" b="1" dirty="0" smtClean="0">
                <a:solidFill>
                  <a:srgbClr val="000000"/>
                </a:solidFill>
                <a:cs typeface="Arial" pitchFamily="34" charset="0"/>
              </a:rPr>
              <a:t>Special Cases</a:t>
            </a:r>
          </a:p>
          <a:p>
            <a:endParaRPr lang="en-US" sz="4000" dirty="0">
              <a:ea typeface="Verdana" panose="020B0604030504040204" pitchFamily="34" charset="0"/>
              <a:cs typeface="Verdana" panose="020B0604030504040204" pitchFamily="34" charset="0"/>
            </a:endParaRPr>
          </a:p>
        </p:txBody>
      </p:sp>
      <p:sp>
        <p:nvSpPr>
          <p:cNvPr id="11" name="Content Placeholder 2"/>
          <p:cNvSpPr txBox="1">
            <a:spLocks/>
          </p:cNvSpPr>
          <p:nvPr/>
        </p:nvSpPr>
        <p:spPr>
          <a:xfrm>
            <a:off x="152400" y="1524000"/>
            <a:ext cx="8991600" cy="4422853"/>
          </a:xfrm>
          <a:prstGeom prst="rect">
            <a:avLst/>
          </a:prstGeom>
        </p:spPr>
        <p:txBody>
          <a:bodyPr vert="horz" lIns="85341" tIns="42670" rIns="85341" bIns="42670" rtlCol="0">
            <a:norm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0" indent="0">
              <a:buClr>
                <a:schemeClr val="tx1"/>
              </a:buClr>
              <a:buNone/>
            </a:pPr>
            <a:endParaRPr lang="en-US" sz="3600" dirty="0" smtClean="0">
              <a:latin typeface="Calibri" pitchFamily="34" charset="0"/>
            </a:endParaRPr>
          </a:p>
          <a:p>
            <a:pPr>
              <a:buClr>
                <a:schemeClr val="tx1"/>
              </a:buClr>
            </a:pPr>
            <a:endParaRPr lang="en-US" sz="3600" dirty="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smtClean="0">
              <a:latin typeface="Calibri" pitchFamily="34" charset="0"/>
            </a:endParaRPr>
          </a:p>
          <a:p>
            <a:pPr marL="0" indent="0">
              <a:buNone/>
            </a:pPr>
            <a:endParaRPr lang="en-US" sz="2200" b="1" dirty="0">
              <a:latin typeface="Calibri" pitchFamily="34" charset="0"/>
            </a:endParaRPr>
          </a:p>
          <a:p>
            <a:pPr>
              <a:buFont typeface="Wingdings" pitchFamily="2" charset="2"/>
              <a:buNone/>
            </a:pPr>
            <a:r>
              <a:rPr lang="en-US" sz="3400" b="1" dirty="0">
                <a:latin typeface="Calibri" pitchFamily="34" charset="0"/>
              </a:rPr>
              <a:t>              </a:t>
            </a:r>
          </a:p>
          <a:p>
            <a:pPr marL="0" indent="0">
              <a:buNone/>
            </a:pPr>
            <a:endParaRPr lang="en-US" sz="2200" b="1" dirty="0">
              <a:latin typeface="Calibri" pitchFamily="34" charset="0"/>
            </a:endParaRPr>
          </a:p>
        </p:txBody>
      </p:sp>
      <p:sp>
        <p:nvSpPr>
          <p:cNvPr id="2" name="TextBox 1"/>
          <p:cNvSpPr txBox="1"/>
          <p:nvPr/>
        </p:nvSpPr>
        <p:spPr>
          <a:xfrm>
            <a:off x="188843" y="1524000"/>
            <a:ext cx="8560904" cy="7132722"/>
          </a:xfrm>
          <a:prstGeom prst="rect">
            <a:avLst/>
          </a:prstGeom>
          <a:noFill/>
        </p:spPr>
        <p:txBody>
          <a:bodyPr wrap="square" rtlCol="0">
            <a:spAutoFit/>
          </a:bodyPr>
          <a:lstStyle/>
          <a:p>
            <a:r>
              <a:rPr lang="en-US" sz="3600" b="1" dirty="0">
                <a:solidFill>
                  <a:srgbClr val="000000"/>
                </a:solidFill>
                <a:latin typeface="+mj-lt"/>
                <a:cs typeface="Arial" pitchFamily="34" charset="0"/>
              </a:rPr>
              <a:t>Junior Reserve Officer Training Corps (JROTC) </a:t>
            </a:r>
            <a:endParaRPr lang="en-US" sz="3600" b="1" dirty="0" smtClean="0">
              <a:solidFill>
                <a:srgbClr val="000000"/>
              </a:solidFill>
              <a:latin typeface="+mj-lt"/>
              <a:cs typeface="Arial" pitchFamily="34" charset="0"/>
            </a:endParaRPr>
          </a:p>
          <a:p>
            <a:endParaRPr lang="en-US" sz="1000" b="1" dirty="0" smtClean="0">
              <a:solidFill>
                <a:srgbClr val="000000"/>
              </a:solidFill>
              <a:latin typeface="Arial" pitchFamily="34" charset="0"/>
              <a:cs typeface="Arial" pitchFamily="34" charset="0"/>
            </a:endParaRPr>
          </a:p>
          <a:p>
            <a:pPr marL="571500" indent="-571500">
              <a:buFont typeface="Arial" panose="020B0604020202020204" pitchFamily="34" charset="0"/>
              <a:buChar char="•"/>
            </a:pPr>
            <a:r>
              <a:rPr lang="en-US" sz="3600" dirty="0" smtClean="0">
                <a:solidFill>
                  <a:srgbClr val="000000"/>
                </a:solidFill>
                <a:cs typeface="Arial" pitchFamily="34" charset="0"/>
              </a:rPr>
              <a:t>Certification Requirements</a:t>
            </a:r>
          </a:p>
          <a:p>
            <a:pPr marL="1028700" lvl="1" indent="-571500">
              <a:buFont typeface="Arial" panose="020B0604020202020204" pitchFamily="34" charset="0"/>
              <a:buChar char="•"/>
            </a:pPr>
            <a:r>
              <a:rPr lang="en-US" sz="3600" dirty="0" smtClean="0">
                <a:solidFill>
                  <a:srgbClr val="000000"/>
                </a:solidFill>
                <a:cs typeface="Arial" pitchFamily="34" charset="0"/>
              </a:rPr>
              <a:t>Special Teaching Authorization</a:t>
            </a:r>
          </a:p>
          <a:p>
            <a:pPr marL="571500" indent="-571500">
              <a:buFont typeface="Arial" panose="020B0604020202020204" pitchFamily="34" charset="0"/>
              <a:buChar char="•"/>
            </a:pPr>
            <a:endParaRPr lang="en-US" sz="1050" dirty="0" smtClean="0">
              <a:solidFill>
                <a:srgbClr val="000000"/>
              </a:solidFill>
              <a:cs typeface="Arial" pitchFamily="34" charset="0"/>
            </a:endParaRPr>
          </a:p>
          <a:p>
            <a:pPr marL="571500" indent="-571500">
              <a:buFont typeface="Arial" panose="020B0604020202020204" pitchFamily="34" charset="0"/>
              <a:buChar char="•"/>
            </a:pPr>
            <a:r>
              <a:rPr lang="en-US" sz="3600" dirty="0" smtClean="0">
                <a:solidFill>
                  <a:srgbClr val="000000"/>
                </a:solidFill>
                <a:cs typeface="Arial" pitchFamily="34" charset="0"/>
              </a:rPr>
              <a:t>Course Requirements</a:t>
            </a:r>
          </a:p>
          <a:p>
            <a:pPr marL="1028700" lvl="1" indent="-571500">
              <a:buSzPct val="86000"/>
              <a:buFont typeface="Wingdings" panose="05000000000000000000" pitchFamily="2" charset="2"/>
              <a:buChar char="§"/>
            </a:pPr>
            <a:r>
              <a:rPr lang="en-US" sz="3200" dirty="0" smtClean="0">
                <a:solidFill>
                  <a:srgbClr val="000000"/>
                </a:solidFill>
                <a:cs typeface="Arial" pitchFamily="34" charset="0"/>
              </a:rPr>
              <a:t>Adherence to Physical Education Standards and Course Content</a:t>
            </a:r>
          </a:p>
          <a:p>
            <a:pPr marL="1028700" lvl="1" indent="-571500">
              <a:buSzPct val="86000"/>
              <a:buFont typeface="Wingdings" panose="05000000000000000000" pitchFamily="2" charset="2"/>
              <a:buChar char="§"/>
            </a:pPr>
            <a:endParaRPr lang="en-US" sz="1050" dirty="0" smtClean="0">
              <a:solidFill>
                <a:srgbClr val="000000"/>
              </a:solidFill>
              <a:cs typeface="Arial" pitchFamily="34" charset="0"/>
            </a:endParaRPr>
          </a:p>
          <a:p>
            <a:pPr marL="1028700" lvl="1" indent="-571500">
              <a:buSzPct val="86000"/>
              <a:buFont typeface="Wingdings" panose="05000000000000000000" pitchFamily="2" charset="2"/>
              <a:buChar char="§"/>
            </a:pPr>
            <a:r>
              <a:rPr lang="en-US" sz="3200" dirty="0" smtClean="0">
                <a:solidFill>
                  <a:srgbClr val="000000"/>
                </a:solidFill>
                <a:cs typeface="Arial" pitchFamily="34" charset="0"/>
              </a:rPr>
              <a:t>Physical Fitness Minutes</a:t>
            </a:r>
          </a:p>
          <a:p>
            <a:pPr marL="1028700" lvl="1" indent="-571500">
              <a:buSzPct val="86000"/>
              <a:buFont typeface="Wingdings" panose="05000000000000000000" pitchFamily="2" charset="2"/>
              <a:buChar char="§"/>
            </a:pPr>
            <a:endParaRPr lang="en-US" sz="1050" dirty="0" smtClean="0">
              <a:solidFill>
                <a:srgbClr val="000000"/>
              </a:solidFill>
              <a:cs typeface="Arial" pitchFamily="34" charset="0"/>
            </a:endParaRPr>
          </a:p>
          <a:p>
            <a:pPr marL="1028700" lvl="1" indent="-571500">
              <a:buSzPct val="86000"/>
              <a:buFont typeface="Wingdings" panose="05000000000000000000" pitchFamily="2" charset="2"/>
              <a:buChar char="§"/>
            </a:pPr>
            <a:r>
              <a:rPr lang="en-US" sz="3200" dirty="0" smtClean="0">
                <a:solidFill>
                  <a:srgbClr val="000000"/>
                </a:solidFill>
                <a:cs typeface="Arial" pitchFamily="34" charset="0"/>
              </a:rPr>
              <a:t>Physical Fitness Testing</a:t>
            </a:r>
          </a:p>
          <a:p>
            <a:endParaRPr lang="en-US" sz="3600" b="1" dirty="0" smtClean="0">
              <a:solidFill>
                <a:srgbClr val="000000"/>
              </a:solidFill>
              <a:latin typeface="Arial" pitchFamily="34" charset="0"/>
              <a:cs typeface="Arial" pitchFamily="34" charset="0"/>
            </a:endParaRPr>
          </a:p>
          <a:p>
            <a:endParaRPr lang="en-US" sz="3600" b="1" dirty="0">
              <a:solidFill>
                <a:srgbClr val="000000"/>
              </a:solidFill>
              <a:latin typeface="Arial" pitchFamily="34" charset="0"/>
              <a:cs typeface="Arial" pitchFamily="34" charset="0"/>
            </a:endParaRPr>
          </a:p>
          <a:p>
            <a:endParaRPr lang="en-US" sz="3600" dirty="0"/>
          </a:p>
        </p:txBody>
      </p:sp>
      <p:sp>
        <p:nvSpPr>
          <p:cNvPr id="3" name="Slide Number Placeholder 2"/>
          <p:cNvSpPr>
            <a:spLocks noGrp="1"/>
          </p:cNvSpPr>
          <p:nvPr>
            <p:ph type="sldNum" sz="quarter" idx="12"/>
          </p:nvPr>
        </p:nvSpPr>
        <p:spPr/>
        <p:txBody>
          <a:bodyPr/>
          <a:lstStyle/>
          <a:p>
            <a:fld id="{75A7CC9C-AF8C-424C-8560-62F20B36727C}" type="slidenum">
              <a:rPr lang="en-US" smtClean="0"/>
              <a:t>10</a:t>
            </a:fld>
            <a:endParaRPr lang="en-US" dirty="0"/>
          </a:p>
        </p:txBody>
      </p:sp>
    </p:spTree>
    <p:extLst>
      <p:ext uri="{BB962C8B-B14F-4D97-AF65-F5344CB8AC3E}">
        <p14:creationId xmlns:p14="http://schemas.microsoft.com/office/powerpoint/2010/main" val="418963479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130866" y="888527"/>
            <a:ext cx="8305799" cy="1071563"/>
          </a:xfrm>
          <a:prstGeom prst="rect">
            <a:avLst/>
          </a:prstGeom>
        </p:spPr>
        <p:txBody>
          <a:bodyPr vert="horz" lIns="85341" tIns="42670" rIns="85341" bIns="42670" rtlCol="0" anchor="ctr">
            <a:noAutofit/>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r>
              <a:rPr lang="en-US" sz="4400" b="1" dirty="0" smtClean="0">
                <a:solidFill>
                  <a:srgbClr val="000000"/>
                </a:solidFill>
                <a:cs typeface="Arial" pitchFamily="34" charset="0"/>
              </a:rPr>
              <a:t>Special Cases</a:t>
            </a:r>
          </a:p>
          <a:p>
            <a:endParaRPr lang="en-US" sz="4000" dirty="0">
              <a:ea typeface="Verdana" panose="020B0604030504040204" pitchFamily="34" charset="0"/>
              <a:cs typeface="Verdana" panose="020B0604030504040204" pitchFamily="34" charset="0"/>
            </a:endParaRPr>
          </a:p>
        </p:txBody>
      </p:sp>
      <p:sp>
        <p:nvSpPr>
          <p:cNvPr id="11" name="Content Placeholder 2"/>
          <p:cNvSpPr txBox="1">
            <a:spLocks/>
          </p:cNvSpPr>
          <p:nvPr/>
        </p:nvSpPr>
        <p:spPr>
          <a:xfrm>
            <a:off x="152400" y="1524000"/>
            <a:ext cx="8991600" cy="4422853"/>
          </a:xfrm>
          <a:prstGeom prst="rect">
            <a:avLst/>
          </a:prstGeom>
        </p:spPr>
        <p:txBody>
          <a:bodyPr vert="horz" lIns="85341" tIns="42670" rIns="85341" bIns="42670" rtlCol="0">
            <a:norm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0" indent="0">
              <a:buClr>
                <a:schemeClr val="tx1"/>
              </a:buClr>
              <a:buNone/>
            </a:pPr>
            <a:endParaRPr lang="en-US" sz="3600" dirty="0" smtClean="0">
              <a:latin typeface="Calibri" pitchFamily="34" charset="0"/>
            </a:endParaRPr>
          </a:p>
          <a:p>
            <a:pPr>
              <a:buClr>
                <a:schemeClr val="tx1"/>
              </a:buClr>
            </a:pPr>
            <a:endParaRPr lang="en-US" sz="3600" dirty="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smtClean="0">
              <a:latin typeface="Calibri" pitchFamily="34" charset="0"/>
            </a:endParaRPr>
          </a:p>
          <a:p>
            <a:pPr marL="0" indent="0">
              <a:buNone/>
            </a:pPr>
            <a:endParaRPr lang="en-US" sz="2200" b="1" dirty="0">
              <a:latin typeface="Calibri" pitchFamily="34" charset="0"/>
            </a:endParaRPr>
          </a:p>
          <a:p>
            <a:pPr>
              <a:buFont typeface="Wingdings" pitchFamily="2" charset="2"/>
              <a:buNone/>
            </a:pPr>
            <a:r>
              <a:rPr lang="en-US" sz="3400" b="1" dirty="0">
                <a:latin typeface="Calibri" pitchFamily="34" charset="0"/>
              </a:rPr>
              <a:t>              </a:t>
            </a:r>
          </a:p>
          <a:p>
            <a:pPr marL="0" indent="0">
              <a:buNone/>
            </a:pPr>
            <a:endParaRPr lang="en-US" sz="2200" b="1" dirty="0">
              <a:latin typeface="Calibri" pitchFamily="34" charset="0"/>
            </a:endParaRPr>
          </a:p>
        </p:txBody>
      </p:sp>
      <p:sp>
        <p:nvSpPr>
          <p:cNvPr id="2" name="TextBox 1"/>
          <p:cNvSpPr txBox="1"/>
          <p:nvPr/>
        </p:nvSpPr>
        <p:spPr>
          <a:xfrm>
            <a:off x="152400" y="1507435"/>
            <a:ext cx="8746435" cy="6863417"/>
          </a:xfrm>
          <a:prstGeom prst="rect">
            <a:avLst/>
          </a:prstGeom>
          <a:noFill/>
        </p:spPr>
        <p:txBody>
          <a:bodyPr wrap="square" rtlCol="0">
            <a:spAutoFit/>
          </a:bodyPr>
          <a:lstStyle/>
          <a:p>
            <a:r>
              <a:rPr lang="en-US" sz="3600" b="1" dirty="0" smtClean="0">
                <a:solidFill>
                  <a:srgbClr val="000000"/>
                </a:solidFill>
                <a:cs typeface="Arial" pitchFamily="34" charset="0"/>
              </a:rPr>
              <a:t>Marching Band</a:t>
            </a:r>
          </a:p>
          <a:p>
            <a:pPr marL="571500" indent="-571500">
              <a:buFont typeface="Arial" panose="020B0604020202020204" pitchFamily="34" charset="0"/>
              <a:buChar char="•"/>
            </a:pPr>
            <a:r>
              <a:rPr lang="en-US" sz="3600" dirty="0" smtClean="0">
                <a:solidFill>
                  <a:srgbClr val="000000"/>
                </a:solidFill>
                <a:cs typeface="Arial" pitchFamily="34" charset="0"/>
              </a:rPr>
              <a:t>Certification Requirements</a:t>
            </a:r>
          </a:p>
          <a:p>
            <a:pPr marL="1028700" lvl="1" indent="-571500">
              <a:buFont typeface="Arial" panose="020B0604020202020204" pitchFamily="34" charset="0"/>
              <a:buChar char="•"/>
            </a:pPr>
            <a:r>
              <a:rPr lang="en-US" sz="3600" dirty="0" smtClean="0">
                <a:solidFill>
                  <a:srgbClr val="000000"/>
                </a:solidFill>
                <a:cs typeface="Arial" pitchFamily="34" charset="0"/>
              </a:rPr>
              <a:t>Dual Credential (PE and Music) </a:t>
            </a:r>
            <a:r>
              <a:rPr lang="en-US" sz="3600" b="1" dirty="0" smtClean="0">
                <a:solidFill>
                  <a:srgbClr val="000000"/>
                </a:solidFill>
                <a:cs typeface="Arial" pitchFamily="34" charset="0"/>
              </a:rPr>
              <a:t>or</a:t>
            </a:r>
            <a:endParaRPr lang="en-US" sz="3600" b="1" dirty="0">
              <a:solidFill>
                <a:srgbClr val="000000"/>
              </a:solidFill>
              <a:cs typeface="Arial" pitchFamily="34" charset="0"/>
            </a:endParaRPr>
          </a:p>
          <a:p>
            <a:pPr marL="1028700" lvl="1" indent="-571500">
              <a:buFont typeface="Arial" panose="020B0604020202020204" pitchFamily="34" charset="0"/>
              <a:buChar char="•"/>
            </a:pPr>
            <a:r>
              <a:rPr lang="en-US" sz="3600" dirty="0" smtClean="0">
                <a:solidFill>
                  <a:srgbClr val="000000"/>
                </a:solidFill>
                <a:cs typeface="Arial" pitchFamily="34" charset="0"/>
              </a:rPr>
              <a:t>Special Authorization</a:t>
            </a:r>
          </a:p>
          <a:p>
            <a:pPr marL="571500" indent="-571500">
              <a:buFont typeface="Arial" panose="020B0604020202020204" pitchFamily="34" charset="0"/>
              <a:buChar char="•"/>
            </a:pPr>
            <a:endParaRPr lang="en-US" sz="800" dirty="0" smtClean="0">
              <a:solidFill>
                <a:srgbClr val="000000"/>
              </a:solidFill>
              <a:cs typeface="Arial" pitchFamily="34" charset="0"/>
            </a:endParaRPr>
          </a:p>
          <a:p>
            <a:pPr lvl="1">
              <a:buSzPct val="85000"/>
            </a:pPr>
            <a:endParaRPr lang="en-US" sz="800" dirty="0" smtClean="0">
              <a:solidFill>
                <a:srgbClr val="000000"/>
              </a:solidFill>
              <a:cs typeface="Arial" pitchFamily="34" charset="0"/>
            </a:endParaRPr>
          </a:p>
          <a:p>
            <a:pPr marL="571500" indent="-571500">
              <a:buFont typeface="Arial" panose="020B0604020202020204" pitchFamily="34" charset="0"/>
              <a:buChar char="•"/>
            </a:pPr>
            <a:r>
              <a:rPr lang="en-US" sz="3600" dirty="0" smtClean="0">
                <a:solidFill>
                  <a:srgbClr val="000000"/>
                </a:solidFill>
                <a:cs typeface="Arial" pitchFamily="34" charset="0"/>
              </a:rPr>
              <a:t>Course Requirements</a:t>
            </a:r>
          </a:p>
          <a:p>
            <a:pPr marL="1028700" lvl="1" indent="-571500">
              <a:buSzPct val="85000"/>
              <a:buFont typeface="Wingdings" panose="05000000000000000000" pitchFamily="2" charset="2"/>
              <a:buChar char="§"/>
            </a:pPr>
            <a:r>
              <a:rPr lang="en-US" sz="3000" dirty="0" smtClean="0">
                <a:solidFill>
                  <a:srgbClr val="000000"/>
                </a:solidFill>
                <a:cs typeface="Arial" pitchFamily="34" charset="0"/>
              </a:rPr>
              <a:t>Adherence to Physical Education Standards and Course Content</a:t>
            </a:r>
          </a:p>
          <a:p>
            <a:pPr marL="1028700" lvl="1" indent="-571500">
              <a:buSzPct val="85000"/>
              <a:buFont typeface="Wingdings" panose="05000000000000000000" pitchFamily="2" charset="2"/>
              <a:buChar char="§"/>
            </a:pPr>
            <a:endParaRPr lang="en-US" sz="800" dirty="0" smtClean="0">
              <a:solidFill>
                <a:srgbClr val="000000"/>
              </a:solidFill>
              <a:cs typeface="Arial" pitchFamily="34" charset="0"/>
            </a:endParaRPr>
          </a:p>
          <a:p>
            <a:pPr marL="1028700" lvl="1" indent="-571500">
              <a:buSzPct val="85000"/>
              <a:buFont typeface="Wingdings" panose="05000000000000000000" pitchFamily="2" charset="2"/>
              <a:buChar char="§"/>
            </a:pPr>
            <a:r>
              <a:rPr lang="en-US" sz="3000" dirty="0" smtClean="0">
                <a:solidFill>
                  <a:srgbClr val="000000"/>
                </a:solidFill>
                <a:cs typeface="Arial" pitchFamily="34" charset="0"/>
              </a:rPr>
              <a:t>Physical Fitness Minutes</a:t>
            </a:r>
          </a:p>
          <a:p>
            <a:pPr marL="1028700" lvl="1" indent="-571500">
              <a:buSzPct val="85000"/>
              <a:buFont typeface="Wingdings" panose="05000000000000000000" pitchFamily="2" charset="2"/>
              <a:buChar char="§"/>
            </a:pPr>
            <a:endParaRPr lang="en-US" sz="800" dirty="0" smtClean="0">
              <a:solidFill>
                <a:srgbClr val="000000"/>
              </a:solidFill>
              <a:cs typeface="Arial" pitchFamily="34" charset="0"/>
            </a:endParaRPr>
          </a:p>
          <a:p>
            <a:pPr marL="1028700" lvl="1" indent="-571500">
              <a:buSzPct val="85000"/>
              <a:buFont typeface="Wingdings" panose="05000000000000000000" pitchFamily="2" charset="2"/>
              <a:buChar char="§"/>
            </a:pPr>
            <a:r>
              <a:rPr lang="en-US" sz="3000" dirty="0" smtClean="0">
                <a:solidFill>
                  <a:srgbClr val="000000"/>
                </a:solidFill>
                <a:cs typeface="Arial" pitchFamily="34" charset="0"/>
              </a:rPr>
              <a:t>Physical Fitness Testing</a:t>
            </a:r>
          </a:p>
          <a:p>
            <a:endParaRPr lang="en-US" sz="3600" b="1" dirty="0" smtClean="0">
              <a:solidFill>
                <a:srgbClr val="000000"/>
              </a:solidFill>
              <a:latin typeface="Arial" pitchFamily="34" charset="0"/>
              <a:cs typeface="Arial" pitchFamily="34" charset="0"/>
            </a:endParaRPr>
          </a:p>
          <a:p>
            <a:endParaRPr lang="en-US" sz="3600" b="1" dirty="0">
              <a:solidFill>
                <a:srgbClr val="000000"/>
              </a:solidFill>
              <a:latin typeface="Arial" pitchFamily="34" charset="0"/>
              <a:cs typeface="Arial" pitchFamily="34" charset="0"/>
            </a:endParaRPr>
          </a:p>
          <a:p>
            <a:endParaRPr lang="en-US" sz="3600" dirty="0"/>
          </a:p>
        </p:txBody>
      </p:sp>
      <p:sp>
        <p:nvSpPr>
          <p:cNvPr id="3" name="Slide Number Placeholder 2"/>
          <p:cNvSpPr>
            <a:spLocks noGrp="1"/>
          </p:cNvSpPr>
          <p:nvPr>
            <p:ph type="sldNum" sz="quarter" idx="12"/>
          </p:nvPr>
        </p:nvSpPr>
        <p:spPr/>
        <p:txBody>
          <a:bodyPr/>
          <a:lstStyle/>
          <a:p>
            <a:fld id="{75A7CC9C-AF8C-424C-8560-62F20B36727C}" type="slidenum">
              <a:rPr lang="en-US" smtClean="0"/>
              <a:t>11</a:t>
            </a:fld>
            <a:endParaRPr lang="en-US" dirty="0"/>
          </a:p>
        </p:txBody>
      </p:sp>
    </p:spTree>
    <p:extLst>
      <p:ext uri="{BB962C8B-B14F-4D97-AF65-F5344CB8AC3E}">
        <p14:creationId xmlns:p14="http://schemas.microsoft.com/office/powerpoint/2010/main" val="211086408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33867" y="824535"/>
            <a:ext cx="8305209" cy="1071563"/>
          </a:xfrm>
          <a:prstGeom prst="rect">
            <a:avLst/>
          </a:prstGeom>
        </p:spPr>
        <p:txBody>
          <a:bodyPr vert="horz" lIns="85341" tIns="42670" rIns="85341" bIns="42670" rtlCol="0" anchor="ctr">
            <a:normAutofit/>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endParaRPr lang="en-US" sz="4000" b="1" dirty="0">
              <a:ea typeface="Verdana" panose="020B0604030504040204" pitchFamily="34" charset="0"/>
              <a:cs typeface="Verdana" panose="020B0604030504040204" pitchFamily="34" charset="0"/>
            </a:endParaRPr>
          </a:p>
        </p:txBody>
      </p:sp>
      <p:sp>
        <p:nvSpPr>
          <p:cNvPr id="11" name="Content Placeholder 2"/>
          <p:cNvSpPr txBox="1">
            <a:spLocks/>
          </p:cNvSpPr>
          <p:nvPr/>
        </p:nvSpPr>
        <p:spPr>
          <a:xfrm>
            <a:off x="152400" y="1752600"/>
            <a:ext cx="8991600" cy="4422853"/>
          </a:xfrm>
          <a:prstGeom prst="rect">
            <a:avLst/>
          </a:prstGeom>
        </p:spPr>
        <p:txBody>
          <a:bodyPr vert="horz" lIns="85341" tIns="42670" rIns="85341" bIns="42670" rtlCol="0">
            <a:norm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0" indent="0">
              <a:buNone/>
            </a:pPr>
            <a:endParaRPr lang="en-US" sz="2200" b="1" dirty="0">
              <a:latin typeface="Calibri" pitchFamily="34" charset="0"/>
            </a:endParaRPr>
          </a:p>
          <a:p>
            <a:pPr>
              <a:buFont typeface="Wingdings" pitchFamily="2" charset="2"/>
              <a:buNone/>
            </a:pPr>
            <a:r>
              <a:rPr lang="en-US" sz="3400" b="1" dirty="0">
                <a:latin typeface="Calibri" pitchFamily="34" charset="0"/>
              </a:rPr>
              <a:t>              </a:t>
            </a:r>
          </a:p>
          <a:p>
            <a:pPr marL="0" indent="0">
              <a:buNone/>
            </a:pPr>
            <a:endParaRPr lang="en-US" sz="2200" b="1" dirty="0">
              <a:latin typeface="Calibri" pitchFamily="34" charset="0"/>
            </a:endParaRPr>
          </a:p>
        </p:txBody>
      </p:sp>
      <p:sp>
        <p:nvSpPr>
          <p:cNvPr id="2" name="Content Placeholder 1"/>
          <p:cNvSpPr>
            <a:spLocks noGrp="1"/>
          </p:cNvSpPr>
          <p:nvPr>
            <p:ph idx="1"/>
          </p:nvPr>
        </p:nvSpPr>
        <p:spPr>
          <a:xfrm>
            <a:off x="597928" y="2438400"/>
            <a:ext cx="7919976" cy="2087563"/>
          </a:xfrm>
        </p:spPr>
        <p:txBody>
          <a:bodyPr>
            <a:noAutofit/>
          </a:bodyPr>
          <a:lstStyle/>
          <a:p>
            <a:pPr marL="0" indent="0" algn="ctr">
              <a:buNone/>
            </a:pPr>
            <a:r>
              <a:rPr lang="en-US" sz="5400" b="1" dirty="0" smtClean="0"/>
              <a:t>Questions</a:t>
            </a:r>
            <a:endParaRPr lang="en-US" sz="5400" b="1" dirty="0"/>
          </a:p>
        </p:txBody>
      </p:sp>
      <p:sp>
        <p:nvSpPr>
          <p:cNvPr id="3" name="Slide Number Placeholder 2"/>
          <p:cNvSpPr>
            <a:spLocks noGrp="1"/>
          </p:cNvSpPr>
          <p:nvPr>
            <p:ph type="sldNum" sz="quarter" idx="12"/>
          </p:nvPr>
        </p:nvSpPr>
        <p:spPr/>
        <p:txBody>
          <a:bodyPr/>
          <a:lstStyle/>
          <a:p>
            <a:fld id="{75A7CC9C-AF8C-424C-8560-62F20B36727C}" type="slidenum">
              <a:rPr lang="en-US" smtClean="0"/>
              <a:t>12</a:t>
            </a:fld>
            <a:endParaRPr lang="en-US" dirty="0"/>
          </a:p>
        </p:txBody>
      </p:sp>
    </p:spTree>
    <p:extLst>
      <p:ext uri="{BB962C8B-B14F-4D97-AF65-F5344CB8AC3E}">
        <p14:creationId xmlns:p14="http://schemas.microsoft.com/office/powerpoint/2010/main" val="1858196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0"/>
            <a:ext cx="3237614" cy="780098"/>
          </a:xfrm>
          <a:prstGeom prst="rect">
            <a:avLst/>
          </a:prstGeom>
        </p:spPr>
      </p:pic>
      <p:cxnSp>
        <p:nvCxnSpPr>
          <p:cNvPr id="8" name="Straight Connector 7"/>
          <p:cNvCxnSpPr/>
          <p:nvPr/>
        </p:nvCxnSpPr>
        <p:spPr>
          <a:xfrm>
            <a:off x="0" y="771167"/>
            <a:ext cx="9144000"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9" name="Content Placeholder 1"/>
          <p:cNvSpPr txBox="1">
            <a:spLocks/>
          </p:cNvSpPr>
          <p:nvPr/>
        </p:nvSpPr>
        <p:spPr>
          <a:xfrm>
            <a:off x="0" y="1219200"/>
            <a:ext cx="9144000" cy="5334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latin typeface="Calibri" pitchFamily="34" charset="0"/>
            </a:endParaRPr>
          </a:p>
        </p:txBody>
      </p:sp>
      <p:sp>
        <p:nvSpPr>
          <p:cNvPr id="10" name="TextBox 9"/>
          <p:cNvSpPr txBox="1"/>
          <p:nvPr/>
        </p:nvSpPr>
        <p:spPr>
          <a:xfrm>
            <a:off x="1600200" y="1055198"/>
            <a:ext cx="7086600" cy="553998"/>
          </a:xfrm>
          <a:prstGeom prst="rect">
            <a:avLst/>
          </a:prstGeom>
          <a:noFill/>
        </p:spPr>
        <p:txBody>
          <a:bodyPr wrap="square" rtlCol="0">
            <a:spAutoFit/>
          </a:bodyPr>
          <a:lstStyle/>
          <a:p>
            <a:endParaRPr lang="en-US" sz="3000" b="1" dirty="0">
              <a:solidFill>
                <a:schemeClr val="bg1"/>
              </a:solidFill>
              <a:latin typeface="Arial" pitchFamily="34" charset="0"/>
              <a:cs typeface="Arial" pitchFamily="34" charset="0"/>
            </a:endParaRPr>
          </a:p>
        </p:txBody>
      </p:sp>
      <p:sp>
        <p:nvSpPr>
          <p:cNvPr id="12" name="TextBox 11"/>
          <p:cNvSpPr txBox="1"/>
          <p:nvPr/>
        </p:nvSpPr>
        <p:spPr>
          <a:xfrm>
            <a:off x="1447800" y="1868573"/>
            <a:ext cx="7086600" cy="1877437"/>
          </a:xfrm>
          <a:prstGeom prst="rect">
            <a:avLst/>
          </a:prstGeom>
          <a:noFill/>
        </p:spPr>
        <p:txBody>
          <a:bodyPr wrap="square" rtlCol="0">
            <a:spAutoFit/>
          </a:bodyPr>
          <a:lstStyle/>
          <a:p>
            <a:pPr marL="514350" lvl="0" indent="-514350"/>
            <a:endParaRPr lang="en-US" sz="3200" b="1" dirty="0" smtClean="0"/>
          </a:p>
          <a:p>
            <a:pPr marL="463550" lvl="0" indent="-463550">
              <a:buFont typeface="Arial" pitchFamily="34" charset="0"/>
              <a:buChar char="•"/>
            </a:pPr>
            <a:endParaRPr lang="en-US" sz="2800" dirty="0" smtClean="0"/>
          </a:p>
          <a:p>
            <a:pPr marL="463550" indent="-463550">
              <a:buFont typeface="Arial" pitchFamily="34" charset="0"/>
              <a:buChar char="•"/>
            </a:pPr>
            <a:endParaRPr lang="en-US" sz="2800" b="1" dirty="0" smtClean="0"/>
          </a:p>
          <a:p>
            <a:pPr marL="463550" indent="-463550">
              <a:buFont typeface="Arial" pitchFamily="34" charset="0"/>
              <a:buChar char="•"/>
            </a:pPr>
            <a:endParaRPr lang="en-US" sz="2800" b="1" dirty="0" smtClean="0"/>
          </a:p>
        </p:txBody>
      </p:sp>
      <p:sp>
        <p:nvSpPr>
          <p:cNvPr id="16" name="Rectangle 3"/>
          <p:cNvSpPr txBox="1">
            <a:spLocks noChangeArrowheads="1"/>
          </p:cNvSpPr>
          <p:nvPr/>
        </p:nvSpPr>
        <p:spPr>
          <a:xfrm>
            <a:off x="1344668" y="1799696"/>
            <a:ext cx="7789862" cy="507523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Font typeface="Arial" panose="020B0604020202020204" pitchFamily="34" charset="0"/>
              <a:buNone/>
            </a:pPr>
            <a:r>
              <a:rPr lang="en-US" sz="4000" b="1" dirty="0" smtClean="0">
                <a:solidFill>
                  <a:srgbClr val="002060"/>
                </a:solidFill>
                <a:latin typeface="Calibri" pitchFamily="34" charset="0"/>
              </a:rPr>
              <a:t> </a:t>
            </a:r>
            <a:endParaRPr lang="en-US" sz="4000" b="1" dirty="0" smtClean="0">
              <a:latin typeface="Calibri" pitchFamily="34" charset="0"/>
            </a:endParaRPr>
          </a:p>
        </p:txBody>
      </p:sp>
      <p:sp>
        <p:nvSpPr>
          <p:cNvPr id="31" name="Text Box 28"/>
          <p:cNvSpPr txBox="1">
            <a:spLocks noChangeArrowheads="1"/>
          </p:cNvSpPr>
          <p:nvPr/>
        </p:nvSpPr>
        <p:spPr bwMode="auto">
          <a:xfrm>
            <a:off x="105114" y="1956441"/>
            <a:ext cx="8365067" cy="5078313"/>
          </a:xfrm>
          <a:prstGeom prst="rect">
            <a:avLst/>
          </a:prstGeom>
          <a:noFill/>
          <a:ln w="9525">
            <a:noFill/>
            <a:miter lim="800000"/>
            <a:headEnd/>
            <a:tailEnd/>
          </a:ln>
        </p:spPr>
        <p:txBody>
          <a:bodyPr wrap="square">
            <a:spAutoFit/>
          </a:bodyPr>
          <a:lstStyle/>
          <a:p>
            <a:pPr>
              <a:lnSpc>
                <a:spcPct val="80000"/>
              </a:lnSpc>
            </a:pPr>
            <a:endParaRPr lang="en-US" sz="900" b="1" dirty="0"/>
          </a:p>
          <a:p>
            <a:pPr marL="571500" indent="-571500">
              <a:lnSpc>
                <a:spcPct val="80000"/>
              </a:lnSpc>
              <a:buFont typeface="Arial" pitchFamily="34" charset="0"/>
              <a:buChar char="•"/>
            </a:pPr>
            <a:r>
              <a:rPr lang="en-US" sz="3600" dirty="0" smtClean="0"/>
              <a:t>Rationale for Physical Education in California</a:t>
            </a:r>
          </a:p>
          <a:p>
            <a:pPr>
              <a:lnSpc>
                <a:spcPct val="80000"/>
              </a:lnSpc>
            </a:pPr>
            <a:endParaRPr lang="en-US" sz="3600" dirty="0" smtClean="0"/>
          </a:p>
          <a:p>
            <a:pPr marL="571500" indent="-571500">
              <a:lnSpc>
                <a:spcPct val="80000"/>
              </a:lnSpc>
              <a:buFont typeface="Arial" pitchFamily="34" charset="0"/>
              <a:buChar char="•"/>
            </a:pPr>
            <a:r>
              <a:rPr lang="en-US" sz="3600" dirty="0" smtClean="0"/>
              <a:t>Requirements in Education Code</a:t>
            </a:r>
            <a:endParaRPr lang="en-US" sz="3600" dirty="0"/>
          </a:p>
          <a:p>
            <a:pPr>
              <a:lnSpc>
                <a:spcPct val="80000"/>
              </a:lnSpc>
            </a:pPr>
            <a:endParaRPr lang="en-US" sz="3600" dirty="0"/>
          </a:p>
          <a:p>
            <a:pPr marL="571500" indent="-571500">
              <a:lnSpc>
                <a:spcPct val="80000"/>
              </a:lnSpc>
              <a:buFont typeface="Arial" pitchFamily="34" charset="0"/>
              <a:buChar char="•"/>
            </a:pPr>
            <a:r>
              <a:rPr lang="en-US" sz="3600" dirty="0" smtClean="0"/>
              <a:t>Exemptions</a:t>
            </a:r>
          </a:p>
          <a:p>
            <a:pPr marL="571500" indent="-571500">
              <a:lnSpc>
                <a:spcPct val="80000"/>
              </a:lnSpc>
              <a:buFont typeface="Arial" pitchFamily="34" charset="0"/>
              <a:buChar char="•"/>
            </a:pPr>
            <a:endParaRPr lang="en-US" sz="3600" dirty="0" smtClean="0"/>
          </a:p>
          <a:p>
            <a:pPr marL="571500" indent="-571500">
              <a:lnSpc>
                <a:spcPct val="80000"/>
              </a:lnSpc>
              <a:buFont typeface="Arial" pitchFamily="34" charset="0"/>
              <a:buChar char="•"/>
            </a:pPr>
            <a:r>
              <a:rPr lang="en-US" sz="3600" dirty="0" smtClean="0"/>
              <a:t>Special Cases</a:t>
            </a:r>
          </a:p>
          <a:p>
            <a:pPr marL="571500" indent="-571500">
              <a:lnSpc>
                <a:spcPct val="80000"/>
              </a:lnSpc>
              <a:buFont typeface="Arial" pitchFamily="34" charset="0"/>
              <a:buChar char="•"/>
            </a:pPr>
            <a:endParaRPr lang="en-US" sz="3600" dirty="0"/>
          </a:p>
          <a:p>
            <a:pPr marL="571500" indent="-571500">
              <a:lnSpc>
                <a:spcPct val="80000"/>
              </a:lnSpc>
              <a:buFont typeface="Arial" pitchFamily="34" charset="0"/>
              <a:buChar char="•"/>
            </a:pPr>
            <a:r>
              <a:rPr lang="en-US" sz="3600" dirty="0" smtClean="0"/>
              <a:t>Questions</a:t>
            </a:r>
          </a:p>
          <a:p>
            <a:pPr>
              <a:lnSpc>
                <a:spcPct val="80000"/>
              </a:lnSpc>
            </a:pPr>
            <a:endParaRPr lang="en-US" sz="3600" dirty="0" smtClean="0"/>
          </a:p>
        </p:txBody>
      </p:sp>
      <p:sp>
        <p:nvSpPr>
          <p:cNvPr id="2" name="Title 1"/>
          <p:cNvSpPr>
            <a:spLocks noGrp="1"/>
          </p:cNvSpPr>
          <p:nvPr>
            <p:ph type="title"/>
          </p:nvPr>
        </p:nvSpPr>
        <p:spPr>
          <a:xfrm>
            <a:off x="0" y="833107"/>
            <a:ext cx="8229600" cy="1143000"/>
          </a:xfrm>
        </p:spPr>
        <p:txBody>
          <a:bodyPr/>
          <a:lstStyle/>
          <a:p>
            <a:pPr algn="l"/>
            <a:r>
              <a:rPr lang="en-US" b="1" dirty="0" smtClean="0"/>
              <a:t>Tonight’s Presentation</a:t>
            </a:r>
            <a:endParaRPr lang="en-US" b="1" dirty="0"/>
          </a:p>
        </p:txBody>
      </p:sp>
      <p:sp>
        <p:nvSpPr>
          <p:cNvPr id="3" name="Slide Number Placeholder 2"/>
          <p:cNvSpPr>
            <a:spLocks noGrp="1"/>
          </p:cNvSpPr>
          <p:nvPr>
            <p:ph type="sldNum" sz="quarter" idx="12"/>
          </p:nvPr>
        </p:nvSpPr>
        <p:spPr>
          <a:xfrm>
            <a:off x="4287647" y="6356350"/>
            <a:ext cx="4399153" cy="365125"/>
          </a:xfrm>
        </p:spPr>
        <p:txBody>
          <a:bodyPr/>
          <a:lstStyle/>
          <a:p>
            <a:pPr algn="l"/>
            <a:r>
              <a:rPr lang="en-US" dirty="0" smtClean="0"/>
              <a:t>English/ DELAC Board Policy PE                                 </a:t>
            </a:r>
            <a:fld id="{75A7CC9C-AF8C-424C-8560-62F20B36727C}" type="slidenum">
              <a:rPr lang="en-US" smtClean="0"/>
              <a:pPr algn="l"/>
              <a:t>2</a:t>
            </a:fld>
            <a:endParaRPr lang="en-US" dirty="0"/>
          </a:p>
        </p:txBody>
      </p:sp>
    </p:spTree>
    <p:extLst>
      <p:ext uri="{BB962C8B-B14F-4D97-AF65-F5344CB8AC3E}">
        <p14:creationId xmlns:p14="http://schemas.microsoft.com/office/powerpoint/2010/main" val="354441679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88208" y="988218"/>
            <a:ext cx="9027624" cy="1071563"/>
          </a:xfrm>
          <a:prstGeom prst="rect">
            <a:avLst/>
          </a:prstGeom>
        </p:spPr>
        <p:txBody>
          <a:bodyPr vert="horz" lIns="85341" tIns="42670" rIns="85341" bIns="42670" rtlCol="0" anchor="ctr">
            <a:noAutofit/>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r>
              <a:rPr lang="en-US" sz="4200" b="1" dirty="0" smtClean="0">
                <a:solidFill>
                  <a:srgbClr val="000000"/>
                </a:solidFill>
                <a:latin typeface="Arial" pitchFamily="34" charset="0"/>
                <a:cs typeface="Arial" pitchFamily="34" charset="0"/>
              </a:rPr>
              <a:t>Rationale for Physical Education</a:t>
            </a:r>
            <a:endParaRPr lang="en-US" sz="4200" b="1" dirty="0">
              <a:solidFill>
                <a:srgbClr val="000000"/>
              </a:solidFill>
              <a:latin typeface="Arial" pitchFamily="34" charset="0"/>
              <a:cs typeface="Arial" pitchFamily="34" charset="0"/>
            </a:endParaRPr>
          </a:p>
          <a:p>
            <a:endParaRPr lang="en-US" sz="4000" dirty="0">
              <a:ea typeface="Verdana" panose="020B0604030504040204" pitchFamily="34" charset="0"/>
              <a:cs typeface="Verdana" panose="020B0604030504040204" pitchFamily="34" charset="0"/>
            </a:endParaRPr>
          </a:p>
        </p:txBody>
      </p:sp>
      <p:sp>
        <p:nvSpPr>
          <p:cNvPr id="11" name="Content Placeholder 2"/>
          <p:cNvSpPr txBox="1">
            <a:spLocks/>
          </p:cNvSpPr>
          <p:nvPr/>
        </p:nvSpPr>
        <p:spPr>
          <a:xfrm>
            <a:off x="152400" y="1524000"/>
            <a:ext cx="8991600" cy="4422853"/>
          </a:xfrm>
          <a:prstGeom prst="rect">
            <a:avLst/>
          </a:prstGeom>
        </p:spPr>
        <p:txBody>
          <a:bodyPr vert="horz" lIns="85341" tIns="42670" rIns="85341" bIns="42670" rtlCol="0">
            <a:norm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0" indent="0">
              <a:buClr>
                <a:schemeClr val="tx1"/>
              </a:buClr>
              <a:buNone/>
            </a:pPr>
            <a:endParaRPr lang="en-US" sz="3600" dirty="0" smtClean="0">
              <a:latin typeface="Calibri" pitchFamily="34" charset="0"/>
            </a:endParaRPr>
          </a:p>
          <a:p>
            <a:pPr>
              <a:buClr>
                <a:schemeClr val="tx1"/>
              </a:buClr>
            </a:pPr>
            <a:endParaRPr lang="en-US" sz="3600" dirty="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smtClean="0">
              <a:latin typeface="Calibri" pitchFamily="34" charset="0"/>
            </a:endParaRPr>
          </a:p>
          <a:p>
            <a:pPr marL="0" indent="0">
              <a:buNone/>
            </a:pPr>
            <a:endParaRPr lang="en-US" sz="2200" b="1" dirty="0">
              <a:latin typeface="Calibri" pitchFamily="34" charset="0"/>
            </a:endParaRPr>
          </a:p>
          <a:p>
            <a:pPr>
              <a:buFont typeface="Wingdings" pitchFamily="2" charset="2"/>
              <a:buNone/>
            </a:pPr>
            <a:r>
              <a:rPr lang="en-US" sz="3400" b="1" dirty="0">
                <a:latin typeface="Calibri" pitchFamily="34" charset="0"/>
              </a:rPr>
              <a:t>              </a:t>
            </a:r>
          </a:p>
          <a:p>
            <a:pPr marL="0" indent="0">
              <a:buNone/>
            </a:pPr>
            <a:endParaRPr lang="en-US" sz="2200" b="1" dirty="0">
              <a:latin typeface="Calibri" pitchFamily="34" charset="0"/>
            </a:endParaRPr>
          </a:p>
        </p:txBody>
      </p:sp>
      <p:graphicFrame>
        <p:nvGraphicFramePr>
          <p:cNvPr id="5" name="Diagram 4"/>
          <p:cNvGraphicFramePr/>
          <p:nvPr>
            <p:extLst>
              <p:ext uri="{D42A27DB-BD31-4B8C-83A1-F6EECF244321}">
                <p14:modId xmlns:p14="http://schemas.microsoft.com/office/powerpoint/2010/main" val="1003658741"/>
              </p:ext>
            </p:extLst>
          </p:nvPr>
        </p:nvGraphicFramePr>
        <p:xfrm>
          <a:off x="1143000" y="3581400"/>
          <a:ext cx="8839200" cy="5105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7" name="TextBox 16"/>
          <p:cNvSpPr txBox="1"/>
          <p:nvPr/>
        </p:nvSpPr>
        <p:spPr>
          <a:xfrm>
            <a:off x="23191" y="1519754"/>
            <a:ext cx="8939416" cy="7263527"/>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en-US" sz="2800" dirty="0" smtClean="0"/>
              <a:t>Improves Physical Fitness</a:t>
            </a:r>
          </a:p>
          <a:p>
            <a:pPr marL="457200" indent="-457200">
              <a:lnSpc>
                <a:spcPct val="150000"/>
              </a:lnSpc>
              <a:buFont typeface="Arial" panose="020B0604020202020204" pitchFamily="34" charset="0"/>
              <a:buChar char="•"/>
            </a:pPr>
            <a:r>
              <a:rPr lang="en-US" sz="2800" dirty="0" smtClean="0"/>
              <a:t>Develops Motor Skills</a:t>
            </a:r>
          </a:p>
          <a:p>
            <a:pPr marL="457200" indent="-457200">
              <a:lnSpc>
                <a:spcPct val="150000"/>
              </a:lnSpc>
              <a:buFont typeface="Arial" panose="020B0604020202020204" pitchFamily="34" charset="0"/>
              <a:buChar char="•"/>
            </a:pPr>
            <a:r>
              <a:rPr lang="en-US" sz="2800" dirty="0" smtClean="0"/>
              <a:t>Provides Regular, Healthful Physical Activity</a:t>
            </a:r>
          </a:p>
          <a:p>
            <a:pPr marL="457200" indent="-457200">
              <a:lnSpc>
                <a:spcPct val="150000"/>
              </a:lnSpc>
              <a:buFont typeface="Arial" panose="020B0604020202020204" pitchFamily="34" charset="0"/>
              <a:buChar char="•"/>
            </a:pPr>
            <a:r>
              <a:rPr lang="en-US" sz="2800" dirty="0" smtClean="0"/>
              <a:t>Supports Development in Other Subjects</a:t>
            </a:r>
          </a:p>
          <a:p>
            <a:pPr marL="457200" indent="-457200">
              <a:lnSpc>
                <a:spcPct val="150000"/>
              </a:lnSpc>
              <a:buFont typeface="Arial" panose="020B0604020202020204" pitchFamily="34" charset="0"/>
              <a:buChar char="•"/>
            </a:pPr>
            <a:r>
              <a:rPr lang="en-US" sz="2800" dirty="0" smtClean="0"/>
              <a:t>Facilitates Self Discipline</a:t>
            </a:r>
          </a:p>
          <a:p>
            <a:pPr marL="457200" indent="-457200">
              <a:lnSpc>
                <a:spcPct val="150000"/>
              </a:lnSpc>
              <a:buFont typeface="Arial" panose="020B0604020202020204" pitchFamily="34" charset="0"/>
              <a:buChar char="•"/>
            </a:pPr>
            <a:r>
              <a:rPr lang="en-US" sz="2800" dirty="0" smtClean="0"/>
              <a:t>Fosters Improved Judgment and Reduces Stress</a:t>
            </a:r>
          </a:p>
          <a:p>
            <a:pPr marL="457200" indent="-457200">
              <a:lnSpc>
                <a:spcPct val="150000"/>
              </a:lnSpc>
              <a:buFont typeface="Arial" panose="020B0604020202020204" pitchFamily="34" charset="0"/>
              <a:buChar char="•"/>
            </a:pPr>
            <a:r>
              <a:rPr lang="en-US" sz="2800" dirty="0" smtClean="0"/>
              <a:t>Strengthens Peer Relationships</a:t>
            </a:r>
          </a:p>
          <a:p>
            <a:pPr marL="457200" indent="-457200">
              <a:lnSpc>
                <a:spcPct val="150000"/>
              </a:lnSpc>
              <a:buFont typeface="Arial" panose="020B0604020202020204" pitchFamily="34" charset="0"/>
              <a:buChar char="•"/>
            </a:pPr>
            <a:r>
              <a:rPr lang="en-US" sz="2800" dirty="0" smtClean="0"/>
              <a:t>Builds Self Confidence and Self Esteem</a:t>
            </a:r>
          </a:p>
          <a:p>
            <a:pPr>
              <a:lnSpc>
                <a:spcPct val="150000"/>
              </a:lnSpc>
            </a:pPr>
            <a:endParaRPr lang="en-US" sz="2800" dirty="0"/>
          </a:p>
          <a:p>
            <a:pPr lvl="0">
              <a:lnSpc>
                <a:spcPct val="150000"/>
              </a:lnSpc>
            </a:pPr>
            <a:r>
              <a:rPr lang="en-US" sz="3600" dirty="0" smtClean="0"/>
              <a:t>.</a:t>
            </a:r>
          </a:p>
          <a:p>
            <a:pPr lvl="0"/>
            <a:endParaRPr lang="en-US" sz="3400" dirty="0" smtClean="0"/>
          </a:p>
        </p:txBody>
      </p:sp>
      <p:sp>
        <p:nvSpPr>
          <p:cNvPr id="2" name="Slide Number Placeholder 1"/>
          <p:cNvSpPr>
            <a:spLocks noGrp="1"/>
          </p:cNvSpPr>
          <p:nvPr>
            <p:ph type="sldNum" sz="quarter" idx="12"/>
          </p:nvPr>
        </p:nvSpPr>
        <p:spPr/>
        <p:txBody>
          <a:bodyPr/>
          <a:lstStyle/>
          <a:p>
            <a:fld id="{75A7CC9C-AF8C-424C-8560-62F20B36727C}" type="slidenum">
              <a:rPr lang="en-US" smtClean="0"/>
              <a:t>3</a:t>
            </a:fld>
            <a:endParaRPr lang="en-US" dirty="0"/>
          </a:p>
        </p:txBody>
      </p:sp>
    </p:spTree>
    <p:extLst>
      <p:ext uri="{BB962C8B-B14F-4D97-AF65-F5344CB8AC3E}">
        <p14:creationId xmlns:p14="http://schemas.microsoft.com/office/powerpoint/2010/main" val="81640108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0" y="988218"/>
            <a:ext cx="8912079" cy="1071563"/>
          </a:xfrm>
          <a:prstGeom prst="rect">
            <a:avLst/>
          </a:prstGeom>
        </p:spPr>
        <p:txBody>
          <a:bodyPr vert="horz" lIns="85341" tIns="42670" rIns="85341" bIns="42670" rtlCol="0" anchor="ctr">
            <a:noAutofit/>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r>
              <a:rPr lang="en-US" sz="4200" b="1" dirty="0" smtClean="0">
                <a:solidFill>
                  <a:srgbClr val="000000"/>
                </a:solidFill>
                <a:cs typeface="Arial" pitchFamily="34" charset="0"/>
              </a:rPr>
              <a:t>Requirements in Education Code</a:t>
            </a:r>
          </a:p>
          <a:p>
            <a:endParaRPr lang="en-US" sz="4000" dirty="0">
              <a:ea typeface="Verdana" panose="020B0604030504040204" pitchFamily="34" charset="0"/>
              <a:cs typeface="Verdana" panose="020B0604030504040204" pitchFamily="34" charset="0"/>
            </a:endParaRPr>
          </a:p>
        </p:txBody>
      </p:sp>
      <p:sp>
        <p:nvSpPr>
          <p:cNvPr id="11" name="Content Placeholder 2"/>
          <p:cNvSpPr txBox="1">
            <a:spLocks/>
          </p:cNvSpPr>
          <p:nvPr/>
        </p:nvSpPr>
        <p:spPr>
          <a:xfrm>
            <a:off x="152400" y="1524000"/>
            <a:ext cx="8991600" cy="4422853"/>
          </a:xfrm>
          <a:prstGeom prst="rect">
            <a:avLst/>
          </a:prstGeom>
        </p:spPr>
        <p:txBody>
          <a:bodyPr vert="horz" lIns="85341" tIns="42670" rIns="85341" bIns="42670" rtlCol="0">
            <a:norm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0" indent="0">
              <a:buClr>
                <a:schemeClr val="tx1"/>
              </a:buClr>
              <a:buNone/>
            </a:pPr>
            <a:endParaRPr lang="en-US" sz="3600" dirty="0" smtClean="0">
              <a:latin typeface="Calibri" pitchFamily="34" charset="0"/>
            </a:endParaRPr>
          </a:p>
          <a:p>
            <a:pPr>
              <a:buClr>
                <a:schemeClr val="tx1"/>
              </a:buClr>
            </a:pPr>
            <a:endParaRPr lang="en-US" sz="3600" dirty="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smtClean="0">
              <a:latin typeface="Calibri" pitchFamily="34" charset="0"/>
            </a:endParaRPr>
          </a:p>
          <a:p>
            <a:pPr marL="0" indent="0">
              <a:buNone/>
            </a:pPr>
            <a:endParaRPr lang="en-US" sz="2200" b="1" dirty="0">
              <a:latin typeface="Calibri" pitchFamily="34" charset="0"/>
            </a:endParaRPr>
          </a:p>
          <a:p>
            <a:pPr>
              <a:buFont typeface="Wingdings" pitchFamily="2" charset="2"/>
              <a:buNone/>
            </a:pPr>
            <a:r>
              <a:rPr lang="en-US" sz="3400" b="1" dirty="0">
                <a:latin typeface="Calibri" pitchFamily="34" charset="0"/>
              </a:rPr>
              <a:t>              </a:t>
            </a:r>
          </a:p>
          <a:p>
            <a:pPr marL="0" indent="0">
              <a:buNone/>
            </a:pPr>
            <a:endParaRPr lang="en-US" sz="2200" b="1" dirty="0">
              <a:latin typeface="Calibri" pitchFamily="34" charset="0"/>
            </a:endParaRPr>
          </a:p>
        </p:txBody>
      </p:sp>
      <p:sp>
        <p:nvSpPr>
          <p:cNvPr id="2" name="TextBox 1"/>
          <p:cNvSpPr txBox="1"/>
          <p:nvPr/>
        </p:nvSpPr>
        <p:spPr>
          <a:xfrm>
            <a:off x="86139" y="1586947"/>
            <a:ext cx="9372600" cy="6155531"/>
          </a:xfrm>
          <a:prstGeom prst="rect">
            <a:avLst/>
          </a:prstGeom>
          <a:noFill/>
        </p:spPr>
        <p:txBody>
          <a:bodyPr wrap="square" rtlCol="0">
            <a:spAutoFit/>
          </a:bodyPr>
          <a:lstStyle/>
          <a:p>
            <a:r>
              <a:rPr lang="en-US" sz="3600" b="1" dirty="0" smtClean="0">
                <a:solidFill>
                  <a:srgbClr val="000000"/>
                </a:solidFill>
                <a:cs typeface="Arial" pitchFamily="34" charset="0"/>
              </a:rPr>
              <a:t>Eight (8) </a:t>
            </a:r>
            <a:r>
              <a:rPr lang="en-US" sz="3600" b="1" dirty="0">
                <a:solidFill>
                  <a:srgbClr val="000000"/>
                </a:solidFill>
                <a:cs typeface="Arial" pitchFamily="34" charset="0"/>
              </a:rPr>
              <a:t>Components </a:t>
            </a:r>
            <a:r>
              <a:rPr lang="en-US" sz="3600" b="1" dirty="0" smtClean="0">
                <a:solidFill>
                  <a:srgbClr val="000000"/>
                </a:solidFill>
                <a:cs typeface="Arial" pitchFamily="34" charset="0"/>
              </a:rPr>
              <a:t>of </a:t>
            </a:r>
            <a:r>
              <a:rPr lang="en-US" sz="3600" b="1" dirty="0">
                <a:solidFill>
                  <a:srgbClr val="000000"/>
                </a:solidFill>
                <a:cs typeface="Arial" pitchFamily="34" charset="0"/>
              </a:rPr>
              <a:t>Physical </a:t>
            </a:r>
            <a:r>
              <a:rPr lang="en-US" sz="3600" b="1" dirty="0" smtClean="0">
                <a:solidFill>
                  <a:srgbClr val="000000"/>
                </a:solidFill>
                <a:cs typeface="Arial" pitchFamily="34" charset="0"/>
              </a:rPr>
              <a:t>Education</a:t>
            </a:r>
          </a:p>
          <a:p>
            <a:r>
              <a:rPr lang="en-US" b="1" dirty="0" smtClean="0">
                <a:solidFill>
                  <a:srgbClr val="000000"/>
                </a:solidFill>
                <a:cs typeface="Arial" pitchFamily="34" charset="0"/>
              </a:rPr>
              <a:t>EC </a:t>
            </a:r>
            <a:r>
              <a:rPr lang="en-US" b="1" dirty="0">
                <a:solidFill>
                  <a:srgbClr val="000000"/>
                </a:solidFill>
                <a:cs typeface="Arial" pitchFamily="34" charset="0"/>
              </a:rPr>
              <a:t>Section </a:t>
            </a:r>
            <a:r>
              <a:rPr lang="en-US" b="1" dirty="0" smtClean="0">
                <a:solidFill>
                  <a:srgbClr val="000000"/>
                </a:solidFill>
                <a:cs typeface="Arial" pitchFamily="34" charset="0"/>
              </a:rPr>
              <a:t>3352[b[</a:t>
            </a:r>
            <a:r>
              <a:rPr lang="en-US" b="1" dirty="0">
                <a:solidFill>
                  <a:srgbClr val="000000"/>
                </a:solidFill>
                <a:cs typeface="Arial" pitchFamily="34" charset="0"/>
              </a:rPr>
              <a:t>[</a:t>
            </a:r>
            <a:r>
              <a:rPr lang="en-US" b="1" dirty="0" smtClean="0">
                <a:solidFill>
                  <a:srgbClr val="000000"/>
                </a:solidFill>
                <a:cs typeface="Arial" pitchFamily="34" charset="0"/>
              </a:rPr>
              <a:t>7] </a:t>
            </a:r>
            <a:endParaRPr lang="en-US" dirty="0" smtClean="0">
              <a:solidFill>
                <a:srgbClr val="000000"/>
              </a:solidFill>
              <a:cs typeface="Arial" pitchFamily="34" charset="0"/>
            </a:endParaRPr>
          </a:p>
          <a:p>
            <a:pPr marL="396875" indent="-396875">
              <a:buFont typeface="Arial" panose="020B0604020202020204" pitchFamily="34" charset="0"/>
              <a:buChar char="•"/>
            </a:pPr>
            <a:r>
              <a:rPr lang="en-US" sz="3400" dirty="0"/>
              <a:t>Effects of </a:t>
            </a:r>
            <a:r>
              <a:rPr lang="en-US" sz="3400" dirty="0" smtClean="0"/>
              <a:t>Physical </a:t>
            </a:r>
            <a:r>
              <a:rPr lang="en-US" sz="3400" dirty="0"/>
              <a:t>A</a:t>
            </a:r>
            <a:r>
              <a:rPr lang="en-US" sz="3400" dirty="0" smtClean="0"/>
              <a:t>ctivity </a:t>
            </a:r>
            <a:r>
              <a:rPr lang="en-US" sz="3400" dirty="0"/>
              <a:t>U</a:t>
            </a:r>
            <a:r>
              <a:rPr lang="en-US" sz="3400" dirty="0" smtClean="0"/>
              <a:t>pon </a:t>
            </a:r>
            <a:r>
              <a:rPr lang="en-US" sz="3400" dirty="0"/>
              <a:t>D</a:t>
            </a:r>
            <a:r>
              <a:rPr lang="en-US" sz="3400" dirty="0" smtClean="0"/>
              <a:t>ynamic </a:t>
            </a:r>
            <a:r>
              <a:rPr lang="en-US" sz="3400" dirty="0"/>
              <a:t>H</a:t>
            </a:r>
            <a:r>
              <a:rPr lang="en-US" sz="3400" dirty="0" smtClean="0"/>
              <a:t>ealth</a:t>
            </a:r>
            <a:endParaRPr lang="en-US" sz="3400" dirty="0"/>
          </a:p>
          <a:p>
            <a:pPr marL="396875" indent="-396875">
              <a:buFont typeface="Arial" panose="020B0604020202020204" pitchFamily="34" charset="0"/>
              <a:buChar char="•"/>
            </a:pPr>
            <a:r>
              <a:rPr lang="en-US" sz="3400" dirty="0"/>
              <a:t>Mechanics of </a:t>
            </a:r>
            <a:r>
              <a:rPr lang="en-US" sz="3400" dirty="0" smtClean="0"/>
              <a:t>Body </a:t>
            </a:r>
            <a:r>
              <a:rPr lang="en-US" sz="3400" dirty="0"/>
              <a:t>M</a:t>
            </a:r>
            <a:r>
              <a:rPr lang="en-US" sz="3400" dirty="0" smtClean="0"/>
              <a:t>ovement</a:t>
            </a:r>
            <a:endParaRPr lang="en-US" sz="3400" dirty="0"/>
          </a:p>
          <a:p>
            <a:pPr marL="396875" indent="-396875">
              <a:buFont typeface="Arial" panose="020B0604020202020204" pitchFamily="34" charset="0"/>
              <a:buChar char="•"/>
            </a:pPr>
            <a:r>
              <a:rPr lang="en-US" sz="3400" dirty="0"/>
              <a:t>Aquatics</a:t>
            </a:r>
          </a:p>
          <a:p>
            <a:pPr marL="396875" indent="-396875">
              <a:buFont typeface="Arial" panose="020B0604020202020204" pitchFamily="34" charset="0"/>
              <a:buChar char="•"/>
            </a:pPr>
            <a:r>
              <a:rPr lang="en-US" sz="3400" dirty="0"/>
              <a:t>Gymnastics and </a:t>
            </a:r>
            <a:r>
              <a:rPr lang="en-US" sz="3400" dirty="0" smtClean="0"/>
              <a:t>Tumbling</a:t>
            </a:r>
            <a:endParaRPr lang="en-US" sz="3400" dirty="0"/>
          </a:p>
          <a:p>
            <a:pPr marL="396875" indent="-396875">
              <a:buFont typeface="Arial" panose="020B0604020202020204" pitchFamily="34" charset="0"/>
              <a:buChar char="•"/>
            </a:pPr>
            <a:r>
              <a:rPr lang="en-US" sz="3400" dirty="0"/>
              <a:t>Individual and </a:t>
            </a:r>
            <a:r>
              <a:rPr lang="en-US" sz="3400" dirty="0" smtClean="0"/>
              <a:t>Dual </a:t>
            </a:r>
            <a:r>
              <a:rPr lang="en-US" sz="3400" dirty="0"/>
              <a:t>S</a:t>
            </a:r>
            <a:r>
              <a:rPr lang="en-US" sz="3400" dirty="0" smtClean="0"/>
              <a:t>ports</a:t>
            </a:r>
            <a:endParaRPr lang="en-US" sz="3400" dirty="0"/>
          </a:p>
          <a:p>
            <a:pPr marL="396875" indent="-396875">
              <a:buFont typeface="Arial" panose="020B0604020202020204" pitchFamily="34" charset="0"/>
              <a:buChar char="•"/>
            </a:pPr>
            <a:r>
              <a:rPr lang="en-US" sz="3400" dirty="0"/>
              <a:t>Rhythms and </a:t>
            </a:r>
            <a:r>
              <a:rPr lang="en-US" sz="3400" dirty="0" smtClean="0"/>
              <a:t>Dance</a:t>
            </a:r>
            <a:endParaRPr lang="en-US" sz="3400" dirty="0"/>
          </a:p>
          <a:p>
            <a:pPr marL="396875" indent="-396875">
              <a:buFont typeface="Arial" panose="020B0604020202020204" pitchFamily="34" charset="0"/>
              <a:buChar char="•"/>
            </a:pPr>
            <a:r>
              <a:rPr lang="en-US" sz="3400" dirty="0"/>
              <a:t>Team </a:t>
            </a:r>
            <a:r>
              <a:rPr lang="en-US" sz="3400" dirty="0" smtClean="0"/>
              <a:t>Sports</a:t>
            </a:r>
            <a:endParaRPr lang="en-US" sz="3400" dirty="0"/>
          </a:p>
          <a:p>
            <a:pPr marL="396875" indent="-396875">
              <a:buFont typeface="Arial" panose="020B0604020202020204" pitchFamily="34" charset="0"/>
              <a:buChar char="•"/>
            </a:pPr>
            <a:r>
              <a:rPr lang="en-US" sz="3400" dirty="0" err="1" smtClean="0"/>
              <a:t>Combatives</a:t>
            </a:r>
            <a:r>
              <a:rPr lang="en-US" sz="3400" dirty="0" smtClean="0"/>
              <a:t> </a:t>
            </a:r>
            <a:endParaRPr lang="en-US" sz="3400" b="1" dirty="0" smtClean="0">
              <a:solidFill>
                <a:srgbClr val="000000"/>
              </a:solidFill>
              <a:latin typeface="Arial" pitchFamily="34" charset="0"/>
              <a:cs typeface="Arial" pitchFamily="34" charset="0"/>
            </a:endParaRPr>
          </a:p>
          <a:p>
            <a:endParaRPr lang="en-US" sz="3400" b="1" dirty="0">
              <a:solidFill>
                <a:srgbClr val="000000"/>
              </a:solidFill>
              <a:latin typeface="Arial" pitchFamily="34" charset="0"/>
              <a:cs typeface="Arial" pitchFamily="34" charset="0"/>
            </a:endParaRPr>
          </a:p>
          <a:p>
            <a:endParaRPr lang="en-US" sz="3400" dirty="0"/>
          </a:p>
        </p:txBody>
      </p:sp>
      <p:sp>
        <p:nvSpPr>
          <p:cNvPr id="3" name="Slide Number Placeholder 2"/>
          <p:cNvSpPr>
            <a:spLocks noGrp="1"/>
          </p:cNvSpPr>
          <p:nvPr>
            <p:ph type="sldNum" sz="quarter" idx="12"/>
          </p:nvPr>
        </p:nvSpPr>
        <p:spPr/>
        <p:txBody>
          <a:bodyPr/>
          <a:lstStyle/>
          <a:p>
            <a:fld id="{75A7CC9C-AF8C-424C-8560-62F20B36727C}" type="slidenum">
              <a:rPr lang="en-US" smtClean="0"/>
              <a:t>4</a:t>
            </a:fld>
            <a:endParaRPr lang="en-US" dirty="0"/>
          </a:p>
        </p:txBody>
      </p:sp>
    </p:spTree>
    <p:extLst>
      <p:ext uri="{BB962C8B-B14F-4D97-AF65-F5344CB8AC3E}">
        <p14:creationId xmlns:p14="http://schemas.microsoft.com/office/powerpoint/2010/main" val="42661356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0" y="988218"/>
            <a:ext cx="8912079" cy="1071563"/>
          </a:xfrm>
          <a:prstGeom prst="rect">
            <a:avLst/>
          </a:prstGeom>
        </p:spPr>
        <p:txBody>
          <a:bodyPr vert="horz" lIns="85341" tIns="42670" rIns="85341" bIns="42670" rtlCol="0" anchor="ctr">
            <a:noAutofit/>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r>
              <a:rPr lang="en-US" sz="4200" b="1" dirty="0" smtClean="0">
                <a:solidFill>
                  <a:srgbClr val="000000"/>
                </a:solidFill>
                <a:latin typeface="Arial" pitchFamily="34" charset="0"/>
                <a:cs typeface="Arial" pitchFamily="34" charset="0"/>
              </a:rPr>
              <a:t>Requirements in Education Code</a:t>
            </a:r>
          </a:p>
          <a:p>
            <a:endParaRPr lang="en-US" sz="4000" dirty="0">
              <a:ea typeface="Verdana" panose="020B0604030504040204" pitchFamily="34" charset="0"/>
              <a:cs typeface="Verdana" panose="020B0604030504040204" pitchFamily="34" charset="0"/>
            </a:endParaRPr>
          </a:p>
        </p:txBody>
      </p:sp>
      <p:sp>
        <p:nvSpPr>
          <p:cNvPr id="11" name="Content Placeholder 2"/>
          <p:cNvSpPr txBox="1">
            <a:spLocks/>
          </p:cNvSpPr>
          <p:nvPr/>
        </p:nvSpPr>
        <p:spPr>
          <a:xfrm>
            <a:off x="152400" y="1524000"/>
            <a:ext cx="8991600" cy="4422853"/>
          </a:xfrm>
          <a:prstGeom prst="rect">
            <a:avLst/>
          </a:prstGeom>
        </p:spPr>
        <p:txBody>
          <a:bodyPr vert="horz" lIns="85341" tIns="42670" rIns="85341" bIns="42670" rtlCol="0">
            <a:norm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0" indent="0">
              <a:buClr>
                <a:schemeClr val="tx1"/>
              </a:buClr>
              <a:buNone/>
            </a:pPr>
            <a:endParaRPr lang="en-US" sz="3600" dirty="0" smtClean="0">
              <a:latin typeface="Calibri" pitchFamily="34" charset="0"/>
            </a:endParaRPr>
          </a:p>
          <a:p>
            <a:pPr>
              <a:buClr>
                <a:schemeClr val="tx1"/>
              </a:buClr>
            </a:pPr>
            <a:endParaRPr lang="en-US" sz="3600" dirty="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smtClean="0">
              <a:latin typeface="Calibri" pitchFamily="34" charset="0"/>
            </a:endParaRPr>
          </a:p>
          <a:p>
            <a:pPr marL="0" indent="0">
              <a:buNone/>
            </a:pPr>
            <a:endParaRPr lang="en-US" sz="2200" b="1" dirty="0">
              <a:latin typeface="Calibri" pitchFamily="34" charset="0"/>
            </a:endParaRPr>
          </a:p>
          <a:p>
            <a:pPr>
              <a:buFont typeface="Wingdings" pitchFamily="2" charset="2"/>
              <a:buNone/>
            </a:pPr>
            <a:r>
              <a:rPr lang="en-US" sz="3400" b="1" dirty="0">
                <a:latin typeface="Calibri" pitchFamily="34" charset="0"/>
              </a:rPr>
              <a:t>              </a:t>
            </a:r>
          </a:p>
          <a:p>
            <a:pPr marL="0" indent="0">
              <a:buNone/>
            </a:pPr>
            <a:endParaRPr lang="en-US" sz="2200" b="1" dirty="0">
              <a:latin typeface="Calibri" pitchFamily="34" charset="0"/>
            </a:endParaRPr>
          </a:p>
        </p:txBody>
      </p:sp>
      <p:sp>
        <p:nvSpPr>
          <p:cNvPr id="2" name="TextBox 1"/>
          <p:cNvSpPr txBox="1"/>
          <p:nvPr/>
        </p:nvSpPr>
        <p:spPr>
          <a:xfrm>
            <a:off x="-59226" y="1529693"/>
            <a:ext cx="9372600" cy="1600438"/>
          </a:xfrm>
          <a:prstGeom prst="rect">
            <a:avLst/>
          </a:prstGeom>
          <a:noFill/>
        </p:spPr>
        <p:txBody>
          <a:bodyPr wrap="square" rtlCol="0">
            <a:spAutoFit/>
          </a:bodyPr>
          <a:lstStyle/>
          <a:p>
            <a:r>
              <a:rPr lang="en-US" sz="3000" b="1" dirty="0" smtClean="0">
                <a:solidFill>
                  <a:srgbClr val="000000"/>
                </a:solidFill>
                <a:cs typeface="Arial" pitchFamily="34" charset="0"/>
              </a:rPr>
              <a:t>Instructional Minutes &amp; Graduation Requirements </a:t>
            </a:r>
            <a:endParaRPr lang="en-US" sz="3000" b="1" dirty="0">
              <a:solidFill>
                <a:srgbClr val="000000"/>
              </a:solidFill>
              <a:cs typeface="Arial" pitchFamily="34" charset="0"/>
            </a:endParaRPr>
          </a:p>
          <a:p>
            <a:endParaRPr lang="en-US" sz="3400" b="1" dirty="0">
              <a:solidFill>
                <a:srgbClr val="000000"/>
              </a:solidFill>
              <a:latin typeface="Arial" pitchFamily="34" charset="0"/>
              <a:cs typeface="Arial" pitchFamily="34" charset="0"/>
            </a:endParaRPr>
          </a:p>
          <a:p>
            <a:endParaRPr lang="en-US" sz="3400" dirty="0"/>
          </a:p>
        </p:txBody>
      </p:sp>
      <p:sp>
        <p:nvSpPr>
          <p:cNvPr id="3" name="Slide Number Placeholder 2"/>
          <p:cNvSpPr>
            <a:spLocks noGrp="1"/>
          </p:cNvSpPr>
          <p:nvPr>
            <p:ph type="sldNum" sz="quarter" idx="12"/>
          </p:nvPr>
        </p:nvSpPr>
        <p:spPr/>
        <p:txBody>
          <a:bodyPr/>
          <a:lstStyle/>
          <a:p>
            <a:fld id="{75A7CC9C-AF8C-424C-8560-62F20B36727C}" type="slidenum">
              <a:rPr lang="en-US" smtClean="0"/>
              <a:t>5</a:t>
            </a:fld>
            <a:endParaRPr lang="en-US" dirty="0"/>
          </a:p>
        </p:txBody>
      </p:sp>
      <p:sp>
        <p:nvSpPr>
          <p:cNvPr id="4" name="Rectangle 3"/>
          <p:cNvSpPr/>
          <p:nvPr/>
        </p:nvSpPr>
        <p:spPr>
          <a:xfrm>
            <a:off x="138316" y="2110654"/>
            <a:ext cx="8977516" cy="4770537"/>
          </a:xfrm>
          <a:prstGeom prst="rect">
            <a:avLst/>
          </a:prstGeom>
        </p:spPr>
        <p:txBody>
          <a:bodyPr wrap="square">
            <a:spAutoFit/>
          </a:bodyPr>
          <a:lstStyle/>
          <a:p>
            <a:pPr marL="342900" indent="-342900">
              <a:buFont typeface="Arial" pitchFamily="34" charset="0"/>
              <a:buChar char="•"/>
            </a:pPr>
            <a:r>
              <a:rPr lang="en-US" sz="2400" b="1" dirty="0"/>
              <a:t>EC Section 51210: </a:t>
            </a:r>
          </a:p>
          <a:p>
            <a:pPr marL="344488"/>
            <a:r>
              <a:rPr lang="en-US" sz="2400" dirty="0" smtClean="0"/>
              <a:t>Requires </a:t>
            </a:r>
            <a:r>
              <a:rPr lang="en-US" sz="2400" dirty="0"/>
              <a:t>all students in grades 1-6 to receive 200 minutes of physical education instruction each 10 school days, exclusive of recesses and the lunch period.</a:t>
            </a:r>
          </a:p>
          <a:p>
            <a:pPr marL="171450" indent="-171450">
              <a:buFont typeface="Arial" pitchFamily="34" charset="0"/>
              <a:buChar char="•"/>
            </a:pPr>
            <a:endParaRPr lang="en-US" sz="1000" b="1" dirty="0" smtClean="0"/>
          </a:p>
          <a:p>
            <a:pPr marL="171450" indent="-171450">
              <a:buFont typeface="Arial" pitchFamily="34" charset="0"/>
              <a:buChar char="•"/>
            </a:pPr>
            <a:endParaRPr lang="en-US" sz="1000" b="1" dirty="0"/>
          </a:p>
          <a:p>
            <a:pPr marL="342900" indent="-342900">
              <a:buFont typeface="Arial" pitchFamily="34" charset="0"/>
              <a:buChar char="•"/>
            </a:pPr>
            <a:r>
              <a:rPr lang="en-US" sz="2400" b="1" dirty="0"/>
              <a:t>EC Section 51222</a:t>
            </a:r>
            <a:r>
              <a:rPr lang="en-US" sz="2400" dirty="0"/>
              <a:t>: </a:t>
            </a:r>
          </a:p>
          <a:p>
            <a:pPr marL="396875"/>
            <a:r>
              <a:rPr lang="en-US" sz="2400" dirty="0" smtClean="0"/>
              <a:t>Requires </a:t>
            </a:r>
            <a:r>
              <a:rPr lang="en-US" sz="2400" dirty="0"/>
              <a:t>all students in grades 7-12 to receive a minimum of 400 minutes of physical education instruction every 10 school days</a:t>
            </a:r>
            <a:endParaRPr lang="en-US" sz="2400" b="1" dirty="0"/>
          </a:p>
          <a:p>
            <a:pPr marL="171450" indent="-171450" algn="ctr">
              <a:buFont typeface="Arial" pitchFamily="34" charset="0"/>
              <a:buChar char="•"/>
            </a:pPr>
            <a:endParaRPr lang="en-US" sz="1000" b="1" dirty="0" smtClean="0"/>
          </a:p>
          <a:p>
            <a:pPr algn="ctr"/>
            <a:endParaRPr lang="en-US" sz="1000" b="1" dirty="0"/>
          </a:p>
          <a:p>
            <a:pPr marL="342900" indent="-342900">
              <a:buFont typeface="Arial" pitchFamily="34" charset="0"/>
              <a:buChar char="•"/>
            </a:pPr>
            <a:r>
              <a:rPr lang="en-US" sz="2400" b="1" dirty="0"/>
              <a:t>EC Section </a:t>
            </a:r>
            <a:r>
              <a:rPr lang="en-US" sz="2400" b="1" dirty="0" smtClean="0"/>
              <a:t>51225.3:</a:t>
            </a:r>
            <a:endParaRPr lang="en-US" sz="2400" dirty="0"/>
          </a:p>
          <a:p>
            <a:pPr marL="396875"/>
            <a:r>
              <a:rPr lang="en-US" sz="2400" dirty="0"/>
              <a:t>States that the minimum requirement for graduation is two courses in PE unless a student has been exempted by the local governing Board</a:t>
            </a:r>
          </a:p>
        </p:txBody>
      </p:sp>
    </p:spTree>
    <p:extLst>
      <p:ext uri="{BB962C8B-B14F-4D97-AF65-F5344CB8AC3E}">
        <p14:creationId xmlns:p14="http://schemas.microsoft.com/office/powerpoint/2010/main" val="105789399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0" y="988218"/>
            <a:ext cx="9372600" cy="1071563"/>
          </a:xfrm>
          <a:prstGeom prst="rect">
            <a:avLst/>
          </a:prstGeom>
        </p:spPr>
        <p:txBody>
          <a:bodyPr vert="horz" lIns="85341" tIns="42670" rIns="85341" bIns="42670" rtlCol="0" anchor="ctr">
            <a:noAutofit/>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r>
              <a:rPr lang="en-US" sz="4400" b="1" dirty="0" smtClean="0">
                <a:solidFill>
                  <a:srgbClr val="000000"/>
                </a:solidFill>
                <a:cs typeface="Arial" pitchFamily="34" charset="0"/>
              </a:rPr>
              <a:t>Exemptions</a:t>
            </a:r>
            <a:endParaRPr lang="en-US" sz="4400" b="1" dirty="0">
              <a:solidFill>
                <a:srgbClr val="000000"/>
              </a:solidFill>
              <a:cs typeface="Arial" pitchFamily="34" charset="0"/>
            </a:endParaRPr>
          </a:p>
          <a:p>
            <a:endParaRPr lang="en-US" sz="4000" dirty="0">
              <a:ea typeface="Verdana" panose="020B0604030504040204" pitchFamily="34" charset="0"/>
              <a:cs typeface="Verdana" panose="020B0604030504040204" pitchFamily="34" charset="0"/>
            </a:endParaRPr>
          </a:p>
        </p:txBody>
      </p:sp>
      <p:sp>
        <p:nvSpPr>
          <p:cNvPr id="11" name="Content Placeholder 2"/>
          <p:cNvSpPr txBox="1">
            <a:spLocks/>
          </p:cNvSpPr>
          <p:nvPr/>
        </p:nvSpPr>
        <p:spPr>
          <a:xfrm>
            <a:off x="152400" y="1524000"/>
            <a:ext cx="8991600" cy="4422853"/>
          </a:xfrm>
          <a:prstGeom prst="rect">
            <a:avLst/>
          </a:prstGeom>
        </p:spPr>
        <p:txBody>
          <a:bodyPr vert="horz" lIns="85341" tIns="42670" rIns="85341" bIns="42670" rtlCol="0">
            <a:norm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0" indent="0">
              <a:buClr>
                <a:schemeClr val="tx1"/>
              </a:buClr>
              <a:buNone/>
            </a:pPr>
            <a:endParaRPr lang="en-US" sz="3600" dirty="0" smtClean="0">
              <a:latin typeface="Calibri" pitchFamily="34" charset="0"/>
            </a:endParaRPr>
          </a:p>
          <a:p>
            <a:pPr>
              <a:buClr>
                <a:schemeClr val="tx1"/>
              </a:buClr>
            </a:pPr>
            <a:endParaRPr lang="en-US" sz="3600" dirty="0" smtClean="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smtClean="0">
              <a:latin typeface="Calibri" pitchFamily="34" charset="0"/>
            </a:endParaRPr>
          </a:p>
          <a:p>
            <a:pPr marL="0" indent="0">
              <a:buNone/>
            </a:pPr>
            <a:endParaRPr lang="en-US" sz="2200" b="1" dirty="0" smtClean="0">
              <a:latin typeface="Calibri" pitchFamily="34" charset="0"/>
            </a:endParaRPr>
          </a:p>
          <a:p>
            <a:pPr>
              <a:buFont typeface="Wingdings" pitchFamily="2" charset="2"/>
              <a:buNone/>
            </a:pPr>
            <a:r>
              <a:rPr lang="en-US" sz="3400" b="1" dirty="0" smtClean="0">
                <a:latin typeface="Calibri" pitchFamily="34" charset="0"/>
              </a:rPr>
              <a:t>              </a:t>
            </a:r>
          </a:p>
          <a:p>
            <a:pPr marL="0" indent="0">
              <a:buNone/>
            </a:pPr>
            <a:endParaRPr lang="en-US" sz="2200" b="1" dirty="0">
              <a:latin typeface="Calibri" pitchFamily="34" charset="0"/>
            </a:endParaRPr>
          </a:p>
        </p:txBody>
      </p:sp>
      <p:sp>
        <p:nvSpPr>
          <p:cNvPr id="17" name="TextBox 16"/>
          <p:cNvSpPr txBox="1"/>
          <p:nvPr/>
        </p:nvSpPr>
        <p:spPr>
          <a:xfrm>
            <a:off x="88208" y="1524000"/>
            <a:ext cx="8939416" cy="5909310"/>
          </a:xfrm>
          <a:prstGeom prst="rect">
            <a:avLst/>
          </a:prstGeom>
          <a:noFill/>
        </p:spPr>
        <p:txBody>
          <a:bodyPr wrap="square" rtlCol="0">
            <a:spAutoFit/>
          </a:bodyPr>
          <a:lstStyle/>
          <a:p>
            <a:pPr marL="571500" indent="-571500">
              <a:buFont typeface="Arial" panose="020B0604020202020204" pitchFamily="34" charset="0"/>
              <a:buChar char="•"/>
            </a:pPr>
            <a:r>
              <a:rPr lang="en-US" sz="3600" b="1" dirty="0" smtClean="0"/>
              <a:t>Temporary</a:t>
            </a:r>
            <a:r>
              <a:rPr lang="en-US" sz="3600" b="1" dirty="0"/>
              <a:t> </a:t>
            </a:r>
            <a:r>
              <a:rPr lang="en-US" sz="2800" dirty="0" smtClean="0"/>
              <a:t>(EC Section 51241[a][1][2])</a:t>
            </a:r>
            <a:endParaRPr lang="en-US" sz="2800" dirty="0"/>
          </a:p>
          <a:p>
            <a:pPr marL="1028700" lvl="1" indent="-571500">
              <a:buFont typeface="Arial" panose="020B0604020202020204" pitchFamily="34" charset="0"/>
              <a:buChar char="•"/>
            </a:pPr>
            <a:r>
              <a:rPr lang="en-US" sz="3200" dirty="0" smtClean="0"/>
              <a:t>Student ill or injured and a modified program cannot be provided</a:t>
            </a:r>
          </a:p>
          <a:p>
            <a:pPr marL="1028700" lvl="1" indent="-571500">
              <a:buFont typeface="Arial" panose="020B0604020202020204" pitchFamily="34" charset="0"/>
              <a:buChar char="•"/>
            </a:pPr>
            <a:endParaRPr lang="en-US" sz="1600" dirty="0" smtClean="0"/>
          </a:p>
          <a:p>
            <a:pPr marL="1028700" lvl="1" indent="-571500">
              <a:buFont typeface="Arial" panose="020B0604020202020204" pitchFamily="34" charset="0"/>
              <a:buChar char="•"/>
            </a:pPr>
            <a:r>
              <a:rPr lang="en-US" sz="3200" dirty="0" smtClean="0"/>
              <a:t>Student enrolled for one-half, or less, of the work normally required of full time pupils</a:t>
            </a:r>
          </a:p>
          <a:p>
            <a:pPr lvl="1"/>
            <a:endParaRPr lang="en-US" sz="1600" dirty="0" smtClean="0"/>
          </a:p>
          <a:p>
            <a:pPr marL="571500" indent="-571500">
              <a:buFont typeface="Arial" panose="020B0604020202020204" pitchFamily="34" charset="0"/>
              <a:buChar char="•"/>
            </a:pPr>
            <a:r>
              <a:rPr lang="en-US" sz="3600" b="1" dirty="0"/>
              <a:t>Two-Year Exemption </a:t>
            </a:r>
            <a:r>
              <a:rPr lang="en-US" sz="2800" dirty="0"/>
              <a:t>(EC Section 51241[b][1])</a:t>
            </a:r>
          </a:p>
          <a:p>
            <a:pPr marL="1028700" lvl="1" indent="-571500">
              <a:buFont typeface="Arial" panose="020B0604020202020204" pitchFamily="34" charset="0"/>
              <a:buChar char="•"/>
            </a:pPr>
            <a:r>
              <a:rPr lang="en-US" sz="3200" dirty="0" smtClean="0"/>
              <a:t>Student </a:t>
            </a:r>
            <a:r>
              <a:rPr lang="en-US" sz="3200" dirty="0"/>
              <a:t>successfully passing the physical fitness </a:t>
            </a:r>
            <a:r>
              <a:rPr lang="en-US" sz="3200" dirty="0" smtClean="0"/>
              <a:t>test </a:t>
            </a:r>
            <a:r>
              <a:rPr lang="en-US" sz="3000" dirty="0" smtClean="0"/>
              <a:t>(at least 5/6 areas on Fitness Test)</a:t>
            </a:r>
          </a:p>
          <a:p>
            <a:pPr marL="1028700" lvl="1" indent="-571500">
              <a:buFont typeface="Arial" panose="020B0604020202020204" pitchFamily="34" charset="0"/>
              <a:buChar char="•"/>
            </a:pPr>
            <a:r>
              <a:rPr lang="en-US" sz="3200" dirty="0" smtClean="0"/>
              <a:t>Student’s request/consent is required</a:t>
            </a:r>
            <a:endParaRPr lang="en-US" sz="3200" dirty="0"/>
          </a:p>
          <a:p>
            <a:pPr lvl="1"/>
            <a:endParaRPr lang="en-US" sz="3200" dirty="0"/>
          </a:p>
          <a:p>
            <a:pPr marL="571500" indent="-571500">
              <a:buFont typeface="Arial" panose="020B0604020202020204" pitchFamily="34" charset="0"/>
              <a:buChar char="•"/>
            </a:pPr>
            <a:endParaRPr lang="en-US" sz="900" dirty="0" smtClean="0"/>
          </a:p>
          <a:p>
            <a:pPr marL="571500" indent="-571500">
              <a:buFont typeface="Arial" panose="020B0604020202020204" pitchFamily="34" charset="0"/>
              <a:buChar char="•"/>
            </a:pPr>
            <a:endParaRPr lang="en-US" sz="900" dirty="0"/>
          </a:p>
        </p:txBody>
      </p:sp>
      <p:sp>
        <p:nvSpPr>
          <p:cNvPr id="2" name="Slide Number Placeholder 1"/>
          <p:cNvSpPr>
            <a:spLocks noGrp="1"/>
          </p:cNvSpPr>
          <p:nvPr>
            <p:ph type="sldNum" sz="quarter" idx="12"/>
          </p:nvPr>
        </p:nvSpPr>
        <p:spPr/>
        <p:txBody>
          <a:bodyPr/>
          <a:lstStyle/>
          <a:p>
            <a:fld id="{75A7CC9C-AF8C-424C-8560-62F20B36727C}" type="slidenum">
              <a:rPr lang="en-US" smtClean="0"/>
              <a:t>6</a:t>
            </a:fld>
            <a:endParaRPr lang="en-US" dirty="0"/>
          </a:p>
        </p:txBody>
      </p:sp>
    </p:spTree>
    <p:extLst>
      <p:ext uri="{BB962C8B-B14F-4D97-AF65-F5344CB8AC3E}">
        <p14:creationId xmlns:p14="http://schemas.microsoft.com/office/powerpoint/2010/main" val="328941900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0" y="988218"/>
            <a:ext cx="9372600" cy="1071563"/>
          </a:xfrm>
          <a:prstGeom prst="rect">
            <a:avLst/>
          </a:prstGeom>
        </p:spPr>
        <p:txBody>
          <a:bodyPr vert="horz" lIns="85341" tIns="42670" rIns="85341" bIns="42670" rtlCol="0" anchor="ctr">
            <a:noAutofit/>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r>
              <a:rPr lang="en-US" sz="4400" b="1" dirty="0" smtClean="0">
                <a:solidFill>
                  <a:srgbClr val="000000"/>
                </a:solidFill>
                <a:cs typeface="Arial" pitchFamily="34" charset="0"/>
              </a:rPr>
              <a:t>Exemptions</a:t>
            </a:r>
            <a:endParaRPr lang="en-US" sz="4400" b="1" dirty="0">
              <a:solidFill>
                <a:srgbClr val="000000"/>
              </a:solidFill>
              <a:cs typeface="Arial" pitchFamily="34" charset="0"/>
            </a:endParaRPr>
          </a:p>
          <a:p>
            <a:endParaRPr lang="en-US" sz="4000" dirty="0">
              <a:ea typeface="Verdana" panose="020B0604030504040204" pitchFamily="34" charset="0"/>
              <a:cs typeface="Verdana" panose="020B0604030504040204" pitchFamily="34" charset="0"/>
            </a:endParaRPr>
          </a:p>
        </p:txBody>
      </p:sp>
      <p:sp>
        <p:nvSpPr>
          <p:cNvPr id="11" name="Content Placeholder 2"/>
          <p:cNvSpPr txBox="1">
            <a:spLocks/>
          </p:cNvSpPr>
          <p:nvPr/>
        </p:nvSpPr>
        <p:spPr>
          <a:xfrm>
            <a:off x="152400" y="1524000"/>
            <a:ext cx="8991600" cy="4422853"/>
          </a:xfrm>
          <a:prstGeom prst="rect">
            <a:avLst/>
          </a:prstGeom>
        </p:spPr>
        <p:txBody>
          <a:bodyPr vert="horz" lIns="85341" tIns="42670" rIns="85341" bIns="42670" rtlCol="0">
            <a:norm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0" indent="0">
              <a:buClr>
                <a:schemeClr val="tx1"/>
              </a:buClr>
              <a:buNone/>
            </a:pPr>
            <a:endParaRPr lang="en-US" sz="3600" dirty="0" smtClean="0">
              <a:latin typeface="Calibri" pitchFamily="34" charset="0"/>
            </a:endParaRPr>
          </a:p>
          <a:p>
            <a:pPr>
              <a:buClr>
                <a:schemeClr val="tx1"/>
              </a:buClr>
            </a:pPr>
            <a:endParaRPr lang="en-US" sz="3600" dirty="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smtClean="0">
              <a:latin typeface="Calibri" pitchFamily="34" charset="0"/>
            </a:endParaRPr>
          </a:p>
          <a:p>
            <a:pPr marL="0" indent="0">
              <a:buNone/>
            </a:pPr>
            <a:endParaRPr lang="en-US" sz="2200" b="1" dirty="0">
              <a:latin typeface="Calibri" pitchFamily="34" charset="0"/>
            </a:endParaRPr>
          </a:p>
          <a:p>
            <a:pPr>
              <a:buFont typeface="Wingdings" pitchFamily="2" charset="2"/>
              <a:buNone/>
            </a:pPr>
            <a:r>
              <a:rPr lang="en-US" sz="3400" b="1" dirty="0">
                <a:latin typeface="Calibri" pitchFamily="34" charset="0"/>
              </a:rPr>
              <a:t>              </a:t>
            </a:r>
          </a:p>
          <a:p>
            <a:pPr marL="0" indent="0">
              <a:buNone/>
            </a:pPr>
            <a:endParaRPr lang="en-US" sz="2200" b="1" dirty="0">
              <a:latin typeface="Calibri" pitchFamily="34" charset="0"/>
            </a:endParaRPr>
          </a:p>
        </p:txBody>
      </p:sp>
      <p:sp>
        <p:nvSpPr>
          <p:cNvPr id="17" name="TextBox 16"/>
          <p:cNvSpPr txBox="1"/>
          <p:nvPr/>
        </p:nvSpPr>
        <p:spPr>
          <a:xfrm>
            <a:off x="88208" y="1524000"/>
            <a:ext cx="8939416" cy="5401479"/>
          </a:xfrm>
          <a:prstGeom prst="rect">
            <a:avLst/>
          </a:prstGeom>
          <a:noFill/>
        </p:spPr>
        <p:txBody>
          <a:bodyPr wrap="square" rtlCol="0">
            <a:spAutoFit/>
          </a:bodyPr>
          <a:lstStyle/>
          <a:p>
            <a:r>
              <a:rPr lang="en-US" sz="3800" b="1" dirty="0" smtClean="0"/>
              <a:t>Permanent </a:t>
            </a:r>
            <a:r>
              <a:rPr lang="en-US" sz="3200" dirty="0" smtClean="0"/>
              <a:t>(EC Section 51241[c][1][2][3])</a:t>
            </a:r>
            <a:endParaRPr lang="en-US" sz="3200" dirty="0"/>
          </a:p>
          <a:p>
            <a:endParaRPr lang="en-US" sz="900" dirty="0"/>
          </a:p>
          <a:p>
            <a:pPr marL="571500" indent="-571500">
              <a:buFont typeface="Arial" panose="020B0604020202020204" pitchFamily="34" charset="0"/>
              <a:buChar char="•"/>
            </a:pPr>
            <a:r>
              <a:rPr lang="en-US" sz="3200" dirty="0" smtClean="0"/>
              <a:t>Student who is 16 years or older who have been enrolled in grade 10 for one academic year or longer</a:t>
            </a:r>
          </a:p>
          <a:p>
            <a:endParaRPr lang="en-US" sz="1400" dirty="0"/>
          </a:p>
          <a:p>
            <a:pPr marL="571500" indent="-571500">
              <a:buFont typeface="Arial" panose="020B0604020202020204" pitchFamily="34" charset="0"/>
              <a:buChar char="•"/>
            </a:pPr>
            <a:r>
              <a:rPr lang="en-US" sz="3200" dirty="0" smtClean="0"/>
              <a:t>Student enrolled as a post-graduate pupil</a:t>
            </a:r>
          </a:p>
          <a:p>
            <a:pPr marL="571500" indent="-571500">
              <a:buFont typeface="Arial" panose="020B0604020202020204" pitchFamily="34" charset="0"/>
              <a:buChar char="•"/>
            </a:pPr>
            <a:endParaRPr lang="en-US" sz="2400" dirty="0"/>
          </a:p>
          <a:p>
            <a:pPr marL="571500" indent="-571500">
              <a:buFont typeface="Arial"/>
              <a:buChar char="•"/>
            </a:pPr>
            <a:r>
              <a:rPr lang="en-US" sz="3200" dirty="0" smtClean="0"/>
              <a:t>Student enrolled in a juvenile home, ranch camp, or forestry camp program  where the student is scheduled for recreation</a:t>
            </a:r>
          </a:p>
          <a:p>
            <a:endParaRPr lang="en-US" sz="3600" dirty="0" smtClean="0"/>
          </a:p>
        </p:txBody>
      </p:sp>
      <p:sp>
        <p:nvSpPr>
          <p:cNvPr id="2" name="Slide Number Placeholder 1"/>
          <p:cNvSpPr>
            <a:spLocks noGrp="1"/>
          </p:cNvSpPr>
          <p:nvPr>
            <p:ph type="sldNum" sz="quarter" idx="12"/>
          </p:nvPr>
        </p:nvSpPr>
        <p:spPr/>
        <p:txBody>
          <a:bodyPr/>
          <a:lstStyle/>
          <a:p>
            <a:fld id="{75A7CC9C-AF8C-424C-8560-62F20B36727C}" type="slidenum">
              <a:rPr lang="en-US" smtClean="0"/>
              <a:t>7</a:t>
            </a:fld>
            <a:endParaRPr lang="en-US" dirty="0"/>
          </a:p>
        </p:txBody>
      </p:sp>
    </p:spTree>
    <p:extLst>
      <p:ext uri="{BB962C8B-B14F-4D97-AF65-F5344CB8AC3E}">
        <p14:creationId xmlns:p14="http://schemas.microsoft.com/office/powerpoint/2010/main" val="119761895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0" y="988218"/>
            <a:ext cx="9372600" cy="1071563"/>
          </a:xfrm>
          <a:prstGeom prst="rect">
            <a:avLst/>
          </a:prstGeom>
        </p:spPr>
        <p:txBody>
          <a:bodyPr vert="horz" lIns="85341" tIns="42670" rIns="85341" bIns="42670" rtlCol="0" anchor="ctr">
            <a:noAutofit/>
          </a:bodyPr>
          <a:lstStyle>
            <a:lvl1pPr algn="l" defTabSz="975390" rtl="0" eaLnBrk="1" latinLnBrk="0" hangingPunct="1">
              <a:lnSpc>
                <a:spcPct val="90000"/>
              </a:lnSpc>
              <a:spcBef>
                <a:spcPct val="0"/>
              </a:spcBef>
              <a:buNone/>
              <a:defRPr sz="4693" kern="1200">
                <a:solidFill>
                  <a:schemeClr val="tx1"/>
                </a:solidFill>
                <a:latin typeface="+mj-lt"/>
                <a:ea typeface="+mj-ea"/>
                <a:cs typeface="+mj-cs"/>
              </a:defRPr>
            </a:lvl1pPr>
          </a:lstStyle>
          <a:p>
            <a:r>
              <a:rPr lang="en-US" sz="4400" b="1" dirty="0" smtClean="0">
                <a:solidFill>
                  <a:srgbClr val="000000"/>
                </a:solidFill>
                <a:cs typeface="Arial" pitchFamily="34" charset="0"/>
              </a:rPr>
              <a:t>Exemptions</a:t>
            </a:r>
            <a:endParaRPr lang="en-US" sz="4400" b="1" dirty="0">
              <a:solidFill>
                <a:srgbClr val="000000"/>
              </a:solidFill>
              <a:cs typeface="Arial" pitchFamily="34" charset="0"/>
            </a:endParaRPr>
          </a:p>
          <a:p>
            <a:endParaRPr lang="en-US" sz="4000" dirty="0">
              <a:ea typeface="Verdana" panose="020B0604030504040204" pitchFamily="34" charset="0"/>
              <a:cs typeface="Verdana" panose="020B0604030504040204" pitchFamily="34" charset="0"/>
            </a:endParaRPr>
          </a:p>
        </p:txBody>
      </p:sp>
      <p:sp>
        <p:nvSpPr>
          <p:cNvPr id="11" name="Content Placeholder 2"/>
          <p:cNvSpPr txBox="1">
            <a:spLocks/>
          </p:cNvSpPr>
          <p:nvPr/>
        </p:nvSpPr>
        <p:spPr>
          <a:xfrm>
            <a:off x="152400" y="1524000"/>
            <a:ext cx="8991600" cy="4422853"/>
          </a:xfrm>
          <a:prstGeom prst="rect">
            <a:avLst/>
          </a:prstGeom>
        </p:spPr>
        <p:txBody>
          <a:bodyPr vert="horz" lIns="85341" tIns="42670" rIns="85341" bIns="42670" rtlCol="0">
            <a:norm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0" indent="0">
              <a:buClr>
                <a:schemeClr val="tx1"/>
              </a:buClr>
              <a:buNone/>
            </a:pPr>
            <a:endParaRPr lang="en-US" sz="3600" dirty="0" smtClean="0">
              <a:latin typeface="Calibri" pitchFamily="34" charset="0"/>
            </a:endParaRPr>
          </a:p>
          <a:p>
            <a:pPr>
              <a:buClr>
                <a:schemeClr val="tx1"/>
              </a:buClr>
            </a:pPr>
            <a:endParaRPr lang="en-US" sz="3600" dirty="0" smtClean="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smtClean="0">
              <a:latin typeface="Calibri" pitchFamily="34" charset="0"/>
            </a:endParaRPr>
          </a:p>
          <a:p>
            <a:pPr marL="0" indent="0">
              <a:buNone/>
            </a:pPr>
            <a:endParaRPr lang="en-US" sz="2200" b="1" dirty="0" smtClean="0">
              <a:latin typeface="Calibri" pitchFamily="34" charset="0"/>
            </a:endParaRPr>
          </a:p>
          <a:p>
            <a:pPr>
              <a:buFont typeface="Wingdings" pitchFamily="2" charset="2"/>
              <a:buNone/>
            </a:pPr>
            <a:r>
              <a:rPr lang="en-US" sz="3400" b="1" dirty="0" smtClean="0">
                <a:latin typeface="Calibri" pitchFamily="34" charset="0"/>
              </a:rPr>
              <a:t>              </a:t>
            </a:r>
          </a:p>
          <a:p>
            <a:pPr marL="0" indent="0">
              <a:buNone/>
            </a:pPr>
            <a:endParaRPr lang="en-US" sz="2200" b="1" dirty="0">
              <a:latin typeface="Calibri" pitchFamily="34" charset="0"/>
            </a:endParaRPr>
          </a:p>
        </p:txBody>
      </p:sp>
      <p:sp>
        <p:nvSpPr>
          <p:cNvPr id="17" name="TextBox 16"/>
          <p:cNvSpPr txBox="1"/>
          <p:nvPr/>
        </p:nvSpPr>
        <p:spPr>
          <a:xfrm>
            <a:off x="88208" y="1600200"/>
            <a:ext cx="8939416" cy="4124206"/>
          </a:xfrm>
          <a:prstGeom prst="rect">
            <a:avLst/>
          </a:prstGeom>
          <a:noFill/>
        </p:spPr>
        <p:txBody>
          <a:bodyPr wrap="square" rtlCol="0">
            <a:spAutoFit/>
          </a:bodyPr>
          <a:lstStyle/>
          <a:p>
            <a:pPr marL="0" lvl="1"/>
            <a:r>
              <a:rPr lang="en-US" sz="3600" dirty="0"/>
              <a:t>Athletic </a:t>
            </a:r>
            <a:r>
              <a:rPr lang="en-US" sz="3600" dirty="0" smtClean="0"/>
              <a:t>Exemption (</a:t>
            </a:r>
            <a:r>
              <a:rPr lang="en-US" sz="3200" dirty="0" smtClean="0"/>
              <a:t>EC </a:t>
            </a:r>
            <a:r>
              <a:rPr lang="en-US" sz="3200" dirty="0"/>
              <a:t>Section </a:t>
            </a:r>
            <a:r>
              <a:rPr lang="en-US" sz="3200" dirty="0" smtClean="0"/>
              <a:t>51242) </a:t>
            </a:r>
            <a:endParaRPr lang="en-US" sz="3200" dirty="0"/>
          </a:p>
          <a:p>
            <a:pPr marL="1028700" lvl="1" indent="-571500">
              <a:buFont typeface="Arial" panose="020B0604020202020204" pitchFamily="34" charset="0"/>
              <a:buChar char="•"/>
            </a:pPr>
            <a:r>
              <a:rPr lang="en-US" sz="3600" dirty="0" smtClean="0"/>
              <a:t>Student engaged in </a:t>
            </a:r>
            <a:r>
              <a:rPr lang="en-US" sz="3600" dirty="0"/>
              <a:t>regular </a:t>
            </a:r>
            <a:r>
              <a:rPr lang="en-US" sz="3600" b="1" u="sng" dirty="0"/>
              <a:t>school-sponsored</a:t>
            </a:r>
            <a:r>
              <a:rPr lang="en-US" sz="3600" dirty="0"/>
              <a:t> interscholastic athletic </a:t>
            </a:r>
            <a:r>
              <a:rPr lang="en-US" sz="3600" dirty="0" smtClean="0"/>
              <a:t>programs </a:t>
            </a:r>
            <a:r>
              <a:rPr lang="en-US" sz="3600" dirty="0"/>
              <a:t>carried on wholly or partially after regular school hours</a:t>
            </a:r>
            <a:endParaRPr lang="en-US" sz="3600" dirty="0" smtClean="0"/>
          </a:p>
          <a:p>
            <a:pPr marL="1028700" lvl="1" indent="-571500">
              <a:buFont typeface="Arial" panose="020B0604020202020204" pitchFamily="34" charset="0"/>
              <a:buChar char="•"/>
            </a:pPr>
            <a:endParaRPr lang="en-US" sz="3200" dirty="0"/>
          </a:p>
          <a:p>
            <a:pPr lvl="1"/>
            <a:endParaRPr lang="en-US" sz="3200" dirty="0"/>
          </a:p>
          <a:p>
            <a:pPr marL="571500" indent="-571500">
              <a:buFont typeface="Arial" panose="020B0604020202020204" pitchFamily="34" charset="0"/>
              <a:buChar char="•"/>
            </a:pPr>
            <a:endParaRPr lang="en-US" sz="900" dirty="0" smtClean="0"/>
          </a:p>
          <a:p>
            <a:pPr marL="571500" indent="-571500">
              <a:buFont typeface="Arial" panose="020B0604020202020204" pitchFamily="34" charset="0"/>
              <a:buChar char="•"/>
            </a:pPr>
            <a:endParaRPr lang="en-US" sz="900" dirty="0"/>
          </a:p>
        </p:txBody>
      </p:sp>
      <p:sp>
        <p:nvSpPr>
          <p:cNvPr id="2" name="Slide Number Placeholder 1"/>
          <p:cNvSpPr>
            <a:spLocks noGrp="1"/>
          </p:cNvSpPr>
          <p:nvPr>
            <p:ph type="sldNum" sz="quarter" idx="12"/>
          </p:nvPr>
        </p:nvSpPr>
        <p:spPr/>
        <p:txBody>
          <a:bodyPr/>
          <a:lstStyle/>
          <a:p>
            <a:fld id="{75A7CC9C-AF8C-424C-8560-62F20B36727C}" type="slidenum">
              <a:rPr lang="en-US" smtClean="0"/>
              <a:t>8</a:t>
            </a:fld>
            <a:endParaRPr lang="en-US" dirty="0"/>
          </a:p>
        </p:txBody>
      </p:sp>
    </p:spTree>
    <p:extLst>
      <p:ext uri="{BB962C8B-B14F-4D97-AF65-F5344CB8AC3E}">
        <p14:creationId xmlns:p14="http://schemas.microsoft.com/office/powerpoint/2010/main" val="158695129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1" name="Content Placeholder 2"/>
          <p:cNvSpPr txBox="1">
            <a:spLocks/>
          </p:cNvSpPr>
          <p:nvPr/>
        </p:nvSpPr>
        <p:spPr>
          <a:xfrm>
            <a:off x="152400" y="1524000"/>
            <a:ext cx="8991600" cy="4422853"/>
          </a:xfrm>
          <a:prstGeom prst="rect">
            <a:avLst/>
          </a:prstGeom>
        </p:spPr>
        <p:txBody>
          <a:bodyPr vert="horz" lIns="85341" tIns="42670" rIns="85341" bIns="42670" rtlCol="0">
            <a:norm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0" indent="0">
              <a:buClr>
                <a:schemeClr val="tx1"/>
              </a:buClr>
              <a:buNone/>
            </a:pPr>
            <a:endParaRPr lang="en-US" sz="3600" dirty="0" smtClean="0">
              <a:latin typeface="Calibri" pitchFamily="34" charset="0"/>
            </a:endParaRPr>
          </a:p>
          <a:p>
            <a:pPr>
              <a:buClr>
                <a:schemeClr val="tx1"/>
              </a:buClr>
            </a:pPr>
            <a:endParaRPr lang="en-US" sz="3600" dirty="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a:latin typeface="Calibri" pitchFamily="34" charset="0"/>
            </a:endParaRPr>
          </a:p>
          <a:p>
            <a:pPr marL="0" indent="0">
              <a:buClr>
                <a:schemeClr val="tx1"/>
              </a:buClr>
              <a:buNone/>
            </a:pPr>
            <a:endParaRPr lang="en-US" sz="1400" dirty="0" smtClean="0">
              <a:latin typeface="Calibri" pitchFamily="34" charset="0"/>
            </a:endParaRPr>
          </a:p>
          <a:p>
            <a:pPr marL="0" indent="0">
              <a:buClr>
                <a:schemeClr val="tx1"/>
              </a:buClr>
              <a:buNone/>
            </a:pPr>
            <a:endParaRPr lang="en-US" sz="1400" dirty="0" smtClean="0">
              <a:latin typeface="Calibri" pitchFamily="34" charset="0"/>
            </a:endParaRPr>
          </a:p>
          <a:p>
            <a:pPr marL="0" indent="0">
              <a:buNone/>
            </a:pPr>
            <a:endParaRPr lang="en-US" sz="2200" b="1" dirty="0">
              <a:latin typeface="Calibri" pitchFamily="34" charset="0"/>
            </a:endParaRPr>
          </a:p>
          <a:p>
            <a:pPr>
              <a:buFont typeface="Wingdings" pitchFamily="2" charset="2"/>
              <a:buNone/>
            </a:pPr>
            <a:r>
              <a:rPr lang="en-US" sz="3400" b="1" dirty="0">
                <a:latin typeface="Calibri" pitchFamily="34" charset="0"/>
              </a:rPr>
              <a:t>              </a:t>
            </a:r>
          </a:p>
          <a:p>
            <a:pPr marL="0" indent="0">
              <a:buNone/>
            </a:pPr>
            <a:endParaRPr lang="en-US" sz="2200" b="1" dirty="0">
              <a:latin typeface="Calibri" pitchFamily="34" charset="0"/>
            </a:endParaRPr>
          </a:p>
        </p:txBody>
      </p:sp>
      <p:sp>
        <p:nvSpPr>
          <p:cNvPr id="2" name="Slide Number Placeholder 1"/>
          <p:cNvSpPr>
            <a:spLocks noGrp="1"/>
          </p:cNvSpPr>
          <p:nvPr>
            <p:ph type="sldNum" sz="quarter" idx="12"/>
          </p:nvPr>
        </p:nvSpPr>
        <p:spPr/>
        <p:txBody>
          <a:bodyPr/>
          <a:lstStyle/>
          <a:p>
            <a:fld id="{75A7CC9C-AF8C-424C-8560-62F20B36727C}" type="slidenum">
              <a:rPr lang="en-US" smtClean="0"/>
              <a:t>9</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685407814"/>
              </p:ext>
            </p:extLst>
          </p:nvPr>
        </p:nvGraphicFramePr>
        <p:xfrm>
          <a:off x="-2" y="884175"/>
          <a:ext cx="9115836" cy="5983763"/>
        </p:xfrm>
        <a:graphic>
          <a:graphicData uri="http://schemas.openxmlformats.org/drawingml/2006/table">
            <a:tbl>
              <a:tblPr firstRow="1" firstCol="1" bandRow="1">
                <a:tableStyleId>{5C22544A-7EE6-4342-B048-85BDC9FD1C3A}</a:tableStyleId>
              </a:tblPr>
              <a:tblGrid>
                <a:gridCol w="2278959"/>
                <a:gridCol w="2278959"/>
                <a:gridCol w="2278959"/>
                <a:gridCol w="2278959"/>
              </a:tblGrid>
              <a:tr h="494746">
                <a:tc gridSpan="4">
                  <a:txBody>
                    <a:bodyPr/>
                    <a:lstStyle/>
                    <a:p>
                      <a:pPr marL="0" marR="0" algn="ctr">
                        <a:spcBef>
                          <a:spcPts val="0"/>
                        </a:spcBef>
                        <a:spcAft>
                          <a:spcPts val="0"/>
                        </a:spcAft>
                      </a:pPr>
                      <a:r>
                        <a:rPr lang="en-US" sz="2000" dirty="0" smtClean="0">
                          <a:effectLst/>
                        </a:rPr>
                        <a:t>Physical Education 4-Year Sequence</a:t>
                      </a:r>
                      <a:endParaRPr lang="en-US" sz="2000" dirty="0">
                        <a:effectLst/>
                      </a:endParaRPr>
                    </a:p>
                    <a:p>
                      <a:pPr marL="0" marR="0" algn="ctr">
                        <a:spcBef>
                          <a:spcPts val="0"/>
                        </a:spcBef>
                        <a:spcAft>
                          <a:spcPts val="0"/>
                        </a:spcAft>
                      </a:pPr>
                      <a:r>
                        <a:rPr lang="en-US" sz="1300" dirty="0">
                          <a:effectLst/>
                        </a:rPr>
                        <a:t> </a:t>
                      </a:r>
                      <a:endParaRPr lang="en-US" sz="1000" dirty="0">
                        <a:effectLst/>
                        <a:latin typeface="Cambria"/>
                        <a:ea typeface="MS Mincho"/>
                        <a:cs typeface="Times New Roman"/>
                      </a:endParaRPr>
                    </a:p>
                  </a:txBody>
                  <a:tcPr marL="56314" marR="56314" marT="0" marB="0"/>
                </a:tc>
                <a:tc hMerge="1">
                  <a:txBody>
                    <a:bodyPr/>
                    <a:lstStyle/>
                    <a:p>
                      <a:endParaRPr lang="en-US"/>
                    </a:p>
                  </a:txBody>
                  <a:tcPr/>
                </a:tc>
                <a:tc hMerge="1">
                  <a:txBody>
                    <a:bodyPr/>
                    <a:lstStyle/>
                    <a:p>
                      <a:endParaRPr lang="en-US"/>
                    </a:p>
                  </a:txBody>
                  <a:tcPr/>
                </a:tc>
                <a:tc hMerge="1">
                  <a:txBody>
                    <a:bodyPr/>
                    <a:lstStyle/>
                    <a:p>
                      <a:endParaRPr lang="en-US"/>
                    </a:p>
                  </a:txBody>
                  <a:tcPr/>
                </a:tc>
              </a:tr>
              <a:tr h="188285">
                <a:tc>
                  <a:txBody>
                    <a:bodyPr/>
                    <a:lstStyle/>
                    <a:p>
                      <a:pPr marL="0" marR="0" algn="ctr">
                        <a:spcBef>
                          <a:spcPts val="0"/>
                        </a:spcBef>
                        <a:spcAft>
                          <a:spcPts val="0"/>
                        </a:spcAft>
                      </a:pPr>
                      <a:r>
                        <a:rPr lang="en-US" sz="1800" b="1" dirty="0">
                          <a:effectLst/>
                        </a:rPr>
                        <a:t>Grade 9</a:t>
                      </a:r>
                      <a:endParaRPr lang="en-US" sz="1800" b="1" dirty="0">
                        <a:effectLst/>
                        <a:latin typeface="Cambria"/>
                        <a:ea typeface="MS Mincho"/>
                        <a:cs typeface="Times New Roman"/>
                      </a:endParaRPr>
                    </a:p>
                  </a:txBody>
                  <a:tcPr marL="56314" marR="56314" marT="0" marB="0"/>
                </a:tc>
                <a:tc>
                  <a:txBody>
                    <a:bodyPr/>
                    <a:lstStyle/>
                    <a:p>
                      <a:pPr marL="0" marR="0" algn="ctr">
                        <a:spcBef>
                          <a:spcPts val="0"/>
                        </a:spcBef>
                        <a:spcAft>
                          <a:spcPts val="0"/>
                        </a:spcAft>
                      </a:pPr>
                      <a:r>
                        <a:rPr lang="en-US" sz="1800" b="1" dirty="0">
                          <a:effectLst/>
                        </a:rPr>
                        <a:t>Grade 10</a:t>
                      </a:r>
                      <a:endParaRPr lang="en-US" sz="1800" b="1" dirty="0">
                        <a:effectLst/>
                        <a:latin typeface="Cambria"/>
                        <a:ea typeface="MS Mincho"/>
                        <a:cs typeface="Times New Roman"/>
                      </a:endParaRPr>
                    </a:p>
                  </a:txBody>
                  <a:tcPr marL="56314" marR="56314" marT="0" marB="0"/>
                </a:tc>
                <a:tc>
                  <a:txBody>
                    <a:bodyPr/>
                    <a:lstStyle/>
                    <a:p>
                      <a:pPr marL="0" marR="0" algn="ctr">
                        <a:spcBef>
                          <a:spcPts val="0"/>
                        </a:spcBef>
                        <a:spcAft>
                          <a:spcPts val="0"/>
                        </a:spcAft>
                      </a:pPr>
                      <a:r>
                        <a:rPr lang="en-US" sz="1800" b="1" dirty="0">
                          <a:effectLst/>
                        </a:rPr>
                        <a:t>Grade 11</a:t>
                      </a:r>
                      <a:endParaRPr lang="en-US" sz="1800" b="1" dirty="0">
                        <a:effectLst/>
                        <a:latin typeface="Cambria"/>
                        <a:ea typeface="MS Mincho"/>
                        <a:cs typeface="Times New Roman"/>
                      </a:endParaRPr>
                    </a:p>
                  </a:txBody>
                  <a:tcPr marL="56314" marR="56314" marT="0" marB="0"/>
                </a:tc>
                <a:tc>
                  <a:txBody>
                    <a:bodyPr/>
                    <a:lstStyle/>
                    <a:p>
                      <a:pPr marL="0" marR="0" algn="ctr">
                        <a:spcBef>
                          <a:spcPts val="0"/>
                        </a:spcBef>
                        <a:spcAft>
                          <a:spcPts val="0"/>
                        </a:spcAft>
                      </a:pPr>
                      <a:r>
                        <a:rPr lang="en-US" sz="1800" b="1" dirty="0">
                          <a:effectLst/>
                        </a:rPr>
                        <a:t>Grade 12</a:t>
                      </a:r>
                      <a:endParaRPr lang="en-US" sz="1800" b="1" dirty="0">
                        <a:effectLst/>
                        <a:latin typeface="Cambria"/>
                        <a:ea typeface="MS Mincho"/>
                        <a:cs typeface="Times New Roman"/>
                      </a:endParaRPr>
                    </a:p>
                  </a:txBody>
                  <a:tcPr marL="56314" marR="56314" marT="0" marB="0"/>
                </a:tc>
              </a:tr>
              <a:tr h="564854">
                <a:tc rowSpan="3">
                  <a:txBody>
                    <a:bodyPr/>
                    <a:lstStyle/>
                    <a:p>
                      <a:pPr marL="0" marR="0" algn="ctr">
                        <a:spcBef>
                          <a:spcPts val="0"/>
                        </a:spcBef>
                        <a:spcAft>
                          <a:spcPts val="0"/>
                        </a:spcAft>
                      </a:pPr>
                      <a:r>
                        <a:rPr lang="en-US" sz="1200" dirty="0">
                          <a:effectLst/>
                        </a:rPr>
                        <a:t> </a:t>
                      </a:r>
                    </a:p>
                    <a:p>
                      <a:pPr marL="0" marR="0" algn="ctr">
                        <a:spcBef>
                          <a:spcPts val="0"/>
                        </a:spcBef>
                        <a:spcAft>
                          <a:spcPts val="0"/>
                        </a:spcAft>
                      </a:pPr>
                      <a:r>
                        <a:rPr lang="en-US" sz="1200" dirty="0">
                          <a:effectLst/>
                        </a:rPr>
                        <a:t>PE Course </a:t>
                      </a:r>
                    </a:p>
                    <a:p>
                      <a:pPr marL="0" marR="0" algn="ctr">
                        <a:spcBef>
                          <a:spcPts val="0"/>
                        </a:spcBef>
                        <a:spcAft>
                          <a:spcPts val="0"/>
                        </a:spcAft>
                      </a:pPr>
                      <a:r>
                        <a:rPr lang="en-US" sz="1200" dirty="0">
                          <a:effectLst/>
                        </a:rPr>
                        <a:t>Freshmen PE, </a:t>
                      </a:r>
                    </a:p>
                    <a:p>
                      <a:pPr marL="0" marR="0" algn="ctr">
                        <a:spcBef>
                          <a:spcPts val="0"/>
                        </a:spcBef>
                        <a:spcAft>
                          <a:spcPts val="0"/>
                        </a:spcAft>
                      </a:pPr>
                      <a:r>
                        <a:rPr lang="en-US" sz="1200" dirty="0">
                          <a:effectLst/>
                        </a:rPr>
                        <a:t> </a:t>
                      </a:r>
                    </a:p>
                    <a:p>
                      <a:pPr marL="0" marR="0" algn="ctr">
                        <a:spcBef>
                          <a:spcPts val="0"/>
                        </a:spcBef>
                        <a:spcAft>
                          <a:spcPts val="0"/>
                        </a:spcAft>
                      </a:pPr>
                      <a:r>
                        <a:rPr lang="en-US" sz="1200" dirty="0">
                          <a:effectLst/>
                        </a:rPr>
                        <a:t>(Potentially also                 Marching Band, JROTC)</a:t>
                      </a:r>
                    </a:p>
                    <a:p>
                      <a:pPr marL="0" marR="0" algn="ctr">
                        <a:spcBef>
                          <a:spcPts val="0"/>
                        </a:spcBef>
                        <a:spcAft>
                          <a:spcPts val="0"/>
                        </a:spcAft>
                      </a:pPr>
                      <a:r>
                        <a:rPr lang="en-US" sz="1200" dirty="0">
                          <a:effectLst/>
                        </a:rPr>
                        <a:t> </a:t>
                      </a:r>
                    </a:p>
                    <a:p>
                      <a:pPr marL="0" marR="0" algn="ctr">
                        <a:spcBef>
                          <a:spcPts val="0"/>
                        </a:spcBef>
                        <a:spcAft>
                          <a:spcPts val="0"/>
                        </a:spcAft>
                      </a:pPr>
                      <a:r>
                        <a:rPr lang="en-US" sz="1200" dirty="0">
                          <a:effectLst/>
                        </a:rPr>
                        <a:t>Student Passes Physical Fitness Test</a:t>
                      </a:r>
                      <a:endParaRPr lang="en-US" sz="1200" dirty="0">
                        <a:effectLst/>
                        <a:latin typeface="Cambria"/>
                        <a:ea typeface="MS Mincho"/>
                        <a:cs typeface="Times New Roman"/>
                      </a:endParaRPr>
                    </a:p>
                  </a:txBody>
                  <a:tcPr marL="56314" marR="56314" marT="0" marB="0" anchor="ctr"/>
                </a:tc>
                <a:tc gridSpan="2">
                  <a:txBody>
                    <a:bodyPr/>
                    <a:lstStyle/>
                    <a:p>
                      <a:pPr marL="0" marR="0" algn="ctr">
                        <a:spcBef>
                          <a:spcPts val="0"/>
                        </a:spcBef>
                        <a:spcAft>
                          <a:spcPts val="0"/>
                        </a:spcAft>
                      </a:pPr>
                      <a:r>
                        <a:rPr lang="en-US" sz="1400" dirty="0">
                          <a:effectLst/>
                        </a:rPr>
                        <a:t>Two-Year Exemption</a:t>
                      </a:r>
                      <a:endParaRPr lang="en-US" sz="1400" dirty="0">
                        <a:effectLst/>
                        <a:latin typeface="Cambria"/>
                        <a:ea typeface="MS Mincho"/>
                        <a:cs typeface="Times New Roman"/>
                      </a:endParaRPr>
                    </a:p>
                  </a:txBody>
                  <a:tcPr marL="56314" marR="56314" marT="0" marB="0" anchor="ctr"/>
                </a:tc>
                <a:tc hMerge="1">
                  <a:txBody>
                    <a:bodyPr/>
                    <a:lstStyle/>
                    <a:p>
                      <a:endParaRPr lang="en-US"/>
                    </a:p>
                  </a:txBody>
                  <a:tcPr/>
                </a:tc>
                <a:tc>
                  <a:txBody>
                    <a:bodyPr/>
                    <a:lstStyle/>
                    <a:p>
                      <a:pPr marL="0" marR="0" algn="ctr">
                        <a:spcBef>
                          <a:spcPts val="0"/>
                        </a:spcBef>
                        <a:spcAft>
                          <a:spcPts val="0"/>
                        </a:spcAft>
                      </a:pPr>
                      <a:r>
                        <a:rPr lang="en-US" sz="1400" dirty="0">
                          <a:effectLst/>
                        </a:rPr>
                        <a:t>16 Years or Older Permanent Exemption</a:t>
                      </a:r>
                    </a:p>
                    <a:p>
                      <a:pPr marL="0" marR="0" algn="ctr">
                        <a:spcBef>
                          <a:spcPts val="0"/>
                        </a:spcBef>
                        <a:spcAft>
                          <a:spcPts val="0"/>
                        </a:spcAft>
                      </a:pPr>
                      <a:r>
                        <a:rPr lang="en-US" sz="1400" dirty="0">
                          <a:effectLst/>
                        </a:rPr>
                        <a:t> </a:t>
                      </a:r>
                      <a:endParaRPr lang="en-US" sz="1400" dirty="0">
                        <a:effectLst/>
                        <a:latin typeface="Cambria"/>
                        <a:ea typeface="MS Mincho"/>
                        <a:cs typeface="Times New Roman"/>
                      </a:endParaRPr>
                    </a:p>
                  </a:txBody>
                  <a:tcPr marL="56314" marR="56314" marT="0" marB="0"/>
                </a:tc>
              </a:tr>
              <a:tr h="188285">
                <a:tc vMerge="1">
                  <a:txBody>
                    <a:bodyPr/>
                    <a:lstStyle/>
                    <a:p>
                      <a:endParaRPr lang="en-US"/>
                    </a:p>
                  </a:txBody>
                  <a:tcPr/>
                </a:tc>
                <a:tc gridSpan="2">
                  <a:txBody>
                    <a:bodyPr/>
                    <a:lstStyle/>
                    <a:p>
                      <a:pPr marL="0" marR="0" algn="ctr">
                        <a:spcBef>
                          <a:spcPts val="0"/>
                        </a:spcBef>
                        <a:spcAft>
                          <a:spcPts val="0"/>
                        </a:spcAft>
                      </a:pPr>
                      <a:r>
                        <a:rPr lang="en-US" sz="1200" dirty="0">
                          <a:effectLst/>
                        </a:rPr>
                        <a:t>OR</a:t>
                      </a:r>
                      <a:endParaRPr lang="en-US" sz="1200" dirty="0">
                        <a:effectLst/>
                        <a:latin typeface="Cambria"/>
                        <a:ea typeface="MS Mincho"/>
                        <a:cs typeface="Times New Roman"/>
                      </a:endParaRPr>
                    </a:p>
                  </a:txBody>
                  <a:tcPr marL="56314" marR="56314" marT="0" marB="0"/>
                </a:tc>
                <a:tc hMerge="1">
                  <a:txBody>
                    <a:bodyPr/>
                    <a:lstStyle/>
                    <a:p>
                      <a:endParaRPr lang="en-US"/>
                    </a:p>
                  </a:txBody>
                  <a:tcPr/>
                </a:tc>
                <a:tc>
                  <a:txBody>
                    <a:bodyPr/>
                    <a:lstStyle/>
                    <a:p>
                      <a:pPr marL="0" marR="0" algn="ctr">
                        <a:spcBef>
                          <a:spcPts val="0"/>
                        </a:spcBef>
                        <a:spcAft>
                          <a:spcPts val="0"/>
                        </a:spcAft>
                      </a:pPr>
                      <a:r>
                        <a:rPr lang="en-US" sz="1200">
                          <a:effectLst/>
                        </a:rPr>
                        <a:t>OR</a:t>
                      </a:r>
                      <a:endParaRPr lang="en-US" sz="1200">
                        <a:effectLst/>
                        <a:latin typeface="Cambria"/>
                        <a:ea typeface="MS Mincho"/>
                        <a:cs typeface="Times New Roman"/>
                      </a:endParaRPr>
                    </a:p>
                  </a:txBody>
                  <a:tcPr marL="56314" marR="56314" marT="0" marB="0"/>
                </a:tc>
              </a:tr>
              <a:tr h="941424">
                <a:tc vMerge="1">
                  <a:txBody>
                    <a:bodyPr/>
                    <a:lstStyle/>
                    <a:p>
                      <a:endParaRPr lang="en-US"/>
                    </a:p>
                  </a:txBody>
                  <a:tcPr/>
                </a:tc>
                <a:tc gridSpan="2">
                  <a:txBody>
                    <a:bodyPr/>
                    <a:lstStyle/>
                    <a:p>
                      <a:pPr marL="0" marR="0" algn="ctr">
                        <a:spcBef>
                          <a:spcPts val="0"/>
                        </a:spcBef>
                        <a:spcAft>
                          <a:spcPts val="0"/>
                        </a:spcAft>
                      </a:pPr>
                      <a:r>
                        <a:rPr lang="en-US" sz="1400" dirty="0">
                          <a:effectLst/>
                        </a:rPr>
                        <a:t>Additional PE Courses (Optional)</a:t>
                      </a:r>
                      <a:endParaRPr lang="en-US" sz="1400" dirty="0">
                        <a:effectLst/>
                        <a:latin typeface="Cambria"/>
                        <a:ea typeface="MS Mincho"/>
                        <a:cs typeface="Times New Roman"/>
                      </a:endParaRPr>
                    </a:p>
                  </a:txBody>
                  <a:tcPr marL="56314" marR="56314" marT="0" marB="0" anchor="ctr"/>
                </a:tc>
                <a:tc hMerge="1">
                  <a:txBody>
                    <a:bodyPr/>
                    <a:lstStyle/>
                    <a:p>
                      <a:endParaRPr lang="en-US"/>
                    </a:p>
                  </a:txBody>
                  <a:tcPr/>
                </a:tc>
                <a:tc>
                  <a:txBody>
                    <a:bodyPr/>
                    <a:lstStyle/>
                    <a:p>
                      <a:pPr marL="0" marR="0" algn="ctr">
                        <a:spcBef>
                          <a:spcPts val="0"/>
                        </a:spcBef>
                        <a:spcAft>
                          <a:spcPts val="0"/>
                        </a:spcAft>
                      </a:pPr>
                      <a:r>
                        <a:rPr lang="en-US" sz="1400" dirty="0">
                          <a:effectLst/>
                        </a:rPr>
                        <a:t> </a:t>
                      </a:r>
                    </a:p>
                    <a:p>
                      <a:pPr marL="0" marR="0" algn="ctr">
                        <a:spcBef>
                          <a:spcPts val="0"/>
                        </a:spcBef>
                        <a:spcAft>
                          <a:spcPts val="0"/>
                        </a:spcAft>
                      </a:pPr>
                      <a:r>
                        <a:rPr lang="en-US" sz="1400" dirty="0">
                          <a:effectLst/>
                        </a:rPr>
                        <a:t>Physical Education Elective Course (optional)</a:t>
                      </a:r>
                      <a:endParaRPr lang="en-US" sz="1400" dirty="0">
                        <a:effectLst/>
                        <a:latin typeface="Cambria"/>
                        <a:ea typeface="MS Mincho"/>
                        <a:cs typeface="Times New Roman"/>
                      </a:endParaRPr>
                    </a:p>
                  </a:txBody>
                  <a:tcPr marL="56314" marR="56314" marT="0" marB="0"/>
                </a:tc>
              </a:tr>
              <a:tr h="564854">
                <a:tc rowSpan="3">
                  <a:txBody>
                    <a:bodyPr/>
                    <a:lstStyle/>
                    <a:p>
                      <a:pPr marL="0" marR="0" algn="ctr">
                        <a:spcBef>
                          <a:spcPts val="0"/>
                        </a:spcBef>
                        <a:spcAft>
                          <a:spcPts val="0"/>
                        </a:spcAft>
                      </a:pPr>
                      <a:r>
                        <a:rPr lang="en-US" sz="1200" dirty="0">
                          <a:effectLst/>
                        </a:rPr>
                        <a:t>PE Course </a:t>
                      </a:r>
                    </a:p>
                    <a:p>
                      <a:pPr marL="0" marR="0" algn="ctr">
                        <a:spcBef>
                          <a:spcPts val="0"/>
                        </a:spcBef>
                        <a:spcAft>
                          <a:spcPts val="0"/>
                        </a:spcAft>
                      </a:pPr>
                      <a:r>
                        <a:rPr lang="en-US" sz="1200" dirty="0">
                          <a:effectLst/>
                        </a:rPr>
                        <a:t>(Freshmen PE)</a:t>
                      </a:r>
                    </a:p>
                    <a:p>
                      <a:pPr marL="0" marR="0" algn="ctr">
                        <a:spcBef>
                          <a:spcPts val="0"/>
                        </a:spcBef>
                        <a:spcAft>
                          <a:spcPts val="0"/>
                        </a:spcAft>
                      </a:pPr>
                      <a:r>
                        <a:rPr lang="en-US" sz="1200" dirty="0">
                          <a:effectLst/>
                        </a:rPr>
                        <a:t> </a:t>
                      </a:r>
                    </a:p>
                    <a:p>
                      <a:pPr marL="0" marR="0" algn="ctr">
                        <a:spcBef>
                          <a:spcPts val="0"/>
                        </a:spcBef>
                        <a:spcAft>
                          <a:spcPts val="0"/>
                        </a:spcAft>
                      </a:pPr>
                      <a:r>
                        <a:rPr lang="en-US" sz="1200" dirty="0">
                          <a:effectLst/>
                        </a:rPr>
                        <a:t>(Potentially also               </a:t>
                      </a:r>
                      <a:r>
                        <a:rPr lang="en-US" sz="1200" dirty="0" smtClean="0">
                          <a:effectLst/>
                        </a:rPr>
                        <a:t> Marching </a:t>
                      </a:r>
                      <a:r>
                        <a:rPr lang="en-US" sz="1200" dirty="0">
                          <a:effectLst/>
                        </a:rPr>
                        <a:t>Band, JROTC)</a:t>
                      </a:r>
                    </a:p>
                    <a:p>
                      <a:pPr marL="0" marR="0" algn="ctr">
                        <a:spcBef>
                          <a:spcPts val="0"/>
                        </a:spcBef>
                        <a:spcAft>
                          <a:spcPts val="0"/>
                        </a:spcAft>
                      </a:pPr>
                      <a:r>
                        <a:rPr lang="en-US" sz="1200" dirty="0">
                          <a:effectLst/>
                        </a:rPr>
                        <a:t> </a:t>
                      </a:r>
                    </a:p>
                    <a:p>
                      <a:pPr marL="0" marR="0" algn="ctr">
                        <a:spcBef>
                          <a:spcPts val="0"/>
                        </a:spcBef>
                        <a:spcAft>
                          <a:spcPts val="0"/>
                        </a:spcAft>
                      </a:pPr>
                      <a:r>
                        <a:rPr lang="en-US" sz="1200" dirty="0">
                          <a:effectLst/>
                        </a:rPr>
                        <a:t>Student Does Not Pass </a:t>
                      </a:r>
                      <a:r>
                        <a:rPr lang="en-US" sz="1200" dirty="0" smtClean="0">
                          <a:effectLst/>
                        </a:rPr>
                        <a:t>               Physical </a:t>
                      </a:r>
                      <a:r>
                        <a:rPr lang="en-US" sz="1200" dirty="0">
                          <a:effectLst/>
                        </a:rPr>
                        <a:t>Fitness Test</a:t>
                      </a:r>
                      <a:endParaRPr lang="en-US" sz="1200" dirty="0">
                        <a:effectLst/>
                        <a:latin typeface="Cambria"/>
                        <a:ea typeface="MS Mincho"/>
                        <a:cs typeface="Times New Roman"/>
                      </a:endParaRPr>
                    </a:p>
                  </a:txBody>
                  <a:tcPr marL="56314" marR="56314" marT="0" marB="0" anchor="ctr"/>
                </a:tc>
                <a:tc rowSpan="3">
                  <a:txBody>
                    <a:bodyPr/>
                    <a:lstStyle/>
                    <a:p>
                      <a:pPr marL="0" marR="0" algn="ctr">
                        <a:spcBef>
                          <a:spcPts val="0"/>
                        </a:spcBef>
                        <a:spcAft>
                          <a:spcPts val="0"/>
                        </a:spcAft>
                      </a:pPr>
                      <a:r>
                        <a:rPr lang="en-US" sz="1400" dirty="0">
                          <a:effectLst/>
                        </a:rPr>
                        <a:t>Sophomore PE, </a:t>
                      </a:r>
                    </a:p>
                    <a:p>
                      <a:pPr marL="0" marR="0" algn="ctr">
                        <a:spcBef>
                          <a:spcPts val="0"/>
                        </a:spcBef>
                        <a:spcAft>
                          <a:spcPts val="0"/>
                        </a:spcAft>
                      </a:pPr>
                      <a:r>
                        <a:rPr lang="en-US" sz="1400" dirty="0">
                          <a:effectLst/>
                        </a:rPr>
                        <a:t>(Required)</a:t>
                      </a:r>
                    </a:p>
                    <a:p>
                      <a:pPr marL="0" marR="0" algn="ctr">
                        <a:spcBef>
                          <a:spcPts val="0"/>
                        </a:spcBef>
                        <a:spcAft>
                          <a:spcPts val="0"/>
                        </a:spcAft>
                      </a:pPr>
                      <a:r>
                        <a:rPr lang="en-US" sz="1400" dirty="0">
                          <a:effectLst/>
                        </a:rPr>
                        <a:t>(Potentially also Marching Band, JROTC)</a:t>
                      </a:r>
                    </a:p>
                    <a:p>
                      <a:pPr marL="0" marR="0" algn="ctr">
                        <a:spcBef>
                          <a:spcPts val="0"/>
                        </a:spcBef>
                        <a:spcAft>
                          <a:spcPts val="0"/>
                        </a:spcAft>
                      </a:pPr>
                      <a:r>
                        <a:rPr lang="en-US" sz="1400" dirty="0">
                          <a:effectLst/>
                        </a:rPr>
                        <a:t> </a:t>
                      </a:r>
                      <a:endParaRPr lang="en-US" sz="1400" dirty="0">
                        <a:effectLst/>
                        <a:latin typeface="Cambria"/>
                        <a:ea typeface="MS Mincho"/>
                        <a:cs typeface="Times New Roman"/>
                      </a:endParaRPr>
                    </a:p>
                  </a:txBody>
                  <a:tcPr marL="56314" marR="56314" marT="0" marB="0" anchor="ctr"/>
                </a:tc>
                <a:tc gridSpan="2">
                  <a:txBody>
                    <a:bodyPr/>
                    <a:lstStyle/>
                    <a:p>
                      <a:pPr marL="0" marR="0" algn="ctr">
                        <a:spcBef>
                          <a:spcPts val="0"/>
                        </a:spcBef>
                        <a:spcAft>
                          <a:spcPts val="0"/>
                        </a:spcAft>
                      </a:pPr>
                      <a:r>
                        <a:rPr lang="en-US" sz="1400">
                          <a:effectLst/>
                        </a:rPr>
                        <a:t> </a:t>
                      </a:r>
                    </a:p>
                    <a:p>
                      <a:pPr marL="0" marR="0" algn="ctr">
                        <a:spcBef>
                          <a:spcPts val="0"/>
                        </a:spcBef>
                        <a:spcAft>
                          <a:spcPts val="0"/>
                        </a:spcAft>
                      </a:pPr>
                      <a:r>
                        <a:rPr lang="en-US" sz="1400">
                          <a:effectLst/>
                        </a:rPr>
                        <a:t>16 Years or Older Permanent Exemption</a:t>
                      </a:r>
                    </a:p>
                    <a:p>
                      <a:pPr marL="0" marR="0" algn="ctr">
                        <a:spcBef>
                          <a:spcPts val="0"/>
                        </a:spcBef>
                        <a:spcAft>
                          <a:spcPts val="0"/>
                        </a:spcAft>
                      </a:pPr>
                      <a:r>
                        <a:rPr lang="en-US" sz="1400">
                          <a:effectLst/>
                        </a:rPr>
                        <a:t> </a:t>
                      </a:r>
                      <a:endParaRPr lang="en-US" sz="1400">
                        <a:effectLst/>
                        <a:latin typeface="Cambria"/>
                        <a:ea typeface="MS Mincho"/>
                        <a:cs typeface="Times New Roman"/>
                      </a:endParaRPr>
                    </a:p>
                  </a:txBody>
                  <a:tcPr marL="56314" marR="56314" marT="0" marB="0" anchor="ctr"/>
                </a:tc>
                <a:tc hMerge="1">
                  <a:txBody>
                    <a:bodyPr/>
                    <a:lstStyle/>
                    <a:p>
                      <a:endParaRPr lang="en-US"/>
                    </a:p>
                  </a:txBody>
                  <a:tcPr/>
                </a:tc>
              </a:tr>
              <a:tr h="225472">
                <a:tc vMerge="1">
                  <a:txBody>
                    <a:bodyPr/>
                    <a:lstStyle/>
                    <a:p>
                      <a:endParaRPr lang="en-US"/>
                    </a:p>
                  </a:txBody>
                  <a:tcPr/>
                </a:tc>
                <a:tc vMerge="1">
                  <a:txBody>
                    <a:bodyPr/>
                    <a:lstStyle/>
                    <a:p>
                      <a:endParaRPr lang="en-US"/>
                    </a:p>
                  </a:txBody>
                  <a:tcPr/>
                </a:tc>
                <a:tc gridSpan="2">
                  <a:txBody>
                    <a:bodyPr/>
                    <a:lstStyle/>
                    <a:p>
                      <a:pPr marL="0" marR="0" algn="ctr">
                        <a:spcBef>
                          <a:spcPts val="0"/>
                        </a:spcBef>
                        <a:spcAft>
                          <a:spcPts val="0"/>
                        </a:spcAft>
                      </a:pPr>
                      <a:r>
                        <a:rPr lang="en-US" sz="1400" dirty="0">
                          <a:effectLst/>
                        </a:rPr>
                        <a:t>OR</a:t>
                      </a:r>
                      <a:endParaRPr lang="en-US" sz="1400" dirty="0">
                        <a:effectLst/>
                        <a:latin typeface="Cambria"/>
                        <a:ea typeface="MS Mincho"/>
                        <a:cs typeface="Times New Roman"/>
                      </a:endParaRPr>
                    </a:p>
                  </a:txBody>
                  <a:tcPr marL="56314" marR="56314" marT="0" marB="0" anchor="ctr"/>
                </a:tc>
                <a:tc hMerge="1">
                  <a:txBody>
                    <a:bodyPr/>
                    <a:lstStyle/>
                    <a:p>
                      <a:endParaRPr lang="en-US"/>
                    </a:p>
                  </a:txBody>
                  <a:tcPr/>
                </a:tc>
              </a:tr>
              <a:tr h="640639">
                <a:tc vMerge="1">
                  <a:txBody>
                    <a:bodyPr/>
                    <a:lstStyle/>
                    <a:p>
                      <a:endParaRPr lang="en-US"/>
                    </a:p>
                  </a:txBody>
                  <a:tcPr/>
                </a:tc>
                <a:tc vMerge="1">
                  <a:txBody>
                    <a:bodyPr/>
                    <a:lstStyle/>
                    <a:p>
                      <a:endParaRPr lang="en-US"/>
                    </a:p>
                  </a:txBody>
                  <a:tcPr/>
                </a:tc>
                <a:tc gridSpan="2">
                  <a:txBody>
                    <a:bodyPr/>
                    <a:lstStyle/>
                    <a:p>
                      <a:pPr marL="0" marR="0" algn="ctr">
                        <a:spcBef>
                          <a:spcPts val="0"/>
                        </a:spcBef>
                        <a:spcAft>
                          <a:spcPts val="0"/>
                        </a:spcAft>
                      </a:pPr>
                      <a:r>
                        <a:rPr lang="en-US" sz="1400" dirty="0">
                          <a:effectLst/>
                        </a:rPr>
                        <a:t> </a:t>
                      </a:r>
                    </a:p>
                    <a:p>
                      <a:pPr marL="0" marR="0" algn="ctr">
                        <a:spcBef>
                          <a:spcPts val="0"/>
                        </a:spcBef>
                        <a:spcAft>
                          <a:spcPts val="0"/>
                        </a:spcAft>
                      </a:pPr>
                      <a:r>
                        <a:rPr lang="en-US" sz="1400" dirty="0">
                          <a:effectLst/>
                        </a:rPr>
                        <a:t>Physical Education Elective Courses (Optional)</a:t>
                      </a:r>
                    </a:p>
                    <a:p>
                      <a:pPr marL="0" marR="0" algn="ctr">
                        <a:spcBef>
                          <a:spcPts val="0"/>
                        </a:spcBef>
                        <a:spcAft>
                          <a:spcPts val="0"/>
                        </a:spcAft>
                      </a:pPr>
                      <a:r>
                        <a:rPr lang="en-US" sz="1400" dirty="0">
                          <a:effectLst/>
                        </a:rPr>
                        <a:t> </a:t>
                      </a:r>
                      <a:endParaRPr lang="en-US" sz="1400" dirty="0">
                        <a:effectLst/>
                        <a:latin typeface="Cambria"/>
                        <a:ea typeface="MS Mincho"/>
                        <a:cs typeface="Times New Roman"/>
                      </a:endParaRPr>
                    </a:p>
                  </a:txBody>
                  <a:tcPr marL="56314" marR="56314" marT="0" marB="0" anchor="ctr"/>
                </a:tc>
                <a:tc hMerge="1">
                  <a:txBody>
                    <a:bodyPr/>
                    <a:lstStyle/>
                    <a:p>
                      <a:endParaRPr lang="en-US"/>
                    </a:p>
                  </a:txBody>
                  <a:tcPr/>
                </a:tc>
              </a:tr>
              <a:tr h="753139">
                <a:tc rowSpan="3">
                  <a:txBody>
                    <a:bodyPr/>
                    <a:lstStyle/>
                    <a:p>
                      <a:pPr marL="0" marR="0" algn="ctr">
                        <a:spcBef>
                          <a:spcPts val="0"/>
                        </a:spcBef>
                        <a:spcAft>
                          <a:spcPts val="0"/>
                        </a:spcAft>
                      </a:pPr>
                      <a:r>
                        <a:rPr lang="en-US" sz="1200" dirty="0">
                          <a:effectLst/>
                        </a:rPr>
                        <a:t> </a:t>
                      </a:r>
                    </a:p>
                    <a:p>
                      <a:pPr marL="0" marR="0" algn="ctr">
                        <a:spcBef>
                          <a:spcPts val="0"/>
                        </a:spcBef>
                        <a:spcAft>
                          <a:spcPts val="0"/>
                        </a:spcAft>
                      </a:pPr>
                      <a:r>
                        <a:rPr lang="en-US" sz="1200" dirty="0">
                          <a:effectLst/>
                        </a:rPr>
                        <a:t> </a:t>
                      </a:r>
                    </a:p>
                    <a:p>
                      <a:pPr marL="0" marR="0" algn="ctr">
                        <a:spcBef>
                          <a:spcPts val="0"/>
                        </a:spcBef>
                        <a:spcAft>
                          <a:spcPts val="0"/>
                        </a:spcAft>
                      </a:pPr>
                      <a:r>
                        <a:rPr lang="en-US" sz="1200" dirty="0">
                          <a:effectLst/>
                        </a:rPr>
                        <a:t>Athletic Exemption</a:t>
                      </a:r>
                    </a:p>
                    <a:p>
                      <a:pPr marL="0" marR="0" algn="ctr">
                        <a:spcBef>
                          <a:spcPts val="0"/>
                        </a:spcBef>
                        <a:spcAft>
                          <a:spcPts val="0"/>
                        </a:spcAft>
                      </a:pPr>
                      <a:r>
                        <a:rPr lang="en-US" sz="1200" dirty="0">
                          <a:effectLst/>
                        </a:rPr>
                        <a:t> </a:t>
                      </a:r>
                    </a:p>
                    <a:p>
                      <a:pPr marL="0" marR="0" algn="ctr">
                        <a:spcBef>
                          <a:spcPts val="0"/>
                        </a:spcBef>
                        <a:spcAft>
                          <a:spcPts val="0"/>
                        </a:spcAft>
                      </a:pPr>
                      <a:r>
                        <a:rPr lang="en-US" sz="1200" dirty="0">
                          <a:effectLst/>
                        </a:rPr>
                        <a:t>Student in Interscholastic Sports Both Semesters</a:t>
                      </a:r>
                    </a:p>
                    <a:p>
                      <a:pPr marL="0" marR="0" algn="ctr">
                        <a:spcBef>
                          <a:spcPts val="0"/>
                        </a:spcBef>
                        <a:spcAft>
                          <a:spcPts val="0"/>
                        </a:spcAft>
                      </a:pPr>
                      <a:r>
                        <a:rPr lang="en-US" sz="1200" dirty="0">
                          <a:effectLst/>
                        </a:rPr>
                        <a:t> </a:t>
                      </a:r>
                    </a:p>
                    <a:p>
                      <a:pPr marL="0" marR="0" algn="ctr">
                        <a:spcBef>
                          <a:spcPts val="0"/>
                        </a:spcBef>
                        <a:spcAft>
                          <a:spcPts val="0"/>
                        </a:spcAft>
                      </a:pPr>
                      <a:r>
                        <a:rPr lang="en-US" sz="1200" dirty="0">
                          <a:effectLst/>
                        </a:rPr>
                        <a:t> </a:t>
                      </a:r>
                    </a:p>
                    <a:p>
                      <a:pPr marL="0" marR="0" algn="ctr">
                        <a:spcBef>
                          <a:spcPts val="0"/>
                        </a:spcBef>
                        <a:spcAft>
                          <a:spcPts val="0"/>
                        </a:spcAft>
                      </a:pPr>
                      <a:r>
                        <a:rPr lang="en-US" sz="1200" dirty="0">
                          <a:effectLst/>
                        </a:rPr>
                        <a:t> </a:t>
                      </a:r>
                      <a:endParaRPr lang="en-US" sz="1200" dirty="0">
                        <a:effectLst/>
                        <a:latin typeface="Cambria"/>
                        <a:ea typeface="MS Mincho"/>
                        <a:cs typeface="Times New Roman"/>
                      </a:endParaRPr>
                    </a:p>
                  </a:txBody>
                  <a:tcPr marL="56314" marR="56314" marT="0" marB="0" anchor="ctr"/>
                </a:tc>
                <a:tc>
                  <a:txBody>
                    <a:bodyPr/>
                    <a:lstStyle/>
                    <a:p>
                      <a:pPr marL="0" marR="0" algn="ctr">
                        <a:spcBef>
                          <a:spcPts val="0"/>
                        </a:spcBef>
                        <a:spcAft>
                          <a:spcPts val="0"/>
                        </a:spcAft>
                      </a:pPr>
                      <a:r>
                        <a:rPr lang="en-US" sz="1400" dirty="0">
                          <a:effectLst/>
                        </a:rPr>
                        <a:t>Athletic Exemption-In Interscholastic Sports Both Semesters</a:t>
                      </a:r>
                    </a:p>
                    <a:p>
                      <a:pPr marL="0" marR="0" algn="ctr">
                        <a:spcBef>
                          <a:spcPts val="0"/>
                        </a:spcBef>
                        <a:spcAft>
                          <a:spcPts val="0"/>
                        </a:spcAft>
                      </a:pPr>
                      <a:r>
                        <a:rPr lang="en-US" sz="1400" dirty="0">
                          <a:effectLst/>
                        </a:rPr>
                        <a:t> </a:t>
                      </a:r>
                      <a:endParaRPr lang="en-US" sz="1400" dirty="0">
                        <a:effectLst/>
                        <a:latin typeface="Cambria"/>
                        <a:ea typeface="MS Mincho"/>
                        <a:cs typeface="Times New Roman"/>
                      </a:endParaRPr>
                    </a:p>
                  </a:txBody>
                  <a:tcPr marL="56314" marR="56314" marT="0" marB="0"/>
                </a:tc>
                <a:tc>
                  <a:txBody>
                    <a:bodyPr/>
                    <a:lstStyle/>
                    <a:p>
                      <a:pPr marL="0" marR="0" algn="ctr">
                        <a:spcBef>
                          <a:spcPts val="0"/>
                        </a:spcBef>
                        <a:spcAft>
                          <a:spcPts val="0"/>
                        </a:spcAft>
                      </a:pPr>
                      <a:r>
                        <a:rPr lang="en-US" sz="1400" dirty="0">
                          <a:effectLst/>
                        </a:rPr>
                        <a:t>Athletic Exemption-In Interscholastic Sports Both Semesters</a:t>
                      </a:r>
                    </a:p>
                    <a:p>
                      <a:pPr marL="0" marR="0" algn="ctr">
                        <a:spcBef>
                          <a:spcPts val="0"/>
                        </a:spcBef>
                        <a:spcAft>
                          <a:spcPts val="0"/>
                        </a:spcAft>
                      </a:pPr>
                      <a:r>
                        <a:rPr lang="en-US" sz="1400" dirty="0">
                          <a:effectLst/>
                        </a:rPr>
                        <a:t> </a:t>
                      </a:r>
                      <a:endParaRPr lang="en-US" sz="1400" dirty="0">
                        <a:effectLst/>
                        <a:latin typeface="Cambria"/>
                        <a:ea typeface="MS Mincho"/>
                        <a:cs typeface="Times New Roman"/>
                      </a:endParaRPr>
                    </a:p>
                  </a:txBody>
                  <a:tcPr marL="56314" marR="56314" marT="0" marB="0"/>
                </a:tc>
                <a:tc>
                  <a:txBody>
                    <a:bodyPr/>
                    <a:lstStyle/>
                    <a:p>
                      <a:pPr marL="0" marR="0" algn="ctr">
                        <a:spcBef>
                          <a:spcPts val="0"/>
                        </a:spcBef>
                        <a:spcAft>
                          <a:spcPts val="0"/>
                        </a:spcAft>
                      </a:pPr>
                      <a:r>
                        <a:rPr lang="en-US" sz="1400" dirty="0">
                          <a:effectLst/>
                        </a:rPr>
                        <a:t>Athletic Exemption-In Interscholastic Sports Both Semesters</a:t>
                      </a:r>
                    </a:p>
                    <a:p>
                      <a:pPr marL="0" marR="0" algn="ctr">
                        <a:spcBef>
                          <a:spcPts val="0"/>
                        </a:spcBef>
                        <a:spcAft>
                          <a:spcPts val="0"/>
                        </a:spcAft>
                      </a:pPr>
                      <a:r>
                        <a:rPr lang="en-US" sz="1400" dirty="0">
                          <a:effectLst/>
                        </a:rPr>
                        <a:t> </a:t>
                      </a:r>
                      <a:endParaRPr lang="en-US" sz="1400" dirty="0">
                        <a:effectLst/>
                        <a:latin typeface="Cambria"/>
                        <a:ea typeface="MS Mincho"/>
                        <a:cs typeface="Times New Roman"/>
                      </a:endParaRPr>
                    </a:p>
                  </a:txBody>
                  <a:tcPr marL="56314" marR="56314" marT="0" marB="0"/>
                </a:tc>
              </a:tr>
              <a:tr h="329831">
                <a:tc vMerge="1">
                  <a:txBody>
                    <a:bodyPr/>
                    <a:lstStyle/>
                    <a:p>
                      <a:endParaRPr lang="en-US"/>
                    </a:p>
                  </a:txBody>
                  <a:tcPr/>
                </a:tc>
                <a:tc>
                  <a:txBody>
                    <a:bodyPr/>
                    <a:lstStyle/>
                    <a:p>
                      <a:pPr marL="0" marR="0" algn="ctr">
                        <a:spcBef>
                          <a:spcPts val="0"/>
                        </a:spcBef>
                        <a:spcAft>
                          <a:spcPts val="0"/>
                        </a:spcAft>
                      </a:pPr>
                      <a:r>
                        <a:rPr lang="en-US" sz="1200">
                          <a:effectLst/>
                        </a:rPr>
                        <a:t>OR</a:t>
                      </a:r>
                      <a:endParaRPr lang="en-US" sz="1200">
                        <a:effectLst/>
                        <a:latin typeface="Cambria"/>
                        <a:ea typeface="MS Mincho"/>
                        <a:cs typeface="Times New Roman"/>
                      </a:endParaRPr>
                    </a:p>
                  </a:txBody>
                  <a:tcPr marL="56314" marR="56314" marT="0" marB="0" anchor="ctr"/>
                </a:tc>
                <a:tc>
                  <a:txBody>
                    <a:bodyPr/>
                    <a:lstStyle/>
                    <a:p>
                      <a:pPr marL="0" marR="0" algn="ctr">
                        <a:spcBef>
                          <a:spcPts val="0"/>
                        </a:spcBef>
                        <a:spcAft>
                          <a:spcPts val="0"/>
                        </a:spcAft>
                      </a:pPr>
                      <a:r>
                        <a:rPr lang="en-US" sz="1200">
                          <a:effectLst/>
                        </a:rPr>
                        <a:t>OR</a:t>
                      </a:r>
                      <a:endParaRPr lang="en-US" sz="1200">
                        <a:effectLst/>
                        <a:latin typeface="Cambria"/>
                        <a:ea typeface="MS Mincho"/>
                        <a:cs typeface="Times New Roman"/>
                      </a:endParaRPr>
                    </a:p>
                  </a:txBody>
                  <a:tcPr marL="56314" marR="56314" marT="0" marB="0" anchor="ctr"/>
                </a:tc>
                <a:tc>
                  <a:txBody>
                    <a:bodyPr/>
                    <a:lstStyle/>
                    <a:p>
                      <a:pPr marL="0" marR="0" algn="ctr">
                        <a:spcBef>
                          <a:spcPts val="0"/>
                        </a:spcBef>
                        <a:spcAft>
                          <a:spcPts val="0"/>
                        </a:spcAft>
                      </a:pPr>
                      <a:r>
                        <a:rPr lang="en-US" sz="1200" dirty="0">
                          <a:effectLst/>
                        </a:rPr>
                        <a:t>OR</a:t>
                      </a:r>
                      <a:endParaRPr lang="en-US" sz="1200" dirty="0">
                        <a:effectLst/>
                        <a:latin typeface="Cambria"/>
                        <a:ea typeface="MS Mincho"/>
                        <a:cs typeface="Times New Roman"/>
                      </a:endParaRPr>
                    </a:p>
                  </a:txBody>
                  <a:tcPr marL="56314" marR="56314" marT="0" marB="0" anchor="ctr"/>
                </a:tc>
              </a:tr>
              <a:tr h="747273">
                <a:tc vMerge="1">
                  <a:txBody>
                    <a:bodyPr/>
                    <a:lstStyle/>
                    <a:p>
                      <a:endParaRPr lang="en-US"/>
                    </a:p>
                  </a:txBody>
                  <a:tcPr/>
                </a:tc>
                <a:tc gridSpan="2">
                  <a:txBody>
                    <a:bodyPr/>
                    <a:lstStyle/>
                    <a:p>
                      <a:pPr marL="0" marR="0" algn="ctr">
                        <a:spcBef>
                          <a:spcPts val="0"/>
                        </a:spcBef>
                        <a:spcAft>
                          <a:spcPts val="0"/>
                        </a:spcAft>
                      </a:pPr>
                      <a:r>
                        <a:rPr lang="en-US" sz="1400" dirty="0">
                          <a:effectLst/>
                        </a:rPr>
                        <a:t>Two-Year Exemption</a:t>
                      </a:r>
                      <a:endParaRPr lang="en-US" sz="1400" dirty="0">
                        <a:effectLst/>
                        <a:latin typeface="Cambria"/>
                        <a:ea typeface="MS Mincho"/>
                        <a:cs typeface="Times New Roman"/>
                      </a:endParaRPr>
                    </a:p>
                  </a:txBody>
                  <a:tcPr marL="56314" marR="56314" marT="0" marB="0" anchor="ctr"/>
                </a:tc>
                <a:tc hMerge="1">
                  <a:txBody>
                    <a:bodyPr/>
                    <a:lstStyle/>
                    <a:p>
                      <a:endParaRPr lang="en-US"/>
                    </a:p>
                  </a:txBody>
                  <a:tcPr/>
                </a:tc>
                <a:tc>
                  <a:txBody>
                    <a:bodyPr/>
                    <a:lstStyle/>
                    <a:p>
                      <a:pPr marL="0" marR="0" algn="ctr">
                        <a:spcBef>
                          <a:spcPts val="0"/>
                        </a:spcBef>
                        <a:spcAft>
                          <a:spcPts val="0"/>
                        </a:spcAft>
                      </a:pPr>
                      <a:r>
                        <a:rPr lang="en-US" sz="1400" dirty="0">
                          <a:effectLst/>
                        </a:rPr>
                        <a:t>16 Years or Older Permanent Exemption</a:t>
                      </a:r>
                      <a:endParaRPr lang="en-US" sz="1400" dirty="0">
                        <a:effectLst/>
                        <a:latin typeface="Cambria"/>
                        <a:ea typeface="MS Mincho"/>
                        <a:cs typeface="Times New Roman"/>
                      </a:endParaRPr>
                    </a:p>
                  </a:txBody>
                  <a:tcPr marL="56314" marR="56314" marT="0" marB="0" anchor="ctr"/>
                </a:tc>
              </a:tr>
            </a:tbl>
          </a:graphicData>
        </a:graphic>
      </p:graphicFrame>
    </p:spTree>
    <p:extLst>
      <p:ext uri="{BB962C8B-B14F-4D97-AF65-F5344CB8AC3E}">
        <p14:creationId xmlns:p14="http://schemas.microsoft.com/office/powerpoint/2010/main" val="13789216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5846</TotalTime>
  <Words>1478</Words>
  <Application>Microsoft Macintosh PowerPoint</Application>
  <PresentationFormat>On-screen Show (4:3)</PresentationFormat>
  <Paragraphs>310</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Tonight’s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Imaging</dc:creator>
  <cp:lastModifiedBy>Iris Taylor</cp:lastModifiedBy>
  <cp:revision>343</cp:revision>
  <cp:lastPrinted>2014-12-03T00:59:36Z</cp:lastPrinted>
  <dcterms:created xsi:type="dcterms:W3CDTF">2013-10-22T15:18:50Z</dcterms:created>
  <dcterms:modified xsi:type="dcterms:W3CDTF">2015-01-15T02:11:05Z</dcterms:modified>
</cp:coreProperties>
</file>