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418" r:id="rId3"/>
    <p:sldId id="364" r:id="rId4"/>
    <p:sldId id="403" r:id="rId5"/>
    <p:sldId id="406" r:id="rId6"/>
    <p:sldId id="408" r:id="rId7"/>
    <p:sldId id="410" r:id="rId8"/>
    <p:sldId id="411" r:id="rId9"/>
    <p:sldId id="412" r:id="rId10"/>
    <p:sldId id="419" r:id="rId11"/>
    <p:sldId id="414" r:id="rId12"/>
    <p:sldId id="368" r:id="rId13"/>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CC66FF"/>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0" autoAdjust="0"/>
    <p:restoredTop sz="79144" autoAdjust="0"/>
  </p:normalViewPr>
  <p:slideViewPr>
    <p:cSldViewPr snapToGrid="0" snapToObjects="1">
      <p:cViewPr>
        <p:scale>
          <a:sx n="100" d="100"/>
          <a:sy n="100" d="100"/>
        </p:scale>
        <p:origin x="-1944"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a:pPr>
            <a:r>
              <a:rPr lang="es-MX" sz="1400" noProof="0" dirty="0" smtClean="0"/>
              <a:t>2016-17 Fondos Suplementarios/de Concentración  Estimados </a:t>
            </a:r>
            <a:endParaRPr lang="es-MX" sz="1400" noProof="0" dirty="0"/>
          </a:p>
        </c:rich>
      </c:tx>
      <c:layout/>
      <c:overlay val="0"/>
    </c:title>
    <c:autoTitleDeleted val="0"/>
    <c:plotArea>
      <c:layout/>
      <c:doughnutChart>
        <c:varyColors val="1"/>
        <c:ser>
          <c:idx val="0"/>
          <c:order val="0"/>
          <c:spPr>
            <a:solidFill>
              <a:schemeClr val="tx2"/>
            </a:solidFill>
          </c:spPr>
          <c:dPt>
            <c:idx val="1"/>
            <c:bubble3D val="0"/>
            <c:spPr>
              <a:solidFill>
                <a:schemeClr val="accent2"/>
              </a:solidFill>
            </c:spPr>
          </c:dPt>
          <c:dLbls>
            <c:dLbl>
              <c:idx val="0"/>
              <c:layout>
                <c:manualLayout>
                  <c:x val="0.16187050359712229"/>
                  <c:y val="-2.2909507445589918E-2"/>
                </c:manualLayout>
              </c:layout>
              <c:tx>
                <c:rich>
                  <a:bodyPr/>
                  <a:lstStyle/>
                  <a:p>
                    <a:r>
                      <a:rPr lang="en-US" dirty="0"/>
                      <a:t>A</a:t>
                    </a:r>
                    <a:r>
                      <a:rPr lang="en-US" baseline="0" dirty="0"/>
                      <a:t> </a:t>
                    </a:r>
                    <a:r>
                      <a:rPr lang="en-US" baseline="0" dirty="0" err="1"/>
                      <a:t>nivel</a:t>
                    </a:r>
                    <a:r>
                      <a:rPr lang="en-US" baseline="0" dirty="0"/>
                      <a:t> </a:t>
                    </a:r>
                    <a:r>
                      <a:rPr lang="en-US" baseline="0" dirty="0" err="1"/>
                      <a:t>scolar</a:t>
                    </a:r>
                    <a:r>
                      <a:rPr lang="en-US" dirty="0"/>
                      <a:t>
</a:t>
                    </a:r>
                    <a:r>
                      <a:rPr lang="en-US" dirty="0" smtClean="0"/>
                      <a:t>24%</a:t>
                    </a:r>
                    <a:endParaRPr lang="en-US" dirty="0"/>
                  </a:p>
                </c:rich>
              </c:tx>
              <c:showLegendKey val="0"/>
              <c:showVal val="0"/>
              <c:showCatName val="1"/>
              <c:showSerName val="0"/>
              <c:showPercent val="1"/>
              <c:showBubbleSize val="0"/>
            </c:dLbl>
            <c:dLbl>
              <c:idx val="1"/>
              <c:layout>
                <c:manualLayout>
                  <c:x val="-0.18315158896504841"/>
                  <c:y val="-2.6243111363656861E-2"/>
                </c:manualLayout>
              </c:layout>
              <c:tx>
                <c:rich>
                  <a:bodyPr/>
                  <a:lstStyle/>
                  <a:p>
                    <a:r>
                      <a:rPr lang="en-US" dirty="0"/>
                      <a:t>A</a:t>
                    </a:r>
                    <a:r>
                      <a:rPr lang="en-US" baseline="0" dirty="0"/>
                      <a:t> </a:t>
                    </a:r>
                    <a:r>
                      <a:rPr lang="en-US" baseline="0" dirty="0" err="1"/>
                      <a:t>nivel</a:t>
                    </a:r>
                    <a:r>
                      <a:rPr lang="en-US" baseline="0" dirty="0"/>
                      <a:t> del </a:t>
                    </a:r>
                    <a:r>
                      <a:rPr lang="en-US" baseline="0" dirty="0" err="1"/>
                      <a:t>distrito</a:t>
                    </a:r>
                    <a:r>
                      <a:rPr lang="en-US" dirty="0"/>
                      <a:t>
</a:t>
                    </a:r>
                    <a:r>
                      <a:rPr lang="en-US" dirty="0" smtClean="0"/>
                      <a:t>76%</a:t>
                    </a:r>
                    <a:endParaRPr lang="en-US" dirty="0"/>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Sheet1!$A$1:$B$1</c:f>
              <c:strCache>
                <c:ptCount val="2"/>
                <c:pt idx="0">
                  <c:v>School-wide</c:v>
                </c:pt>
                <c:pt idx="1">
                  <c:v>District-wide</c:v>
                </c:pt>
              </c:strCache>
            </c:strRef>
          </c:cat>
          <c:val>
            <c:numRef>
              <c:f>Sheet1!$A$2:$B$2</c:f>
              <c:numCache>
                <c:formatCode>0%</c:formatCode>
                <c:ptCount val="2"/>
                <c:pt idx="0">
                  <c:v>0.25</c:v>
                </c:pt>
                <c:pt idx="1">
                  <c:v>0.75</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917C61-1142-41C8-B275-8A601CED1F10}"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s-ES"/>
        </a:p>
      </dgm:t>
    </dgm:pt>
    <dgm:pt modelId="{D45C4DCD-068E-41D2-9747-9626D168132A}">
      <dgm:prSet phldrT="[Text]"/>
      <dgm:spPr>
        <a:xfrm>
          <a:off x="2220217" y="1239379"/>
          <a:ext cx="980183" cy="721640"/>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s-ES" b="1">
              <a:solidFill>
                <a:sysClr val="window" lastClr="FFFFFF"/>
              </a:solidFill>
              <a:latin typeface="Calibri"/>
              <a:ea typeface="+mn-ea"/>
              <a:cs typeface="+mn-cs"/>
            </a:rPr>
            <a:t>8 Prioridades Estatales</a:t>
          </a:r>
        </a:p>
      </dgm:t>
    </dgm:pt>
    <dgm:pt modelId="{16636444-6EA8-4173-9D81-D485BEC0101E}" type="parTrans" cxnId="{42F40810-5A70-449C-84DA-3CCB76F3E8F3}">
      <dgm:prSet/>
      <dgm:spPr/>
      <dgm:t>
        <a:bodyPr/>
        <a:lstStyle/>
        <a:p>
          <a:endParaRPr lang="es-ES"/>
        </a:p>
      </dgm:t>
    </dgm:pt>
    <dgm:pt modelId="{A0D712EC-7B0F-48FE-99EC-AB63AE4255DA}" type="sibTrans" cxnId="{42F40810-5A70-449C-84DA-3CCB76F3E8F3}">
      <dgm:prSet/>
      <dgm:spPr/>
      <dgm:t>
        <a:bodyPr/>
        <a:lstStyle/>
        <a:p>
          <a:endParaRPr lang="es-ES"/>
        </a:p>
      </dgm:t>
    </dgm:pt>
    <dgm:pt modelId="{4DA6D162-5BDC-42BB-A00E-37912D84806F}">
      <dgm:prSet phldrT="[Text]" custT="1"/>
      <dgm:spPr>
        <a:xfrm>
          <a:off x="2232637" y="12141"/>
          <a:ext cx="955344" cy="721640"/>
        </a:xfrm>
        <a:solidFill>
          <a:sysClr val="window" lastClr="FFFFFF">
            <a:lumMod val="65000"/>
          </a:sysClr>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Servicios B</a:t>
          </a:r>
          <a:r>
            <a:rPr lang="es-ES" sz="800" b="1">
              <a:solidFill>
                <a:sysClr val="window" lastClr="FFFFFF"/>
              </a:solidFill>
              <a:latin typeface="Calibri"/>
              <a:ea typeface="+mn-ea"/>
              <a:cs typeface="Times New Roman"/>
            </a:rPr>
            <a:t>á</a:t>
          </a:r>
          <a:r>
            <a:rPr lang="es-ES" sz="800" b="1">
              <a:solidFill>
                <a:sysClr val="window" lastClr="FFFFFF"/>
              </a:solidFill>
              <a:latin typeface="Calibri"/>
              <a:ea typeface="+mn-ea"/>
              <a:cs typeface="+mn-cs"/>
            </a:rPr>
            <a:t>sicos</a:t>
          </a:r>
        </a:p>
      </dgm:t>
    </dgm:pt>
    <dgm:pt modelId="{8E239A2A-7330-4674-A9B7-23CDFFA99652}" type="parTrans" cxnId="{606673FB-311A-4CD9-9C18-C5144C374A49}">
      <dgm:prSet/>
      <dgm:spPr>
        <a:xfrm rot="16200000">
          <a:off x="2457510" y="974743"/>
          <a:ext cx="505596"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7D85A1C9-D40E-418E-8B87-AAFADE03A6FE}" type="sibTrans" cxnId="{606673FB-311A-4CD9-9C18-C5144C374A49}">
      <dgm:prSet/>
      <dgm:spPr/>
      <dgm:t>
        <a:bodyPr/>
        <a:lstStyle/>
        <a:p>
          <a:endParaRPr lang="es-ES"/>
        </a:p>
      </dgm:t>
    </dgm:pt>
    <dgm:pt modelId="{A2C34034-A34B-4B56-B08B-549323CF5376}">
      <dgm:prSet phldrT="[Text]" custT="1"/>
      <dgm:spPr>
        <a:xfrm>
          <a:off x="3067460" y="371591"/>
          <a:ext cx="1021273" cy="721640"/>
        </a:xfrm>
        <a:solidFill>
          <a:srgbClr val="FFCC00"/>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Implementaci</a:t>
          </a:r>
          <a:r>
            <a:rPr lang="es-ES" sz="800" b="1">
              <a:solidFill>
                <a:sysClr val="window" lastClr="FFFFFF"/>
              </a:solidFill>
              <a:latin typeface="Calibri"/>
              <a:ea typeface="+mn-ea"/>
              <a:cs typeface="Times New Roman"/>
            </a:rPr>
            <a:t>ó</a:t>
          </a:r>
          <a:r>
            <a:rPr lang="es-ES" sz="800" b="1">
              <a:solidFill>
                <a:sysClr val="window" lastClr="FFFFFF"/>
              </a:solidFill>
              <a:latin typeface="Calibri"/>
              <a:ea typeface="+mn-ea"/>
              <a:cs typeface="+mn-cs"/>
            </a:rPr>
            <a:t>n de los Est</a:t>
          </a:r>
          <a:r>
            <a:rPr lang="es-ES" sz="800" b="1">
              <a:solidFill>
                <a:sysClr val="window" lastClr="FFFFFF"/>
              </a:solidFill>
              <a:latin typeface="Calibri"/>
              <a:ea typeface="+mn-ea"/>
              <a:cs typeface="Times New Roman"/>
            </a:rPr>
            <a:t>á</a:t>
          </a:r>
          <a:r>
            <a:rPr lang="es-ES" sz="800" b="1">
              <a:solidFill>
                <a:sysClr val="window" lastClr="FFFFFF"/>
              </a:solidFill>
              <a:latin typeface="Calibri"/>
              <a:ea typeface="+mn-ea"/>
              <a:cs typeface="+mn-cs"/>
            </a:rPr>
            <a:t>ndares Estatales</a:t>
          </a:r>
        </a:p>
      </dgm:t>
    </dgm:pt>
    <dgm:pt modelId="{5662A8E9-6418-49C8-B2D7-ADCB6AD4B263}" type="parTrans" cxnId="{A4D64D1D-E7D4-4E78-98B2-E51F6E565319}">
      <dgm:prSet/>
      <dgm:spPr>
        <a:xfrm rot="18900000">
          <a:off x="2942357" y="1156524"/>
          <a:ext cx="399578"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23C3AE25-5412-448F-9CD0-0F3AE33CDBB3}" type="sibTrans" cxnId="{A4D64D1D-E7D4-4E78-98B2-E51F6E565319}">
      <dgm:prSet/>
      <dgm:spPr/>
      <dgm:t>
        <a:bodyPr/>
        <a:lstStyle/>
        <a:p>
          <a:endParaRPr lang="es-ES"/>
        </a:p>
      </dgm:t>
    </dgm:pt>
    <dgm:pt modelId="{0A82B864-C3AE-43EF-ABDE-7D7D1521D0D3}">
      <dgm:prSet phldrT="[Text]" custT="1"/>
      <dgm:spPr>
        <a:xfrm>
          <a:off x="3417871" y="1239379"/>
          <a:ext cx="1039350" cy="721640"/>
        </a:xfrm>
        <a:solidFill>
          <a:srgbClr val="1F497D">
            <a:lumMod val="60000"/>
            <a:lumOff val="40000"/>
          </a:srgbClr>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Participaci</a:t>
          </a:r>
          <a:r>
            <a:rPr lang="es-ES" sz="800" b="1">
              <a:solidFill>
                <a:sysClr val="window" lastClr="FFFFFF"/>
              </a:solidFill>
              <a:latin typeface="Calibri"/>
              <a:ea typeface="+mn-ea"/>
              <a:cs typeface="Times New Roman"/>
            </a:rPr>
            <a:t>ó</a:t>
          </a:r>
          <a:r>
            <a:rPr lang="es-ES" sz="800" b="1">
              <a:solidFill>
                <a:sysClr val="window" lastClr="FFFFFF"/>
              </a:solidFill>
              <a:latin typeface="Calibri"/>
              <a:ea typeface="+mn-ea"/>
              <a:cs typeface="+mn-cs"/>
            </a:rPr>
            <a:t>n de los Padres</a:t>
          </a:r>
        </a:p>
      </dgm:t>
    </dgm:pt>
    <dgm:pt modelId="{B08F3B2C-899B-4637-93FA-ED98ACD73E9B}" type="parTrans" cxnId="{3727A765-39F8-4F90-AB2F-E673ED7BB2AC}">
      <dgm:prSet/>
      <dgm:spPr>
        <a:xfrm>
          <a:off x="3200400" y="1588362"/>
          <a:ext cx="217470"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D7D829CA-8F73-4B1C-B91F-5BE47FE09C9C}" type="sibTrans" cxnId="{3727A765-39F8-4F90-AB2F-E673ED7BB2AC}">
      <dgm:prSet/>
      <dgm:spPr/>
      <dgm:t>
        <a:bodyPr/>
        <a:lstStyle/>
        <a:p>
          <a:endParaRPr lang="es-ES"/>
        </a:p>
      </dgm:t>
    </dgm:pt>
    <dgm:pt modelId="{14F4CCF5-4A52-4DDA-8939-040674468DB0}">
      <dgm:prSet phldrT="[Text]" custT="1"/>
      <dgm:spPr>
        <a:xfrm>
          <a:off x="3090390" y="2107167"/>
          <a:ext cx="975413" cy="721640"/>
        </a:xfrm>
        <a:solidFill>
          <a:srgbClr val="33CCFF"/>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Rendimiento Estudiantil</a:t>
          </a:r>
        </a:p>
      </dgm:t>
    </dgm:pt>
    <dgm:pt modelId="{1751F01D-0A14-4337-9DB3-CA4F63F28A8A}" type="parTrans" cxnId="{7DA9A775-D922-41A0-9ED9-0AE7C207644D}">
      <dgm:prSet/>
      <dgm:spPr>
        <a:xfrm rot="2700000">
          <a:off x="2941402" y="2022505"/>
          <a:ext cx="406100"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87A4B130-DF82-42C4-986C-D0677A74D3CE}" type="sibTrans" cxnId="{7DA9A775-D922-41A0-9ED9-0AE7C207644D}">
      <dgm:prSet/>
      <dgm:spPr/>
      <dgm:t>
        <a:bodyPr/>
        <a:lstStyle/>
        <a:p>
          <a:endParaRPr lang="es-ES"/>
        </a:p>
      </dgm:t>
    </dgm:pt>
    <dgm:pt modelId="{B12E6873-B725-4187-B08A-FD6783B8897D}">
      <dgm:prSet phldrT="[Text]" custT="1"/>
      <dgm:spPr>
        <a:xfrm>
          <a:off x="2228271" y="2466617"/>
          <a:ext cx="964076" cy="721640"/>
        </a:xfrm>
        <a:solidFill>
          <a:srgbClr val="C0504D"/>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Compromiso Estudiantil</a:t>
          </a:r>
        </a:p>
      </dgm:t>
    </dgm:pt>
    <dgm:pt modelId="{B2170248-138A-4684-A001-177AACB84CA0}" type="parTrans" cxnId="{2D763960-E3E0-499A-817B-E2928976ABA1}">
      <dgm:prSet/>
      <dgm:spPr>
        <a:xfrm rot="5400000">
          <a:off x="2457510" y="2201980"/>
          <a:ext cx="505596"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B74181BB-77BD-4282-916E-E054872F6528}" type="sibTrans" cxnId="{2D763960-E3E0-499A-817B-E2928976ABA1}">
      <dgm:prSet/>
      <dgm:spPr/>
      <dgm:t>
        <a:bodyPr/>
        <a:lstStyle/>
        <a:p>
          <a:endParaRPr lang="es-ES"/>
        </a:p>
      </dgm:t>
    </dgm:pt>
    <dgm:pt modelId="{097E95BE-0A97-49D9-9683-9C1ACBB77B5B}">
      <dgm:prSet phldrT="[Text]" custT="1"/>
      <dgm:spPr>
        <a:xfrm>
          <a:off x="1384019" y="2107167"/>
          <a:ext cx="917003" cy="721640"/>
        </a:xfrm>
        <a:solidFill>
          <a:srgbClr val="8064A2"/>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Ambiente Escolar</a:t>
          </a:r>
        </a:p>
      </dgm:t>
    </dgm:pt>
    <dgm:pt modelId="{DF1E279B-0A62-49D0-9253-43E7C8E77297}" type="parTrans" cxnId="{DA344C96-3547-4967-B073-B903A85DC4D1}">
      <dgm:prSet/>
      <dgm:spPr>
        <a:xfrm rot="8100000">
          <a:off x="2065248" y="2025764"/>
          <a:ext cx="415317"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69FD98B2-1E3C-43C6-B744-5EBB93A219BB}" type="sibTrans" cxnId="{DA344C96-3547-4967-B073-B903A85DC4D1}">
      <dgm:prSet/>
      <dgm:spPr/>
      <dgm:t>
        <a:bodyPr/>
        <a:lstStyle/>
        <a:p>
          <a:endParaRPr lang="es-ES"/>
        </a:p>
      </dgm:t>
    </dgm:pt>
    <dgm:pt modelId="{AB77E351-C6BE-4EA7-A7C4-A7F639BDFAC8}">
      <dgm:prSet phldrT="[Text]" custT="1"/>
      <dgm:spPr>
        <a:xfrm>
          <a:off x="1029177" y="1239379"/>
          <a:ext cx="907788" cy="721640"/>
        </a:xfrm>
        <a:solidFill>
          <a:srgbClr val="F79646"/>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Acceso a los Cursos</a:t>
          </a:r>
        </a:p>
      </dgm:t>
    </dgm:pt>
    <dgm:pt modelId="{A7FAFE27-73E5-4A1D-98FE-B321CFEBB68C}" type="parTrans" cxnId="{1649CC34-6645-45D3-8B0B-F1A013F6D657}">
      <dgm:prSet/>
      <dgm:spPr>
        <a:xfrm rot="10800000">
          <a:off x="1936965" y="1588362"/>
          <a:ext cx="283252"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9715547D-7BD2-408B-91EC-038CA2E6ADC4}" type="sibTrans" cxnId="{1649CC34-6645-45D3-8B0B-F1A013F6D657}">
      <dgm:prSet/>
      <dgm:spPr/>
      <dgm:t>
        <a:bodyPr/>
        <a:lstStyle/>
        <a:p>
          <a:endParaRPr lang="es-ES"/>
        </a:p>
      </dgm:t>
    </dgm:pt>
    <dgm:pt modelId="{288C19DF-1841-4388-B6EA-0F8CB18AC629}">
      <dgm:prSet phldrT="[Text]" custT="1"/>
      <dgm:spPr>
        <a:xfrm>
          <a:off x="1357953" y="371591"/>
          <a:ext cx="969134" cy="721640"/>
        </a:xfrm>
        <a:solidFill>
          <a:srgbClr val="9BBB59">
            <a:lumMod val="75000"/>
          </a:srgbClr>
        </a:solidFill>
        <a:ln w="25400" cap="flat" cmpd="sng" algn="ctr">
          <a:solidFill>
            <a:sysClr val="window" lastClr="FFFFFF">
              <a:hueOff val="0"/>
              <a:satOff val="0"/>
              <a:lumOff val="0"/>
              <a:alphaOff val="0"/>
            </a:sysClr>
          </a:solidFill>
          <a:prstDash val="solid"/>
        </a:ln>
        <a:effectLst/>
      </dgm:spPr>
      <dgm:t>
        <a:bodyPr/>
        <a:lstStyle/>
        <a:p>
          <a:r>
            <a:rPr lang="es-ES" sz="800" b="1">
              <a:solidFill>
                <a:sysClr val="window" lastClr="FFFFFF"/>
              </a:solidFill>
              <a:latin typeface="Calibri"/>
              <a:ea typeface="+mn-ea"/>
              <a:cs typeface="+mn-cs"/>
            </a:rPr>
            <a:t>Otros Resultados Estudiantiles</a:t>
          </a:r>
        </a:p>
      </dgm:t>
    </dgm:pt>
    <dgm:pt modelId="{BA263133-8523-4C54-A7E0-1170207EDF56}" type="parTrans" cxnId="{08660792-CA27-4997-AF58-A732F643CBB8}">
      <dgm:prSet/>
      <dgm:spPr>
        <a:xfrm rot="13500000">
          <a:off x="2072313" y="1153886"/>
          <a:ext cx="407040" cy="23675"/>
        </a:xfrm>
        <a:noFill/>
        <a:ln w="25400" cap="flat" cmpd="sng" algn="ctr">
          <a:solidFill>
            <a:srgbClr val="4F81BD">
              <a:shade val="60000"/>
              <a:hueOff val="0"/>
              <a:satOff val="0"/>
              <a:lumOff val="0"/>
              <a:alphaOff val="0"/>
            </a:srgbClr>
          </a:solidFill>
          <a:prstDash val="solid"/>
        </a:ln>
        <a:effectLst/>
      </dgm:spPr>
      <dgm:t>
        <a:bodyPr/>
        <a:lstStyle/>
        <a:p>
          <a:endParaRPr lang="es-ES">
            <a:solidFill>
              <a:sysClr val="windowText" lastClr="000000">
                <a:hueOff val="0"/>
                <a:satOff val="0"/>
                <a:lumOff val="0"/>
                <a:alphaOff val="0"/>
              </a:sysClr>
            </a:solidFill>
            <a:latin typeface="Calibri"/>
            <a:ea typeface="+mn-ea"/>
            <a:cs typeface="+mn-cs"/>
          </a:endParaRPr>
        </a:p>
      </dgm:t>
    </dgm:pt>
    <dgm:pt modelId="{73198EFC-961D-4C30-95A8-8B21C00C17F5}" type="sibTrans" cxnId="{08660792-CA27-4997-AF58-A732F643CBB8}">
      <dgm:prSet/>
      <dgm:spPr/>
      <dgm:t>
        <a:bodyPr/>
        <a:lstStyle/>
        <a:p>
          <a:endParaRPr lang="es-ES"/>
        </a:p>
      </dgm:t>
    </dgm:pt>
    <dgm:pt modelId="{CD111104-AAB0-44E4-B09F-E57D84E41B0F}" type="pres">
      <dgm:prSet presAssocID="{52917C61-1142-41C8-B275-8A601CED1F10}" presName="cycle" presStyleCnt="0">
        <dgm:presLayoutVars>
          <dgm:chMax val="1"/>
          <dgm:dir/>
          <dgm:animLvl val="ctr"/>
          <dgm:resizeHandles val="exact"/>
        </dgm:presLayoutVars>
      </dgm:prSet>
      <dgm:spPr/>
      <dgm:t>
        <a:bodyPr/>
        <a:lstStyle/>
        <a:p>
          <a:endParaRPr lang="es-ES"/>
        </a:p>
      </dgm:t>
    </dgm:pt>
    <dgm:pt modelId="{60307EFA-B306-435A-A186-8397FE85A0B4}" type="pres">
      <dgm:prSet presAssocID="{D45C4DCD-068E-41D2-9747-9626D168132A}" presName="centerShape" presStyleLbl="node0" presStyleIdx="0" presStyleCnt="1" custScaleX="135827"/>
      <dgm:spPr>
        <a:prstGeom prst="ellipse">
          <a:avLst/>
        </a:prstGeom>
      </dgm:spPr>
      <dgm:t>
        <a:bodyPr/>
        <a:lstStyle/>
        <a:p>
          <a:endParaRPr lang="es-ES"/>
        </a:p>
      </dgm:t>
    </dgm:pt>
    <dgm:pt modelId="{F5882A1F-6CEC-44EC-9E3E-62F9E168AB73}" type="pres">
      <dgm:prSet presAssocID="{8E239A2A-7330-4674-A9B7-23CDFFA99652}" presName="Name9" presStyleLbl="parChTrans1D2" presStyleIdx="0" presStyleCnt="8"/>
      <dgm:spPr>
        <a:custGeom>
          <a:avLst/>
          <a:gdLst/>
          <a:ahLst/>
          <a:cxnLst/>
          <a:rect l="0" t="0" r="0" b="0"/>
          <a:pathLst>
            <a:path>
              <a:moveTo>
                <a:pt x="0" y="11837"/>
              </a:moveTo>
              <a:lnTo>
                <a:pt x="505596" y="11837"/>
              </a:lnTo>
            </a:path>
          </a:pathLst>
        </a:custGeom>
      </dgm:spPr>
      <dgm:t>
        <a:bodyPr/>
        <a:lstStyle/>
        <a:p>
          <a:endParaRPr lang="es-ES"/>
        </a:p>
      </dgm:t>
    </dgm:pt>
    <dgm:pt modelId="{336BE0DF-828A-450E-AD74-8B49FA8ACF9B}" type="pres">
      <dgm:prSet presAssocID="{8E239A2A-7330-4674-A9B7-23CDFFA99652}" presName="connTx" presStyleLbl="parChTrans1D2" presStyleIdx="0" presStyleCnt="8"/>
      <dgm:spPr/>
      <dgm:t>
        <a:bodyPr/>
        <a:lstStyle/>
        <a:p>
          <a:endParaRPr lang="es-ES"/>
        </a:p>
      </dgm:t>
    </dgm:pt>
    <dgm:pt modelId="{2E86B4F3-BA5F-45A7-B4AB-545A0EE3AF67}" type="pres">
      <dgm:prSet presAssocID="{4DA6D162-5BDC-42BB-A00E-37912D84806F}" presName="node" presStyleLbl="node1" presStyleIdx="0" presStyleCnt="8" custScaleX="132385">
        <dgm:presLayoutVars>
          <dgm:bulletEnabled val="1"/>
        </dgm:presLayoutVars>
      </dgm:prSet>
      <dgm:spPr>
        <a:prstGeom prst="ellipse">
          <a:avLst/>
        </a:prstGeom>
      </dgm:spPr>
      <dgm:t>
        <a:bodyPr/>
        <a:lstStyle/>
        <a:p>
          <a:endParaRPr lang="es-ES"/>
        </a:p>
      </dgm:t>
    </dgm:pt>
    <dgm:pt modelId="{0B6580C8-6D19-4734-850C-DCB8FE057E7E}" type="pres">
      <dgm:prSet presAssocID="{5662A8E9-6418-49C8-B2D7-ADCB6AD4B263}" presName="Name9" presStyleLbl="parChTrans1D2" presStyleIdx="1" presStyleCnt="8"/>
      <dgm:spPr>
        <a:custGeom>
          <a:avLst/>
          <a:gdLst/>
          <a:ahLst/>
          <a:cxnLst/>
          <a:rect l="0" t="0" r="0" b="0"/>
          <a:pathLst>
            <a:path>
              <a:moveTo>
                <a:pt x="0" y="11837"/>
              </a:moveTo>
              <a:lnTo>
                <a:pt x="399578" y="11837"/>
              </a:lnTo>
            </a:path>
          </a:pathLst>
        </a:custGeom>
      </dgm:spPr>
      <dgm:t>
        <a:bodyPr/>
        <a:lstStyle/>
        <a:p>
          <a:endParaRPr lang="es-ES"/>
        </a:p>
      </dgm:t>
    </dgm:pt>
    <dgm:pt modelId="{BA5C33C2-1315-4C19-8E90-66DDBECC141C}" type="pres">
      <dgm:prSet presAssocID="{5662A8E9-6418-49C8-B2D7-ADCB6AD4B263}" presName="connTx" presStyleLbl="parChTrans1D2" presStyleIdx="1" presStyleCnt="8"/>
      <dgm:spPr/>
      <dgm:t>
        <a:bodyPr/>
        <a:lstStyle/>
        <a:p>
          <a:endParaRPr lang="es-ES"/>
        </a:p>
      </dgm:t>
    </dgm:pt>
    <dgm:pt modelId="{2753F3F9-A322-4350-BF13-8913C4A16599}" type="pres">
      <dgm:prSet presAssocID="{A2C34034-A34B-4B56-B08B-549323CF5376}" presName="node" presStyleLbl="node1" presStyleIdx="1" presStyleCnt="8" custScaleX="141521">
        <dgm:presLayoutVars>
          <dgm:bulletEnabled val="1"/>
        </dgm:presLayoutVars>
      </dgm:prSet>
      <dgm:spPr>
        <a:prstGeom prst="ellipse">
          <a:avLst/>
        </a:prstGeom>
      </dgm:spPr>
      <dgm:t>
        <a:bodyPr/>
        <a:lstStyle/>
        <a:p>
          <a:endParaRPr lang="es-ES"/>
        </a:p>
      </dgm:t>
    </dgm:pt>
    <dgm:pt modelId="{65A24218-3EAC-425C-B792-A45AA46CF88D}" type="pres">
      <dgm:prSet presAssocID="{B08F3B2C-899B-4637-93FA-ED98ACD73E9B}" presName="Name9" presStyleLbl="parChTrans1D2" presStyleIdx="2" presStyleCnt="8"/>
      <dgm:spPr>
        <a:custGeom>
          <a:avLst/>
          <a:gdLst/>
          <a:ahLst/>
          <a:cxnLst/>
          <a:rect l="0" t="0" r="0" b="0"/>
          <a:pathLst>
            <a:path>
              <a:moveTo>
                <a:pt x="0" y="11837"/>
              </a:moveTo>
              <a:lnTo>
                <a:pt x="217470" y="11837"/>
              </a:lnTo>
            </a:path>
          </a:pathLst>
        </a:custGeom>
      </dgm:spPr>
      <dgm:t>
        <a:bodyPr/>
        <a:lstStyle/>
        <a:p>
          <a:endParaRPr lang="es-ES"/>
        </a:p>
      </dgm:t>
    </dgm:pt>
    <dgm:pt modelId="{216FA27C-9BE3-4E2A-AF96-A258EC2E8463}" type="pres">
      <dgm:prSet presAssocID="{B08F3B2C-899B-4637-93FA-ED98ACD73E9B}" presName="connTx" presStyleLbl="parChTrans1D2" presStyleIdx="2" presStyleCnt="8"/>
      <dgm:spPr/>
      <dgm:t>
        <a:bodyPr/>
        <a:lstStyle/>
        <a:p>
          <a:endParaRPr lang="es-ES"/>
        </a:p>
      </dgm:t>
    </dgm:pt>
    <dgm:pt modelId="{62F6722A-705B-48F5-A554-F7EAD29838B3}" type="pres">
      <dgm:prSet presAssocID="{0A82B864-C3AE-43EF-ABDE-7D7D1521D0D3}" presName="node" presStyleLbl="node1" presStyleIdx="2" presStyleCnt="8" custScaleX="144026">
        <dgm:presLayoutVars>
          <dgm:bulletEnabled val="1"/>
        </dgm:presLayoutVars>
      </dgm:prSet>
      <dgm:spPr>
        <a:prstGeom prst="ellipse">
          <a:avLst/>
        </a:prstGeom>
      </dgm:spPr>
      <dgm:t>
        <a:bodyPr/>
        <a:lstStyle/>
        <a:p>
          <a:endParaRPr lang="es-ES"/>
        </a:p>
      </dgm:t>
    </dgm:pt>
    <dgm:pt modelId="{5D099197-FDA6-44C1-B40E-841B94DEBB04}" type="pres">
      <dgm:prSet presAssocID="{1751F01D-0A14-4337-9DB3-CA4F63F28A8A}" presName="Name9" presStyleLbl="parChTrans1D2" presStyleIdx="3" presStyleCnt="8"/>
      <dgm:spPr>
        <a:custGeom>
          <a:avLst/>
          <a:gdLst/>
          <a:ahLst/>
          <a:cxnLst/>
          <a:rect l="0" t="0" r="0" b="0"/>
          <a:pathLst>
            <a:path>
              <a:moveTo>
                <a:pt x="0" y="11837"/>
              </a:moveTo>
              <a:lnTo>
                <a:pt x="406100" y="11837"/>
              </a:lnTo>
            </a:path>
          </a:pathLst>
        </a:custGeom>
      </dgm:spPr>
      <dgm:t>
        <a:bodyPr/>
        <a:lstStyle/>
        <a:p>
          <a:endParaRPr lang="es-ES"/>
        </a:p>
      </dgm:t>
    </dgm:pt>
    <dgm:pt modelId="{98448F57-EF62-47DD-B128-B07162DCFF80}" type="pres">
      <dgm:prSet presAssocID="{1751F01D-0A14-4337-9DB3-CA4F63F28A8A}" presName="connTx" presStyleLbl="parChTrans1D2" presStyleIdx="3" presStyleCnt="8"/>
      <dgm:spPr/>
      <dgm:t>
        <a:bodyPr/>
        <a:lstStyle/>
        <a:p>
          <a:endParaRPr lang="es-ES"/>
        </a:p>
      </dgm:t>
    </dgm:pt>
    <dgm:pt modelId="{A9A6B888-C645-45E0-B3FA-BC2DF46FE0FA}" type="pres">
      <dgm:prSet presAssocID="{14F4CCF5-4A52-4DDA-8939-040674468DB0}" presName="node" presStyleLbl="node1" presStyleIdx="3" presStyleCnt="8" custScaleX="135166">
        <dgm:presLayoutVars>
          <dgm:bulletEnabled val="1"/>
        </dgm:presLayoutVars>
      </dgm:prSet>
      <dgm:spPr>
        <a:prstGeom prst="ellipse">
          <a:avLst/>
        </a:prstGeom>
      </dgm:spPr>
      <dgm:t>
        <a:bodyPr/>
        <a:lstStyle/>
        <a:p>
          <a:endParaRPr lang="es-ES"/>
        </a:p>
      </dgm:t>
    </dgm:pt>
    <dgm:pt modelId="{2888D8F3-C35C-4D10-97AE-097953463D49}" type="pres">
      <dgm:prSet presAssocID="{B2170248-138A-4684-A001-177AACB84CA0}" presName="Name9" presStyleLbl="parChTrans1D2" presStyleIdx="4" presStyleCnt="8"/>
      <dgm:spPr>
        <a:custGeom>
          <a:avLst/>
          <a:gdLst/>
          <a:ahLst/>
          <a:cxnLst/>
          <a:rect l="0" t="0" r="0" b="0"/>
          <a:pathLst>
            <a:path>
              <a:moveTo>
                <a:pt x="0" y="11837"/>
              </a:moveTo>
              <a:lnTo>
                <a:pt x="505596" y="11837"/>
              </a:lnTo>
            </a:path>
          </a:pathLst>
        </a:custGeom>
      </dgm:spPr>
      <dgm:t>
        <a:bodyPr/>
        <a:lstStyle/>
        <a:p>
          <a:endParaRPr lang="es-ES"/>
        </a:p>
      </dgm:t>
    </dgm:pt>
    <dgm:pt modelId="{0F471164-D66F-4D23-A9CB-3C7F89AC5A2B}" type="pres">
      <dgm:prSet presAssocID="{B2170248-138A-4684-A001-177AACB84CA0}" presName="connTx" presStyleLbl="parChTrans1D2" presStyleIdx="4" presStyleCnt="8"/>
      <dgm:spPr/>
      <dgm:t>
        <a:bodyPr/>
        <a:lstStyle/>
        <a:p>
          <a:endParaRPr lang="es-ES"/>
        </a:p>
      </dgm:t>
    </dgm:pt>
    <dgm:pt modelId="{1FC618C3-AC11-47C0-B706-60118028FC78}" type="pres">
      <dgm:prSet presAssocID="{B12E6873-B725-4187-B08A-FD6783B8897D}" presName="node" presStyleLbl="node1" presStyleIdx="4" presStyleCnt="8" custScaleX="133595">
        <dgm:presLayoutVars>
          <dgm:bulletEnabled val="1"/>
        </dgm:presLayoutVars>
      </dgm:prSet>
      <dgm:spPr>
        <a:prstGeom prst="ellipse">
          <a:avLst/>
        </a:prstGeom>
      </dgm:spPr>
      <dgm:t>
        <a:bodyPr/>
        <a:lstStyle/>
        <a:p>
          <a:endParaRPr lang="es-ES"/>
        </a:p>
      </dgm:t>
    </dgm:pt>
    <dgm:pt modelId="{BC301F62-606E-473A-87C1-0FF21E88B8EC}" type="pres">
      <dgm:prSet presAssocID="{DF1E279B-0A62-49D0-9253-43E7C8E77297}" presName="Name9" presStyleLbl="parChTrans1D2" presStyleIdx="5" presStyleCnt="8"/>
      <dgm:spPr>
        <a:custGeom>
          <a:avLst/>
          <a:gdLst/>
          <a:ahLst/>
          <a:cxnLst/>
          <a:rect l="0" t="0" r="0" b="0"/>
          <a:pathLst>
            <a:path>
              <a:moveTo>
                <a:pt x="0" y="11837"/>
              </a:moveTo>
              <a:lnTo>
                <a:pt x="415317" y="11837"/>
              </a:lnTo>
            </a:path>
          </a:pathLst>
        </a:custGeom>
      </dgm:spPr>
      <dgm:t>
        <a:bodyPr/>
        <a:lstStyle/>
        <a:p>
          <a:endParaRPr lang="es-ES"/>
        </a:p>
      </dgm:t>
    </dgm:pt>
    <dgm:pt modelId="{49765776-B27F-4A05-981B-A48CD0687D9F}" type="pres">
      <dgm:prSet presAssocID="{DF1E279B-0A62-49D0-9253-43E7C8E77297}" presName="connTx" presStyleLbl="parChTrans1D2" presStyleIdx="5" presStyleCnt="8"/>
      <dgm:spPr/>
      <dgm:t>
        <a:bodyPr/>
        <a:lstStyle/>
        <a:p>
          <a:endParaRPr lang="es-ES"/>
        </a:p>
      </dgm:t>
    </dgm:pt>
    <dgm:pt modelId="{A1997126-523B-4361-B61E-BCC9FAE02529}" type="pres">
      <dgm:prSet presAssocID="{097E95BE-0A97-49D9-9683-9C1ACBB77B5B}" presName="node" presStyleLbl="node1" presStyleIdx="5" presStyleCnt="8" custScaleX="127072">
        <dgm:presLayoutVars>
          <dgm:bulletEnabled val="1"/>
        </dgm:presLayoutVars>
      </dgm:prSet>
      <dgm:spPr>
        <a:prstGeom prst="ellipse">
          <a:avLst/>
        </a:prstGeom>
      </dgm:spPr>
      <dgm:t>
        <a:bodyPr/>
        <a:lstStyle/>
        <a:p>
          <a:endParaRPr lang="es-ES"/>
        </a:p>
      </dgm:t>
    </dgm:pt>
    <dgm:pt modelId="{97963BC1-FB54-4960-8E03-1F0648445F7E}" type="pres">
      <dgm:prSet presAssocID="{A7FAFE27-73E5-4A1D-98FE-B321CFEBB68C}" presName="Name9" presStyleLbl="parChTrans1D2" presStyleIdx="6" presStyleCnt="8"/>
      <dgm:spPr>
        <a:custGeom>
          <a:avLst/>
          <a:gdLst/>
          <a:ahLst/>
          <a:cxnLst/>
          <a:rect l="0" t="0" r="0" b="0"/>
          <a:pathLst>
            <a:path>
              <a:moveTo>
                <a:pt x="0" y="11837"/>
              </a:moveTo>
              <a:lnTo>
                <a:pt x="283252" y="11837"/>
              </a:lnTo>
            </a:path>
          </a:pathLst>
        </a:custGeom>
      </dgm:spPr>
      <dgm:t>
        <a:bodyPr/>
        <a:lstStyle/>
        <a:p>
          <a:endParaRPr lang="es-ES"/>
        </a:p>
      </dgm:t>
    </dgm:pt>
    <dgm:pt modelId="{5688582D-BC58-45B7-A565-0CB7CAEA43F5}" type="pres">
      <dgm:prSet presAssocID="{A7FAFE27-73E5-4A1D-98FE-B321CFEBB68C}" presName="connTx" presStyleLbl="parChTrans1D2" presStyleIdx="6" presStyleCnt="8"/>
      <dgm:spPr/>
      <dgm:t>
        <a:bodyPr/>
        <a:lstStyle/>
        <a:p>
          <a:endParaRPr lang="es-ES"/>
        </a:p>
      </dgm:t>
    </dgm:pt>
    <dgm:pt modelId="{EF0B61E3-1EB5-49D4-9464-0D0BA3F7CA02}" type="pres">
      <dgm:prSet presAssocID="{AB77E351-C6BE-4EA7-A7C4-A7F639BDFAC8}" presName="node" presStyleLbl="node1" presStyleIdx="6" presStyleCnt="8" custScaleX="125795">
        <dgm:presLayoutVars>
          <dgm:bulletEnabled val="1"/>
        </dgm:presLayoutVars>
      </dgm:prSet>
      <dgm:spPr>
        <a:prstGeom prst="ellipse">
          <a:avLst/>
        </a:prstGeom>
      </dgm:spPr>
      <dgm:t>
        <a:bodyPr/>
        <a:lstStyle/>
        <a:p>
          <a:endParaRPr lang="es-ES"/>
        </a:p>
      </dgm:t>
    </dgm:pt>
    <dgm:pt modelId="{5812DF68-13F9-44BA-8AF6-6D5DD9511E4A}" type="pres">
      <dgm:prSet presAssocID="{BA263133-8523-4C54-A7E0-1170207EDF56}" presName="Name9" presStyleLbl="parChTrans1D2" presStyleIdx="7" presStyleCnt="8"/>
      <dgm:spPr>
        <a:custGeom>
          <a:avLst/>
          <a:gdLst/>
          <a:ahLst/>
          <a:cxnLst/>
          <a:rect l="0" t="0" r="0" b="0"/>
          <a:pathLst>
            <a:path>
              <a:moveTo>
                <a:pt x="0" y="11837"/>
              </a:moveTo>
              <a:lnTo>
                <a:pt x="407040" y="11837"/>
              </a:lnTo>
            </a:path>
          </a:pathLst>
        </a:custGeom>
      </dgm:spPr>
      <dgm:t>
        <a:bodyPr/>
        <a:lstStyle/>
        <a:p>
          <a:endParaRPr lang="es-ES"/>
        </a:p>
      </dgm:t>
    </dgm:pt>
    <dgm:pt modelId="{C9A1E15D-5F70-467A-A349-1D4D7FA68BAA}" type="pres">
      <dgm:prSet presAssocID="{BA263133-8523-4C54-A7E0-1170207EDF56}" presName="connTx" presStyleLbl="parChTrans1D2" presStyleIdx="7" presStyleCnt="8"/>
      <dgm:spPr/>
      <dgm:t>
        <a:bodyPr/>
        <a:lstStyle/>
        <a:p>
          <a:endParaRPr lang="es-ES"/>
        </a:p>
      </dgm:t>
    </dgm:pt>
    <dgm:pt modelId="{A5180AFF-A7F9-4DF2-B40E-47AF0341CBB4}" type="pres">
      <dgm:prSet presAssocID="{288C19DF-1841-4388-B6EA-0F8CB18AC629}" presName="node" presStyleLbl="node1" presStyleIdx="7" presStyleCnt="8" custScaleX="134296">
        <dgm:presLayoutVars>
          <dgm:bulletEnabled val="1"/>
        </dgm:presLayoutVars>
      </dgm:prSet>
      <dgm:spPr>
        <a:prstGeom prst="ellipse">
          <a:avLst/>
        </a:prstGeom>
      </dgm:spPr>
      <dgm:t>
        <a:bodyPr/>
        <a:lstStyle/>
        <a:p>
          <a:endParaRPr lang="es-ES"/>
        </a:p>
      </dgm:t>
    </dgm:pt>
  </dgm:ptLst>
  <dgm:cxnLst>
    <dgm:cxn modelId="{7DA9A775-D922-41A0-9ED9-0AE7C207644D}" srcId="{D45C4DCD-068E-41D2-9747-9626D168132A}" destId="{14F4CCF5-4A52-4DDA-8939-040674468DB0}" srcOrd="3" destOrd="0" parTransId="{1751F01D-0A14-4337-9DB3-CA4F63F28A8A}" sibTransId="{87A4B130-DF82-42C4-986C-D0677A74D3CE}"/>
    <dgm:cxn modelId="{0A9DF086-39FC-46AF-9322-8AB5EDAA4354}" type="presOf" srcId="{A2C34034-A34B-4B56-B08B-549323CF5376}" destId="{2753F3F9-A322-4350-BF13-8913C4A16599}" srcOrd="0" destOrd="0" presId="urn:microsoft.com/office/officeart/2005/8/layout/radial1"/>
    <dgm:cxn modelId="{A4D64D1D-E7D4-4E78-98B2-E51F6E565319}" srcId="{D45C4DCD-068E-41D2-9747-9626D168132A}" destId="{A2C34034-A34B-4B56-B08B-549323CF5376}" srcOrd="1" destOrd="0" parTransId="{5662A8E9-6418-49C8-B2D7-ADCB6AD4B263}" sibTransId="{23C3AE25-5412-448F-9CD0-0F3AE33CDBB3}"/>
    <dgm:cxn modelId="{08660792-CA27-4997-AF58-A732F643CBB8}" srcId="{D45C4DCD-068E-41D2-9747-9626D168132A}" destId="{288C19DF-1841-4388-B6EA-0F8CB18AC629}" srcOrd="7" destOrd="0" parTransId="{BA263133-8523-4C54-A7E0-1170207EDF56}" sibTransId="{73198EFC-961D-4C30-95A8-8B21C00C17F5}"/>
    <dgm:cxn modelId="{3727A765-39F8-4F90-AB2F-E673ED7BB2AC}" srcId="{D45C4DCD-068E-41D2-9747-9626D168132A}" destId="{0A82B864-C3AE-43EF-ABDE-7D7D1521D0D3}" srcOrd="2" destOrd="0" parTransId="{B08F3B2C-899B-4637-93FA-ED98ACD73E9B}" sibTransId="{D7D829CA-8F73-4B1C-B91F-5BE47FE09C9C}"/>
    <dgm:cxn modelId="{F177C851-6D42-475C-9DFF-AC6FBB628F11}" type="presOf" srcId="{8E239A2A-7330-4674-A9B7-23CDFFA99652}" destId="{336BE0DF-828A-450E-AD74-8B49FA8ACF9B}" srcOrd="1" destOrd="0" presId="urn:microsoft.com/office/officeart/2005/8/layout/radial1"/>
    <dgm:cxn modelId="{AA6F9139-F9D0-4653-AFD9-5798B2854C2B}" type="presOf" srcId="{A7FAFE27-73E5-4A1D-98FE-B321CFEBB68C}" destId="{97963BC1-FB54-4960-8E03-1F0648445F7E}" srcOrd="0" destOrd="0" presId="urn:microsoft.com/office/officeart/2005/8/layout/radial1"/>
    <dgm:cxn modelId="{BC96A01E-BFBD-4746-A998-9812407A6150}" type="presOf" srcId="{5662A8E9-6418-49C8-B2D7-ADCB6AD4B263}" destId="{0B6580C8-6D19-4734-850C-DCB8FE057E7E}" srcOrd="0" destOrd="0" presId="urn:microsoft.com/office/officeart/2005/8/layout/radial1"/>
    <dgm:cxn modelId="{58C4B2E9-A6AB-4170-BA03-AA82B4F27C94}" type="presOf" srcId="{52917C61-1142-41C8-B275-8A601CED1F10}" destId="{CD111104-AAB0-44E4-B09F-E57D84E41B0F}" srcOrd="0" destOrd="0" presId="urn:microsoft.com/office/officeart/2005/8/layout/radial1"/>
    <dgm:cxn modelId="{5ED27E5B-E93B-4D76-8996-C0D78AB1A0A4}" type="presOf" srcId="{8E239A2A-7330-4674-A9B7-23CDFFA99652}" destId="{F5882A1F-6CEC-44EC-9E3E-62F9E168AB73}" srcOrd="0" destOrd="0" presId="urn:microsoft.com/office/officeart/2005/8/layout/radial1"/>
    <dgm:cxn modelId="{42F40810-5A70-449C-84DA-3CCB76F3E8F3}" srcId="{52917C61-1142-41C8-B275-8A601CED1F10}" destId="{D45C4DCD-068E-41D2-9747-9626D168132A}" srcOrd="0" destOrd="0" parTransId="{16636444-6EA8-4173-9D81-D485BEC0101E}" sibTransId="{A0D712EC-7B0F-48FE-99EC-AB63AE4255DA}"/>
    <dgm:cxn modelId="{123EC64D-2F27-404F-B419-C5C131DB0BF2}" type="presOf" srcId="{288C19DF-1841-4388-B6EA-0F8CB18AC629}" destId="{A5180AFF-A7F9-4DF2-B40E-47AF0341CBB4}" srcOrd="0" destOrd="0" presId="urn:microsoft.com/office/officeart/2005/8/layout/radial1"/>
    <dgm:cxn modelId="{1649CC34-6645-45D3-8B0B-F1A013F6D657}" srcId="{D45C4DCD-068E-41D2-9747-9626D168132A}" destId="{AB77E351-C6BE-4EA7-A7C4-A7F639BDFAC8}" srcOrd="6" destOrd="0" parTransId="{A7FAFE27-73E5-4A1D-98FE-B321CFEBB68C}" sibTransId="{9715547D-7BD2-408B-91EC-038CA2E6ADC4}"/>
    <dgm:cxn modelId="{C135A7A4-1605-44FA-B29B-69F83C3CFA9C}" type="presOf" srcId="{BA263133-8523-4C54-A7E0-1170207EDF56}" destId="{C9A1E15D-5F70-467A-A349-1D4D7FA68BAA}" srcOrd="1" destOrd="0" presId="urn:microsoft.com/office/officeart/2005/8/layout/radial1"/>
    <dgm:cxn modelId="{E37F3AAE-640A-41C5-90B2-F6123100FEA9}" type="presOf" srcId="{B12E6873-B725-4187-B08A-FD6783B8897D}" destId="{1FC618C3-AC11-47C0-B706-60118028FC78}" srcOrd="0" destOrd="0" presId="urn:microsoft.com/office/officeart/2005/8/layout/radial1"/>
    <dgm:cxn modelId="{4ABD5992-055D-4301-8582-F3043C90D303}" type="presOf" srcId="{D45C4DCD-068E-41D2-9747-9626D168132A}" destId="{60307EFA-B306-435A-A186-8397FE85A0B4}" srcOrd="0" destOrd="0" presId="urn:microsoft.com/office/officeart/2005/8/layout/radial1"/>
    <dgm:cxn modelId="{DA344C96-3547-4967-B073-B903A85DC4D1}" srcId="{D45C4DCD-068E-41D2-9747-9626D168132A}" destId="{097E95BE-0A97-49D9-9683-9C1ACBB77B5B}" srcOrd="5" destOrd="0" parTransId="{DF1E279B-0A62-49D0-9253-43E7C8E77297}" sibTransId="{69FD98B2-1E3C-43C6-B744-5EBB93A219BB}"/>
    <dgm:cxn modelId="{DC254A5E-ECC1-4938-91DD-73AF3B267977}" type="presOf" srcId="{B2170248-138A-4684-A001-177AACB84CA0}" destId="{0F471164-D66F-4D23-A9CB-3C7F89AC5A2B}" srcOrd="1" destOrd="0" presId="urn:microsoft.com/office/officeart/2005/8/layout/radial1"/>
    <dgm:cxn modelId="{77B6212A-B3EC-4980-A838-70FCACC65D75}" type="presOf" srcId="{B08F3B2C-899B-4637-93FA-ED98ACD73E9B}" destId="{65A24218-3EAC-425C-B792-A45AA46CF88D}" srcOrd="0" destOrd="0" presId="urn:microsoft.com/office/officeart/2005/8/layout/radial1"/>
    <dgm:cxn modelId="{96BA3002-DF77-4CA4-B27D-2928E90FA83E}" type="presOf" srcId="{DF1E279B-0A62-49D0-9253-43E7C8E77297}" destId="{BC301F62-606E-473A-87C1-0FF21E88B8EC}" srcOrd="0" destOrd="0" presId="urn:microsoft.com/office/officeart/2005/8/layout/radial1"/>
    <dgm:cxn modelId="{18FA9124-09E0-4163-B5C9-9B25E1869D17}" type="presOf" srcId="{DF1E279B-0A62-49D0-9253-43E7C8E77297}" destId="{49765776-B27F-4A05-981B-A48CD0687D9F}" srcOrd="1" destOrd="0" presId="urn:microsoft.com/office/officeart/2005/8/layout/radial1"/>
    <dgm:cxn modelId="{9588E98A-FC19-465D-87D8-2CFE848C214F}" type="presOf" srcId="{5662A8E9-6418-49C8-B2D7-ADCB6AD4B263}" destId="{BA5C33C2-1315-4C19-8E90-66DDBECC141C}" srcOrd="1" destOrd="0" presId="urn:microsoft.com/office/officeart/2005/8/layout/radial1"/>
    <dgm:cxn modelId="{1409D53F-48A0-4259-A586-0F5CAAF3957E}" type="presOf" srcId="{B08F3B2C-899B-4637-93FA-ED98ACD73E9B}" destId="{216FA27C-9BE3-4E2A-AF96-A258EC2E8463}" srcOrd="1" destOrd="0" presId="urn:microsoft.com/office/officeart/2005/8/layout/radial1"/>
    <dgm:cxn modelId="{2D763960-E3E0-499A-817B-E2928976ABA1}" srcId="{D45C4DCD-068E-41D2-9747-9626D168132A}" destId="{B12E6873-B725-4187-B08A-FD6783B8897D}" srcOrd="4" destOrd="0" parTransId="{B2170248-138A-4684-A001-177AACB84CA0}" sibTransId="{B74181BB-77BD-4282-916E-E054872F6528}"/>
    <dgm:cxn modelId="{FFAC3735-BFD8-4018-8E65-202533D75987}" type="presOf" srcId="{BA263133-8523-4C54-A7E0-1170207EDF56}" destId="{5812DF68-13F9-44BA-8AF6-6D5DD9511E4A}" srcOrd="0" destOrd="0" presId="urn:microsoft.com/office/officeart/2005/8/layout/radial1"/>
    <dgm:cxn modelId="{516C07BE-E15C-4B48-9692-79F548BA1A3D}" type="presOf" srcId="{14F4CCF5-4A52-4DDA-8939-040674468DB0}" destId="{A9A6B888-C645-45E0-B3FA-BC2DF46FE0FA}" srcOrd="0" destOrd="0" presId="urn:microsoft.com/office/officeart/2005/8/layout/radial1"/>
    <dgm:cxn modelId="{56750756-F341-4443-8E3F-29F9EBED2DBF}" type="presOf" srcId="{B2170248-138A-4684-A001-177AACB84CA0}" destId="{2888D8F3-C35C-4D10-97AE-097953463D49}" srcOrd="0" destOrd="0" presId="urn:microsoft.com/office/officeart/2005/8/layout/radial1"/>
    <dgm:cxn modelId="{7B8AE6DB-E254-442F-9513-25C7B079AEC6}" type="presOf" srcId="{1751F01D-0A14-4337-9DB3-CA4F63F28A8A}" destId="{5D099197-FDA6-44C1-B40E-841B94DEBB04}" srcOrd="0" destOrd="0" presId="urn:microsoft.com/office/officeart/2005/8/layout/radial1"/>
    <dgm:cxn modelId="{D0FE2692-3CD2-4A0C-891B-4377F119D3F8}" type="presOf" srcId="{4DA6D162-5BDC-42BB-A00E-37912D84806F}" destId="{2E86B4F3-BA5F-45A7-B4AB-545A0EE3AF67}" srcOrd="0" destOrd="0" presId="urn:microsoft.com/office/officeart/2005/8/layout/radial1"/>
    <dgm:cxn modelId="{841029AD-F387-411A-975B-A5AED1CDCCC0}" type="presOf" srcId="{AB77E351-C6BE-4EA7-A7C4-A7F639BDFAC8}" destId="{EF0B61E3-1EB5-49D4-9464-0D0BA3F7CA02}" srcOrd="0" destOrd="0" presId="urn:microsoft.com/office/officeart/2005/8/layout/radial1"/>
    <dgm:cxn modelId="{79D6610B-272B-41DB-9729-96D9719794FA}" type="presOf" srcId="{A7FAFE27-73E5-4A1D-98FE-B321CFEBB68C}" destId="{5688582D-BC58-45B7-A565-0CB7CAEA43F5}" srcOrd="1" destOrd="0" presId="urn:microsoft.com/office/officeart/2005/8/layout/radial1"/>
    <dgm:cxn modelId="{024710F7-5211-47A4-B01E-5D3ADD740DAF}" type="presOf" srcId="{097E95BE-0A97-49D9-9683-9C1ACBB77B5B}" destId="{A1997126-523B-4361-B61E-BCC9FAE02529}" srcOrd="0" destOrd="0" presId="urn:microsoft.com/office/officeart/2005/8/layout/radial1"/>
    <dgm:cxn modelId="{3D28C7C6-ED67-440A-B102-17EBB7455DE0}" type="presOf" srcId="{0A82B864-C3AE-43EF-ABDE-7D7D1521D0D3}" destId="{62F6722A-705B-48F5-A554-F7EAD29838B3}" srcOrd="0" destOrd="0" presId="urn:microsoft.com/office/officeart/2005/8/layout/radial1"/>
    <dgm:cxn modelId="{606673FB-311A-4CD9-9C18-C5144C374A49}" srcId="{D45C4DCD-068E-41D2-9747-9626D168132A}" destId="{4DA6D162-5BDC-42BB-A00E-37912D84806F}" srcOrd="0" destOrd="0" parTransId="{8E239A2A-7330-4674-A9B7-23CDFFA99652}" sibTransId="{7D85A1C9-D40E-418E-8B87-AAFADE03A6FE}"/>
    <dgm:cxn modelId="{A555D074-8E1B-4151-9D38-17EF1A9C0A6C}" type="presOf" srcId="{1751F01D-0A14-4337-9DB3-CA4F63F28A8A}" destId="{98448F57-EF62-47DD-B128-B07162DCFF80}" srcOrd="1" destOrd="0" presId="urn:microsoft.com/office/officeart/2005/8/layout/radial1"/>
    <dgm:cxn modelId="{A51BEB36-E3AE-4E2C-8407-1B63ABB6A5AA}" type="presParOf" srcId="{CD111104-AAB0-44E4-B09F-E57D84E41B0F}" destId="{60307EFA-B306-435A-A186-8397FE85A0B4}" srcOrd="0" destOrd="0" presId="urn:microsoft.com/office/officeart/2005/8/layout/radial1"/>
    <dgm:cxn modelId="{0D424843-D933-4EAD-AFCE-F1E822089F32}" type="presParOf" srcId="{CD111104-AAB0-44E4-B09F-E57D84E41B0F}" destId="{F5882A1F-6CEC-44EC-9E3E-62F9E168AB73}" srcOrd="1" destOrd="0" presId="urn:microsoft.com/office/officeart/2005/8/layout/radial1"/>
    <dgm:cxn modelId="{EF4324DA-C6DF-4E42-B7C8-2551F931B98D}" type="presParOf" srcId="{F5882A1F-6CEC-44EC-9E3E-62F9E168AB73}" destId="{336BE0DF-828A-450E-AD74-8B49FA8ACF9B}" srcOrd="0" destOrd="0" presId="urn:microsoft.com/office/officeart/2005/8/layout/radial1"/>
    <dgm:cxn modelId="{E4C17ACB-8718-4766-A240-9CB388C7B1D9}" type="presParOf" srcId="{CD111104-AAB0-44E4-B09F-E57D84E41B0F}" destId="{2E86B4F3-BA5F-45A7-B4AB-545A0EE3AF67}" srcOrd="2" destOrd="0" presId="urn:microsoft.com/office/officeart/2005/8/layout/radial1"/>
    <dgm:cxn modelId="{5307062A-91F0-4228-9157-3BF16AEF3212}" type="presParOf" srcId="{CD111104-AAB0-44E4-B09F-E57D84E41B0F}" destId="{0B6580C8-6D19-4734-850C-DCB8FE057E7E}" srcOrd="3" destOrd="0" presId="urn:microsoft.com/office/officeart/2005/8/layout/radial1"/>
    <dgm:cxn modelId="{16278AF5-6474-4357-B4A7-CA19BCA2EC0B}" type="presParOf" srcId="{0B6580C8-6D19-4734-850C-DCB8FE057E7E}" destId="{BA5C33C2-1315-4C19-8E90-66DDBECC141C}" srcOrd="0" destOrd="0" presId="urn:microsoft.com/office/officeart/2005/8/layout/radial1"/>
    <dgm:cxn modelId="{2F618120-C272-41C1-B699-0EC8DCD205F1}" type="presParOf" srcId="{CD111104-AAB0-44E4-B09F-E57D84E41B0F}" destId="{2753F3F9-A322-4350-BF13-8913C4A16599}" srcOrd="4" destOrd="0" presId="urn:microsoft.com/office/officeart/2005/8/layout/radial1"/>
    <dgm:cxn modelId="{DBE5DA62-4E9B-4A23-BA50-95C6C0EC2030}" type="presParOf" srcId="{CD111104-AAB0-44E4-B09F-E57D84E41B0F}" destId="{65A24218-3EAC-425C-B792-A45AA46CF88D}" srcOrd="5" destOrd="0" presId="urn:microsoft.com/office/officeart/2005/8/layout/radial1"/>
    <dgm:cxn modelId="{70AF043A-A084-404D-B4B2-205EEB403B21}" type="presParOf" srcId="{65A24218-3EAC-425C-B792-A45AA46CF88D}" destId="{216FA27C-9BE3-4E2A-AF96-A258EC2E8463}" srcOrd="0" destOrd="0" presId="urn:microsoft.com/office/officeart/2005/8/layout/radial1"/>
    <dgm:cxn modelId="{0BC3DB0C-7BE3-41A0-B00D-DECE8B9464FB}" type="presParOf" srcId="{CD111104-AAB0-44E4-B09F-E57D84E41B0F}" destId="{62F6722A-705B-48F5-A554-F7EAD29838B3}" srcOrd="6" destOrd="0" presId="urn:microsoft.com/office/officeart/2005/8/layout/radial1"/>
    <dgm:cxn modelId="{786D13E7-7DE6-4E42-A7D7-C12215780BA8}" type="presParOf" srcId="{CD111104-AAB0-44E4-B09F-E57D84E41B0F}" destId="{5D099197-FDA6-44C1-B40E-841B94DEBB04}" srcOrd="7" destOrd="0" presId="urn:microsoft.com/office/officeart/2005/8/layout/radial1"/>
    <dgm:cxn modelId="{0D3E9F64-890A-4A75-B04E-DDCA1D8DE517}" type="presParOf" srcId="{5D099197-FDA6-44C1-B40E-841B94DEBB04}" destId="{98448F57-EF62-47DD-B128-B07162DCFF80}" srcOrd="0" destOrd="0" presId="urn:microsoft.com/office/officeart/2005/8/layout/radial1"/>
    <dgm:cxn modelId="{8DC9B307-B3C7-4877-A8DB-056F7937FFB9}" type="presParOf" srcId="{CD111104-AAB0-44E4-B09F-E57D84E41B0F}" destId="{A9A6B888-C645-45E0-B3FA-BC2DF46FE0FA}" srcOrd="8" destOrd="0" presId="urn:microsoft.com/office/officeart/2005/8/layout/radial1"/>
    <dgm:cxn modelId="{7B78F446-587C-4106-8945-4C18A672C741}" type="presParOf" srcId="{CD111104-AAB0-44E4-B09F-E57D84E41B0F}" destId="{2888D8F3-C35C-4D10-97AE-097953463D49}" srcOrd="9" destOrd="0" presId="urn:microsoft.com/office/officeart/2005/8/layout/radial1"/>
    <dgm:cxn modelId="{115B70DD-6DFC-442F-AB31-A6658A230CAD}" type="presParOf" srcId="{2888D8F3-C35C-4D10-97AE-097953463D49}" destId="{0F471164-D66F-4D23-A9CB-3C7F89AC5A2B}" srcOrd="0" destOrd="0" presId="urn:microsoft.com/office/officeart/2005/8/layout/radial1"/>
    <dgm:cxn modelId="{6A070BE5-02EE-4C62-9226-9AD795063E27}" type="presParOf" srcId="{CD111104-AAB0-44E4-B09F-E57D84E41B0F}" destId="{1FC618C3-AC11-47C0-B706-60118028FC78}" srcOrd="10" destOrd="0" presId="urn:microsoft.com/office/officeart/2005/8/layout/radial1"/>
    <dgm:cxn modelId="{1D0B2CD3-8C85-4584-8900-2E3F05B168E9}" type="presParOf" srcId="{CD111104-AAB0-44E4-B09F-E57D84E41B0F}" destId="{BC301F62-606E-473A-87C1-0FF21E88B8EC}" srcOrd="11" destOrd="0" presId="urn:microsoft.com/office/officeart/2005/8/layout/radial1"/>
    <dgm:cxn modelId="{2824D7D4-822D-46DB-9594-DFE59D14A9C8}" type="presParOf" srcId="{BC301F62-606E-473A-87C1-0FF21E88B8EC}" destId="{49765776-B27F-4A05-981B-A48CD0687D9F}" srcOrd="0" destOrd="0" presId="urn:microsoft.com/office/officeart/2005/8/layout/radial1"/>
    <dgm:cxn modelId="{9D3A0788-77D9-49C7-B1A9-06117D6D5397}" type="presParOf" srcId="{CD111104-AAB0-44E4-B09F-E57D84E41B0F}" destId="{A1997126-523B-4361-B61E-BCC9FAE02529}" srcOrd="12" destOrd="0" presId="urn:microsoft.com/office/officeart/2005/8/layout/radial1"/>
    <dgm:cxn modelId="{15D0BE7F-FBA7-45F9-8A9F-808B54C0521E}" type="presParOf" srcId="{CD111104-AAB0-44E4-B09F-E57D84E41B0F}" destId="{97963BC1-FB54-4960-8E03-1F0648445F7E}" srcOrd="13" destOrd="0" presId="urn:microsoft.com/office/officeart/2005/8/layout/radial1"/>
    <dgm:cxn modelId="{9FB83027-0544-450D-B59B-A9CE2132EFF5}" type="presParOf" srcId="{97963BC1-FB54-4960-8E03-1F0648445F7E}" destId="{5688582D-BC58-45B7-A565-0CB7CAEA43F5}" srcOrd="0" destOrd="0" presId="urn:microsoft.com/office/officeart/2005/8/layout/radial1"/>
    <dgm:cxn modelId="{9EE93A30-2163-47D4-AB58-3F56FD9C77ED}" type="presParOf" srcId="{CD111104-AAB0-44E4-B09F-E57D84E41B0F}" destId="{EF0B61E3-1EB5-49D4-9464-0D0BA3F7CA02}" srcOrd="14" destOrd="0" presId="urn:microsoft.com/office/officeart/2005/8/layout/radial1"/>
    <dgm:cxn modelId="{A36885B2-1581-486E-9AF7-D3B226ED8EEE}" type="presParOf" srcId="{CD111104-AAB0-44E4-B09F-E57D84E41B0F}" destId="{5812DF68-13F9-44BA-8AF6-6D5DD9511E4A}" srcOrd="15" destOrd="0" presId="urn:microsoft.com/office/officeart/2005/8/layout/radial1"/>
    <dgm:cxn modelId="{37AF7E0E-143F-4F1D-A196-25C4C2D866B1}" type="presParOf" srcId="{5812DF68-13F9-44BA-8AF6-6D5DD9511E4A}" destId="{C9A1E15D-5F70-467A-A349-1D4D7FA68BAA}" srcOrd="0" destOrd="0" presId="urn:microsoft.com/office/officeart/2005/8/layout/radial1"/>
    <dgm:cxn modelId="{F7968AD7-AEBD-4D91-AACA-439365C5CA7A}" type="presParOf" srcId="{CD111104-AAB0-44E4-B09F-E57D84E41B0F}" destId="{A5180AFF-A7F9-4DF2-B40E-47AF0341CBB4}" srcOrd="16"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07EFA-B306-435A-A186-8397FE85A0B4}">
      <dsp:nvSpPr>
        <dsp:cNvPr id="0" name=""/>
        <dsp:cNvSpPr/>
      </dsp:nvSpPr>
      <dsp:spPr>
        <a:xfrm>
          <a:off x="1505518" y="1197441"/>
          <a:ext cx="945759" cy="696297"/>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ES" sz="900" b="1" kern="1200">
              <a:solidFill>
                <a:sysClr val="window" lastClr="FFFFFF"/>
              </a:solidFill>
              <a:latin typeface="Calibri"/>
              <a:ea typeface="+mn-ea"/>
              <a:cs typeface="+mn-cs"/>
            </a:rPr>
            <a:t>8 Prioridades Estatales</a:t>
          </a:r>
        </a:p>
      </dsp:txBody>
      <dsp:txXfrm>
        <a:off x="1644021" y="1299411"/>
        <a:ext cx="668753" cy="492357"/>
      </dsp:txXfrm>
    </dsp:sp>
    <dsp:sp modelId="{F5882A1F-6CEC-44EC-9E3E-62F9E168AB73}">
      <dsp:nvSpPr>
        <dsp:cNvPr id="0" name=""/>
        <dsp:cNvSpPr/>
      </dsp:nvSpPr>
      <dsp:spPr>
        <a:xfrm rot="16200000">
          <a:off x="1734552" y="938008"/>
          <a:ext cx="487690" cy="31175"/>
        </a:xfrm>
        <a:custGeom>
          <a:avLst/>
          <a:gdLst/>
          <a:ahLst/>
          <a:cxnLst/>
          <a:rect l="0" t="0" r="0" b="0"/>
          <a:pathLst>
            <a:path>
              <a:moveTo>
                <a:pt x="0" y="11837"/>
              </a:moveTo>
              <a:lnTo>
                <a:pt x="505596"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a:off x="1966205" y="941403"/>
        <a:ext cx="24384" cy="24384"/>
      </dsp:txXfrm>
    </dsp:sp>
    <dsp:sp modelId="{2E86B4F3-BA5F-45A7-B4AB-545A0EE3AF67}">
      <dsp:nvSpPr>
        <dsp:cNvPr id="0" name=""/>
        <dsp:cNvSpPr/>
      </dsp:nvSpPr>
      <dsp:spPr>
        <a:xfrm>
          <a:off x="1517501" y="13453"/>
          <a:ext cx="921793" cy="696297"/>
        </a:xfrm>
        <a:prstGeom prst="ellipse">
          <a:avLst/>
        </a:prstGeom>
        <a:solidFill>
          <a:sysClr val="window" lastClr="FFFFFF">
            <a:lumMod val="65000"/>
          </a:sys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Servicios B</a:t>
          </a:r>
          <a:r>
            <a:rPr lang="es-ES" sz="800" b="1" kern="1200">
              <a:solidFill>
                <a:sysClr val="window" lastClr="FFFFFF"/>
              </a:solidFill>
              <a:latin typeface="Calibri"/>
              <a:ea typeface="+mn-ea"/>
              <a:cs typeface="Times New Roman"/>
            </a:rPr>
            <a:t>á</a:t>
          </a:r>
          <a:r>
            <a:rPr lang="es-ES" sz="800" b="1" kern="1200">
              <a:solidFill>
                <a:sysClr val="window" lastClr="FFFFFF"/>
              </a:solidFill>
              <a:latin typeface="Calibri"/>
              <a:ea typeface="+mn-ea"/>
              <a:cs typeface="+mn-cs"/>
            </a:rPr>
            <a:t>sicos</a:t>
          </a:r>
        </a:p>
      </dsp:txBody>
      <dsp:txXfrm>
        <a:off x="1652494" y="115423"/>
        <a:ext cx="651807" cy="492357"/>
      </dsp:txXfrm>
    </dsp:sp>
    <dsp:sp modelId="{0B6580C8-6D19-4734-850C-DCB8FE057E7E}">
      <dsp:nvSpPr>
        <dsp:cNvPr id="0" name=""/>
        <dsp:cNvSpPr/>
      </dsp:nvSpPr>
      <dsp:spPr>
        <a:xfrm rot="18900000">
          <a:off x="2202319" y="1113383"/>
          <a:ext cx="385395" cy="31175"/>
        </a:xfrm>
        <a:custGeom>
          <a:avLst/>
          <a:gdLst/>
          <a:ahLst/>
          <a:cxnLst/>
          <a:rect l="0" t="0" r="0" b="0"/>
          <a:pathLst>
            <a:path>
              <a:moveTo>
                <a:pt x="0" y="11837"/>
              </a:moveTo>
              <a:lnTo>
                <a:pt x="399578"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a:off x="2385382" y="1119336"/>
        <a:ext cx="19269" cy="19269"/>
      </dsp:txXfrm>
    </dsp:sp>
    <dsp:sp modelId="{2753F3F9-A322-4350-BF13-8913C4A16599}">
      <dsp:nvSpPr>
        <dsp:cNvPr id="0" name=""/>
        <dsp:cNvSpPr/>
      </dsp:nvSpPr>
      <dsp:spPr>
        <a:xfrm>
          <a:off x="2322900" y="360235"/>
          <a:ext cx="985406" cy="696297"/>
        </a:xfrm>
        <a:prstGeom prst="ellipse">
          <a:avLst/>
        </a:prstGeom>
        <a:solidFill>
          <a:srgbClr val="FFCC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Implementaci</a:t>
          </a:r>
          <a:r>
            <a:rPr lang="es-ES" sz="800" b="1" kern="1200">
              <a:solidFill>
                <a:sysClr val="window" lastClr="FFFFFF"/>
              </a:solidFill>
              <a:latin typeface="Calibri"/>
              <a:ea typeface="+mn-ea"/>
              <a:cs typeface="Times New Roman"/>
            </a:rPr>
            <a:t>ó</a:t>
          </a:r>
          <a:r>
            <a:rPr lang="es-ES" sz="800" b="1" kern="1200">
              <a:solidFill>
                <a:sysClr val="window" lastClr="FFFFFF"/>
              </a:solidFill>
              <a:latin typeface="Calibri"/>
              <a:ea typeface="+mn-ea"/>
              <a:cs typeface="+mn-cs"/>
            </a:rPr>
            <a:t>n de los Est</a:t>
          </a:r>
          <a:r>
            <a:rPr lang="es-ES" sz="800" b="1" kern="1200">
              <a:solidFill>
                <a:sysClr val="window" lastClr="FFFFFF"/>
              </a:solidFill>
              <a:latin typeface="Calibri"/>
              <a:ea typeface="+mn-ea"/>
              <a:cs typeface="Times New Roman"/>
            </a:rPr>
            <a:t>á</a:t>
          </a:r>
          <a:r>
            <a:rPr lang="es-ES" sz="800" b="1" kern="1200">
              <a:solidFill>
                <a:sysClr val="window" lastClr="FFFFFF"/>
              </a:solidFill>
              <a:latin typeface="Calibri"/>
              <a:ea typeface="+mn-ea"/>
              <a:cs typeface="+mn-cs"/>
            </a:rPr>
            <a:t>ndares Estatales</a:t>
          </a:r>
        </a:p>
      </dsp:txBody>
      <dsp:txXfrm>
        <a:off x="2467209" y="462205"/>
        <a:ext cx="696788" cy="492357"/>
      </dsp:txXfrm>
    </dsp:sp>
    <dsp:sp modelId="{65A24218-3EAC-425C-B792-A45AA46CF88D}">
      <dsp:nvSpPr>
        <dsp:cNvPr id="0" name=""/>
        <dsp:cNvSpPr/>
      </dsp:nvSpPr>
      <dsp:spPr>
        <a:xfrm>
          <a:off x="2451277" y="1530002"/>
          <a:ext cx="209683" cy="31175"/>
        </a:xfrm>
        <a:custGeom>
          <a:avLst/>
          <a:gdLst/>
          <a:ahLst/>
          <a:cxnLst/>
          <a:rect l="0" t="0" r="0" b="0"/>
          <a:pathLst>
            <a:path>
              <a:moveTo>
                <a:pt x="0" y="11837"/>
              </a:moveTo>
              <a:lnTo>
                <a:pt x="217470"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a:off x="2550877" y="1540347"/>
        <a:ext cx="10484" cy="10484"/>
      </dsp:txXfrm>
    </dsp:sp>
    <dsp:sp modelId="{62F6722A-705B-48F5-A554-F7EAD29838B3}">
      <dsp:nvSpPr>
        <dsp:cNvPr id="0" name=""/>
        <dsp:cNvSpPr/>
      </dsp:nvSpPr>
      <dsp:spPr>
        <a:xfrm>
          <a:off x="2660961" y="1197441"/>
          <a:ext cx="1002849" cy="696297"/>
        </a:xfrm>
        <a:prstGeom prst="ellipse">
          <a:avLst/>
        </a:prstGeom>
        <a:solidFill>
          <a:srgbClr val="1F497D">
            <a:lumMod val="60000"/>
            <a:lumOff val="40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Participaci</a:t>
          </a:r>
          <a:r>
            <a:rPr lang="es-ES" sz="800" b="1" kern="1200">
              <a:solidFill>
                <a:sysClr val="window" lastClr="FFFFFF"/>
              </a:solidFill>
              <a:latin typeface="Calibri"/>
              <a:ea typeface="+mn-ea"/>
              <a:cs typeface="Times New Roman"/>
            </a:rPr>
            <a:t>ó</a:t>
          </a:r>
          <a:r>
            <a:rPr lang="es-ES" sz="800" b="1" kern="1200">
              <a:solidFill>
                <a:sysClr val="window" lastClr="FFFFFF"/>
              </a:solidFill>
              <a:latin typeface="Calibri"/>
              <a:ea typeface="+mn-ea"/>
              <a:cs typeface="+mn-cs"/>
            </a:rPr>
            <a:t>n de los Padres</a:t>
          </a:r>
        </a:p>
      </dsp:txBody>
      <dsp:txXfrm>
        <a:off x="2807825" y="1299411"/>
        <a:ext cx="709121" cy="492357"/>
      </dsp:txXfrm>
    </dsp:sp>
    <dsp:sp modelId="{5D099197-FDA6-44C1-B40E-841B94DEBB04}">
      <dsp:nvSpPr>
        <dsp:cNvPr id="0" name=""/>
        <dsp:cNvSpPr/>
      </dsp:nvSpPr>
      <dsp:spPr>
        <a:xfrm rot="2700000">
          <a:off x="2201397" y="1948846"/>
          <a:ext cx="391688" cy="31175"/>
        </a:xfrm>
        <a:custGeom>
          <a:avLst/>
          <a:gdLst/>
          <a:ahLst/>
          <a:cxnLst/>
          <a:rect l="0" t="0" r="0" b="0"/>
          <a:pathLst>
            <a:path>
              <a:moveTo>
                <a:pt x="0" y="11837"/>
              </a:moveTo>
              <a:lnTo>
                <a:pt x="406100"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a:off x="2387449" y="1954641"/>
        <a:ext cx="19584" cy="19584"/>
      </dsp:txXfrm>
    </dsp:sp>
    <dsp:sp modelId="{A9A6B888-C645-45E0-B3FA-BC2DF46FE0FA}">
      <dsp:nvSpPr>
        <dsp:cNvPr id="0" name=""/>
        <dsp:cNvSpPr/>
      </dsp:nvSpPr>
      <dsp:spPr>
        <a:xfrm>
          <a:off x="2345025" y="2034647"/>
          <a:ext cx="941157" cy="696297"/>
        </a:xfrm>
        <a:prstGeom prst="ellipse">
          <a:avLst/>
        </a:prstGeom>
        <a:solidFill>
          <a:srgbClr val="33CCF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Rendimiento Estudiantil</a:t>
          </a:r>
        </a:p>
      </dsp:txBody>
      <dsp:txXfrm>
        <a:off x="2482854" y="2136617"/>
        <a:ext cx="665499" cy="492357"/>
      </dsp:txXfrm>
    </dsp:sp>
    <dsp:sp modelId="{2888D8F3-C35C-4D10-97AE-097953463D49}">
      <dsp:nvSpPr>
        <dsp:cNvPr id="0" name=""/>
        <dsp:cNvSpPr/>
      </dsp:nvSpPr>
      <dsp:spPr>
        <a:xfrm rot="5400000">
          <a:off x="1734552" y="2121996"/>
          <a:ext cx="487690" cy="31175"/>
        </a:xfrm>
        <a:custGeom>
          <a:avLst/>
          <a:gdLst/>
          <a:ahLst/>
          <a:cxnLst/>
          <a:rect l="0" t="0" r="0" b="0"/>
          <a:pathLst>
            <a:path>
              <a:moveTo>
                <a:pt x="0" y="11837"/>
              </a:moveTo>
              <a:lnTo>
                <a:pt x="505596"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a:off x="1966205" y="2125391"/>
        <a:ext cx="24384" cy="24384"/>
      </dsp:txXfrm>
    </dsp:sp>
    <dsp:sp modelId="{1FC618C3-AC11-47C0-B706-60118028FC78}">
      <dsp:nvSpPr>
        <dsp:cNvPr id="0" name=""/>
        <dsp:cNvSpPr/>
      </dsp:nvSpPr>
      <dsp:spPr>
        <a:xfrm>
          <a:off x="1513288" y="2381429"/>
          <a:ext cx="930218" cy="696297"/>
        </a:xfrm>
        <a:prstGeom prst="ellipse">
          <a:avLst/>
        </a:prstGeom>
        <a:solidFill>
          <a:srgbClr val="C0504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Compromiso Estudiantil</a:t>
          </a:r>
        </a:p>
      </dsp:txBody>
      <dsp:txXfrm>
        <a:off x="1649515" y="2483399"/>
        <a:ext cx="657764" cy="492357"/>
      </dsp:txXfrm>
    </dsp:sp>
    <dsp:sp modelId="{BC301F62-606E-473A-87C1-0FF21E88B8EC}">
      <dsp:nvSpPr>
        <dsp:cNvPr id="0" name=""/>
        <dsp:cNvSpPr/>
      </dsp:nvSpPr>
      <dsp:spPr>
        <a:xfrm rot="8100000">
          <a:off x="1356118" y="1951990"/>
          <a:ext cx="400582" cy="31175"/>
        </a:xfrm>
        <a:custGeom>
          <a:avLst/>
          <a:gdLst/>
          <a:ahLst/>
          <a:cxnLst/>
          <a:rect l="0" t="0" r="0" b="0"/>
          <a:pathLst>
            <a:path>
              <a:moveTo>
                <a:pt x="0" y="11837"/>
              </a:moveTo>
              <a:lnTo>
                <a:pt x="415317"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rot="10800000">
        <a:off x="1546395" y="1957563"/>
        <a:ext cx="20029" cy="20029"/>
      </dsp:txXfrm>
    </dsp:sp>
    <dsp:sp modelId="{A1997126-523B-4361-B61E-BCC9FAE02529}">
      <dsp:nvSpPr>
        <dsp:cNvPr id="0" name=""/>
        <dsp:cNvSpPr/>
      </dsp:nvSpPr>
      <dsp:spPr>
        <a:xfrm>
          <a:off x="698792" y="2034647"/>
          <a:ext cx="884798" cy="696297"/>
        </a:xfrm>
        <a:prstGeom prst="ellipse">
          <a:avLst/>
        </a:prstGeom>
        <a:solidFill>
          <a:srgbClr val="8064A2"/>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Ambiente Escolar</a:t>
          </a:r>
        </a:p>
      </dsp:txBody>
      <dsp:txXfrm>
        <a:off x="828368" y="2136617"/>
        <a:ext cx="625646" cy="492357"/>
      </dsp:txXfrm>
    </dsp:sp>
    <dsp:sp modelId="{97963BC1-FB54-4960-8E03-1F0648445F7E}">
      <dsp:nvSpPr>
        <dsp:cNvPr id="0" name=""/>
        <dsp:cNvSpPr/>
      </dsp:nvSpPr>
      <dsp:spPr>
        <a:xfrm rot="10800000">
          <a:off x="1232363" y="1530002"/>
          <a:ext cx="273154" cy="31175"/>
        </a:xfrm>
        <a:custGeom>
          <a:avLst/>
          <a:gdLst/>
          <a:ahLst/>
          <a:cxnLst/>
          <a:rect l="0" t="0" r="0" b="0"/>
          <a:pathLst>
            <a:path>
              <a:moveTo>
                <a:pt x="0" y="11837"/>
              </a:moveTo>
              <a:lnTo>
                <a:pt x="283252"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rot="10800000">
        <a:off x="1362112" y="1538761"/>
        <a:ext cx="13657" cy="13657"/>
      </dsp:txXfrm>
    </dsp:sp>
    <dsp:sp modelId="{EF0B61E3-1EB5-49D4-9464-0D0BA3F7CA02}">
      <dsp:nvSpPr>
        <dsp:cNvPr id="0" name=""/>
        <dsp:cNvSpPr/>
      </dsp:nvSpPr>
      <dsp:spPr>
        <a:xfrm>
          <a:off x="356456" y="1197441"/>
          <a:ext cx="875907" cy="696297"/>
        </a:xfrm>
        <a:prstGeom prst="ellipse">
          <a:avLst/>
        </a:prstGeom>
        <a:solidFill>
          <a:srgbClr val="F79646"/>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Acceso a los Cursos</a:t>
          </a:r>
        </a:p>
      </dsp:txBody>
      <dsp:txXfrm>
        <a:off x="484730" y="1299411"/>
        <a:ext cx="619359" cy="492357"/>
      </dsp:txXfrm>
    </dsp:sp>
    <dsp:sp modelId="{5812DF68-13F9-44BA-8AF6-6D5DD9511E4A}">
      <dsp:nvSpPr>
        <dsp:cNvPr id="0" name=""/>
        <dsp:cNvSpPr/>
      </dsp:nvSpPr>
      <dsp:spPr>
        <a:xfrm rot="13500000">
          <a:off x="1362935" y="1110837"/>
          <a:ext cx="392595" cy="31175"/>
        </a:xfrm>
        <a:custGeom>
          <a:avLst/>
          <a:gdLst/>
          <a:ahLst/>
          <a:cxnLst/>
          <a:rect l="0" t="0" r="0" b="0"/>
          <a:pathLst>
            <a:path>
              <a:moveTo>
                <a:pt x="0" y="11837"/>
              </a:moveTo>
              <a:lnTo>
                <a:pt x="407040" y="11837"/>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solidFill>
              <a:sysClr val="windowText" lastClr="000000">
                <a:hueOff val="0"/>
                <a:satOff val="0"/>
                <a:lumOff val="0"/>
                <a:alphaOff val="0"/>
              </a:sysClr>
            </a:solidFill>
            <a:latin typeface="Calibri"/>
            <a:ea typeface="+mn-ea"/>
            <a:cs typeface="+mn-cs"/>
          </a:endParaRPr>
        </a:p>
      </dsp:txBody>
      <dsp:txXfrm rot="10800000">
        <a:off x="1549418" y="1116610"/>
        <a:ext cx="19629" cy="19629"/>
      </dsp:txXfrm>
    </dsp:sp>
    <dsp:sp modelId="{A5180AFF-A7F9-4DF2-B40E-47AF0341CBB4}">
      <dsp:nvSpPr>
        <dsp:cNvPr id="0" name=""/>
        <dsp:cNvSpPr/>
      </dsp:nvSpPr>
      <dsp:spPr>
        <a:xfrm>
          <a:off x="673642" y="360235"/>
          <a:ext cx="935099" cy="696297"/>
        </a:xfrm>
        <a:prstGeom prst="ellipse">
          <a:avLst/>
        </a:prstGeom>
        <a:solidFill>
          <a:srgbClr val="9BBB59">
            <a:lumMod val="75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ES" sz="800" b="1" kern="1200">
              <a:solidFill>
                <a:sysClr val="window" lastClr="FFFFFF"/>
              </a:solidFill>
              <a:latin typeface="Calibri"/>
              <a:ea typeface="+mn-ea"/>
              <a:cs typeface="+mn-cs"/>
            </a:rPr>
            <a:t>Otros Resultados Estudiantiles</a:t>
          </a:r>
        </a:p>
      </dsp:txBody>
      <dsp:txXfrm>
        <a:off x="810584" y="462205"/>
        <a:ext cx="661215" cy="49235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2120"/>
          </a:xfrm>
          <a:prstGeom prst="rect">
            <a:avLst/>
          </a:prstGeom>
        </p:spPr>
        <p:txBody>
          <a:bodyPr vert="horz" lIns="91433" tIns="45715" rIns="91433" bIns="45715" rtlCol="0"/>
          <a:lstStyle>
            <a:lvl1pPr algn="l">
              <a:defRPr sz="1200"/>
            </a:lvl1pPr>
          </a:lstStyle>
          <a:p>
            <a:endParaRPr lang="en-US" dirty="0"/>
          </a:p>
        </p:txBody>
      </p:sp>
      <p:sp>
        <p:nvSpPr>
          <p:cNvPr id="3" name="Date Placeholder 2"/>
          <p:cNvSpPr>
            <a:spLocks noGrp="1"/>
          </p:cNvSpPr>
          <p:nvPr>
            <p:ph type="dt" sz="quarter" idx="1"/>
          </p:nvPr>
        </p:nvSpPr>
        <p:spPr>
          <a:xfrm>
            <a:off x="3936770" y="0"/>
            <a:ext cx="3011699" cy="462120"/>
          </a:xfrm>
          <a:prstGeom prst="rect">
            <a:avLst/>
          </a:prstGeom>
        </p:spPr>
        <p:txBody>
          <a:bodyPr vert="horz" lIns="91433" tIns="45715" rIns="91433" bIns="45715" rtlCol="0"/>
          <a:lstStyle>
            <a:lvl1pPr algn="r">
              <a:defRPr sz="1200"/>
            </a:lvl1pPr>
          </a:lstStyle>
          <a:p>
            <a:fld id="{3BE65135-34A6-4D9F-A571-02CFF4A310D9}" type="datetimeFigureOut">
              <a:rPr lang="en-US" smtClean="0"/>
              <a:t>5/18/2016</a:t>
            </a:fld>
            <a:endParaRPr lang="en-US" dirty="0"/>
          </a:p>
        </p:txBody>
      </p:sp>
      <p:sp>
        <p:nvSpPr>
          <p:cNvPr id="4" name="Footer Placeholder 3"/>
          <p:cNvSpPr>
            <a:spLocks noGrp="1"/>
          </p:cNvSpPr>
          <p:nvPr>
            <p:ph type="ftr" sz="quarter" idx="2"/>
          </p:nvPr>
        </p:nvSpPr>
        <p:spPr>
          <a:xfrm>
            <a:off x="1" y="8772378"/>
            <a:ext cx="3011699" cy="462120"/>
          </a:xfrm>
          <a:prstGeom prst="rect">
            <a:avLst/>
          </a:prstGeom>
        </p:spPr>
        <p:txBody>
          <a:bodyPr vert="horz" lIns="91433" tIns="45715" rIns="91433"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70" y="8772378"/>
            <a:ext cx="3011699" cy="462120"/>
          </a:xfrm>
          <a:prstGeom prst="rect">
            <a:avLst/>
          </a:prstGeom>
        </p:spPr>
        <p:txBody>
          <a:bodyPr vert="horz" lIns="91433" tIns="45715" rIns="91433" bIns="45715" rtlCol="0" anchor="b"/>
          <a:lstStyle>
            <a:lvl1pPr algn="r">
              <a:defRPr sz="1200"/>
            </a:lvl1pPr>
          </a:lstStyle>
          <a:p>
            <a:fld id="{D7864021-619F-43D8-950E-8CCB5D97819E}" type="slidenum">
              <a:rPr lang="en-US" smtClean="0"/>
              <a:t>‹#›</a:t>
            </a:fld>
            <a:endParaRPr lang="en-US" dirty="0"/>
          </a:p>
        </p:txBody>
      </p:sp>
    </p:spTree>
    <p:extLst>
      <p:ext uri="{BB962C8B-B14F-4D97-AF65-F5344CB8AC3E}">
        <p14:creationId xmlns:p14="http://schemas.microsoft.com/office/powerpoint/2010/main" val="15843443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1433" tIns="45715" rIns="91433" bIns="45715" rtlCol="0"/>
          <a:lstStyle>
            <a:lvl1pPr algn="l">
              <a:defRPr sz="1200"/>
            </a:lvl1pPr>
          </a:lstStyle>
          <a:p>
            <a:endParaRPr lang="en-US" dirty="0"/>
          </a:p>
        </p:txBody>
      </p:sp>
      <p:sp>
        <p:nvSpPr>
          <p:cNvPr id="3" name="Date Placeholder 2"/>
          <p:cNvSpPr>
            <a:spLocks noGrp="1"/>
          </p:cNvSpPr>
          <p:nvPr>
            <p:ph type="dt" idx="1"/>
          </p:nvPr>
        </p:nvSpPr>
        <p:spPr>
          <a:xfrm>
            <a:off x="3936770" y="0"/>
            <a:ext cx="3011699" cy="461804"/>
          </a:xfrm>
          <a:prstGeom prst="rect">
            <a:avLst/>
          </a:prstGeom>
        </p:spPr>
        <p:txBody>
          <a:bodyPr vert="horz" lIns="91433" tIns="45715" rIns="91433" bIns="45715" rtlCol="0"/>
          <a:lstStyle>
            <a:lvl1pPr algn="r">
              <a:defRPr sz="1200"/>
            </a:lvl1pPr>
          </a:lstStyle>
          <a:p>
            <a:fld id="{C52A5843-10DB-A945-8BDB-7DD68ED8588F}" type="datetimeFigureOut">
              <a:rPr lang="en-US" smtClean="0"/>
              <a:t>5/18/2016</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1433" tIns="45715" rIns="91433" bIns="45715"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1433" tIns="45715" rIns="91433"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9"/>
            <a:ext cx="3011699" cy="461804"/>
          </a:xfrm>
          <a:prstGeom prst="rect">
            <a:avLst/>
          </a:prstGeom>
        </p:spPr>
        <p:txBody>
          <a:bodyPr vert="horz" lIns="91433" tIns="45715" rIns="91433"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0" y="8772669"/>
            <a:ext cx="3011699" cy="461804"/>
          </a:xfrm>
          <a:prstGeom prst="rect">
            <a:avLst/>
          </a:prstGeom>
        </p:spPr>
        <p:txBody>
          <a:bodyPr vert="horz" lIns="91433" tIns="45715" rIns="91433" bIns="45715" rtlCol="0" anchor="b"/>
          <a:lstStyle>
            <a:lvl1pPr algn="r">
              <a:defRPr sz="1200"/>
            </a:lvl1pPr>
          </a:lstStyle>
          <a:p>
            <a:fld id="{FA8F1AD2-2073-6E4E-A290-82B7A685F4ED}" type="slidenum">
              <a:rPr lang="en-US" smtClean="0"/>
              <a:t>‹#›</a:t>
            </a:fld>
            <a:endParaRPr lang="en-US" dirty="0"/>
          </a:p>
        </p:txBody>
      </p:sp>
    </p:spTree>
    <p:extLst>
      <p:ext uri="{BB962C8B-B14F-4D97-AF65-F5344CB8AC3E}">
        <p14:creationId xmlns:p14="http://schemas.microsoft.com/office/powerpoint/2010/main" val="3096252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a:t>
            </a:fld>
            <a:endParaRPr lang="en-US" dirty="0"/>
          </a:p>
        </p:txBody>
      </p:sp>
    </p:spTree>
    <p:extLst>
      <p:ext uri="{BB962C8B-B14F-4D97-AF65-F5344CB8AC3E}">
        <p14:creationId xmlns:p14="http://schemas.microsoft.com/office/powerpoint/2010/main" val="2300155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457175" indent="-457175" defTabSz="457175">
              <a:buFont typeface="Arial" panose="020B0604020202020204" pitchFamily="34" charset="0"/>
              <a:buChar char="•"/>
              <a:defRPr/>
            </a:pPr>
            <a:r>
              <a:rPr lang="en-US" sz="3200" dirty="0">
                <a:solidFill>
                  <a:prstClr val="black"/>
                </a:solidFill>
              </a:rPr>
              <a:t>These are the activities and services that are used most frequently in School Site Plans, and incorporated into the LCAP.</a:t>
            </a:r>
          </a:p>
        </p:txBody>
      </p:sp>
      <p:sp>
        <p:nvSpPr>
          <p:cNvPr id="4" name="Slide Number Placeholder 3"/>
          <p:cNvSpPr>
            <a:spLocks noGrp="1"/>
          </p:cNvSpPr>
          <p:nvPr>
            <p:ph type="sldNum" sz="quarter" idx="10"/>
          </p:nvPr>
        </p:nvSpPr>
        <p:spPr/>
        <p:txBody>
          <a:bodyPr/>
          <a:lstStyle/>
          <a:p>
            <a:fld id="{FA8F1AD2-2073-6E4E-A290-82B7A685F4ED}"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56826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171437" indent="-171437">
              <a:buFont typeface="Arial"/>
              <a:buChar char="•"/>
            </a:pP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11</a:t>
            </a:fld>
            <a:endParaRPr lang="en-US" dirty="0"/>
          </a:p>
        </p:txBody>
      </p:sp>
    </p:spTree>
    <p:extLst>
      <p:ext uri="{BB962C8B-B14F-4D97-AF65-F5344CB8AC3E}">
        <p14:creationId xmlns:p14="http://schemas.microsoft.com/office/powerpoint/2010/main" val="729553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285735" indent="-285735">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12</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285735" indent="-285735">
              <a:buFont typeface="Arial" panose="020B0604020202020204" pitchFamily="34" charset="0"/>
              <a:buChar char="•"/>
            </a:pPr>
            <a:r>
              <a:rPr lang="en-US" sz="1400" dirty="0"/>
              <a:t>The LCAP is a plan that each district creates, outlining goals, actions and services to achieve the goals, specifically for the Supplemental and Concentration grant funds.</a:t>
            </a:r>
          </a:p>
          <a:p>
            <a:pPr marL="285735" indent="-285735">
              <a:buFont typeface="Arial" panose="020B0604020202020204" pitchFamily="34" charset="0"/>
              <a:buChar char="•"/>
            </a:pPr>
            <a:endParaRPr lang="en-US" sz="1400" dirty="0"/>
          </a:p>
          <a:p>
            <a:pPr marL="285735" indent="-285735">
              <a:buFont typeface="Arial" panose="020B0604020202020204" pitchFamily="34" charset="0"/>
              <a:buChar char="•"/>
            </a:pPr>
            <a:r>
              <a:rPr lang="en-US" sz="1400" dirty="0"/>
              <a:t>We will start by looking at the district needs assessment.</a:t>
            </a:r>
          </a:p>
          <a:p>
            <a:pPr marL="285735" indent="-285735">
              <a:buFont typeface="Arial" panose="020B0604020202020204" pitchFamily="34" charset="0"/>
              <a:buChar char="•"/>
            </a:pPr>
            <a:endParaRPr lang="en-US" sz="1400" dirty="0"/>
          </a:p>
          <a:p>
            <a:pPr marL="285735" indent="-285735">
              <a:buFont typeface="Arial" panose="020B0604020202020204" pitchFamily="34" charset="0"/>
              <a:buChar char="•"/>
            </a:pPr>
            <a:r>
              <a:rPr lang="en-US" sz="1400" dirty="0"/>
              <a:t>Expenditures are detailed in the LCAP, showing how actions are supported.</a:t>
            </a:r>
          </a:p>
          <a:p>
            <a:pPr marL="285735" indent="-285735">
              <a:buFont typeface="Arial" panose="020B0604020202020204" pitchFamily="34" charset="0"/>
              <a:buChar char="•"/>
            </a:pPr>
            <a:endParaRPr lang="en-US" sz="1400" dirty="0"/>
          </a:p>
          <a:p>
            <a:pPr marL="285735" indent="-285735">
              <a:buFont typeface="Arial" panose="020B0604020202020204" pitchFamily="34" charset="0"/>
              <a:buChar char="•"/>
            </a:pPr>
            <a:r>
              <a:rPr lang="en-US" sz="1400" dirty="0"/>
              <a:t>The plan is not the entire district budget: it may include other funding sources that support our goals and actions.</a:t>
            </a:r>
          </a:p>
          <a:p>
            <a:pPr marL="285735" indent="-285735">
              <a:buFont typeface="Arial" panose="020B0604020202020204" pitchFamily="34" charset="0"/>
              <a:buChar char="•"/>
            </a:pPr>
            <a:endParaRPr lang="en-US" sz="1400" dirty="0"/>
          </a:p>
          <a:p>
            <a:pPr marL="285735" indent="-285735">
              <a:buFont typeface="Arial" panose="020B0604020202020204" pitchFamily="34" charset="0"/>
              <a:buChar char="•"/>
            </a:pPr>
            <a:r>
              <a:rPr lang="en-US" sz="1400" dirty="0"/>
              <a:t>We must show that we are directing Supplemental and Concentration grant funds toward meeting goals for low-income students, English learners, homeless youth and students in foster care.</a:t>
            </a:r>
          </a:p>
          <a:p>
            <a:endParaRPr lang="en-US" sz="1400" dirty="0"/>
          </a:p>
          <a:p>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2</a:t>
            </a:fld>
            <a:endParaRPr lang="en-US" dirty="0"/>
          </a:p>
        </p:txBody>
      </p:sp>
    </p:spTree>
    <p:extLst>
      <p:ext uri="{BB962C8B-B14F-4D97-AF65-F5344CB8AC3E}">
        <p14:creationId xmlns:p14="http://schemas.microsoft.com/office/powerpoint/2010/main" val="729553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285735" indent="-285735">
              <a:buFont typeface="Arial" panose="020B0604020202020204" pitchFamily="34" charset="0"/>
              <a:buChar char="•"/>
            </a:pPr>
            <a:r>
              <a:rPr lang="en-US" sz="1400" dirty="0"/>
              <a:t>Important point here – the law gives districts flexibility, but with limits. </a:t>
            </a:r>
          </a:p>
          <a:p>
            <a:pPr marL="285735" indent="-285735">
              <a:buFont typeface="Arial" panose="020B0604020202020204" pitchFamily="34" charset="0"/>
              <a:buChar char="•"/>
            </a:pPr>
            <a:endParaRPr lang="en-US" sz="1400" dirty="0"/>
          </a:p>
          <a:p>
            <a:pPr marL="285735" indent="-285735">
              <a:buFont typeface="Arial" panose="020B0604020202020204" pitchFamily="34" charset="0"/>
              <a:buChar char="•"/>
            </a:pPr>
            <a:r>
              <a:rPr lang="en-US" sz="1400" dirty="0"/>
              <a:t>Must include state priorities and measures</a:t>
            </a:r>
          </a:p>
          <a:p>
            <a:pPr marL="285735" indent="-285735">
              <a:buFont typeface="Arial" panose="020B0604020202020204" pitchFamily="34" charset="0"/>
              <a:buChar char="•"/>
            </a:pPr>
            <a:endParaRPr lang="en-US" sz="1400" dirty="0"/>
          </a:p>
          <a:p>
            <a:pPr marL="285735" indent="-285735" defTabSz="457175">
              <a:buFont typeface="Arial" panose="020B0604020202020204" pitchFamily="34" charset="0"/>
              <a:buChar char="•"/>
              <a:defRPr/>
            </a:pPr>
            <a:r>
              <a:rPr lang="en-US" sz="1400" dirty="0"/>
              <a:t>The plan must be created based on needs identified through student data.</a:t>
            </a:r>
          </a:p>
          <a:p>
            <a:pPr marL="285735" indent="-285735">
              <a:buFont typeface="Arial" panose="020B0604020202020204" pitchFamily="34" charset="0"/>
              <a:buChar char="•"/>
            </a:pPr>
            <a:endParaRPr lang="en-US" sz="1400" dirty="0"/>
          </a:p>
          <a:p>
            <a:pPr marL="285735" indent="-285735" defTabSz="457175">
              <a:buFont typeface="Arial" panose="020B0604020202020204" pitchFamily="34" charset="0"/>
              <a:buChar char="•"/>
              <a:defRPr/>
            </a:pPr>
            <a:r>
              <a:rPr lang="en-US" sz="1400" dirty="0"/>
              <a:t>Must include evidence of consultation with stakeholders, and must show impact of their involvement in the narrative of the plan. The plan must be reviewed and updated annually, including the feedback from stakeholders.</a:t>
            </a:r>
          </a:p>
          <a:p>
            <a:pPr marL="285735" indent="-285735">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3</a:t>
            </a:fld>
            <a:endParaRPr lang="en-US" dirty="0"/>
          </a:p>
        </p:txBody>
      </p:sp>
    </p:spTree>
    <p:extLst>
      <p:ext uri="{BB962C8B-B14F-4D97-AF65-F5344CB8AC3E}">
        <p14:creationId xmlns:p14="http://schemas.microsoft.com/office/powerpoint/2010/main" val="729553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173412" indent="-173412">
              <a:lnSpc>
                <a:spcPct val="150000"/>
              </a:lnSpc>
              <a:buFont typeface="Arial" panose="020B0604020202020204" pitchFamily="34" charset="0"/>
              <a:buChar char="•"/>
            </a:pPr>
            <a:r>
              <a:rPr lang="en-US" sz="1400" dirty="0"/>
              <a:t>SCUSD goals were established in the 2013-14 school year.</a:t>
            </a:r>
          </a:p>
          <a:p>
            <a:pPr marL="173412" indent="-173412">
              <a:lnSpc>
                <a:spcPct val="150000"/>
              </a:lnSpc>
              <a:buFont typeface="Arial" panose="020B0604020202020204" pitchFamily="34" charset="0"/>
              <a:buChar char="•"/>
            </a:pPr>
            <a:endParaRPr lang="en-US" sz="1400" dirty="0"/>
          </a:p>
          <a:p>
            <a:pPr marL="173412" indent="-173412">
              <a:lnSpc>
                <a:spcPct val="150000"/>
              </a:lnSpc>
              <a:buFont typeface="Arial" panose="020B0604020202020204" pitchFamily="34" charset="0"/>
              <a:buChar char="•"/>
            </a:pPr>
            <a:r>
              <a:rPr lang="en-US" sz="1400" dirty="0"/>
              <a:t>About  80% of respondents in this year’s survey and community meetings agreed that the goals should continue to drive our vision.</a:t>
            </a:r>
          </a:p>
          <a:p>
            <a:pPr marL="173412" indent="-173412">
              <a:lnSpc>
                <a:spcPct val="150000"/>
              </a:lnSpc>
              <a:buFont typeface="Arial" panose="020B0604020202020204" pitchFamily="34" charset="0"/>
              <a:buChar char="•"/>
            </a:pPr>
            <a:endParaRPr lang="en-US" sz="1400" dirty="0"/>
          </a:p>
          <a:p>
            <a:pPr marL="173412" indent="-173412">
              <a:lnSpc>
                <a:spcPct val="150000"/>
              </a:lnSpc>
              <a:buFont typeface="Arial" panose="020B0604020202020204" pitchFamily="34" charset="0"/>
              <a:buChar char="•"/>
            </a:pPr>
            <a:r>
              <a:rPr lang="en-US" sz="1400" dirty="0"/>
              <a:t>The three goals are named on the next slides, along with examples of districtwide actions to support those goals.</a:t>
            </a:r>
          </a:p>
        </p:txBody>
      </p:sp>
      <p:sp>
        <p:nvSpPr>
          <p:cNvPr id="4" name="Slide Number Placeholder 3"/>
          <p:cNvSpPr>
            <a:spLocks noGrp="1"/>
          </p:cNvSpPr>
          <p:nvPr>
            <p:ph type="sldNum" sz="quarter" idx="10"/>
          </p:nvPr>
        </p:nvSpPr>
        <p:spPr/>
        <p:txBody>
          <a:bodyPr/>
          <a:lstStyle/>
          <a:p>
            <a:fld id="{FA8F1AD2-2073-6E4E-A290-82B7A685F4ED}"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5682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285735" indent="-285735">
              <a:buFont typeface="Arial" panose="020B0604020202020204" pitchFamily="34" charset="0"/>
              <a:buChar char="•"/>
            </a:pPr>
            <a:r>
              <a:rPr lang="en-US" sz="1400" dirty="0"/>
              <a:t>These are the district’s actions that support college and career readiness.</a:t>
            </a:r>
          </a:p>
        </p:txBody>
      </p:sp>
      <p:sp>
        <p:nvSpPr>
          <p:cNvPr id="4" name="Slide Number Placeholder 3"/>
          <p:cNvSpPr>
            <a:spLocks noGrp="1"/>
          </p:cNvSpPr>
          <p:nvPr>
            <p:ph type="sldNum" sz="quarter" idx="10"/>
          </p:nvPr>
        </p:nvSpPr>
        <p:spPr/>
        <p:txBody>
          <a:bodyPr/>
          <a:lstStyle/>
          <a:p>
            <a:fld id="{FA8F1AD2-2073-6E4E-A290-82B7A685F4ED}"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423543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285735" indent="-285735">
              <a:buFont typeface="Arial" panose="020B0604020202020204" pitchFamily="34" charset="0"/>
              <a:buChar char="•"/>
            </a:pPr>
            <a:r>
              <a:rPr lang="en-US" sz="1400" dirty="0"/>
              <a:t>These are the district’s actions that support safe, clean and healthy schools.</a:t>
            </a:r>
          </a:p>
        </p:txBody>
      </p:sp>
      <p:sp>
        <p:nvSpPr>
          <p:cNvPr id="4" name="Slide Number Placeholder 3"/>
          <p:cNvSpPr>
            <a:spLocks noGrp="1"/>
          </p:cNvSpPr>
          <p:nvPr>
            <p:ph type="sldNum" sz="quarter" idx="10"/>
          </p:nvPr>
        </p:nvSpPr>
        <p:spPr/>
        <p:txBody>
          <a:bodyPr/>
          <a:lstStyle/>
          <a:p>
            <a:fld id="{FA8F1AD2-2073-6E4E-A290-82B7A685F4E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423543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285735" indent="-285735">
              <a:buFont typeface="Arial" panose="020B0604020202020204" pitchFamily="34" charset="0"/>
              <a:buChar char="•"/>
            </a:pPr>
            <a:r>
              <a:rPr lang="en-US" sz="1400" dirty="0"/>
              <a:t>These are the district’s goals that support family and community engagement.</a:t>
            </a:r>
          </a:p>
          <a:p>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423543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173412" indent="-173412" defTabSz="457175">
              <a:lnSpc>
                <a:spcPct val="150000"/>
              </a:lnSpc>
              <a:buFont typeface="Arial" panose="020B0604020202020204" pitchFamily="34" charset="0"/>
              <a:buChar char="•"/>
              <a:defRPr/>
            </a:pPr>
            <a:r>
              <a:rPr lang="en-US" dirty="0"/>
              <a:t>SCUSD is also allocating LCFF’s supplemental and concentration grant funds to schools.</a:t>
            </a:r>
          </a:p>
          <a:p>
            <a:pPr marL="173412" indent="-173412">
              <a:lnSpc>
                <a:spcPct val="150000"/>
              </a:lnSpc>
              <a:buFont typeface="Arial" panose="020B0604020202020204" pitchFamily="34" charset="0"/>
              <a:buChar char="•"/>
            </a:pPr>
            <a:endParaRPr lang="en-US" sz="1400" dirty="0"/>
          </a:p>
          <a:p>
            <a:pPr marL="173412" indent="-173412">
              <a:lnSpc>
                <a:spcPct val="150000"/>
              </a:lnSpc>
              <a:buFont typeface="Arial" panose="020B0604020202020204" pitchFamily="34" charset="0"/>
              <a:buChar char="•"/>
            </a:pPr>
            <a:r>
              <a:rPr lang="en-US" dirty="0"/>
              <a:t>LCFF funds are built into each school’s Single Plan for Student Achievement (SPSA).</a:t>
            </a:r>
          </a:p>
          <a:p>
            <a:pPr marL="173412" indent="-173412">
              <a:lnSpc>
                <a:spcPct val="150000"/>
              </a:lnSpc>
              <a:buFont typeface="Arial" panose="020B0604020202020204" pitchFamily="34" charset="0"/>
              <a:buChar char="•"/>
            </a:pPr>
            <a:endParaRPr lang="en-US" dirty="0"/>
          </a:p>
          <a:p>
            <a:pPr marL="173412" indent="-173412">
              <a:lnSpc>
                <a:spcPct val="150000"/>
              </a:lnSpc>
              <a:buFont typeface="Arial" panose="020B0604020202020204" pitchFamily="34" charset="0"/>
              <a:buChar char="•"/>
            </a:pPr>
            <a:r>
              <a:rPr lang="en-US" dirty="0"/>
              <a:t>These plans are created by School Site Councils made up of teachers, staff, parents, administrators and students (at the high school level). </a:t>
            </a:r>
          </a:p>
          <a:p>
            <a:pPr marL="173412" indent="-173412">
              <a:lnSpc>
                <a:spcPct val="150000"/>
              </a:lnSpc>
              <a:buFont typeface="Arial" panose="020B0604020202020204" pitchFamily="34" charset="0"/>
              <a:buChar char="•"/>
            </a:pPr>
            <a:endParaRPr lang="en-US" b="1" dirty="0"/>
          </a:p>
          <a:p>
            <a:pPr marL="173412" indent="-173412">
              <a:lnSpc>
                <a:spcPct val="150000"/>
              </a:lnSpc>
              <a:buFont typeface="Arial" panose="020B0604020202020204" pitchFamily="34" charset="0"/>
              <a:buChar char="•"/>
            </a:pPr>
            <a:r>
              <a:rPr lang="en-US" dirty="0"/>
              <a:t>This year, like last year, SCUSD allocated $9.8 million in LCFF funds to schools and the balance to district-wide programs and initiatives. </a:t>
            </a: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56826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692150"/>
            <a:ext cx="4616450" cy="3463925"/>
          </a:xfrm>
        </p:spPr>
      </p:sp>
      <p:sp>
        <p:nvSpPr>
          <p:cNvPr id="3" name="Notes Placeholder 2"/>
          <p:cNvSpPr>
            <a:spLocks noGrp="1"/>
          </p:cNvSpPr>
          <p:nvPr>
            <p:ph type="body" idx="1"/>
          </p:nvPr>
        </p:nvSpPr>
        <p:spPr/>
        <p:txBody>
          <a:bodyPr/>
          <a:lstStyle/>
          <a:p>
            <a:pPr marL="457175" indent="-457175" defTabSz="457175">
              <a:buFont typeface="Arial" panose="020B0604020202020204" pitchFamily="34" charset="0"/>
              <a:buChar char="•"/>
              <a:defRPr/>
            </a:pPr>
            <a:endParaRPr lang="en-US" sz="3200" dirty="0">
              <a:solidFill>
                <a:prstClr val="black"/>
              </a:solidFill>
            </a:endParaRPr>
          </a:p>
        </p:txBody>
      </p:sp>
      <p:sp>
        <p:nvSpPr>
          <p:cNvPr id="4" name="Slide Number Placeholder 3"/>
          <p:cNvSpPr>
            <a:spLocks noGrp="1"/>
          </p:cNvSpPr>
          <p:nvPr>
            <p:ph type="sldNum" sz="quarter" idx="10"/>
          </p:nvPr>
        </p:nvSpPr>
        <p:spPr/>
        <p:txBody>
          <a:bodyPr/>
          <a:lstStyle/>
          <a:p>
            <a:fld id="{FA8F1AD2-2073-6E4E-A290-82B7A685F4ED}"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56826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D4B44B-364C-442A-82C0-CCE2B356170B}" type="datetime1">
              <a:rPr lang="en-US" smtClean="0"/>
              <a:t>5/18/2016</a:t>
            </a:fld>
            <a:endParaRPr lang="en-US" dirty="0"/>
          </a:p>
        </p:txBody>
      </p:sp>
      <p:sp>
        <p:nvSpPr>
          <p:cNvPr id="5" name="Footer Placeholder 4"/>
          <p:cNvSpPr>
            <a:spLocks noGrp="1"/>
          </p:cNvSpPr>
          <p:nvPr>
            <p:ph type="ftr" sz="quarter" idx="11"/>
          </p:nvPr>
        </p:nvSpPr>
        <p:spPr/>
        <p:txBody>
          <a:bodyPr/>
          <a:lstStyle/>
          <a:p>
            <a:r>
              <a:rPr lang="en-US" smtClean="0"/>
              <a:t>English/DELAC 2-17-16 LCAP Training/</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462479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87D587-8B31-48ED-943F-E9CD69852FA8}" type="datetime1">
              <a:rPr lang="en-US" smtClean="0"/>
              <a:t>5/18/2016</a:t>
            </a:fld>
            <a:endParaRPr lang="en-US" dirty="0"/>
          </a:p>
        </p:txBody>
      </p:sp>
      <p:sp>
        <p:nvSpPr>
          <p:cNvPr id="5" name="Footer Placeholder 4"/>
          <p:cNvSpPr>
            <a:spLocks noGrp="1"/>
          </p:cNvSpPr>
          <p:nvPr>
            <p:ph type="ftr" sz="quarter" idx="11"/>
          </p:nvPr>
        </p:nvSpPr>
        <p:spPr/>
        <p:txBody>
          <a:bodyPr/>
          <a:lstStyle/>
          <a:p>
            <a:r>
              <a:rPr lang="en-US" smtClean="0"/>
              <a:t>English/DELAC 2-17-16 LCAP Training/</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202949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A1D3E3-DB0D-4AB1-B8D0-89F1DA128094}" type="datetime1">
              <a:rPr lang="en-US" smtClean="0"/>
              <a:t>5/18/2016</a:t>
            </a:fld>
            <a:endParaRPr lang="en-US" dirty="0"/>
          </a:p>
        </p:txBody>
      </p:sp>
      <p:sp>
        <p:nvSpPr>
          <p:cNvPr id="5" name="Footer Placeholder 4"/>
          <p:cNvSpPr>
            <a:spLocks noGrp="1"/>
          </p:cNvSpPr>
          <p:nvPr>
            <p:ph type="ftr" sz="quarter" idx="11"/>
          </p:nvPr>
        </p:nvSpPr>
        <p:spPr/>
        <p:txBody>
          <a:bodyPr/>
          <a:lstStyle/>
          <a:p>
            <a:r>
              <a:rPr lang="en-US" smtClean="0"/>
              <a:t>English/DELAC 2-17-16 LCAP Training/</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057770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65C38-CAFF-4256-B9A8-68E4892A721C}" type="datetime1">
              <a:rPr lang="en-US" smtClean="0"/>
              <a:t>5/18/2016</a:t>
            </a:fld>
            <a:endParaRPr lang="en-US" dirty="0"/>
          </a:p>
        </p:txBody>
      </p:sp>
      <p:sp>
        <p:nvSpPr>
          <p:cNvPr id="5" name="Footer Placeholder 4"/>
          <p:cNvSpPr>
            <a:spLocks noGrp="1"/>
          </p:cNvSpPr>
          <p:nvPr>
            <p:ph type="ftr" sz="quarter" idx="11"/>
          </p:nvPr>
        </p:nvSpPr>
        <p:spPr/>
        <p:txBody>
          <a:bodyPr/>
          <a:lstStyle/>
          <a:p>
            <a:r>
              <a:rPr lang="en-US" smtClean="0"/>
              <a:t>English/DELAC 2-17-16 LCAP Training/</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360296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2"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2"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6DF6B-AEA5-4F20-9904-2F81B41D9573}" type="datetime1">
              <a:rPr lang="en-US" smtClean="0"/>
              <a:t>5/18/2016</a:t>
            </a:fld>
            <a:endParaRPr lang="en-US" dirty="0"/>
          </a:p>
        </p:txBody>
      </p:sp>
      <p:sp>
        <p:nvSpPr>
          <p:cNvPr id="5" name="Footer Placeholder 4"/>
          <p:cNvSpPr>
            <a:spLocks noGrp="1"/>
          </p:cNvSpPr>
          <p:nvPr>
            <p:ph type="ftr" sz="quarter" idx="11"/>
          </p:nvPr>
        </p:nvSpPr>
        <p:spPr/>
        <p:txBody>
          <a:bodyPr/>
          <a:lstStyle/>
          <a:p>
            <a:r>
              <a:rPr lang="en-US" smtClean="0"/>
              <a:t>English/DELAC 2-17-16 LCAP Training/</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1771844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513A24-B440-4E09-AD7E-1F2FD1DF4BDC}" type="datetime1">
              <a:rPr lang="en-US" smtClean="0"/>
              <a:t>5/18/2016</a:t>
            </a:fld>
            <a:endParaRPr lang="en-US" dirty="0"/>
          </a:p>
        </p:txBody>
      </p:sp>
      <p:sp>
        <p:nvSpPr>
          <p:cNvPr id="6" name="Footer Placeholder 5"/>
          <p:cNvSpPr>
            <a:spLocks noGrp="1"/>
          </p:cNvSpPr>
          <p:nvPr>
            <p:ph type="ftr" sz="quarter" idx="11"/>
          </p:nvPr>
        </p:nvSpPr>
        <p:spPr/>
        <p:txBody>
          <a:bodyPr/>
          <a:lstStyle/>
          <a:p>
            <a:r>
              <a:rPr lang="en-US" smtClean="0"/>
              <a:t>English/DELAC 2-17-16 LCAP Training/</a:t>
            </a:r>
            <a:endParaRPr lang="en-US" dirty="0"/>
          </a:p>
        </p:txBody>
      </p:sp>
      <p:sp>
        <p:nvSpPr>
          <p:cNvPr id="7" name="Slide Number Placeholder 6"/>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412224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62E815-C3F1-4268-9D63-1C19F9EB2543}" type="datetime1">
              <a:rPr lang="en-US" smtClean="0"/>
              <a:t>5/18/2016</a:t>
            </a:fld>
            <a:endParaRPr lang="en-US" dirty="0"/>
          </a:p>
        </p:txBody>
      </p:sp>
      <p:sp>
        <p:nvSpPr>
          <p:cNvPr id="8" name="Footer Placeholder 7"/>
          <p:cNvSpPr>
            <a:spLocks noGrp="1"/>
          </p:cNvSpPr>
          <p:nvPr>
            <p:ph type="ftr" sz="quarter" idx="11"/>
          </p:nvPr>
        </p:nvSpPr>
        <p:spPr/>
        <p:txBody>
          <a:bodyPr/>
          <a:lstStyle/>
          <a:p>
            <a:r>
              <a:rPr lang="en-US" smtClean="0"/>
              <a:t>English/DELAC 2-17-16 LCAP Training/</a:t>
            </a:r>
            <a:endParaRPr lang="en-US" dirty="0"/>
          </a:p>
        </p:txBody>
      </p:sp>
      <p:sp>
        <p:nvSpPr>
          <p:cNvPr id="9" name="Slide Number Placeholder 8"/>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96816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C84923-E0F2-4798-8CE5-440DF48C6C82}" type="datetime1">
              <a:rPr lang="en-US" smtClean="0"/>
              <a:t>5/18/2016</a:t>
            </a:fld>
            <a:endParaRPr lang="en-US" dirty="0"/>
          </a:p>
        </p:txBody>
      </p:sp>
      <p:sp>
        <p:nvSpPr>
          <p:cNvPr id="4" name="Footer Placeholder 3"/>
          <p:cNvSpPr>
            <a:spLocks noGrp="1"/>
          </p:cNvSpPr>
          <p:nvPr>
            <p:ph type="ftr" sz="quarter" idx="11"/>
          </p:nvPr>
        </p:nvSpPr>
        <p:spPr/>
        <p:txBody>
          <a:bodyPr/>
          <a:lstStyle/>
          <a:p>
            <a:r>
              <a:rPr lang="en-US" smtClean="0"/>
              <a:t>English/DELAC 2-17-16 LCAP Training/</a:t>
            </a:r>
            <a:endParaRPr lang="en-US" dirty="0"/>
          </a:p>
        </p:txBody>
      </p:sp>
      <p:sp>
        <p:nvSpPr>
          <p:cNvPr id="5" name="Slide Number Placeholder 4"/>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3958085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0A7EC-8C6A-460E-B3A5-9A7F57C71B00}" type="datetime1">
              <a:rPr lang="en-US" smtClean="0"/>
              <a:t>5/18/2016</a:t>
            </a:fld>
            <a:endParaRPr lang="en-US" dirty="0"/>
          </a:p>
        </p:txBody>
      </p:sp>
      <p:sp>
        <p:nvSpPr>
          <p:cNvPr id="3" name="Footer Placeholder 2"/>
          <p:cNvSpPr>
            <a:spLocks noGrp="1"/>
          </p:cNvSpPr>
          <p:nvPr>
            <p:ph type="ftr" sz="quarter" idx="11"/>
          </p:nvPr>
        </p:nvSpPr>
        <p:spPr/>
        <p:txBody>
          <a:bodyPr/>
          <a:lstStyle/>
          <a:p>
            <a:r>
              <a:rPr lang="en-US" smtClean="0"/>
              <a:t>English/DELAC 2-17-16 LCAP Training/</a:t>
            </a:r>
            <a:endParaRPr lang="en-US" dirty="0"/>
          </a:p>
        </p:txBody>
      </p:sp>
      <p:sp>
        <p:nvSpPr>
          <p:cNvPr id="4" name="Slide Number Placeholder 3"/>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1824602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90429-F01E-4AEF-866F-2F5A68BFC82D}" type="datetime1">
              <a:rPr lang="en-US" smtClean="0"/>
              <a:t>5/18/2016</a:t>
            </a:fld>
            <a:endParaRPr lang="en-US" dirty="0"/>
          </a:p>
        </p:txBody>
      </p:sp>
      <p:sp>
        <p:nvSpPr>
          <p:cNvPr id="6" name="Footer Placeholder 5"/>
          <p:cNvSpPr>
            <a:spLocks noGrp="1"/>
          </p:cNvSpPr>
          <p:nvPr>
            <p:ph type="ftr" sz="quarter" idx="11"/>
          </p:nvPr>
        </p:nvSpPr>
        <p:spPr/>
        <p:txBody>
          <a:bodyPr/>
          <a:lstStyle/>
          <a:p>
            <a:r>
              <a:rPr lang="en-US" smtClean="0"/>
              <a:t>English/DELAC 2-17-16 LCAP Training/</a:t>
            </a:r>
            <a:endParaRPr lang="en-US" dirty="0"/>
          </a:p>
        </p:txBody>
      </p:sp>
      <p:sp>
        <p:nvSpPr>
          <p:cNvPr id="7" name="Slide Number Placeholder 6"/>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73295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7"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7"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F66DC6-368E-4CB3-B009-1346DDC7E1F2}" type="datetime1">
              <a:rPr lang="en-US" smtClean="0"/>
              <a:t>5/18/2016</a:t>
            </a:fld>
            <a:endParaRPr lang="en-US" dirty="0"/>
          </a:p>
        </p:txBody>
      </p:sp>
      <p:sp>
        <p:nvSpPr>
          <p:cNvPr id="6" name="Footer Placeholder 5"/>
          <p:cNvSpPr>
            <a:spLocks noGrp="1"/>
          </p:cNvSpPr>
          <p:nvPr>
            <p:ph type="ftr" sz="quarter" idx="11"/>
          </p:nvPr>
        </p:nvSpPr>
        <p:spPr/>
        <p:txBody>
          <a:bodyPr/>
          <a:lstStyle/>
          <a:p>
            <a:r>
              <a:rPr lang="en-US" smtClean="0"/>
              <a:t>English/DELAC 2-17-16 LCAP Training/</a:t>
            </a:r>
            <a:endParaRPr lang="en-US" dirty="0"/>
          </a:p>
        </p:txBody>
      </p:sp>
      <p:sp>
        <p:nvSpPr>
          <p:cNvPr id="7" name="Slide Number Placeholder 6"/>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3262685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15B24-3CF4-449B-8098-2827B7A620EE}" type="datetime1">
              <a:rPr lang="en-US" smtClean="0"/>
              <a:t>5/18/2016</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English/DELAC 2-17-16 LCAP Training/</a:t>
            </a:r>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F1208-A25C-D348-B786-80FB7464806D}" type="slidenum">
              <a:rPr lang="en-US" smtClean="0"/>
              <a:t>‹#›</a:t>
            </a:fld>
            <a:endParaRPr lang="en-US" dirty="0"/>
          </a:p>
        </p:txBody>
      </p:sp>
    </p:spTree>
    <p:extLst>
      <p:ext uri="{BB962C8B-B14F-4D97-AF65-F5344CB8AC3E}">
        <p14:creationId xmlns:p14="http://schemas.microsoft.com/office/powerpoint/2010/main" val="2582963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scusd.edu/LCA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433" y="1337480"/>
            <a:ext cx="8277367" cy="3357349"/>
          </a:xfrm>
        </p:spPr>
        <p:txBody>
          <a:bodyPr>
            <a:normAutofit/>
          </a:bodyPr>
          <a:lstStyle/>
          <a:p>
            <a:r>
              <a:rPr lang="es-MX" sz="3800" b="1" dirty="0" smtClean="0"/>
              <a:t>Ultimas</a:t>
            </a:r>
            <a:r>
              <a:rPr lang="en-US" sz="3800" b="1" dirty="0" smtClean="0"/>
              <a:t> </a:t>
            </a:r>
            <a:r>
              <a:rPr lang="en-US" sz="3800" b="1" dirty="0" err="1" smtClean="0"/>
              <a:t>Noticias</a:t>
            </a:r>
            <a:r>
              <a:rPr lang="en-US" sz="3800" b="1" dirty="0" smtClean="0"/>
              <a:t> DELAC</a:t>
            </a:r>
            <a:r>
              <a:rPr lang="en-US" sz="3800" dirty="0" smtClean="0"/>
              <a:t/>
            </a:r>
            <a:br>
              <a:rPr lang="en-US" sz="3800" dirty="0" smtClean="0"/>
            </a:br>
            <a:r>
              <a:rPr lang="en-US" sz="3300" dirty="0" smtClean="0"/>
              <a:t>El</a:t>
            </a:r>
            <a:r>
              <a:rPr lang="en-US" sz="4000" dirty="0" smtClean="0"/>
              <a:t> </a:t>
            </a:r>
            <a:r>
              <a:rPr lang="es-ES" sz="3300" dirty="0" smtClean="0"/>
              <a:t>Plan </a:t>
            </a:r>
            <a:r>
              <a:rPr lang="es-ES" sz="3300" dirty="0"/>
              <a:t>de Control Local y Rendición de Cuentas </a:t>
            </a:r>
            <a:r>
              <a:rPr lang="en-US" sz="3300" dirty="0" smtClean="0"/>
              <a:t>(LCAP)</a:t>
            </a:r>
            <a:endParaRPr lang="en-US" sz="3300" dirty="0">
              <a:latin typeface="+mn-lt"/>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3" y="23777"/>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2DDF1208-A25C-D348-B786-80FB7464806D}" type="slidenum">
              <a:rPr lang="en-US" smtClean="0"/>
              <a:t>1</a:t>
            </a:fld>
            <a:endParaRPr lang="en-US" dirty="0"/>
          </a:p>
        </p:txBody>
      </p:sp>
      <p:sp>
        <p:nvSpPr>
          <p:cNvPr id="3" name="TextBox 2"/>
          <p:cNvSpPr txBox="1"/>
          <p:nvPr/>
        </p:nvSpPr>
        <p:spPr>
          <a:xfrm>
            <a:off x="2006221" y="4858602"/>
            <a:ext cx="4844955" cy="1569660"/>
          </a:xfrm>
          <a:prstGeom prst="rect">
            <a:avLst/>
          </a:prstGeom>
          <a:noFill/>
        </p:spPr>
        <p:txBody>
          <a:bodyPr wrap="square" rtlCol="0">
            <a:spAutoFit/>
          </a:bodyPr>
          <a:lstStyle/>
          <a:p>
            <a:pPr algn="ctr"/>
            <a:r>
              <a:rPr lang="es-MX" sz="2400" dirty="0" smtClean="0"/>
              <a:t>Oficina de Estrategia e Innovación </a:t>
            </a:r>
          </a:p>
          <a:p>
            <a:pPr algn="ctr"/>
            <a:r>
              <a:rPr lang="en-US" sz="2400" dirty="0" smtClean="0"/>
              <a:t>Cathy Morrison, </a:t>
            </a:r>
            <a:r>
              <a:rPr lang="es-MX" sz="2400" dirty="0" smtClean="0"/>
              <a:t>Coordinadora</a:t>
            </a:r>
            <a:r>
              <a:rPr lang="en-US" sz="2400" dirty="0" smtClean="0"/>
              <a:t>  del LCAP</a:t>
            </a:r>
          </a:p>
          <a:p>
            <a:pPr algn="ctr"/>
            <a:r>
              <a:rPr lang="es-MX" sz="2400" dirty="0" smtClean="0"/>
              <a:t>Mayo</a:t>
            </a:r>
            <a:r>
              <a:rPr lang="en-US" sz="2400" dirty="0" smtClean="0"/>
              <a:t> </a:t>
            </a:r>
            <a:r>
              <a:rPr lang="en-US" sz="2400" dirty="0" smtClean="0"/>
              <a:t>2016</a:t>
            </a:r>
            <a:endParaRPr lang="en-US" sz="2400"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76159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8360"/>
            <a:ext cx="8229600" cy="1143000"/>
          </a:xfrm>
        </p:spPr>
        <p:txBody>
          <a:bodyPr>
            <a:normAutofit fontScale="90000"/>
          </a:bodyPr>
          <a:lstStyle/>
          <a:p>
            <a:r>
              <a:rPr lang="es-MX" sz="4000" u="sng" dirty="0" smtClean="0">
                <a:solidFill>
                  <a:schemeClr val="tx2"/>
                </a:solidFill>
              </a:rPr>
              <a:t>Financiamiento para los Sitios Escolares</a:t>
            </a:r>
            <a:endParaRPr lang="es-MX" sz="4000" u="sng" dirty="0">
              <a:solidFill>
                <a:schemeClr val="tx2"/>
              </a:solidFill>
            </a:endParaRPr>
          </a:p>
        </p:txBody>
      </p:sp>
      <p:sp>
        <p:nvSpPr>
          <p:cNvPr id="3" name="Content Placeholder 2"/>
          <p:cNvSpPr>
            <a:spLocks noGrp="1"/>
          </p:cNvSpPr>
          <p:nvPr>
            <p:ph idx="1"/>
          </p:nvPr>
        </p:nvSpPr>
        <p:spPr>
          <a:xfrm>
            <a:off x="457200" y="1774212"/>
            <a:ext cx="8229600" cy="1548481"/>
          </a:xfrm>
        </p:spPr>
        <p:txBody>
          <a:bodyPr>
            <a:normAutofit/>
          </a:bodyPr>
          <a:lstStyle/>
          <a:p>
            <a:pPr marL="0" indent="0" algn="ctr">
              <a:buNone/>
            </a:pPr>
            <a:endParaRPr lang="en-US" sz="2800" dirty="0" smtClean="0"/>
          </a:p>
          <a:p>
            <a:endParaRPr lang="en-US" sz="3600" dirty="0" smtClean="0"/>
          </a:p>
        </p:txBody>
      </p:sp>
      <p:grpSp>
        <p:nvGrpSpPr>
          <p:cNvPr id="4" name="Group 3"/>
          <p:cNvGrpSpPr/>
          <p:nvPr/>
        </p:nvGrpSpPr>
        <p:grpSpPr>
          <a:xfrm>
            <a:off x="0" y="56380"/>
            <a:ext cx="9144000" cy="832105"/>
            <a:chOff x="0" y="23776"/>
            <a:chExt cx="9144000" cy="832105"/>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6" name="Straight Connector 5"/>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sp>
        <p:nvSpPr>
          <p:cNvPr id="9" name="Slide Number Placeholder 8"/>
          <p:cNvSpPr>
            <a:spLocks noGrp="1"/>
          </p:cNvSpPr>
          <p:nvPr>
            <p:ph type="sldNum" sz="quarter" idx="12"/>
          </p:nvPr>
        </p:nvSpPr>
        <p:spPr/>
        <p:txBody>
          <a:bodyPr/>
          <a:lstStyle/>
          <a:p>
            <a:fld id="{CE670715-A732-42F5-8DFD-FB9508D79869}" type="slidenum">
              <a:rPr lang="en-US" smtClean="0">
                <a:solidFill>
                  <a:prstClr val="black">
                    <a:tint val="75000"/>
                  </a:prstClr>
                </a:solidFill>
              </a:rPr>
              <a:pPr/>
              <a:t>10</a:t>
            </a:fld>
            <a:endParaRPr lang="en-US" dirty="0">
              <a:solidFill>
                <a:prstClr val="black">
                  <a:tint val="75000"/>
                </a:prstClr>
              </a:solidFill>
            </a:endParaRPr>
          </a:p>
        </p:txBody>
      </p:sp>
      <p:sp>
        <p:nvSpPr>
          <p:cNvPr id="10" name="TextBox 9"/>
          <p:cNvSpPr txBox="1"/>
          <p:nvPr/>
        </p:nvSpPr>
        <p:spPr>
          <a:xfrm>
            <a:off x="736978" y="1774212"/>
            <a:ext cx="7670043" cy="4708981"/>
          </a:xfrm>
          <a:prstGeom prst="rect">
            <a:avLst/>
          </a:prstGeom>
          <a:noFill/>
        </p:spPr>
        <p:txBody>
          <a:bodyPr wrap="square" rtlCol="0">
            <a:spAutoFit/>
          </a:bodyPr>
          <a:lstStyle/>
          <a:p>
            <a:pPr marL="457200" indent="-457200">
              <a:buFont typeface="Arial" panose="020B0604020202020204" pitchFamily="34" charset="0"/>
              <a:buChar char="•"/>
            </a:pPr>
            <a:r>
              <a:rPr lang="es-MX" sz="3000" dirty="0" smtClean="0"/>
              <a:t>Maestros de apoyo o especialistas de capacitación</a:t>
            </a:r>
          </a:p>
          <a:p>
            <a:pPr marL="457200" indent="-457200">
              <a:buFont typeface="Arial" panose="020B0604020202020204" pitchFamily="34" charset="0"/>
              <a:buChar char="•"/>
            </a:pPr>
            <a:r>
              <a:rPr lang="es-MX" sz="3000" dirty="0" smtClean="0"/>
              <a:t>Auxiliares docentes bilingües</a:t>
            </a:r>
          </a:p>
          <a:p>
            <a:pPr marL="457200" indent="-457200">
              <a:buFont typeface="Arial" panose="020B0604020202020204" pitchFamily="34" charset="0"/>
              <a:buChar char="•"/>
            </a:pPr>
            <a:r>
              <a:rPr lang="es-MX" sz="3000" dirty="0" smtClean="0"/>
              <a:t>Materiales didácticos</a:t>
            </a:r>
          </a:p>
          <a:p>
            <a:pPr marL="457200" indent="-457200">
              <a:buFont typeface="Arial" panose="020B0604020202020204" pitchFamily="34" charset="0"/>
              <a:buChar char="•"/>
            </a:pPr>
            <a:r>
              <a:rPr lang="es-MX" sz="3000" dirty="0" smtClean="0"/>
              <a:t>Coordinador de apoyo para el aprendizaje/trabajador social</a:t>
            </a:r>
          </a:p>
          <a:p>
            <a:pPr marL="457200" indent="-457200">
              <a:buFont typeface="Arial" panose="020B0604020202020204" pitchFamily="34" charset="0"/>
              <a:buChar char="•"/>
            </a:pPr>
            <a:r>
              <a:rPr lang="es-MX" sz="3000" dirty="0" smtClean="0"/>
              <a:t>Personal de salud &amp; seguridad</a:t>
            </a:r>
          </a:p>
          <a:p>
            <a:pPr marL="457200" indent="-457200">
              <a:buFont typeface="Arial" panose="020B0604020202020204" pitchFamily="34" charset="0"/>
              <a:buChar char="•"/>
            </a:pPr>
            <a:r>
              <a:rPr lang="es-MX" sz="3000" dirty="0" smtClean="0"/>
              <a:t>Personal para la biblioteca escolar</a:t>
            </a:r>
          </a:p>
          <a:p>
            <a:pPr marL="457200" indent="-457200">
              <a:buFont typeface="Arial" panose="020B0604020202020204" pitchFamily="34" charset="0"/>
              <a:buChar char="•"/>
            </a:pPr>
            <a:r>
              <a:rPr lang="es-MX" sz="3000" dirty="0" smtClean="0"/>
              <a:t>Asesores de Padres</a:t>
            </a:r>
          </a:p>
          <a:p>
            <a:pPr marL="457200" indent="-457200">
              <a:buFont typeface="Arial" panose="020B0604020202020204" pitchFamily="34" charset="0"/>
              <a:buChar char="•"/>
            </a:pPr>
            <a:r>
              <a:rPr lang="es-MX" sz="3000" dirty="0" smtClean="0"/>
              <a:t>Servicios de traducción</a:t>
            </a:r>
            <a:endParaRPr lang="es-MX" sz="3000" dirty="0">
              <a:solidFill>
                <a:prstClr val="black"/>
              </a:solidFill>
            </a:endParaRPr>
          </a:p>
        </p:txBody>
      </p:sp>
      <p:sp>
        <p:nvSpPr>
          <p:cNvPr id="7" name="Footer Placeholder 6"/>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932343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012961"/>
            <a:ext cx="8229600" cy="1863589"/>
          </a:xfrm>
        </p:spPr>
        <p:txBody>
          <a:bodyPr>
            <a:normAutofit/>
          </a:bodyPr>
          <a:lstStyle/>
          <a:p>
            <a:r>
              <a:rPr lang="es-ES" sz="4000" u="sng" dirty="0"/>
              <a:t>Comentarios para el Superintendente</a:t>
            </a:r>
            <a:endParaRPr lang="es-MX" sz="4000" u="sng" dirty="0">
              <a:solidFill>
                <a:schemeClr val="tx2"/>
              </a:solidFill>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3" y="23777"/>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2DDF1208-A25C-D348-B786-80FB7464806D}" type="slidenum">
              <a:rPr lang="en-US" smtClean="0"/>
              <a:t>11</a:t>
            </a:fld>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6234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855881"/>
            <a:ext cx="8229600" cy="1143000"/>
          </a:xfrm>
        </p:spPr>
        <p:txBody>
          <a:bodyPr>
            <a:normAutofit/>
          </a:bodyPr>
          <a:lstStyle/>
          <a:p>
            <a:r>
              <a:rPr lang="es-MX" sz="4000" u="sng" dirty="0" smtClean="0">
                <a:solidFill>
                  <a:schemeClr val="tx2"/>
                </a:solidFill>
              </a:rPr>
              <a:t>Información de Contacto</a:t>
            </a:r>
            <a:endParaRPr lang="es-MX" sz="4000" u="sng" dirty="0">
              <a:solidFill>
                <a:schemeClr val="tx2"/>
              </a:solidFill>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3" y="23777"/>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873457" y="2215865"/>
            <a:ext cx="7328848" cy="3802801"/>
          </a:xfrm>
        </p:spPr>
        <p:txBody>
          <a:bodyPr>
            <a:normAutofit/>
          </a:bodyPr>
          <a:lstStyle/>
          <a:p>
            <a:pPr lvl="1">
              <a:buFont typeface="Arial" panose="020B0604020202020204" pitchFamily="34" charset="0"/>
              <a:buChar char="•"/>
            </a:pPr>
            <a:r>
              <a:rPr lang="es-MX" sz="3200" dirty="0" smtClean="0"/>
              <a:t>Cathy Morrison (916)643-9222</a:t>
            </a:r>
          </a:p>
          <a:p>
            <a:pPr lvl="1">
              <a:buFont typeface="Arial" panose="020B0604020202020204" pitchFamily="34" charset="0"/>
              <a:buChar char="•"/>
            </a:pPr>
            <a:r>
              <a:rPr lang="es-MX" sz="3200" dirty="0" smtClean="0"/>
              <a:t>Aprenda </a:t>
            </a:r>
            <a:r>
              <a:rPr lang="es-MX" sz="3200" dirty="0" smtClean="0"/>
              <a:t>más sobre el plan y los recursos del distrito en la página web situada en el:</a:t>
            </a:r>
          </a:p>
          <a:p>
            <a:pPr marL="457200" lvl="1" indent="0" algn="ctr">
              <a:buNone/>
            </a:pPr>
            <a:r>
              <a:rPr lang="es-MX" sz="3200" dirty="0" smtClean="0">
                <a:hlinkClick r:id="rId4"/>
              </a:rPr>
              <a:t>www.scusd.edu/LCAP</a:t>
            </a:r>
            <a:endParaRPr lang="es-MX" sz="3200" dirty="0" smtClean="0"/>
          </a:p>
          <a:p>
            <a:pPr marL="457200" lvl="1" indent="0" algn="ctr">
              <a:buNone/>
            </a:pPr>
            <a:endParaRPr lang="en-US" sz="3200" dirty="0" smtClean="0"/>
          </a:p>
          <a:p>
            <a:pPr lvl="1">
              <a:buFont typeface="Arial"/>
              <a:buChar char="•"/>
            </a:pPr>
            <a:endParaRPr lang="en-US" dirty="0"/>
          </a:p>
          <a:p>
            <a:pPr marL="457200" lvl="1" indent="0">
              <a:buNone/>
            </a:pPr>
            <a:endParaRPr lang="en-US" sz="3200" dirty="0"/>
          </a:p>
          <a:p>
            <a:pPr lvl="1">
              <a:buFont typeface="Arial"/>
              <a:buChar char="•"/>
            </a:pPr>
            <a:endParaRPr lang="en-US" sz="3200" dirty="0" smtClean="0"/>
          </a:p>
          <a:p>
            <a:pPr lvl="1">
              <a:buFont typeface="Arial"/>
              <a:buChar char="•"/>
            </a:pPr>
            <a:endParaRPr lang="en-US" sz="3200" dirty="0"/>
          </a:p>
        </p:txBody>
      </p:sp>
      <p:sp>
        <p:nvSpPr>
          <p:cNvPr id="3" name="Slide Number Placeholder 2"/>
          <p:cNvSpPr>
            <a:spLocks noGrp="1"/>
          </p:cNvSpPr>
          <p:nvPr>
            <p:ph type="sldNum" sz="quarter" idx="12"/>
          </p:nvPr>
        </p:nvSpPr>
        <p:spPr/>
        <p:txBody>
          <a:bodyPr/>
          <a:lstStyle/>
          <a:p>
            <a:fld id="{2DDF1208-A25C-D348-B786-80FB7464806D}" type="slidenum">
              <a:rPr lang="en-US" smtClean="0"/>
              <a:t>12</a:t>
            </a:fld>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359849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30904" y="1059214"/>
            <a:ext cx="8229600" cy="1143000"/>
          </a:xfrm>
        </p:spPr>
        <p:txBody>
          <a:bodyPr>
            <a:normAutofit/>
          </a:bodyPr>
          <a:lstStyle/>
          <a:p>
            <a:r>
              <a:rPr lang="en-US" sz="3200" dirty="0"/>
              <a:t>El </a:t>
            </a:r>
            <a:r>
              <a:rPr lang="es-ES" sz="3200" dirty="0"/>
              <a:t>Plan de Control Local y Rendición de </a:t>
            </a:r>
            <a:r>
              <a:rPr lang="es-ES" sz="3200" dirty="0" smtClean="0"/>
              <a:t>Cuentas </a:t>
            </a:r>
            <a:r>
              <a:rPr lang="en-US" sz="3200" u="sng" dirty="0" smtClean="0"/>
              <a:t>(LCAP)</a:t>
            </a:r>
            <a:endParaRPr lang="en-US" sz="3200" u="sng" dirty="0"/>
          </a:p>
        </p:txBody>
      </p:sp>
      <p:sp>
        <p:nvSpPr>
          <p:cNvPr id="3" name="Content Placeholder 2"/>
          <p:cNvSpPr>
            <a:spLocks noGrp="1"/>
          </p:cNvSpPr>
          <p:nvPr>
            <p:ph idx="1"/>
          </p:nvPr>
        </p:nvSpPr>
        <p:spPr>
          <a:xfrm>
            <a:off x="457200" y="2202214"/>
            <a:ext cx="8229600" cy="3866768"/>
          </a:xfrm>
        </p:spPr>
        <p:txBody>
          <a:bodyPr>
            <a:normAutofit fontScale="92500" lnSpcReduction="10000"/>
          </a:bodyPr>
          <a:lstStyle/>
          <a:p>
            <a:pPr lvl="0"/>
            <a:r>
              <a:rPr lang="es-MX" dirty="0" smtClean="0">
                <a:solidFill>
                  <a:prstClr val="black"/>
                </a:solidFill>
              </a:rPr>
              <a:t>El plan que cada distrito crea, resumiendo las </a:t>
            </a:r>
            <a:r>
              <a:rPr lang="es-MX" u="sng" dirty="0" smtClean="0">
                <a:solidFill>
                  <a:prstClr val="black"/>
                </a:solidFill>
              </a:rPr>
              <a:t>metas</a:t>
            </a:r>
            <a:r>
              <a:rPr lang="es-MX" dirty="0" smtClean="0">
                <a:solidFill>
                  <a:prstClr val="black"/>
                </a:solidFill>
              </a:rPr>
              <a:t>, y las </a:t>
            </a:r>
            <a:r>
              <a:rPr lang="es-MX" u="sng" dirty="0" smtClean="0">
                <a:solidFill>
                  <a:prstClr val="black"/>
                </a:solidFill>
              </a:rPr>
              <a:t>acciones</a:t>
            </a:r>
            <a:r>
              <a:rPr lang="es-MX" dirty="0" smtClean="0">
                <a:solidFill>
                  <a:prstClr val="black"/>
                </a:solidFill>
              </a:rPr>
              <a:t> y </a:t>
            </a:r>
            <a:r>
              <a:rPr lang="es-MX" u="sng" dirty="0" smtClean="0">
                <a:solidFill>
                  <a:prstClr val="black"/>
                </a:solidFill>
              </a:rPr>
              <a:t>servicios</a:t>
            </a:r>
            <a:r>
              <a:rPr lang="es-MX" dirty="0" smtClean="0">
                <a:solidFill>
                  <a:prstClr val="black"/>
                </a:solidFill>
              </a:rPr>
              <a:t> específicos para alcanzar esas metas.</a:t>
            </a:r>
          </a:p>
          <a:p>
            <a:pPr lvl="0"/>
            <a:r>
              <a:rPr lang="es-MX" dirty="0" smtClean="0">
                <a:solidFill>
                  <a:prstClr val="black"/>
                </a:solidFill>
              </a:rPr>
              <a:t>Los gastos son detallados en el LCAP, demostrando específicamente los fondos que financian las acciones.</a:t>
            </a:r>
          </a:p>
          <a:p>
            <a:pPr lvl="0"/>
            <a:r>
              <a:rPr lang="es-MX" dirty="0" smtClean="0">
                <a:solidFill>
                  <a:prstClr val="black"/>
                </a:solidFill>
              </a:rPr>
              <a:t>Los resultados se reportan por medio de un resumen de los datos y gastos actuales.</a:t>
            </a:r>
            <a:endParaRPr lang="es-MX" dirty="0">
              <a:solidFill>
                <a:prstClr val="black"/>
              </a:solidFill>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3" y="23777"/>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2DDF1208-A25C-D348-B786-80FB7464806D}" type="slidenum">
              <a:rPr lang="en-US" smtClean="0"/>
              <a:t>2</a:t>
            </a:fld>
            <a:endParaRPr lang="en-US" dirty="0"/>
          </a:p>
        </p:txBody>
      </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55567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62665" y="745316"/>
            <a:ext cx="8229600" cy="1143000"/>
          </a:xfrm>
        </p:spPr>
        <p:txBody>
          <a:bodyPr>
            <a:normAutofit/>
          </a:bodyPr>
          <a:lstStyle/>
          <a:p>
            <a:r>
              <a:rPr lang="es-MX" sz="4000" u="sng" dirty="0" smtClean="0">
                <a:solidFill>
                  <a:schemeClr val="tx2"/>
                </a:solidFill>
              </a:rPr>
              <a:t>Rendición de Cuentas</a:t>
            </a:r>
            <a:endParaRPr lang="es-MX" sz="4000" u="sng" dirty="0">
              <a:solidFill>
                <a:schemeClr val="tx2"/>
              </a:solidFill>
            </a:endParaRPr>
          </a:p>
        </p:txBody>
      </p:sp>
      <p:sp>
        <p:nvSpPr>
          <p:cNvPr id="3" name="Content Placeholder 2"/>
          <p:cNvSpPr>
            <a:spLocks noGrp="1"/>
          </p:cNvSpPr>
          <p:nvPr>
            <p:ph idx="1"/>
          </p:nvPr>
        </p:nvSpPr>
        <p:spPr>
          <a:xfrm>
            <a:off x="259307" y="1888319"/>
            <a:ext cx="4626593" cy="3712191"/>
          </a:xfrm>
        </p:spPr>
        <p:txBody>
          <a:bodyPr>
            <a:noAutofit/>
          </a:bodyPr>
          <a:lstStyle/>
          <a:p>
            <a:pPr>
              <a:lnSpc>
                <a:spcPct val="80000"/>
              </a:lnSpc>
            </a:pPr>
            <a:r>
              <a:rPr lang="es-MX" sz="2600" dirty="0" smtClean="0"/>
              <a:t>La evidencia de apoyo para cada una de las ocho prioridades estatales.</a:t>
            </a:r>
          </a:p>
          <a:p>
            <a:pPr>
              <a:lnSpc>
                <a:spcPct val="80000"/>
              </a:lnSpc>
            </a:pPr>
            <a:r>
              <a:rPr lang="es-MX" sz="2600" dirty="0" smtClean="0"/>
              <a:t>Servicios aumentados </a:t>
            </a:r>
            <a:r>
              <a:rPr lang="es-MX" sz="2600" dirty="0" smtClean="0"/>
              <a:t>y </a:t>
            </a:r>
            <a:r>
              <a:rPr lang="es-MX" sz="2600" dirty="0" smtClean="0"/>
              <a:t>mejorados para los estudiantes identificados:</a:t>
            </a:r>
          </a:p>
          <a:p>
            <a:pPr lvl="1">
              <a:lnSpc>
                <a:spcPct val="80000"/>
              </a:lnSpc>
            </a:pPr>
            <a:r>
              <a:rPr lang="es-MX" sz="2600" dirty="0" smtClean="0"/>
              <a:t>Bajo Ingreso</a:t>
            </a:r>
          </a:p>
          <a:p>
            <a:pPr lvl="1">
              <a:lnSpc>
                <a:spcPct val="80000"/>
              </a:lnSpc>
            </a:pPr>
            <a:r>
              <a:rPr lang="es-MX" sz="2600" dirty="0" smtClean="0"/>
              <a:t>Aprendices del Inglés</a:t>
            </a:r>
          </a:p>
          <a:p>
            <a:pPr lvl="1">
              <a:lnSpc>
                <a:spcPct val="80000"/>
              </a:lnSpc>
            </a:pPr>
            <a:r>
              <a:rPr lang="es-MX" sz="2600" dirty="0" smtClean="0"/>
              <a:t>Sin Hogar y en Hogar Temporal</a:t>
            </a:r>
            <a:endParaRPr lang="es-MX" sz="26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3" y="23777"/>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2DDF1208-A25C-D348-B786-80FB7464806D}" type="slidenum">
              <a:rPr lang="en-US" smtClean="0"/>
              <a:t>3</a:t>
            </a:fld>
            <a:endParaRPr lang="en-US" dirty="0"/>
          </a:p>
        </p:txBody>
      </p:sp>
      <p:sp>
        <p:nvSpPr>
          <p:cNvPr id="8" name="TextBox 7"/>
          <p:cNvSpPr txBox="1"/>
          <p:nvPr/>
        </p:nvSpPr>
        <p:spPr>
          <a:xfrm>
            <a:off x="316459" y="5444389"/>
            <a:ext cx="8332958" cy="732508"/>
          </a:xfrm>
          <a:prstGeom prst="rect">
            <a:avLst/>
          </a:prstGeom>
          <a:noFill/>
        </p:spPr>
        <p:txBody>
          <a:bodyPr wrap="square" rtlCol="0">
            <a:spAutoFit/>
          </a:bodyPr>
          <a:lstStyle/>
          <a:p>
            <a:pPr marL="285750" indent="-285750">
              <a:lnSpc>
                <a:spcPct val="80000"/>
              </a:lnSpc>
              <a:buFont typeface="Arial" panose="020B0604020202020204" pitchFamily="34" charset="0"/>
              <a:buChar char="•"/>
            </a:pPr>
            <a:r>
              <a:rPr lang="es-MX" sz="2600" dirty="0" smtClean="0"/>
              <a:t>Como fueron consultados los colaboradores a medida que el distrito desarrolla y actualiza el  plan.</a:t>
            </a:r>
            <a:endParaRPr lang="es-MX" sz="2600" dirty="0"/>
          </a:p>
        </p:txBody>
      </p:sp>
      <p:sp>
        <p:nvSpPr>
          <p:cNvPr id="2" name="Footer Placeholder 1"/>
          <p:cNvSpPr>
            <a:spLocks noGrp="1"/>
          </p:cNvSpPr>
          <p:nvPr>
            <p:ph type="ftr" sz="quarter" idx="11"/>
          </p:nvPr>
        </p:nvSpPr>
        <p:spPr/>
        <p:txBody>
          <a:bodyPr/>
          <a:lstStyle/>
          <a:p>
            <a:endParaRPr lang="en-US" dirty="0"/>
          </a:p>
        </p:txBody>
      </p:sp>
      <p:graphicFrame>
        <p:nvGraphicFramePr>
          <p:cNvPr id="10" name="Diagram 9"/>
          <p:cNvGraphicFramePr/>
          <p:nvPr>
            <p:extLst>
              <p:ext uri="{D42A27DB-BD31-4B8C-83A1-F6EECF244321}">
                <p14:modId xmlns:p14="http://schemas.microsoft.com/office/powerpoint/2010/main" val="1575641365"/>
              </p:ext>
            </p:extLst>
          </p:nvPr>
        </p:nvGraphicFramePr>
        <p:xfrm>
          <a:off x="4572000" y="1959610"/>
          <a:ext cx="4020267" cy="30911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73182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8485"/>
            <a:ext cx="8229600" cy="1143000"/>
          </a:xfrm>
        </p:spPr>
        <p:txBody>
          <a:bodyPr>
            <a:normAutofit/>
          </a:bodyPr>
          <a:lstStyle/>
          <a:p>
            <a:r>
              <a:rPr lang="es-MX" sz="3600" u="sng" dirty="0" smtClean="0">
                <a:solidFill>
                  <a:schemeClr val="tx2"/>
                </a:solidFill>
              </a:rPr>
              <a:t>Las Metas del LCAP de SCUSD 2015-18</a:t>
            </a:r>
            <a:endParaRPr lang="es-MX" sz="3600" u="sng" dirty="0">
              <a:solidFill>
                <a:schemeClr val="tx2"/>
              </a:solidFill>
            </a:endParaRPr>
          </a:p>
        </p:txBody>
      </p:sp>
      <p:grpSp>
        <p:nvGrpSpPr>
          <p:cNvPr id="4" name="Group 3"/>
          <p:cNvGrpSpPr/>
          <p:nvPr/>
        </p:nvGrpSpPr>
        <p:grpSpPr>
          <a:xfrm>
            <a:off x="0" y="23777"/>
            <a:ext cx="9144000" cy="832105"/>
            <a:chOff x="0" y="23776"/>
            <a:chExt cx="9144000" cy="832105"/>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6" name="Straight Connector 5"/>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sp>
        <p:nvSpPr>
          <p:cNvPr id="9" name="Slide Number Placeholder 8"/>
          <p:cNvSpPr>
            <a:spLocks noGrp="1"/>
          </p:cNvSpPr>
          <p:nvPr>
            <p:ph type="sldNum" sz="quarter" idx="12"/>
          </p:nvPr>
        </p:nvSpPr>
        <p:spPr/>
        <p:txBody>
          <a:bodyPr/>
          <a:lstStyle/>
          <a:p>
            <a:fld id="{CE670715-A732-42F5-8DFD-FB9508D79869}" type="slidenum">
              <a:rPr lang="en-US" smtClean="0">
                <a:solidFill>
                  <a:prstClr val="black">
                    <a:tint val="75000"/>
                  </a:prstClr>
                </a:solidFill>
              </a:rPr>
              <a:pPr/>
              <a:t>4</a:t>
            </a:fld>
            <a:endParaRPr lang="en-US" dirty="0">
              <a:solidFill>
                <a:prstClr val="black">
                  <a:tint val="75000"/>
                </a:prstClr>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6978" y="2119230"/>
            <a:ext cx="3270046" cy="3352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2400" y="3056965"/>
            <a:ext cx="2590800" cy="1754326"/>
          </a:xfrm>
          <a:prstGeom prst="rect">
            <a:avLst/>
          </a:prstGeom>
          <a:noFill/>
        </p:spPr>
        <p:txBody>
          <a:bodyPr wrap="square" rtlCol="0">
            <a:spAutoFit/>
          </a:bodyPr>
          <a:lstStyle/>
          <a:p>
            <a:pPr algn="r"/>
            <a:r>
              <a:rPr lang="es-MX" b="1" i="1" dirty="0" smtClean="0">
                <a:solidFill>
                  <a:prstClr val="black"/>
                </a:solidFill>
              </a:rPr>
              <a:t>Incrementar el porcentaje de estudiantes que  están  preparados para graduar de la universidad  o entrar a una profesión.</a:t>
            </a:r>
            <a:endParaRPr lang="en-US" dirty="0">
              <a:solidFill>
                <a:prstClr val="black"/>
              </a:solidFill>
            </a:endParaRPr>
          </a:p>
        </p:txBody>
      </p:sp>
      <p:sp>
        <p:nvSpPr>
          <p:cNvPr id="8" name="TextBox 7"/>
          <p:cNvSpPr txBox="1"/>
          <p:nvPr/>
        </p:nvSpPr>
        <p:spPr>
          <a:xfrm>
            <a:off x="6400800" y="3048000"/>
            <a:ext cx="2362200" cy="2031325"/>
          </a:xfrm>
          <a:prstGeom prst="rect">
            <a:avLst/>
          </a:prstGeom>
          <a:noFill/>
        </p:spPr>
        <p:txBody>
          <a:bodyPr wrap="square" rtlCol="0">
            <a:spAutoFit/>
          </a:bodyPr>
          <a:lstStyle/>
          <a:p>
            <a:r>
              <a:rPr lang="es-MX" b="1" i="1" dirty="0" smtClean="0">
                <a:solidFill>
                  <a:prstClr val="black"/>
                </a:solidFill>
              </a:rPr>
              <a:t>Los estudiantes tendrán un ambiente escolar limpio, saludable</a:t>
            </a:r>
            <a:endParaRPr lang="es-MX" i="1" dirty="0" smtClean="0">
              <a:solidFill>
                <a:prstClr val="black"/>
              </a:solidFill>
            </a:endParaRPr>
          </a:p>
          <a:p>
            <a:r>
              <a:rPr lang="es-MX" b="1" i="1" dirty="0" smtClean="0">
                <a:solidFill>
                  <a:prstClr val="black"/>
                </a:solidFill>
              </a:rPr>
              <a:t>y que garantice su seguridad física y emocional.</a:t>
            </a:r>
            <a:endParaRPr lang="es-MX" dirty="0">
              <a:solidFill>
                <a:prstClr val="black"/>
              </a:solidFill>
            </a:endParaRPr>
          </a:p>
        </p:txBody>
      </p:sp>
      <p:sp>
        <p:nvSpPr>
          <p:cNvPr id="10" name="TextBox 9"/>
          <p:cNvSpPr txBox="1"/>
          <p:nvPr/>
        </p:nvSpPr>
        <p:spPr>
          <a:xfrm>
            <a:off x="709613" y="5496612"/>
            <a:ext cx="7877175" cy="923330"/>
          </a:xfrm>
          <a:prstGeom prst="rect">
            <a:avLst/>
          </a:prstGeom>
          <a:noFill/>
        </p:spPr>
        <p:txBody>
          <a:bodyPr wrap="square" rtlCol="0">
            <a:spAutoFit/>
          </a:bodyPr>
          <a:lstStyle/>
          <a:p>
            <a:r>
              <a:rPr lang="es-ES" b="1" i="1" dirty="0"/>
              <a:t>Los padres, las familias y personas interesadas o colaboradores de la comunidad participarán más plenamente como socios en la educación de los estudiantes en </a:t>
            </a:r>
            <a:r>
              <a:rPr lang="es-ES" b="1" i="1" dirty="0" smtClean="0"/>
              <a:t>SCUSD.</a:t>
            </a:r>
            <a:endParaRPr lang="es-MX" dirty="0">
              <a:solidFill>
                <a:prstClr val="black"/>
              </a:solidFill>
            </a:endParaRPr>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582585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r>
              <a:rPr lang="es-MX" sz="3600" u="sng" dirty="0" smtClean="0">
                <a:solidFill>
                  <a:schemeClr val="tx2"/>
                </a:solidFill>
                <a:latin typeface="+mj-lt"/>
              </a:rPr>
              <a:t>Meta #1 Acciones a Través del Distrito</a:t>
            </a:r>
            <a:endParaRPr lang="es-MX" sz="3600" u="sng" dirty="0">
              <a:solidFill>
                <a:schemeClr val="tx2"/>
              </a:solidFill>
              <a:latin typeface="+mj-lt"/>
            </a:endParaRPr>
          </a:p>
        </p:txBody>
      </p:sp>
      <p:grpSp>
        <p:nvGrpSpPr>
          <p:cNvPr id="8" name="Group 7"/>
          <p:cNvGrpSpPr/>
          <p:nvPr/>
        </p:nvGrpSpPr>
        <p:grpSpPr>
          <a:xfrm>
            <a:off x="295751" y="1981200"/>
            <a:ext cx="3518593"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algn="ctr" defTabSz="2178050">
                <a:lnSpc>
                  <a:spcPct val="90000"/>
                </a:lnSpc>
                <a:spcBef>
                  <a:spcPct val="0"/>
                </a:spcBef>
                <a:spcAft>
                  <a:spcPct val="35000"/>
                </a:spcAft>
              </a:pPr>
              <a:endParaRPr lang="en-US" sz="4900" dirty="0">
                <a:solidFill>
                  <a:prstClr val="white"/>
                </a:solidFill>
              </a:endParaRPr>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738" y="2871372"/>
            <a:ext cx="1112018" cy="786231"/>
          </a:xfrm>
          <a:prstGeom prst="rect">
            <a:avLst/>
          </a:prstGeom>
        </p:spPr>
      </p:pic>
      <p:sp>
        <p:nvSpPr>
          <p:cNvPr id="16" name="Content Placeholder 2"/>
          <p:cNvSpPr txBox="1">
            <a:spLocks/>
          </p:cNvSpPr>
          <p:nvPr/>
        </p:nvSpPr>
        <p:spPr>
          <a:xfrm>
            <a:off x="2207263" y="1642610"/>
            <a:ext cx="6740516" cy="507886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t"/>
            <a:r>
              <a:rPr lang="es-ES" sz="2400" dirty="0"/>
              <a:t>Reducción de la cantidad de estudiantes por aula en Kindergarten -3</a:t>
            </a:r>
            <a:r>
              <a:rPr lang="es-ES" sz="2400" baseline="30000" dirty="0"/>
              <a:t>er </a:t>
            </a:r>
            <a:r>
              <a:rPr lang="es-ES" sz="2400" dirty="0" smtClean="0"/>
              <a:t>grado</a:t>
            </a:r>
          </a:p>
          <a:p>
            <a:pPr fontAlgn="t"/>
            <a:r>
              <a:rPr lang="es-ES" sz="2400" dirty="0"/>
              <a:t>Implementación de los Estándares Comunes Estatales (CCSS</a:t>
            </a:r>
            <a:r>
              <a:rPr lang="es-ES" sz="2400" dirty="0" smtClean="0"/>
              <a:t>)</a:t>
            </a:r>
          </a:p>
          <a:p>
            <a:pPr fontAlgn="t"/>
            <a:r>
              <a:rPr lang="es-ES" sz="2400" dirty="0"/>
              <a:t>Kindergarten de Transición/</a:t>
            </a:r>
            <a:r>
              <a:rPr lang="es-ES" sz="2400" dirty="0" err="1"/>
              <a:t>Early</a:t>
            </a:r>
            <a:r>
              <a:rPr lang="es-ES" sz="2400" dirty="0"/>
              <a:t> </a:t>
            </a:r>
            <a:r>
              <a:rPr lang="es-ES" sz="2400" dirty="0" err="1" smtClean="0"/>
              <a:t>Kinder</a:t>
            </a:r>
            <a:endParaRPr lang="es-ES" sz="2400" dirty="0" smtClean="0"/>
          </a:p>
          <a:p>
            <a:pPr fontAlgn="t"/>
            <a:r>
              <a:rPr lang="es-ES" sz="2400" dirty="0"/>
              <a:t>Consejeros de Escuelas Secundarias y </a:t>
            </a:r>
            <a:r>
              <a:rPr lang="es-ES" sz="2400" dirty="0" smtClean="0"/>
              <a:t>Preparatorias</a:t>
            </a:r>
          </a:p>
          <a:p>
            <a:pPr fontAlgn="t"/>
            <a:r>
              <a:rPr lang="es-ES" sz="2400" dirty="0" err="1"/>
              <a:t>Linked</a:t>
            </a:r>
            <a:r>
              <a:rPr lang="es-ES" sz="2400" dirty="0"/>
              <a:t> </a:t>
            </a:r>
            <a:r>
              <a:rPr lang="es-ES" sz="2400" dirty="0" err="1"/>
              <a:t>Learning</a:t>
            </a:r>
            <a:r>
              <a:rPr lang="es-ES" sz="2400" dirty="0"/>
              <a:t> y Educación Técnica </a:t>
            </a:r>
            <a:r>
              <a:rPr lang="es-ES" sz="2400" dirty="0" smtClean="0"/>
              <a:t>Vocacional</a:t>
            </a:r>
          </a:p>
          <a:p>
            <a:pPr fontAlgn="t"/>
            <a:r>
              <a:rPr lang="es-ES" sz="2400" dirty="0" smtClean="0"/>
              <a:t>Apoyo para Estudiantes </a:t>
            </a:r>
            <a:r>
              <a:rPr lang="es-ES" sz="2400" dirty="0"/>
              <a:t>que </a:t>
            </a:r>
            <a:r>
              <a:rPr lang="es-ES" sz="2400" dirty="0" smtClean="0"/>
              <a:t>están aprendiendo Inglés</a:t>
            </a:r>
            <a:endParaRPr lang="es-ES" sz="2400" dirty="0"/>
          </a:p>
          <a:p>
            <a:pPr fontAlgn="t"/>
            <a:r>
              <a:rPr lang="es-ES" sz="2400" dirty="0" smtClean="0"/>
              <a:t>Servicios </a:t>
            </a:r>
            <a:r>
              <a:rPr lang="es-ES" sz="2400" dirty="0"/>
              <a:t>de Jóvenes de Hogares </a:t>
            </a:r>
            <a:r>
              <a:rPr lang="es-ES" sz="2400" dirty="0" smtClean="0"/>
              <a:t>Temporales</a:t>
            </a:r>
            <a:endParaRPr lang="es-MX" sz="2400" dirty="0">
              <a:solidFill>
                <a:prstClr val="black"/>
              </a:solidFill>
            </a:endParaRPr>
          </a:p>
        </p:txBody>
      </p:sp>
      <p:sp>
        <p:nvSpPr>
          <p:cNvPr id="3" name="Slide Number Placeholder 2"/>
          <p:cNvSpPr>
            <a:spLocks noGrp="1"/>
          </p:cNvSpPr>
          <p:nvPr>
            <p:ph type="sldNum" sz="quarter" idx="12"/>
          </p:nvPr>
        </p:nvSpPr>
        <p:spPr/>
        <p:txBody>
          <a:bodyPr/>
          <a:lstStyle/>
          <a:p>
            <a:fld id="{2DDF1208-A25C-D348-B786-80FB7464806D}" type="slidenum">
              <a:rPr lang="en-US" smtClean="0">
                <a:solidFill>
                  <a:prstClr val="black">
                    <a:tint val="75000"/>
                  </a:prstClr>
                </a:solidFill>
              </a:rPr>
              <a:pPr/>
              <a:t>5</a:t>
            </a:fld>
            <a:endParaRPr lang="en-US">
              <a:solidFill>
                <a:prstClr val="black">
                  <a:tint val="75000"/>
                </a:prstClr>
              </a:solidFill>
            </a:endParaRPr>
          </a:p>
        </p:txBody>
      </p:sp>
      <p:grpSp>
        <p:nvGrpSpPr>
          <p:cNvPr id="10" name="Group 9"/>
          <p:cNvGrpSpPr/>
          <p:nvPr/>
        </p:nvGrpSpPr>
        <p:grpSpPr>
          <a:xfrm>
            <a:off x="0" y="23777"/>
            <a:ext cx="9144000" cy="832105"/>
            <a:chOff x="0" y="23776"/>
            <a:chExt cx="9144000" cy="832105"/>
          </a:xfrm>
        </p:grpSpPr>
        <p:pic>
          <p:nvPicPr>
            <p:cNvPr id="12" name="Picture 11"/>
            <p:cNvPicPr>
              <a:picLocks noChangeAspect="1"/>
            </p:cNvPicPr>
            <p:nvPr/>
          </p:nvPicPr>
          <p:blipFill rotWithShape="1">
            <a:blip r:embed="rId4"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13" name="Straight Connector 12"/>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54184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MX" sz="3600" u="sng" dirty="0" smtClean="0">
                <a:solidFill>
                  <a:schemeClr val="tx2"/>
                </a:solidFill>
                <a:latin typeface="+mj-lt"/>
              </a:rPr>
              <a:t>Meta #</a:t>
            </a:r>
            <a:r>
              <a:rPr lang="es-MX" sz="3600" u="sng" dirty="0">
                <a:solidFill>
                  <a:schemeClr val="tx2"/>
                </a:solidFill>
              </a:rPr>
              <a:t>2 Acciones a Través del Distrito</a:t>
            </a:r>
            <a:endParaRPr lang="es-MX" sz="3600" u="sng" dirty="0">
              <a:solidFill>
                <a:schemeClr val="tx2"/>
              </a:solidFill>
              <a:latin typeface="+mj-lt"/>
            </a:endParaRPr>
          </a:p>
        </p:txBody>
      </p:sp>
      <p:sp>
        <p:nvSpPr>
          <p:cNvPr id="16" name="Content Placeholder 2"/>
          <p:cNvSpPr txBox="1">
            <a:spLocks/>
          </p:cNvSpPr>
          <p:nvPr/>
        </p:nvSpPr>
        <p:spPr>
          <a:xfrm>
            <a:off x="2207263" y="1712735"/>
            <a:ext cx="6740516" cy="444041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t"/>
            <a:r>
              <a:rPr lang="es-ES" sz="2800" dirty="0"/>
              <a:t>S</a:t>
            </a:r>
            <a:r>
              <a:rPr lang="es-ES" sz="2800" dirty="0" smtClean="0"/>
              <a:t>upervisores </a:t>
            </a:r>
            <a:r>
              <a:rPr lang="es-ES" sz="2800" dirty="0"/>
              <a:t>de </a:t>
            </a:r>
            <a:r>
              <a:rPr lang="es-ES" sz="2800" dirty="0" smtClean="0"/>
              <a:t>Planta y Conserjes</a:t>
            </a:r>
          </a:p>
          <a:p>
            <a:pPr fontAlgn="t"/>
            <a:r>
              <a:rPr lang="es-ES" sz="2800" dirty="0" smtClean="0"/>
              <a:t>Oficiales de Policía Escolar </a:t>
            </a:r>
            <a:endParaRPr lang="es-MX" sz="3000" dirty="0" smtClean="0">
              <a:solidFill>
                <a:prstClr val="black"/>
              </a:solidFill>
            </a:endParaRPr>
          </a:p>
          <a:p>
            <a:pPr fontAlgn="t"/>
            <a:r>
              <a:rPr lang="es-ES" sz="2800" dirty="0" smtClean="0"/>
              <a:t>Apoyo </a:t>
            </a:r>
            <a:r>
              <a:rPr lang="es-ES" sz="2800" dirty="0"/>
              <a:t>de la Oficina Central para la Asistencia Escolar y Prevención de la Deserción Escolar </a:t>
            </a:r>
            <a:endParaRPr lang="es-ES" sz="2800" dirty="0" smtClean="0"/>
          </a:p>
          <a:p>
            <a:pPr fontAlgn="t"/>
            <a:r>
              <a:rPr lang="es-ES" sz="2800" dirty="0"/>
              <a:t>Trabajadoras </a:t>
            </a:r>
            <a:r>
              <a:rPr lang="es-ES" sz="2800" dirty="0" smtClean="0"/>
              <a:t>sociales y enfermeras</a:t>
            </a:r>
          </a:p>
          <a:p>
            <a:pPr fontAlgn="t"/>
            <a:r>
              <a:rPr lang="es-ES" sz="2800" dirty="0" smtClean="0"/>
              <a:t>Programas </a:t>
            </a:r>
            <a:r>
              <a:rPr lang="es-ES" sz="2800" dirty="0" smtClean="0"/>
              <a:t>para mejorar </a:t>
            </a:r>
            <a:r>
              <a:rPr lang="es-ES" sz="2800" dirty="0"/>
              <a:t>el </a:t>
            </a:r>
            <a:r>
              <a:rPr lang="es-ES" sz="2800" dirty="0" smtClean="0"/>
              <a:t>ambiente positivo escolar tales como SEL, PBIS y las Prácticas Restaurativas. </a:t>
            </a:r>
            <a:endParaRPr lang="en-US" sz="2800" b="1" i="1" dirty="0">
              <a:solidFill>
                <a:prstClr val="black"/>
              </a:solidFill>
            </a:endParaRPr>
          </a:p>
        </p:txBody>
      </p:sp>
      <p:grpSp>
        <p:nvGrpSpPr>
          <p:cNvPr id="10" name="Group 9"/>
          <p:cNvGrpSpPr/>
          <p:nvPr/>
        </p:nvGrpSpPr>
        <p:grpSpPr>
          <a:xfrm>
            <a:off x="-1413245" y="1789698"/>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algn="ctr" defTabSz="2178050">
                <a:lnSpc>
                  <a:spcPct val="90000"/>
                </a:lnSpc>
                <a:spcBef>
                  <a:spcPct val="0"/>
                </a:spcBef>
                <a:spcAft>
                  <a:spcPct val="35000"/>
                </a:spcAft>
              </a:pPr>
              <a:endParaRPr lang="en-US" sz="4900" dirty="0">
                <a:solidFill>
                  <a:prstClr val="white"/>
                </a:solidFill>
              </a:endParaRPr>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3">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627816"/>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solidFill>
                  <a:prstClr val="black">
                    <a:tint val="75000"/>
                  </a:prstClr>
                </a:solidFill>
              </a:rPr>
              <a:pPr/>
              <a:t>6</a:t>
            </a:fld>
            <a:endParaRPr lang="en-US" dirty="0">
              <a:solidFill>
                <a:prstClr val="black">
                  <a:tint val="75000"/>
                </a:prstClr>
              </a:solidFill>
            </a:endParaRPr>
          </a:p>
        </p:txBody>
      </p:sp>
      <p:grpSp>
        <p:nvGrpSpPr>
          <p:cNvPr id="11" name="Group 10"/>
          <p:cNvGrpSpPr/>
          <p:nvPr/>
        </p:nvGrpSpPr>
        <p:grpSpPr>
          <a:xfrm>
            <a:off x="0" y="23777"/>
            <a:ext cx="9144000" cy="832105"/>
            <a:chOff x="0" y="23776"/>
            <a:chExt cx="9144000" cy="832105"/>
          </a:xfrm>
        </p:grpSpPr>
        <p:pic>
          <p:nvPicPr>
            <p:cNvPr id="13" name="Picture 12"/>
            <p:cNvPicPr>
              <a:picLocks noChangeAspect="1"/>
            </p:cNvPicPr>
            <p:nvPr/>
          </p:nvPicPr>
          <p:blipFill rotWithShape="1">
            <a:blip r:embed="rId4"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14" name="Straight Connector 13"/>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sp>
        <p:nvSpPr>
          <p:cNvPr id="2" name="Footer Placeholder 1"/>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76181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874045"/>
            <a:ext cx="822960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MX" sz="3600" u="sng" dirty="0" smtClean="0">
                <a:solidFill>
                  <a:schemeClr val="tx2"/>
                </a:solidFill>
                <a:latin typeface="+mj-lt"/>
              </a:rPr>
              <a:t>Meta #3 </a:t>
            </a:r>
            <a:r>
              <a:rPr lang="es-MX" sz="3600" u="sng" dirty="0">
                <a:solidFill>
                  <a:schemeClr val="tx2"/>
                </a:solidFill>
              </a:rPr>
              <a:t>Acciones a Través del Distrito</a:t>
            </a:r>
            <a:endParaRPr lang="es-MX" sz="3600" u="sng" dirty="0">
              <a:solidFill>
                <a:schemeClr val="tx2"/>
              </a:solidFill>
              <a:latin typeface="+mj-lt"/>
            </a:endParaRPr>
          </a:p>
        </p:txBody>
      </p:sp>
      <p:sp>
        <p:nvSpPr>
          <p:cNvPr id="16" name="Content Placeholder 2"/>
          <p:cNvSpPr txBox="1">
            <a:spLocks/>
          </p:cNvSpPr>
          <p:nvPr/>
        </p:nvSpPr>
        <p:spPr>
          <a:xfrm>
            <a:off x="2360693"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Font typeface="Arial"/>
              <a:buNone/>
            </a:pPr>
            <a:endParaRPr lang="en-US" sz="3200" b="1" dirty="0" smtClean="0">
              <a:solidFill>
                <a:prstClr val="black"/>
              </a:solidFill>
            </a:endParaRPr>
          </a:p>
        </p:txBody>
      </p:sp>
      <p:grpSp>
        <p:nvGrpSpPr>
          <p:cNvPr id="11" name="Group 10"/>
          <p:cNvGrpSpPr/>
          <p:nvPr/>
        </p:nvGrpSpPr>
        <p:grpSpPr>
          <a:xfrm>
            <a:off x="-182520" y="1008476"/>
            <a:ext cx="3314228" cy="3314227"/>
            <a:chOff x="2045855" y="1626851"/>
            <a:chExt cx="5052288" cy="5052288"/>
          </a:xfrm>
        </p:grpSpPr>
        <p:sp>
          <p:nvSpPr>
            <p:cNvPr id="14" name="Freeform 13"/>
            <p:cNvSpPr/>
            <p:nvPr/>
          </p:nvSpPr>
          <p:spPr>
            <a:xfrm>
              <a:off x="2324160" y="1905439"/>
              <a:ext cx="4495680" cy="4495680"/>
            </a:xfrm>
            <a:custGeom>
              <a:avLst/>
              <a:gdLst>
                <a:gd name="connsiteX0" fmla="*/ 4194527 w 4495680"/>
                <a:gd name="connsiteY0" fmla="*/ 3371760 h 4495680"/>
                <a:gd name="connsiteX1" fmla="*/ 2247840 w 4495680"/>
                <a:gd name="connsiteY1" fmla="*/ 4495680 h 4495680"/>
                <a:gd name="connsiteX2" fmla="*/ 301153 w 4495680"/>
                <a:gd name="connsiteY2" fmla="*/ 3371760 h 4495680"/>
                <a:gd name="connsiteX3" fmla="*/ 2247840 w 4495680"/>
                <a:gd name="connsiteY3" fmla="*/ 2247840 h 4495680"/>
                <a:gd name="connsiteX4" fmla="*/ 4194527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4194527" y="3371760"/>
                  </a:moveTo>
                  <a:cubicBezTo>
                    <a:pt x="3792989" y="4067244"/>
                    <a:pt x="3050916" y="4495680"/>
                    <a:pt x="2247840" y="4495680"/>
                  </a:cubicBezTo>
                  <a:cubicBezTo>
                    <a:pt x="1444764" y="4495680"/>
                    <a:pt x="702691" y="4067244"/>
                    <a:pt x="301153" y="3371760"/>
                  </a:cubicBezTo>
                  <a:lnTo>
                    <a:pt x="2247840" y="2247840"/>
                  </a:lnTo>
                  <a:lnTo>
                    <a:pt x="4194527" y="3371760"/>
                  </a:lnTo>
                  <a:close/>
                </a:path>
              </a:pathLst>
            </a:custGeom>
            <a:solidFill>
              <a:srgbClr val="FF0000">
                <a:alpha val="37000"/>
              </a:srgbClr>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1152949" tIns="2999391" rIns="1099432" bIns="483949" numCol="1" spcCol="1270" anchor="ctr" anchorCtr="0">
              <a:noAutofit/>
            </a:bodyPr>
            <a:lstStyle/>
            <a:p>
              <a:pPr algn="ctr" defTabSz="2889250">
                <a:lnSpc>
                  <a:spcPct val="90000"/>
                </a:lnSpc>
                <a:spcBef>
                  <a:spcPct val="0"/>
                </a:spcBef>
                <a:spcAft>
                  <a:spcPct val="35000"/>
                </a:spcAft>
              </a:pPr>
              <a:endParaRPr lang="en-US" sz="6500">
                <a:solidFill>
                  <a:prstClr val="white"/>
                </a:solidFill>
              </a:endParaRPr>
            </a:p>
          </p:txBody>
        </p:sp>
        <p:sp>
          <p:nvSpPr>
            <p:cNvPr id="19" name="Circular Arrow 18"/>
            <p:cNvSpPr/>
            <p:nvPr/>
          </p:nvSpPr>
          <p:spPr>
            <a:xfrm>
              <a:off x="2045855" y="1626851"/>
              <a:ext cx="5052288" cy="5052288"/>
            </a:xfrm>
            <a:prstGeom prst="circularArrow">
              <a:avLst>
                <a:gd name="adj1" fmla="val 5085"/>
                <a:gd name="adj2" fmla="val 327528"/>
                <a:gd name="adj3" fmla="val 8671970"/>
                <a:gd name="adj4" fmla="val 1800502"/>
                <a:gd name="adj5" fmla="val 5932"/>
              </a:avLst>
            </a:prstGeom>
            <a:solidFill>
              <a:srgbClr val="FF0000"/>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hueOff val="0"/>
                <a:satOff val="0"/>
                <a:lumOff val="0"/>
                <a:alphaOff val="0"/>
              </a:schemeClr>
            </a:fontRef>
          </p:style>
        </p:sp>
      </p:grpSp>
      <p:pic>
        <p:nvPicPr>
          <p:cNvPr id="22" name="Picture 21" descr="5176.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255" y="3036873"/>
            <a:ext cx="896675" cy="742559"/>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solidFill>
                  <a:prstClr val="black">
                    <a:tint val="75000"/>
                  </a:prstClr>
                </a:solidFill>
              </a:rPr>
              <a:pPr/>
              <a:t>7</a:t>
            </a:fld>
            <a:endParaRPr lang="en-US">
              <a:solidFill>
                <a:prstClr val="black">
                  <a:tint val="75000"/>
                </a:prstClr>
              </a:solidFill>
            </a:endParaRPr>
          </a:p>
        </p:txBody>
      </p:sp>
      <p:grpSp>
        <p:nvGrpSpPr>
          <p:cNvPr id="10" name="Group 9"/>
          <p:cNvGrpSpPr/>
          <p:nvPr/>
        </p:nvGrpSpPr>
        <p:grpSpPr>
          <a:xfrm>
            <a:off x="0" y="77960"/>
            <a:ext cx="9144000" cy="832105"/>
            <a:chOff x="0" y="23776"/>
            <a:chExt cx="9144000" cy="832105"/>
          </a:xfrm>
        </p:grpSpPr>
        <p:pic>
          <p:nvPicPr>
            <p:cNvPr id="12" name="Picture 11"/>
            <p:cNvPicPr>
              <a:picLocks noChangeAspect="1"/>
            </p:cNvPicPr>
            <p:nvPr/>
          </p:nvPicPr>
          <p:blipFill rotWithShape="1">
            <a:blip r:embed="rId4"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13" name="Straight Connector 12"/>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sp>
        <p:nvSpPr>
          <p:cNvPr id="2" name="Rectangle 1"/>
          <p:cNvSpPr/>
          <p:nvPr/>
        </p:nvSpPr>
        <p:spPr>
          <a:xfrm>
            <a:off x="3086468" y="2005437"/>
            <a:ext cx="5288963" cy="3503267"/>
          </a:xfrm>
          <a:prstGeom prst="rect">
            <a:avLst/>
          </a:prstGeom>
        </p:spPr>
        <p:txBody>
          <a:bodyPr wrap="square">
            <a:spAutoFit/>
          </a:bodyPr>
          <a:lstStyle/>
          <a:p>
            <a:pPr marL="342900" indent="-342900" fontAlgn="t">
              <a:lnSpc>
                <a:spcPct val="90000"/>
              </a:lnSpc>
              <a:spcBef>
                <a:spcPct val="20000"/>
              </a:spcBef>
              <a:buFont typeface="Arial"/>
              <a:buChar char="•"/>
            </a:pPr>
            <a:r>
              <a:rPr lang="es-ES" sz="2600" dirty="0"/>
              <a:t>Personal del Departamento de Participación de Padres del Distrito </a:t>
            </a:r>
            <a:r>
              <a:rPr lang="es-ES" sz="2600" dirty="0" smtClean="0"/>
              <a:t>apoyará el alcance, </a:t>
            </a:r>
            <a:r>
              <a:rPr lang="es-ES" sz="2600" dirty="0"/>
              <a:t>educación y capacitación de los </a:t>
            </a:r>
            <a:r>
              <a:rPr lang="es-ES" sz="2600" dirty="0" smtClean="0"/>
              <a:t>padres</a:t>
            </a:r>
          </a:p>
          <a:p>
            <a:pPr marL="342900" indent="-342900" fontAlgn="t">
              <a:lnSpc>
                <a:spcPct val="90000"/>
              </a:lnSpc>
              <a:spcBef>
                <a:spcPct val="20000"/>
              </a:spcBef>
              <a:buFont typeface="Arial"/>
              <a:buChar char="•"/>
            </a:pPr>
            <a:r>
              <a:rPr lang="es-ES" sz="2600" dirty="0"/>
              <a:t>Programa de </a:t>
            </a:r>
            <a:r>
              <a:rPr lang="es-ES" sz="2600" dirty="0" smtClean="0"/>
              <a:t>Padres/Maestros para las Visitas </a:t>
            </a:r>
            <a:r>
              <a:rPr lang="es-ES" sz="2600" dirty="0"/>
              <a:t>a los Hogares </a:t>
            </a:r>
            <a:r>
              <a:rPr lang="es-ES" sz="2600" dirty="0" smtClean="0"/>
              <a:t>y </a:t>
            </a:r>
            <a:r>
              <a:rPr lang="es-ES" sz="2600" dirty="0"/>
              <a:t>Equipos Académicos de </a:t>
            </a:r>
            <a:r>
              <a:rPr lang="es-ES" sz="2600" dirty="0" smtClean="0"/>
              <a:t>Padres-Maestros</a:t>
            </a:r>
          </a:p>
          <a:p>
            <a:pPr marL="342900" indent="-342900" fontAlgn="t">
              <a:lnSpc>
                <a:spcPct val="90000"/>
              </a:lnSpc>
              <a:spcBef>
                <a:spcPct val="20000"/>
              </a:spcBef>
              <a:buFont typeface="Arial"/>
              <a:buChar char="•"/>
            </a:pPr>
            <a:r>
              <a:rPr lang="es-ES" sz="2600" dirty="0" smtClean="0"/>
              <a:t>Servicios </a:t>
            </a:r>
            <a:r>
              <a:rPr lang="es-ES" sz="2600" dirty="0"/>
              <a:t>de traducción en todo el </a:t>
            </a:r>
            <a:r>
              <a:rPr lang="es-ES" sz="2600" dirty="0" smtClean="0"/>
              <a:t>distrito, ambos escritos y verbal</a:t>
            </a:r>
            <a:endParaRPr lang="es-MX" sz="2600" dirty="0">
              <a:solidFill>
                <a:prstClr val="black"/>
              </a:solidFill>
            </a:endParaRP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91199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888485"/>
            <a:ext cx="8543925" cy="1143000"/>
          </a:xfrm>
        </p:spPr>
        <p:txBody>
          <a:bodyPr>
            <a:normAutofit fontScale="90000"/>
          </a:bodyPr>
          <a:lstStyle/>
          <a:p>
            <a:r>
              <a:rPr lang="es-MX" sz="4000" u="sng" dirty="0" smtClean="0">
                <a:solidFill>
                  <a:schemeClr val="tx2"/>
                </a:solidFill>
              </a:rPr>
              <a:t>Control Local para los Distritos </a:t>
            </a:r>
            <a:r>
              <a:rPr lang="es-MX" sz="4000" i="1" u="sng" dirty="0" smtClean="0">
                <a:solidFill>
                  <a:schemeClr val="tx2"/>
                </a:solidFill>
              </a:rPr>
              <a:t>y </a:t>
            </a:r>
            <a:r>
              <a:rPr lang="es-MX" sz="4000" u="sng" dirty="0" smtClean="0">
                <a:solidFill>
                  <a:schemeClr val="tx2"/>
                </a:solidFill>
              </a:rPr>
              <a:t>las</a:t>
            </a:r>
            <a:r>
              <a:rPr lang="es-MX" sz="4000" i="1" u="sng" dirty="0" smtClean="0">
                <a:solidFill>
                  <a:schemeClr val="tx2"/>
                </a:solidFill>
              </a:rPr>
              <a:t> </a:t>
            </a:r>
            <a:r>
              <a:rPr lang="es-MX" sz="4000" u="sng" dirty="0" smtClean="0">
                <a:solidFill>
                  <a:schemeClr val="tx2"/>
                </a:solidFill>
              </a:rPr>
              <a:t>Escuelas</a:t>
            </a:r>
            <a:endParaRPr lang="es-MX" sz="4000" u="sng" dirty="0">
              <a:solidFill>
                <a:schemeClr val="tx2"/>
              </a:solidFill>
            </a:endParaRPr>
          </a:p>
        </p:txBody>
      </p:sp>
      <p:sp>
        <p:nvSpPr>
          <p:cNvPr id="3" name="Content Placeholder 2"/>
          <p:cNvSpPr>
            <a:spLocks noGrp="1"/>
          </p:cNvSpPr>
          <p:nvPr>
            <p:ph idx="1"/>
          </p:nvPr>
        </p:nvSpPr>
        <p:spPr>
          <a:xfrm>
            <a:off x="457200" y="1774212"/>
            <a:ext cx="8229600" cy="1548481"/>
          </a:xfrm>
        </p:spPr>
        <p:txBody>
          <a:bodyPr>
            <a:normAutofit/>
          </a:bodyPr>
          <a:lstStyle/>
          <a:p>
            <a:pPr marL="0" indent="0" algn="ctr">
              <a:buNone/>
            </a:pPr>
            <a:endParaRPr lang="en-US" sz="2800" dirty="0" smtClean="0"/>
          </a:p>
          <a:p>
            <a:endParaRPr lang="en-US" sz="3600" dirty="0" smtClean="0"/>
          </a:p>
        </p:txBody>
      </p:sp>
      <p:grpSp>
        <p:nvGrpSpPr>
          <p:cNvPr id="4" name="Group 3"/>
          <p:cNvGrpSpPr/>
          <p:nvPr/>
        </p:nvGrpSpPr>
        <p:grpSpPr>
          <a:xfrm>
            <a:off x="0" y="23777"/>
            <a:ext cx="9144000" cy="832105"/>
            <a:chOff x="0" y="23776"/>
            <a:chExt cx="9144000" cy="832105"/>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6" name="Straight Connector 5"/>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sp>
        <p:nvSpPr>
          <p:cNvPr id="9" name="Slide Number Placeholder 8"/>
          <p:cNvSpPr>
            <a:spLocks noGrp="1"/>
          </p:cNvSpPr>
          <p:nvPr>
            <p:ph type="sldNum" sz="quarter" idx="12"/>
          </p:nvPr>
        </p:nvSpPr>
        <p:spPr/>
        <p:txBody>
          <a:bodyPr/>
          <a:lstStyle/>
          <a:p>
            <a:fld id="{CE670715-A732-42F5-8DFD-FB9508D79869}" type="slidenum">
              <a:rPr lang="en-US" smtClean="0">
                <a:solidFill>
                  <a:prstClr val="black">
                    <a:tint val="75000"/>
                  </a:prstClr>
                </a:solidFill>
              </a:rPr>
              <a:pPr/>
              <a:t>8</a:t>
            </a:fld>
            <a:endParaRPr lang="en-US" dirty="0">
              <a:solidFill>
                <a:prstClr val="black">
                  <a:tint val="75000"/>
                </a:prstClr>
              </a:solidFill>
            </a:endParaRPr>
          </a:p>
        </p:txBody>
      </p:sp>
      <p:sp>
        <p:nvSpPr>
          <p:cNvPr id="10" name="TextBox 9"/>
          <p:cNvSpPr txBox="1"/>
          <p:nvPr/>
        </p:nvSpPr>
        <p:spPr>
          <a:xfrm>
            <a:off x="627796" y="2031485"/>
            <a:ext cx="7820168" cy="1569660"/>
          </a:xfrm>
          <a:prstGeom prst="rect">
            <a:avLst/>
          </a:prstGeom>
          <a:noFill/>
        </p:spPr>
        <p:txBody>
          <a:bodyPr wrap="square" rtlCol="0">
            <a:spAutoFit/>
          </a:bodyPr>
          <a:lstStyle/>
          <a:p>
            <a:pPr marL="457200" indent="-457200">
              <a:buFont typeface="Arial" panose="020B0604020202020204" pitchFamily="34" charset="0"/>
              <a:buChar char="•"/>
            </a:pPr>
            <a:r>
              <a:rPr lang="es-MX" sz="3200" dirty="0" smtClean="0">
                <a:solidFill>
                  <a:prstClr val="black"/>
                </a:solidFill>
              </a:rPr>
              <a:t>Aproximadamente el 25% de los Fondos de Control Local de SCUSD son distribuidos a las escuelas</a:t>
            </a:r>
            <a:r>
              <a:rPr lang="en-US" sz="3200" dirty="0" smtClean="0">
                <a:solidFill>
                  <a:prstClr val="black"/>
                </a:solidFill>
              </a:rPr>
              <a:t>.</a:t>
            </a:r>
            <a:endParaRPr lang="en-US" sz="3200" dirty="0">
              <a:solidFill>
                <a:prstClr val="black"/>
              </a:solidFill>
            </a:endParaRPr>
          </a:p>
        </p:txBody>
      </p:sp>
      <p:sp>
        <p:nvSpPr>
          <p:cNvPr id="15" name="TextBox 14"/>
          <p:cNvSpPr txBox="1"/>
          <p:nvPr/>
        </p:nvSpPr>
        <p:spPr>
          <a:xfrm>
            <a:off x="627799" y="3599613"/>
            <a:ext cx="4735774" cy="2554545"/>
          </a:xfrm>
          <a:prstGeom prst="rect">
            <a:avLst/>
          </a:prstGeom>
          <a:noFill/>
        </p:spPr>
        <p:txBody>
          <a:bodyPr wrap="square" rtlCol="0">
            <a:spAutoFit/>
          </a:bodyPr>
          <a:lstStyle/>
          <a:p>
            <a:pPr marL="457200" indent="-457200">
              <a:buFont typeface="Arial" panose="020B0604020202020204" pitchFamily="34" charset="0"/>
              <a:buChar char="•"/>
            </a:pPr>
            <a:r>
              <a:rPr lang="es-ES" sz="3200" dirty="0" smtClean="0"/>
              <a:t>Los Fondos de LCFF son </a:t>
            </a:r>
            <a:r>
              <a:rPr lang="es-ES" sz="3200" dirty="0"/>
              <a:t>incorporados en el Plan Único del Rendimiento Estudiantil (SPSA, por sus siglas en inglés).</a:t>
            </a:r>
            <a:endParaRPr lang="es-MX" sz="3200" dirty="0">
              <a:solidFill>
                <a:prstClr val="black"/>
              </a:solidFill>
            </a:endParaRPr>
          </a:p>
        </p:txBody>
      </p:sp>
      <p:sp>
        <p:nvSpPr>
          <p:cNvPr id="7" name="Footer Placeholder 6"/>
          <p:cNvSpPr>
            <a:spLocks noGrp="1"/>
          </p:cNvSpPr>
          <p:nvPr>
            <p:ph type="ftr" sz="quarter" idx="11"/>
          </p:nvPr>
        </p:nvSpPr>
        <p:spPr/>
        <p:txBody>
          <a:bodyPr/>
          <a:lstStyle/>
          <a:p>
            <a:endParaRPr lang="en-US" dirty="0"/>
          </a:p>
        </p:txBody>
      </p:sp>
      <p:graphicFrame>
        <p:nvGraphicFramePr>
          <p:cNvPr id="12" name="Chart 11"/>
          <p:cNvGraphicFramePr/>
          <p:nvPr>
            <p:extLst>
              <p:ext uri="{D42A27DB-BD31-4B8C-83A1-F6EECF244321}">
                <p14:modId xmlns:p14="http://schemas.microsoft.com/office/powerpoint/2010/main" val="3236661481"/>
              </p:ext>
            </p:extLst>
          </p:nvPr>
        </p:nvGraphicFramePr>
        <p:xfrm>
          <a:off x="5623484" y="3599613"/>
          <a:ext cx="2824480" cy="22174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089098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8360"/>
            <a:ext cx="8229600" cy="1143000"/>
          </a:xfrm>
        </p:spPr>
        <p:txBody>
          <a:bodyPr>
            <a:normAutofit/>
          </a:bodyPr>
          <a:lstStyle/>
          <a:p>
            <a:r>
              <a:rPr lang="es-ES" sz="4000" u="sng" dirty="0" smtClean="0">
                <a:solidFill>
                  <a:schemeClr val="tx2"/>
                </a:solidFill>
              </a:rPr>
              <a:t>Fondos Distribuidos a las Escuelas</a:t>
            </a:r>
            <a:endParaRPr lang="es-ES" sz="4000" u="sng" dirty="0">
              <a:solidFill>
                <a:schemeClr val="tx2"/>
              </a:solidFill>
            </a:endParaRPr>
          </a:p>
        </p:txBody>
      </p:sp>
      <p:sp>
        <p:nvSpPr>
          <p:cNvPr id="3" name="Content Placeholder 2"/>
          <p:cNvSpPr>
            <a:spLocks noGrp="1"/>
          </p:cNvSpPr>
          <p:nvPr>
            <p:ph idx="1"/>
          </p:nvPr>
        </p:nvSpPr>
        <p:spPr>
          <a:xfrm>
            <a:off x="457200" y="1774212"/>
            <a:ext cx="8229600" cy="1548481"/>
          </a:xfrm>
        </p:spPr>
        <p:txBody>
          <a:bodyPr>
            <a:normAutofit/>
          </a:bodyPr>
          <a:lstStyle/>
          <a:p>
            <a:pPr marL="0" indent="0" algn="ctr">
              <a:buNone/>
            </a:pPr>
            <a:endParaRPr lang="en-US" sz="2800" dirty="0" smtClean="0"/>
          </a:p>
          <a:p>
            <a:endParaRPr lang="en-US" sz="3600" dirty="0" smtClean="0"/>
          </a:p>
        </p:txBody>
      </p:sp>
      <p:grpSp>
        <p:nvGrpSpPr>
          <p:cNvPr id="4" name="Group 3"/>
          <p:cNvGrpSpPr/>
          <p:nvPr/>
        </p:nvGrpSpPr>
        <p:grpSpPr>
          <a:xfrm>
            <a:off x="0" y="56380"/>
            <a:ext cx="9144000" cy="832105"/>
            <a:chOff x="0" y="23776"/>
            <a:chExt cx="9144000" cy="832105"/>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6" name="Straight Connector 5"/>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sp>
        <p:nvSpPr>
          <p:cNvPr id="9" name="Slide Number Placeholder 8"/>
          <p:cNvSpPr>
            <a:spLocks noGrp="1"/>
          </p:cNvSpPr>
          <p:nvPr>
            <p:ph type="sldNum" sz="quarter" idx="12"/>
          </p:nvPr>
        </p:nvSpPr>
        <p:spPr/>
        <p:txBody>
          <a:bodyPr/>
          <a:lstStyle/>
          <a:p>
            <a:fld id="{CE670715-A732-42F5-8DFD-FB9508D79869}" type="slidenum">
              <a:rPr lang="en-US" smtClean="0">
                <a:solidFill>
                  <a:prstClr val="black">
                    <a:tint val="75000"/>
                  </a:prstClr>
                </a:solidFill>
              </a:rPr>
              <a:pPr/>
              <a:t>9</a:t>
            </a:fld>
            <a:endParaRPr lang="en-US" dirty="0">
              <a:solidFill>
                <a:prstClr val="black">
                  <a:tint val="75000"/>
                </a:prstClr>
              </a:solidFill>
            </a:endParaRPr>
          </a:p>
        </p:txBody>
      </p:sp>
      <p:sp>
        <p:nvSpPr>
          <p:cNvPr id="10" name="TextBox 9"/>
          <p:cNvSpPr txBox="1"/>
          <p:nvPr/>
        </p:nvSpPr>
        <p:spPr>
          <a:xfrm>
            <a:off x="627796" y="1841242"/>
            <a:ext cx="7670043" cy="3108543"/>
          </a:xfrm>
          <a:prstGeom prst="rect">
            <a:avLst/>
          </a:prstGeom>
          <a:noFill/>
        </p:spPr>
        <p:txBody>
          <a:bodyPr wrap="square" rtlCol="0">
            <a:spAutoFit/>
          </a:bodyPr>
          <a:lstStyle/>
          <a:p>
            <a:pPr marL="457200" indent="-457200">
              <a:buFont typeface="Arial" panose="020B0604020202020204" pitchFamily="34" charset="0"/>
              <a:buChar char="•"/>
            </a:pPr>
            <a:r>
              <a:rPr lang="es-ES" sz="2800" dirty="0" smtClean="0"/>
              <a:t>Cada escuela de SCUSD recibe una porción de LCFF en base al porcentaje de estudiantes de bajos ingresos y aprendices del inglés.</a:t>
            </a:r>
          </a:p>
          <a:p>
            <a:pPr marL="457200" indent="-457200">
              <a:buFont typeface="Arial" panose="020B0604020202020204" pitchFamily="34" charset="0"/>
              <a:buChar char="•"/>
            </a:pPr>
            <a:r>
              <a:rPr lang="es-ES" sz="2800" dirty="0" smtClean="0"/>
              <a:t>La utilización de los fondos está delineado en </a:t>
            </a:r>
            <a:r>
              <a:rPr lang="es-ES" sz="2800" dirty="0"/>
              <a:t>el Plan Único del Rendimiento Estudiantil (SPSA, por sus siglas en inglés</a:t>
            </a:r>
            <a:r>
              <a:rPr lang="es-ES" sz="2800" dirty="0" smtClean="0"/>
              <a:t>) creado por el Consejo Escolar (SSC, por sus siglas en inglés).</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3433" y="4984779"/>
            <a:ext cx="1564728" cy="158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ooter Placeholder 6"/>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9632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12502</TotalTime>
  <Words>988</Words>
  <Application>Microsoft Office PowerPoint</Application>
  <PresentationFormat>On-screen Show (4:3)</PresentationFormat>
  <Paragraphs>129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Ultimas Noticias DELAC El Plan de Control Local y Rendición de Cuentas (LCAP)</vt:lpstr>
      <vt:lpstr>El Plan de Control Local y Rendición de Cuentas (LCAP)</vt:lpstr>
      <vt:lpstr>Rendición de Cuentas</vt:lpstr>
      <vt:lpstr>Las Metas del LCAP de SCUSD 2015-18</vt:lpstr>
      <vt:lpstr>Meta #1 Acciones a Través del Distrito</vt:lpstr>
      <vt:lpstr>Meta #2 Acciones a Través del Distrito</vt:lpstr>
      <vt:lpstr>Meta #3 Acciones a Través del Distrito</vt:lpstr>
      <vt:lpstr>Control Local para los Distritos y las Escuelas</vt:lpstr>
      <vt:lpstr>Fondos Distribuidos a las Escuelas</vt:lpstr>
      <vt:lpstr>Financiamiento para los Sitios Escolares</vt:lpstr>
      <vt:lpstr>Comentarios para el Superintendente</vt:lpstr>
      <vt:lpstr>Información de Contacto</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Control Accountability Plan (LCAP) Engagement Plan</dc:title>
  <dc:creator>Cathy Morrison</dc:creator>
  <cp:lastModifiedBy>SCUSD</cp:lastModifiedBy>
  <cp:revision>311</cp:revision>
  <cp:lastPrinted>2016-05-18T19:43:04Z</cp:lastPrinted>
  <dcterms:created xsi:type="dcterms:W3CDTF">2014-01-08T14:41:03Z</dcterms:created>
  <dcterms:modified xsi:type="dcterms:W3CDTF">2016-05-18T21:04:06Z</dcterms:modified>
</cp:coreProperties>
</file>