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418" r:id="rId3"/>
    <p:sldId id="364" r:id="rId4"/>
    <p:sldId id="403" r:id="rId5"/>
    <p:sldId id="406" r:id="rId6"/>
    <p:sldId id="408" r:id="rId7"/>
    <p:sldId id="410" r:id="rId8"/>
    <p:sldId id="411" r:id="rId9"/>
    <p:sldId id="412" r:id="rId10"/>
    <p:sldId id="419" r:id="rId11"/>
    <p:sldId id="414" r:id="rId12"/>
    <p:sldId id="368" r:id="rId13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CC66FF"/>
    <a:srgbClr val="FF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0" autoAdjust="0"/>
    <p:restoredTop sz="79144" autoAdjust="0"/>
  </p:normalViewPr>
  <p:slideViewPr>
    <p:cSldViewPr snapToGrid="0" snapToObjects="1">
      <p:cViewPr>
        <p:scale>
          <a:sx n="70" d="100"/>
          <a:sy n="70" d="100"/>
        </p:scale>
        <p:origin x="-2814" y="-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62120"/>
          </a:xfrm>
          <a:prstGeom prst="rect">
            <a:avLst/>
          </a:prstGeom>
        </p:spPr>
        <p:txBody>
          <a:bodyPr vert="horz" lIns="91438" tIns="45718" rIns="91438" bIns="4571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9" y="0"/>
            <a:ext cx="3011699" cy="462120"/>
          </a:xfrm>
          <a:prstGeom prst="rect">
            <a:avLst/>
          </a:prstGeom>
        </p:spPr>
        <p:txBody>
          <a:bodyPr vert="horz" lIns="91438" tIns="45718" rIns="91438" bIns="45718" rtlCol="0"/>
          <a:lstStyle>
            <a:lvl1pPr algn="r">
              <a:defRPr sz="1200"/>
            </a:lvl1pPr>
          </a:lstStyle>
          <a:p>
            <a:fld id="{3BE65135-34A6-4D9F-A571-02CFF4A310D9}" type="datetimeFigureOut">
              <a:rPr lang="en-US" smtClean="0"/>
              <a:t>5/18/2016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378"/>
            <a:ext cx="3011699" cy="462120"/>
          </a:xfrm>
          <a:prstGeom prst="rect">
            <a:avLst/>
          </a:prstGeom>
        </p:spPr>
        <p:txBody>
          <a:bodyPr vert="horz" lIns="91438" tIns="45718" rIns="91438" bIns="4571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9" y="8772378"/>
            <a:ext cx="3011699" cy="462120"/>
          </a:xfrm>
          <a:prstGeom prst="rect">
            <a:avLst/>
          </a:prstGeom>
        </p:spPr>
        <p:txBody>
          <a:bodyPr vert="horz" lIns="91438" tIns="45718" rIns="91438" bIns="45718" rtlCol="0" anchor="b"/>
          <a:lstStyle>
            <a:lvl1pPr algn="r">
              <a:defRPr sz="1200"/>
            </a:lvl1pPr>
          </a:lstStyle>
          <a:p>
            <a:fld id="{D7864021-619F-43D8-950E-8CCB5D9781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3443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61804"/>
          </a:xfrm>
          <a:prstGeom prst="rect">
            <a:avLst/>
          </a:prstGeom>
        </p:spPr>
        <p:txBody>
          <a:bodyPr vert="horz" lIns="91438" tIns="45718" rIns="91438" bIns="4571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0"/>
            <a:ext cx="3011699" cy="461804"/>
          </a:xfrm>
          <a:prstGeom prst="rect">
            <a:avLst/>
          </a:prstGeom>
        </p:spPr>
        <p:txBody>
          <a:bodyPr vert="horz" lIns="91438" tIns="45718" rIns="91438" bIns="45718" rtlCol="0"/>
          <a:lstStyle>
            <a:lvl1pPr algn="r">
              <a:defRPr sz="1200"/>
            </a:lvl1pPr>
          </a:lstStyle>
          <a:p>
            <a:fld id="{C52A5843-10DB-A945-8BDB-7DD68ED8588F}" type="datetimeFigureOut">
              <a:rPr lang="en-US" smtClean="0"/>
              <a:t>5/18/2016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8" rIns="91438" bIns="4571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1438" tIns="45718" rIns="91438" bIns="4571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69"/>
            <a:ext cx="3011699" cy="461804"/>
          </a:xfrm>
          <a:prstGeom prst="rect">
            <a:avLst/>
          </a:prstGeom>
        </p:spPr>
        <p:txBody>
          <a:bodyPr vert="horz" lIns="91438" tIns="45718" rIns="91438" bIns="4571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69"/>
            <a:ext cx="3011699" cy="461804"/>
          </a:xfrm>
          <a:prstGeom prst="rect">
            <a:avLst/>
          </a:prstGeom>
        </p:spPr>
        <p:txBody>
          <a:bodyPr vert="horz" lIns="91438" tIns="45718" rIns="91438" bIns="45718" rtlCol="0" anchor="b"/>
          <a:lstStyle>
            <a:lvl1pPr algn="r">
              <a:defRPr sz="1200"/>
            </a:lvl1pPr>
          </a:lstStyle>
          <a:p>
            <a:fld id="{FA8F1AD2-2073-6E4E-A290-82B7A685F4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252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692150"/>
            <a:ext cx="46164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F1AD2-2073-6E4E-A290-82B7A685F4E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1554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692150"/>
            <a:ext cx="46164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These are the activities and services that are used most frequently in School Site Plans, and incorporated into the LCAP.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F1AD2-2073-6E4E-A290-82B7A685F4ED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264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692150"/>
            <a:ext cx="46164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46" indent="-171446">
              <a:buFont typeface="Arial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F1AD2-2073-6E4E-A290-82B7A685F4E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553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692150"/>
            <a:ext cx="46164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F1AD2-2073-6E4E-A290-82B7A685F4ED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543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692150"/>
            <a:ext cx="46164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The LCAP is a plan that each district creates, outlining goals, actions and services to achieve the goals, specifically for the Supplemental and Concentration grant funds.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We will start by looking at the district needs assessment.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Expenditures are detailed in the LCAP, showing how actions are supported.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The plan is not the entire district budget: it may include other funding sources that support our goals and actions.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aseline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aseline="0" dirty="0" smtClean="0"/>
              <a:t>We must show that we are directing Supplemental and Concentration grant funds toward meeting goals for low-income students, English learners, homeless youth and students in foster care.</a:t>
            </a:r>
          </a:p>
          <a:p>
            <a:pPr marL="0" indent="0">
              <a:buFont typeface="Arial"/>
              <a:buNone/>
            </a:pPr>
            <a:endParaRPr lang="en-US" sz="1400" baseline="0" dirty="0" smtClean="0"/>
          </a:p>
          <a:p>
            <a:pPr marL="0" indent="0">
              <a:buFont typeface="Arial"/>
              <a:buNone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F1AD2-2073-6E4E-A290-82B7A685F4E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553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692150"/>
            <a:ext cx="46164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Important point here – the law gives districts flexibility, but with limits.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Must include</a:t>
            </a:r>
            <a:r>
              <a:rPr lang="en-US" sz="1400" baseline="0" dirty="0" smtClean="0"/>
              <a:t> state priorities and measures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aseline="0" dirty="0" smtClean="0"/>
          </a:p>
          <a:p>
            <a:pPr marL="285750" marR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 smtClean="0"/>
              <a:t>The plan must be created based on needs identified through student data.</a:t>
            </a:r>
            <a:endParaRPr lang="en-US" sz="1400" baseline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aseline="0" dirty="0" smtClean="0"/>
          </a:p>
          <a:p>
            <a:pPr marL="285750" marR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baseline="0" dirty="0" smtClean="0"/>
              <a:t>Must include evidence of consultation with stakeholders, and must show impact of their involvement in the narrative of the plan. </a:t>
            </a:r>
            <a:r>
              <a:rPr lang="en-US" sz="1400" dirty="0" smtClean="0"/>
              <a:t>The plan must be reviewed and updated annually, including the feedback from stakeholders.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F1AD2-2073-6E4E-A290-82B7A685F4E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553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692150"/>
            <a:ext cx="46164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422" indent="-17342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SCUSD goals were established</a:t>
            </a:r>
            <a:r>
              <a:rPr lang="en-US" sz="1400" baseline="0" dirty="0" smtClean="0"/>
              <a:t> in the 2013-14 school year.</a:t>
            </a:r>
            <a:endParaRPr lang="en-US" sz="1400" dirty="0" smtClean="0"/>
          </a:p>
          <a:p>
            <a:pPr marL="173422" indent="-173422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173422" indent="-17342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About  </a:t>
            </a:r>
            <a:r>
              <a:rPr lang="en-US" sz="1400" baseline="0" dirty="0" smtClean="0"/>
              <a:t>80% of respondents in this year’s survey and community meetings agreed that the goals should continue to drive our vision.</a:t>
            </a:r>
            <a:endParaRPr lang="en-US" sz="1400" dirty="0" smtClean="0"/>
          </a:p>
          <a:p>
            <a:pPr marL="173422" indent="-173422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173422" indent="-17342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The three goals are named on the next slides, along with examples of districtwide actions</a:t>
            </a:r>
            <a:r>
              <a:rPr lang="en-US" sz="1400" baseline="0" dirty="0" smtClean="0"/>
              <a:t> to support those goals.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F1AD2-2073-6E4E-A290-82B7A685F4ED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26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692150"/>
            <a:ext cx="46164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These are the district’s actions that support college and</a:t>
            </a:r>
            <a:r>
              <a:rPr lang="en-US" sz="1400" baseline="0" dirty="0" smtClean="0"/>
              <a:t> career readiness.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F1AD2-2073-6E4E-A290-82B7A685F4ED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5438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692150"/>
            <a:ext cx="46164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These are the district’s actions that support</a:t>
            </a:r>
            <a:r>
              <a:rPr lang="en-US" sz="1400" baseline="0" dirty="0" smtClean="0"/>
              <a:t> safe, clean and healthy schools.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F1AD2-2073-6E4E-A290-82B7A685F4ED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5438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692150"/>
            <a:ext cx="46164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These are the district’s goals that support family and community engagement.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F1AD2-2073-6E4E-A290-82B7A685F4ED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5438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692150"/>
            <a:ext cx="46164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422" marR="0" indent="-173422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SCUSD is also allocating LCFF’s supplemental and concentration grant funds to schools.</a:t>
            </a:r>
          </a:p>
          <a:p>
            <a:pPr marL="173422" indent="-173422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173422" indent="-17342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LCFF funds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are built into each school’s Single Plan for Student Achievement (SPSA).</a:t>
            </a:r>
          </a:p>
          <a:p>
            <a:pPr marL="173422" indent="-173422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3422" indent="-17342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These plans are created by School Site Councils made up of teachers, staff, parents, administrators and students (at the high school level). </a:t>
            </a:r>
          </a:p>
          <a:p>
            <a:pPr marL="173422" indent="-173422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3422" indent="-17342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year, like last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year, 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SCUSD allocated $9.8 million in LCFF funds to schools and the balance to district-wide programs and initiatives. </a:t>
            </a:r>
            <a:endParaRPr lang="en-US" sz="1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F1AD2-2073-6E4E-A290-82B7A685F4ED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264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692150"/>
            <a:ext cx="46164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F1AD2-2073-6E4E-A290-82B7A685F4ED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26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4B44B-364C-442A-82C0-CCE2B356170B}" type="datetime1">
              <a:rPr lang="en-US" smtClean="0"/>
              <a:t>5/18/2016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 2-17-16 LCAP Training/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1208-A25C-D348-B786-80FB746480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479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7D587-8B31-48ED-943F-E9CD69852FA8}" type="datetime1">
              <a:rPr lang="en-US" smtClean="0"/>
              <a:t>5/18/2016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 2-17-16 LCAP Training/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1208-A25C-D348-B786-80FB746480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949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1D3E3-DB0D-4AB1-B8D0-89F1DA128094}" type="datetime1">
              <a:rPr lang="en-US" smtClean="0"/>
              <a:t>5/18/2016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 2-17-16 LCAP Training/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1208-A25C-D348-B786-80FB746480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770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5C38-CAFF-4256-B9A8-68E4892A721C}" type="datetime1">
              <a:rPr lang="en-US" smtClean="0"/>
              <a:t>5/18/2016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 2-17-16 LCAP Training/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1208-A25C-D348-B786-80FB746480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965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6DF6B-AEA5-4F20-9904-2F81B41D9573}" type="datetime1">
              <a:rPr lang="en-US" smtClean="0"/>
              <a:t>5/18/2016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 2-17-16 LCAP Training/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1208-A25C-D348-B786-80FB746480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844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13A24-B440-4E09-AD7E-1F2FD1DF4BDC}" type="datetime1">
              <a:rPr lang="en-US" smtClean="0"/>
              <a:t>5/18/2016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 2-17-16 LCAP Training/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1208-A25C-D348-B786-80FB746480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24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2E815-C3F1-4268-9D63-1C19F9EB2543}" type="datetime1">
              <a:rPr lang="en-US" smtClean="0"/>
              <a:t>5/18/2016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 2-17-16 LCAP Training/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1208-A25C-D348-B786-80FB746480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164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84923-E0F2-4798-8CE5-440DF48C6C82}" type="datetime1">
              <a:rPr lang="en-US" smtClean="0"/>
              <a:t>5/18/2016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 2-17-16 LCAP Training/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1208-A25C-D348-B786-80FB746480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085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A7EC-8C6A-460E-B3A5-9A7F57C71B00}" type="datetime1">
              <a:rPr lang="en-US" smtClean="0"/>
              <a:t>5/18/2016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 2-17-16 LCAP Training/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1208-A25C-D348-B786-80FB746480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602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0429-F01E-4AEF-866F-2F5A68BFC82D}" type="datetime1">
              <a:rPr lang="en-US" smtClean="0"/>
              <a:t>5/18/2016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 2-17-16 LCAP Training/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1208-A25C-D348-B786-80FB746480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954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7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7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7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6DC6-368E-4CB3-B009-1346DDC7E1F2}" type="datetime1">
              <a:rPr lang="en-US" smtClean="0"/>
              <a:t>5/18/2016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 2-17-16 LCAP Training/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1208-A25C-D348-B786-80FB746480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685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15B24-3CF4-449B-8098-2827B7A620EE}" type="datetime1">
              <a:rPr lang="en-US" smtClean="0"/>
              <a:t>5/18/2016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English/DELAC 2-17-16 LCAP Training/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F1208-A25C-D348-B786-80FB746480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96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cusd.edu/LCAP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9433" y="1337481"/>
            <a:ext cx="8277367" cy="3029804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DELAC Update</a:t>
            </a:r>
            <a:br>
              <a:rPr lang="en-US" sz="4000" b="1" dirty="0" smtClean="0">
                <a:solidFill>
                  <a:schemeClr val="tx2"/>
                </a:solidFill>
              </a:rPr>
            </a:br>
            <a:r>
              <a:rPr lang="en-US" sz="4000" dirty="0" smtClean="0">
                <a:solidFill>
                  <a:schemeClr val="tx2"/>
                </a:solidFill>
              </a:rPr>
              <a:t>Local Control &amp; Accountability Plan (LCAP)</a:t>
            </a:r>
            <a:endParaRPr lang="en-US" sz="2800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3" y="23777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144000" cy="0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1208-A25C-D348-B786-80FB7464806D}" type="slidenum">
              <a:rPr lang="en-US" smtClean="0"/>
              <a:t>1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06221" y="4858602"/>
            <a:ext cx="48449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Strategy &amp; Innovation Office</a:t>
            </a:r>
          </a:p>
          <a:p>
            <a:pPr algn="ctr"/>
            <a:r>
              <a:rPr lang="en-US" sz="2400" dirty="0" smtClean="0"/>
              <a:t>Cathy Morrison, LCAP Coordinator</a:t>
            </a:r>
          </a:p>
          <a:p>
            <a:pPr algn="ctr"/>
            <a:r>
              <a:rPr lang="en-US" sz="2400" dirty="0" smtClean="0"/>
              <a:t>May 2016</a:t>
            </a:r>
            <a:endParaRPr lang="en-US" sz="2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 2-17-16 LCAP Training/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15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836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u="sng" dirty="0" smtClean="0">
                <a:solidFill>
                  <a:schemeClr val="tx2"/>
                </a:solidFill>
              </a:rPr>
              <a:t>School Site Funding</a:t>
            </a:r>
            <a:endParaRPr lang="en-US" sz="4000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4212"/>
            <a:ext cx="8229600" cy="15484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 smtClean="0"/>
          </a:p>
          <a:p>
            <a:endParaRPr lang="en-US" sz="36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56380"/>
            <a:ext cx="9144000" cy="832105"/>
            <a:chOff x="0" y="23776"/>
            <a:chExt cx="9144000" cy="832105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4167" b="85556"/>
            <a:stretch/>
          </p:blipFill>
          <p:spPr>
            <a:xfrm>
              <a:off x="0" y="23776"/>
              <a:ext cx="3520441" cy="832105"/>
            </a:xfrm>
            <a:prstGeom prst="rect">
              <a:avLst/>
            </a:prstGeom>
          </p:spPr>
        </p:pic>
        <p:cxnSp>
          <p:nvCxnSpPr>
            <p:cNvPr id="6" name="Straight Connector 5"/>
            <p:cNvCxnSpPr/>
            <p:nvPr/>
          </p:nvCxnSpPr>
          <p:spPr>
            <a:xfrm>
              <a:off x="0" y="855881"/>
              <a:ext cx="9144000" cy="0"/>
            </a:xfrm>
            <a:prstGeom prst="line">
              <a:avLst/>
            </a:prstGeom>
            <a:ln w="63500">
              <a:solidFill>
                <a:srgbClr val="3399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0715-A732-42F5-8DFD-FB9508D7986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7796" y="1841242"/>
            <a:ext cx="767004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Resource teachers or training specialists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Bilingual instructional assistants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Instructional materials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Learning support coordinator/social worker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Health &amp; safety staff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Library staff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Parent Advisors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Translation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 2-17-16 LCAP Training/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34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012961"/>
            <a:ext cx="8229600" cy="2166968"/>
          </a:xfrm>
        </p:spPr>
        <p:txBody>
          <a:bodyPr>
            <a:normAutofit/>
          </a:bodyPr>
          <a:lstStyle/>
          <a:p>
            <a:r>
              <a:rPr lang="en-US" sz="4000" u="sng" dirty="0" smtClean="0">
                <a:solidFill>
                  <a:schemeClr val="tx2"/>
                </a:solidFill>
              </a:rPr>
              <a:t>Comments for the Superintendent</a:t>
            </a:r>
            <a:endParaRPr lang="en-US" sz="4000" u="sng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3" y="23777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144000" cy="0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1208-A25C-D348-B786-80FB7464806D}" type="slidenum">
              <a:rPr lang="en-US" smtClean="0"/>
              <a:t>11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 2-17-16 LCAP Training/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34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855881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u="sng" dirty="0" smtClean="0">
                <a:solidFill>
                  <a:schemeClr val="tx2"/>
                </a:solidFill>
              </a:rPr>
              <a:t>Contact Information</a:t>
            </a:r>
            <a:endParaRPr lang="en-US" sz="4000" u="sng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3" y="23777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144000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73457" y="2215865"/>
            <a:ext cx="7328848" cy="3802801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3200" dirty="0" smtClean="0"/>
              <a:t>Cathy Morrison (916)643-9222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 smtClean="0"/>
              <a:t>Read more about the plan and district resources on the web page:</a:t>
            </a:r>
          </a:p>
          <a:p>
            <a:pPr marL="457200" lvl="1" indent="0" algn="ctr">
              <a:buNone/>
            </a:pPr>
            <a:r>
              <a:rPr lang="en-US" sz="3200" dirty="0" smtClean="0">
                <a:hlinkClick r:id="rId4"/>
              </a:rPr>
              <a:t>www.scusd.edu/LCAP</a:t>
            </a:r>
            <a:endParaRPr lang="en-US" sz="3200" dirty="0" smtClean="0"/>
          </a:p>
          <a:p>
            <a:pPr marL="457200" lvl="1" indent="0" algn="ctr">
              <a:buNone/>
            </a:pPr>
            <a:endParaRPr lang="en-US" sz="3200" dirty="0" smtClean="0"/>
          </a:p>
          <a:p>
            <a:pPr lvl="1">
              <a:buFont typeface="Arial"/>
              <a:buChar char="•"/>
            </a:pPr>
            <a:endParaRPr lang="en-US" dirty="0"/>
          </a:p>
          <a:p>
            <a:pPr marL="457200" lvl="1" indent="0">
              <a:buNone/>
            </a:pPr>
            <a:endParaRPr lang="en-US" sz="3200" dirty="0"/>
          </a:p>
          <a:p>
            <a:pPr lvl="1">
              <a:buFont typeface="Arial"/>
              <a:buChar char="•"/>
            </a:pPr>
            <a:endParaRPr lang="en-US" sz="3200" dirty="0" smtClean="0"/>
          </a:p>
          <a:p>
            <a:pPr lvl="1">
              <a:buFont typeface="Arial"/>
              <a:buChar char="•"/>
            </a:pP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1208-A25C-D348-B786-80FB7464806D}" type="slidenum">
              <a:rPr lang="en-US" smtClean="0"/>
              <a:t>12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 2-17-16 LCAP Training/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84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30904" y="105921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u="sng" dirty="0" smtClean="0">
                <a:solidFill>
                  <a:schemeClr val="tx2"/>
                </a:solidFill>
              </a:rPr>
              <a:t>Local </a:t>
            </a:r>
            <a:r>
              <a:rPr lang="en-US" sz="4000" u="sng" dirty="0">
                <a:solidFill>
                  <a:schemeClr val="tx2"/>
                </a:solidFill>
              </a:rPr>
              <a:t>Control </a:t>
            </a:r>
            <a:r>
              <a:rPr lang="en-US" sz="4000" u="sng" dirty="0" smtClean="0">
                <a:solidFill>
                  <a:schemeClr val="tx2"/>
                </a:solidFill>
              </a:rPr>
              <a:t>&amp; Accountability Plan (LCAP)</a:t>
            </a:r>
            <a:endParaRPr lang="en-US" sz="4000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2214"/>
            <a:ext cx="8229600" cy="3866768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The plan that each district creates, outlining </a:t>
            </a:r>
            <a:r>
              <a:rPr lang="en-US" u="sng" dirty="0">
                <a:solidFill>
                  <a:prstClr val="black"/>
                </a:solidFill>
              </a:rPr>
              <a:t>goals</a:t>
            </a:r>
            <a:r>
              <a:rPr lang="en-US" dirty="0">
                <a:solidFill>
                  <a:prstClr val="black"/>
                </a:solidFill>
              </a:rPr>
              <a:t>, and specific </a:t>
            </a:r>
            <a:r>
              <a:rPr lang="en-US" u="sng" dirty="0">
                <a:solidFill>
                  <a:prstClr val="black"/>
                </a:solidFill>
              </a:rPr>
              <a:t>actions</a:t>
            </a:r>
            <a:r>
              <a:rPr lang="en-US" dirty="0">
                <a:solidFill>
                  <a:prstClr val="black"/>
                </a:solidFill>
              </a:rPr>
              <a:t> and </a:t>
            </a:r>
            <a:r>
              <a:rPr lang="en-US" u="sng" dirty="0">
                <a:solidFill>
                  <a:prstClr val="black"/>
                </a:solidFill>
              </a:rPr>
              <a:t>services</a:t>
            </a:r>
            <a:r>
              <a:rPr lang="en-US" dirty="0">
                <a:solidFill>
                  <a:prstClr val="black"/>
                </a:solidFill>
              </a:rPr>
              <a:t> to achieve those goals.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Expenditures are detailed in the LCAP, specifically showing the funds that support the actions.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Outcomes are reported by review of data and actual expenditures.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3" y="23777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144000" cy="0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1208-A25C-D348-B786-80FB7464806D}" type="slidenum">
              <a:rPr lang="en-US" smtClean="0"/>
              <a:t>2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 2-17-16 LCAP Training/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56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62665" y="745316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u="sng" dirty="0" smtClean="0">
                <a:solidFill>
                  <a:schemeClr val="tx2"/>
                </a:solidFill>
              </a:rPr>
              <a:t>Accountability</a:t>
            </a:r>
            <a:endParaRPr lang="en-US" sz="4000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307" y="1888319"/>
            <a:ext cx="4626593" cy="3712191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3000" dirty="0" smtClean="0"/>
              <a:t>Evidence of support for each of the eight </a:t>
            </a:r>
            <a:r>
              <a:rPr lang="en-US" sz="3000" dirty="0"/>
              <a:t>state </a:t>
            </a:r>
            <a:r>
              <a:rPr lang="en-US" sz="3000" dirty="0" smtClean="0"/>
              <a:t>priorities.</a:t>
            </a:r>
            <a:endParaRPr lang="en-US" sz="3000" dirty="0"/>
          </a:p>
          <a:p>
            <a:pPr>
              <a:lnSpc>
                <a:spcPct val="80000"/>
              </a:lnSpc>
            </a:pPr>
            <a:r>
              <a:rPr lang="en-US" sz="3000" dirty="0" smtClean="0"/>
              <a:t>Increased or improved services for identified students:</a:t>
            </a:r>
          </a:p>
          <a:p>
            <a:pPr lvl="1">
              <a:lnSpc>
                <a:spcPct val="80000"/>
              </a:lnSpc>
            </a:pPr>
            <a:r>
              <a:rPr lang="en-US" sz="2600" dirty="0" smtClean="0"/>
              <a:t>Low-income</a:t>
            </a:r>
          </a:p>
          <a:p>
            <a:pPr lvl="1">
              <a:lnSpc>
                <a:spcPct val="80000"/>
              </a:lnSpc>
            </a:pPr>
            <a:r>
              <a:rPr lang="en-US" sz="2600" dirty="0" smtClean="0"/>
              <a:t>English Learners</a:t>
            </a:r>
          </a:p>
          <a:p>
            <a:pPr lvl="1">
              <a:lnSpc>
                <a:spcPct val="80000"/>
              </a:lnSpc>
            </a:pPr>
            <a:r>
              <a:rPr lang="en-US" sz="2600" dirty="0" smtClean="0"/>
              <a:t>Homeless and Foster Youth</a:t>
            </a:r>
            <a:endParaRPr lang="en-US" sz="2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3" y="23777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144000" cy="0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1208-A25C-D348-B786-80FB7464806D}" type="slidenum">
              <a:rPr lang="en-US" smtClean="0"/>
              <a:t>3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5589" y="1569494"/>
            <a:ext cx="4247908" cy="4031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9309" y="5615839"/>
            <a:ext cx="8332958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3000" dirty="0" smtClean="0"/>
              <a:t>How stakeholders were consulted as the district develops and updates the </a:t>
            </a:r>
            <a:r>
              <a:rPr lang="en-US" sz="3000" dirty="0"/>
              <a:t>plan.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 2-17-16 LCAP Training/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18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8485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u="sng" dirty="0" smtClean="0">
                <a:solidFill>
                  <a:schemeClr val="tx2"/>
                </a:solidFill>
              </a:rPr>
              <a:t>SCUSD 2015-18 LCAP Goals</a:t>
            </a:r>
            <a:endParaRPr lang="en-US" sz="3600" u="sng" dirty="0">
              <a:solidFill>
                <a:schemeClr val="tx2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23777"/>
            <a:ext cx="9144000" cy="832105"/>
            <a:chOff x="0" y="23776"/>
            <a:chExt cx="9144000" cy="832105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4167" b="85556"/>
            <a:stretch/>
          </p:blipFill>
          <p:spPr>
            <a:xfrm>
              <a:off x="0" y="23776"/>
              <a:ext cx="3520441" cy="832105"/>
            </a:xfrm>
            <a:prstGeom prst="rect">
              <a:avLst/>
            </a:prstGeom>
          </p:spPr>
        </p:pic>
        <p:cxnSp>
          <p:nvCxnSpPr>
            <p:cNvPr id="6" name="Straight Connector 5"/>
            <p:cNvCxnSpPr/>
            <p:nvPr/>
          </p:nvCxnSpPr>
          <p:spPr>
            <a:xfrm>
              <a:off x="0" y="855881"/>
              <a:ext cx="9144000" cy="0"/>
            </a:xfrm>
            <a:prstGeom prst="line">
              <a:avLst/>
            </a:prstGeom>
            <a:ln w="63500">
              <a:solidFill>
                <a:srgbClr val="3399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0715-A732-42F5-8DFD-FB9508D7986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978" y="2119230"/>
            <a:ext cx="3270046" cy="335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52400" y="3056965"/>
            <a:ext cx="2590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i="1" dirty="0">
                <a:solidFill>
                  <a:prstClr val="black"/>
                </a:solidFill>
              </a:rPr>
              <a:t>Increase the percent of students </a:t>
            </a:r>
            <a:r>
              <a:rPr lang="en-US" b="1" i="1" dirty="0" smtClean="0">
                <a:solidFill>
                  <a:prstClr val="black"/>
                </a:solidFill>
              </a:rPr>
              <a:t>who </a:t>
            </a:r>
            <a:r>
              <a:rPr lang="en-US" b="1" i="1" dirty="0">
                <a:solidFill>
                  <a:prstClr val="black"/>
                </a:solidFill>
              </a:rPr>
              <a:t>are on-track to graduate college- and career-</a:t>
            </a:r>
            <a:r>
              <a:rPr lang="en-US" b="1" i="1" dirty="0" smtClean="0">
                <a:solidFill>
                  <a:prstClr val="black"/>
                </a:solidFill>
              </a:rPr>
              <a:t>ready.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0800" y="3048000"/>
            <a:ext cx="2362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prstClr val="black"/>
                </a:solidFill>
              </a:rPr>
              <a:t>Students will be provided with a safe, clean, healthy 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b="1" i="1" dirty="0">
                <a:solidFill>
                  <a:prstClr val="black"/>
                </a:solidFill>
              </a:rPr>
              <a:t>and emotionally healthy </a:t>
            </a:r>
            <a:r>
              <a:rPr lang="en-US" b="1" i="1" dirty="0" smtClean="0">
                <a:solidFill>
                  <a:prstClr val="black"/>
                </a:solidFill>
              </a:rPr>
              <a:t>school.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12978" y="5722529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prstClr val="black"/>
                </a:solidFill>
              </a:rPr>
              <a:t>Parents, families and community members will become more fully engaged as partners in the education of students in SCUSD.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58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608838"/>
            <a:ext cx="82296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3600" u="sng" dirty="0" smtClean="0">
                <a:solidFill>
                  <a:schemeClr val="tx2"/>
                </a:solidFill>
                <a:latin typeface="+mj-lt"/>
              </a:rPr>
              <a:t>Goal </a:t>
            </a:r>
            <a:r>
              <a:rPr lang="en-US" sz="3600" u="sng" dirty="0">
                <a:solidFill>
                  <a:schemeClr val="tx2"/>
                </a:solidFill>
                <a:latin typeface="+mj-lt"/>
              </a:rPr>
              <a:t>#</a:t>
            </a:r>
            <a:r>
              <a:rPr lang="en-US" sz="3600" u="sng" dirty="0" smtClean="0">
                <a:solidFill>
                  <a:schemeClr val="tx2"/>
                </a:solidFill>
                <a:latin typeface="+mj-lt"/>
              </a:rPr>
              <a:t>1 Districtwide Actions</a:t>
            </a:r>
            <a:endParaRPr lang="en-US" sz="3600" u="sng" dirty="0">
              <a:solidFill>
                <a:schemeClr val="tx2"/>
              </a:solidFill>
              <a:latin typeface="+mj-lt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95751" y="1981200"/>
            <a:ext cx="3518593" cy="3518592"/>
            <a:chOff x="1952895" y="1466575"/>
            <a:chExt cx="5052288" cy="5052288"/>
          </a:xfrm>
        </p:grpSpPr>
        <p:sp>
          <p:nvSpPr>
            <p:cNvPr id="11" name="Freeform 10"/>
            <p:cNvSpPr/>
            <p:nvPr/>
          </p:nvSpPr>
          <p:spPr>
            <a:xfrm>
              <a:off x="2231570" y="1744879"/>
              <a:ext cx="4495680" cy="4495680"/>
            </a:xfrm>
            <a:custGeom>
              <a:avLst/>
              <a:gdLst>
                <a:gd name="connsiteX0" fmla="*/ 301153 w 4495680"/>
                <a:gd name="connsiteY0" fmla="*/ 3371760 h 4495680"/>
                <a:gd name="connsiteX1" fmla="*/ 301153 w 4495680"/>
                <a:gd name="connsiteY1" fmla="*/ 1123920 h 4495680"/>
                <a:gd name="connsiteX2" fmla="*/ 2247840 w 4495680"/>
                <a:gd name="connsiteY2" fmla="*/ 0 h 4495680"/>
                <a:gd name="connsiteX3" fmla="*/ 2247840 w 4495680"/>
                <a:gd name="connsiteY3" fmla="*/ 2247840 h 4495680"/>
                <a:gd name="connsiteX4" fmla="*/ 301153 w 4495680"/>
                <a:gd name="connsiteY4" fmla="*/ 3371760 h 4495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95680" h="4495680">
                  <a:moveTo>
                    <a:pt x="301153" y="3371760"/>
                  </a:moveTo>
                  <a:cubicBezTo>
                    <a:pt x="-100385" y="2676276"/>
                    <a:pt x="-100385" y="1819404"/>
                    <a:pt x="301153" y="1123920"/>
                  </a:cubicBezTo>
                  <a:cubicBezTo>
                    <a:pt x="702691" y="428436"/>
                    <a:pt x="1444764" y="0"/>
                    <a:pt x="2247840" y="0"/>
                  </a:cubicBezTo>
                  <a:lnTo>
                    <a:pt x="2247840" y="2247840"/>
                  </a:lnTo>
                  <a:lnTo>
                    <a:pt x="301153" y="3371760"/>
                  </a:lnTo>
                  <a:close/>
                </a:path>
              </a:pathLst>
            </a:custGeom>
            <a:solidFill>
              <a:srgbClr val="008000">
                <a:alpha val="29000"/>
              </a:srgb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82980" tIns="1014887" rIns="2431560" bIns="2267253" numCol="1" spcCol="1270" anchor="ctr" anchorCtr="0">
              <a:noAutofit/>
            </a:bodyPr>
            <a:lstStyle/>
            <a:p>
              <a:pPr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4900" dirty="0">
                <a:solidFill>
                  <a:prstClr val="white"/>
                </a:solidFill>
              </a:endParaRPr>
            </a:p>
          </p:txBody>
        </p:sp>
        <p:sp>
          <p:nvSpPr>
            <p:cNvPr id="14" name="Circular Arrow 13"/>
            <p:cNvSpPr/>
            <p:nvPr/>
          </p:nvSpPr>
          <p:spPr>
            <a:xfrm>
              <a:off x="1952895" y="1466575"/>
              <a:ext cx="5052288" cy="5052288"/>
            </a:xfrm>
            <a:prstGeom prst="circularArrow">
              <a:avLst>
                <a:gd name="adj1" fmla="val 5085"/>
                <a:gd name="adj2" fmla="val 327528"/>
                <a:gd name="adj3" fmla="val 15873039"/>
                <a:gd name="adj4" fmla="val 9000000"/>
                <a:gd name="adj5" fmla="val 5932"/>
              </a:avLst>
            </a:prstGeom>
            <a:solidFill>
              <a:srgbClr val="008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pic>
        <p:nvPicPr>
          <p:cNvPr id="15" name="Picture 14" descr="510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38" y="2871372"/>
            <a:ext cx="1112018" cy="786231"/>
          </a:xfrm>
          <a:prstGeom prst="rect">
            <a:avLst/>
          </a:prstGeom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2207263" y="1751838"/>
            <a:ext cx="6740516" cy="50788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sz="2800" dirty="0">
                <a:solidFill>
                  <a:prstClr val="black"/>
                </a:solidFill>
              </a:rPr>
              <a:t>Class Size Reduction </a:t>
            </a:r>
            <a:r>
              <a:rPr lang="en-US" sz="2800" dirty="0" smtClean="0">
                <a:solidFill>
                  <a:prstClr val="black"/>
                </a:solidFill>
              </a:rPr>
              <a:t>(K-3) in all schools</a:t>
            </a:r>
          </a:p>
          <a:p>
            <a:pPr fontAlgn="t"/>
            <a:r>
              <a:rPr lang="en-US" sz="2800" dirty="0" smtClean="0">
                <a:solidFill>
                  <a:prstClr val="black"/>
                </a:solidFill>
              </a:rPr>
              <a:t>Implementation </a:t>
            </a:r>
            <a:r>
              <a:rPr lang="en-US" sz="2800" dirty="0">
                <a:solidFill>
                  <a:prstClr val="black"/>
                </a:solidFill>
              </a:rPr>
              <a:t>of the Common Core State Standards</a:t>
            </a:r>
          </a:p>
          <a:p>
            <a:pPr fontAlgn="t"/>
            <a:r>
              <a:rPr lang="en-US" sz="2800" dirty="0">
                <a:solidFill>
                  <a:prstClr val="black"/>
                </a:solidFill>
              </a:rPr>
              <a:t>Early Kinder/Transitional Kindergarten</a:t>
            </a:r>
          </a:p>
          <a:p>
            <a:pPr fontAlgn="t"/>
            <a:r>
              <a:rPr lang="en-US" sz="2800" dirty="0">
                <a:solidFill>
                  <a:prstClr val="black"/>
                </a:solidFill>
              </a:rPr>
              <a:t>High School and Middle School Counselors</a:t>
            </a:r>
          </a:p>
          <a:p>
            <a:pPr fontAlgn="t"/>
            <a:r>
              <a:rPr lang="en-US" sz="2800" dirty="0">
                <a:solidFill>
                  <a:prstClr val="black"/>
                </a:solidFill>
              </a:rPr>
              <a:t>Linked Learning and Career Technical Education</a:t>
            </a:r>
          </a:p>
          <a:p>
            <a:pPr fontAlgn="t"/>
            <a:r>
              <a:rPr lang="en-US" sz="2800" dirty="0">
                <a:solidFill>
                  <a:prstClr val="black"/>
                </a:solidFill>
              </a:rPr>
              <a:t>Support for Students </a:t>
            </a:r>
            <a:r>
              <a:rPr lang="en-US" sz="2800" dirty="0" smtClean="0">
                <a:solidFill>
                  <a:prstClr val="black"/>
                </a:solidFill>
              </a:rPr>
              <a:t>who are English learners</a:t>
            </a:r>
            <a:endParaRPr lang="en-US" sz="2800" dirty="0">
              <a:solidFill>
                <a:prstClr val="black"/>
              </a:solidFill>
            </a:endParaRPr>
          </a:p>
          <a:p>
            <a:pPr fontAlgn="t"/>
            <a:r>
              <a:rPr lang="en-US" sz="2800" dirty="0">
                <a:solidFill>
                  <a:prstClr val="black"/>
                </a:solidFill>
              </a:rPr>
              <a:t>Foster Youth </a:t>
            </a:r>
            <a:r>
              <a:rPr lang="en-US" sz="2800" dirty="0" smtClean="0">
                <a:solidFill>
                  <a:prstClr val="black"/>
                </a:solidFill>
              </a:rPr>
              <a:t>Services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1208-A25C-D348-B786-80FB746480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0" y="23777"/>
            <a:ext cx="9144000" cy="832105"/>
            <a:chOff x="0" y="23776"/>
            <a:chExt cx="9144000" cy="832105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4167" b="85556"/>
            <a:stretch/>
          </p:blipFill>
          <p:spPr>
            <a:xfrm>
              <a:off x="0" y="23776"/>
              <a:ext cx="3520441" cy="832105"/>
            </a:xfrm>
            <a:prstGeom prst="rect">
              <a:avLst/>
            </a:prstGeom>
          </p:spPr>
        </p:pic>
        <p:cxnSp>
          <p:nvCxnSpPr>
            <p:cNvPr id="13" name="Straight Connector 12"/>
            <p:cNvCxnSpPr/>
            <p:nvPr/>
          </p:nvCxnSpPr>
          <p:spPr>
            <a:xfrm>
              <a:off x="0" y="855881"/>
              <a:ext cx="9144000" cy="0"/>
            </a:xfrm>
            <a:prstGeom prst="line">
              <a:avLst/>
            </a:prstGeom>
            <a:ln w="63500">
              <a:solidFill>
                <a:srgbClr val="3399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 2-17-16 LCAP Training/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18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608838"/>
            <a:ext cx="82296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3600" u="sng" dirty="0" smtClean="0">
                <a:solidFill>
                  <a:schemeClr val="tx2"/>
                </a:solidFill>
                <a:latin typeface="+mj-lt"/>
              </a:rPr>
              <a:t>Goal </a:t>
            </a:r>
            <a:r>
              <a:rPr lang="en-US" sz="3600" u="sng" dirty="0">
                <a:solidFill>
                  <a:schemeClr val="tx2"/>
                </a:solidFill>
                <a:latin typeface="+mj-lt"/>
              </a:rPr>
              <a:t>#</a:t>
            </a:r>
            <a:r>
              <a:rPr lang="en-US" sz="3600" u="sng" dirty="0" smtClean="0">
                <a:solidFill>
                  <a:schemeClr val="tx2"/>
                </a:solidFill>
                <a:latin typeface="+mj-lt"/>
              </a:rPr>
              <a:t>2 Districtwide Actions</a:t>
            </a:r>
            <a:endParaRPr lang="en-US" sz="3600" u="sng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2207263" y="1712734"/>
            <a:ext cx="6740516" cy="4829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sz="3300" dirty="0" smtClean="0">
                <a:solidFill>
                  <a:prstClr val="black"/>
                </a:solidFill>
              </a:rPr>
              <a:t>Plant </a:t>
            </a:r>
            <a:r>
              <a:rPr lang="en-US" sz="3300" dirty="0">
                <a:solidFill>
                  <a:prstClr val="black"/>
                </a:solidFill>
              </a:rPr>
              <a:t>Managers and Custodians</a:t>
            </a:r>
          </a:p>
          <a:p>
            <a:pPr fontAlgn="t"/>
            <a:r>
              <a:rPr lang="en-US" sz="3300" dirty="0">
                <a:solidFill>
                  <a:prstClr val="black"/>
                </a:solidFill>
              </a:rPr>
              <a:t>School Resource Officers</a:t>
            </a:r>
          </a:p>
          <a:p>
            <a:pPr fontAlgn="t"/>
            <a:r>
              <a:rPr lang="en-US" sz="3300" dirty="0">
                <a:solidFill>
                  <a:prstClr val="black"/>
                </a:solidFill>
              </a:rPr>
              <a:t>Central Office Drop </a:t>
            </a:r>
            <a:r>
              <a:rPr lang="en-US" sz="3300" dirty="0" smtClean="0">
                <a:solidFill>
                  <a:prstClr val="black"/>
                </a:solidFill>
              </a:rPr>
              <a:t>Out </a:t>
            </a:r>
            <a:r>
              <a:rPr lang="en-US" sz="3300" dirty="0">
                <a:solidFill>
                  <a:prstClr val="black"/>
                </a:solidFill>
              </a:rPr>
              <a:t>and Attendance Support</a:t>
            </a:r>
          </a:p>
          <a:p>
            <a:pPr fontAlgn="t"/>
            <a:r>
              <a:rPr lang="en-US" sz="3300" dirty="0">
                <a:solidFill>
                  <a:prstClr val="black"/>
                </a:solidFill>
              </a:rPr>
              <a:t>District Social </a:t>
            </a:r>
            <a:r>
              <a:rPr lang="en-US" sz="3300" dirty="0" smtClean="0">
                <a:solidFill>
                  <a:prstClr val="black"/>
                </a:solidFill>
              </a:rPr>
              <a:t>Workers and Nurses</a:t>
            </a:r>
          </a:p>
          <a:p>
            <a:pPr fontAlgn="t"/>
            <a:r>
              <a:rPr lang="en-US" sz="3300" smtClean="0">
                <a:solidFill>
                  <a:prstClr val="black"/>
                </a:solidFill>
              </a:rPr>
              <a:t>Programs </a:t>
            </a:r>
            <a:r>
              <a:rPr lang="en-US" sz="3300" dirty="0">
                <a:solidFill>
                  <a:prstClr val="black"/>
                </a:solidFill>
              </a:rPr>
              <a:t>to support positive school climate, such as SEL, PBIS and Restorative Practices</a:t>
            </a:r>
          </a:p>
          <a:p>
            <a:pPr marL="457200" lvl="1" indent="0">
              <a:buFont typeface="Arial"/>
              <a:buNone/>
            </a:pPr>
            <a:endParaRPr lang="en-US" sz="3200" b="1" i="1" dirty="0">
              <a:solidFill>
                <a:prstClr val="black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-1413245" y="1789698"/>
            <a:ext cx="3620505" cy="3620505"/>
            <a:chOff x="2138816" y="1466575"/>
            <a:chExt cx="5052288" cy="5052288"/>
          </a:xfrm>
        </p:grpSpPr>
        <p:sp>
          <p:nvSpPr>
            <p:cNvPr id="12" name="Freeform 11"/>
            <p:cNvSpPr/>
            <p:nvPr/>
          </p:nvSpPr>
          <p:spPr>
            <a:xfrm>
              <a:off x="2416749" y="1744879"/>
              <a:ext cx="4495680" cy="4495680"/>
            </a:xfrm>
            <a:custGeom>
              <a:avLst/>
              <a:gdLst>
                <a:gd name="connsiteX0" fmla="*/ 2247840 w 4495680"/>
                <a:gd name="connsiteY0" fmla="*/ 0 h 4495680"/>
                <a:gd name="connsiteX1" fmla="*/ 4194527 w 4495680"/>
                <a:gd name="connsiteY1" fmla="*/ 1123920 h 4495680"/>
                <a:gd name="connsiteX2" fmla="*/ 4194527 w 4495680"/>
                <a:gd name="connsiteY2" fmla="*/ 3371760 h 4495680"/>
                <a:gd name="connsiteX3" fmla="*/ 2247840 w 4495680"/>
                <a:gd name="connsiteY3" fmla="*/ 2247840 h 4495680"/>
                <a:gd name="connsiteX4" fmla="*/ 2247840 w 4495680"/>
                <a:gd name="connsiteY4" fmla="*/ 0 h 4495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95680" h="4495680">
                  <a:moveTo>
                    <a:pt x="2247840" y="0"/>
                  </a:moveTo>
                  <a:cubicBezTo>
                    <a:pt x="3050916" y="0"/>
                    <a:pt x="3792989" y="428436"/>
                    <a:pt x="4194527" y="1123920"/>
                  </a:cubicBezTo>
                  <a:cubicBezTo>
                    <a:pt x="4596065" y="1819404"/>
                    <a:pt x="4596065" y="2676276"/>
                    <a:pt x="4194527" y="3371760"/>
                  </a:cubicBezTo>
                  <a:lnTo>
                    <a:pt x="2247840" y="2247840"/>
                  </a:lnTo>
                  <a:lnTo>
                    <a:pt x="2247840" y="0"/>
                  </a:ln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31561" tIns="1014887" rIns="582979" bIns="2267253" numCol="1" spcCol="1270" anchor="ctr" anchorCtr="0">
              <a:noAutofit/>
            </a:bodyPr>
            <a:lstStyle/>
            <a:p>
              <a:pPr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4900" dirty="0">
                <a:solidFill>
                  <a:prstClr val="white"/>
                </a:solidFill>
              </a:endParaRPr>
            </a:p>
          </p:txBody>
        </p:sp>
        <p:sp>
          <p:nvSpPr>
            <p:cNvPr id="18" name="Circular Arrow 17"/>
            <p:cNvSpPr/>
            <p:nvPr/>
          </p:nvSpPr>
          <p:spPr>
            <a:xfrm>
              <a:off x="2138816" y="1466575"/>
              <a:ext cx="5052288" cy="5052288"/>
            </a:xfrm>
            <a:prstGeom prst="circularArrow">
              <a:avLst>
                <a:gd name="adj1" fmla="val 5085"/>
                <a:gd name="adj2" fmla="val 327528"/>
                <a:gd name="adj3" fmla="val 1472472"/>
                <a:gd name="adj4" fmla="val 16199432"/>
                <a:gd name="adj5" fmla="val 5932"/>
              </a:avLst>
            </a:prstGeom>
            <a:solidFill>
              <a:schemeClr val="accent6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pic>
        <p:nvPicPr>
          <p:cNvPr id="21" name="Picture 20" descr="5082.png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CC66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65" y="2627816"/>
            <a:ext cx="1096808" cy="801184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1208-A25C-D348-B786-80FB746480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0" y="23777"/>
            <a:ext cx="9144000" cy="832105"/>
            <a:chOff x="0" y="23776"/>
            <a:chExt cx="9144000" cy="832105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4167" b="85556"/>
            <a:stretch/>
          </p:blipFill>
          <p:spPr>
            <a:xfrm>
              <a:off x="0" y="23776"/>
              <a:ext cx="3520441" cy="832105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>
            <a:xfrm>
              <a:off x="0" y="855881"/>
              <a:ext cx="9144000" cy="0"/>
            </a:xfrm>
            <a:prstGeom prst="line">
              <a:avLst/>
            </a:prstGeom>
            <a:ln w="63500">
              <a:solidFill>
                <a:srgbClr val="3399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 2-17-16 LCAP Training/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18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874045"/>
            <a:ext cx="82296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3600" u="sng" dirty="0" smtClean="0">
                <a:solidFill>
                  <a:schemeClr val="tx2"/>
                </a:solidFill>
                <a:latin typeface="+mj-lt"/>
              </a:rPr>
              <a:t>Goal </a:t>
            </a:r>
            <a:r>
              <a:rPr lang="en-US" sz="3600" u="sng" dirty="0">
                <a:solidFill>
                  <a:schemeClr val="tx2"/>
                </a:solidFill>
                <a:latin typeface="+mj-lt"/>
              </a:rPr>
              <a:t>#</a:t>
            </a:r>
            <a:r>
              <a:rPr lang="en-US" sz="3600" u="sng" dirty="0" smtClean="0">
                <a:solidFill>
                  <a:schemeClr val="tx2"/>
                </a:solidFill>
                <a:latin typeface="+mj-lt"/>
              </a:rPr>
              <a:t>3 Districtwide Actions</a:t>
            </a:r>
            <a:endParaRPr lang="en-US" sz="3600" u="sng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2360693" y="1751838"/>
            <a:ext cx="6740516" cy="4829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/>
              <a:buNone/>
            </a:pPr>
            <a:endParaRPr lang="en-US" sz="3200" b="1" dirty="0" smtClean="0">
              <a:solidFill>
                <a:prstClr val="black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-182520" y="1008476"/>
            <a:ext cx="3314228" cy="3314227"/>
            <a:chOff x="2045855" y="1626851"/>
            <a:chExt cx="5052288" cy="5052288"/>
          </a:xfrm>
        </p:grpSpPr>
        <p:sp>
          <p:nvSpPr>
            <p:cNvPr id="14" name="Freeform 13"/>
            <p:cNvSpPr/>
            <p:nvPr/>
          </p:nvSpPr>
          <p:spPr>
            <a:xfrm>
              <a:off x="2324160" y="1905439"/>
              <a:ext cx="4495680" cy="4495680"/>
            </a:xfrm>
            <a:custGeom>
              <a:avLst/>
              <a:gdLst>
                <a:gd name="connsiteX0" fmla="*/ 4194527 w 4495680"/>
                <a:gd name="connsiteY0" fmla="*/ 3371760 h 4495680"/>
                <a:gd name="connsiteX1" fmla="*/ 2247840 w 4495680"/>
                <a:gd name="connsiteY1" fmla="*/ 4495680 h 4495680"/>
                <a:gd name="connsiteX2" fmla="*/ 301153 w 4495680"/>
                <a:gd name="connsiteY2" fmla="*/ 3371760 h 4495680"/>
                <a:gd name="connsiteX3" fmla="*/ 2247840 w 4495680"/>
                <a:gd name="connsiteY3" fmla="*/ 2247840 h 4495680"/>
                <a:gd name="connsiteX4" fmla="*/ 4194527 w 4495680"/>
                <a:gd name="connsiteY4" fmla="*/ 3371760 h 4495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95680" h="4495680">
                  <a:moveTo>
                    <a:pt x="4194527" y="3371760"/>
                  </a:moveTo>
                  <a:cubicBezTo>
                    <a:pt x="3792989" y="4067244"/>
                    <a:pt x="3050916" y="4495680"/>
                    <a:pt x="2247840" y="4495680"/>
                  </a:cubicBezTo>
                  <a:cubicBezTo>
                    <a:pt x="1444764" y="4495680"/>
                    <a:pt x="702691" y="4067244"/>
                    <a:pt x="301153" y="3371760"/>
                  </a:cubicBezTo>
                  <a:lnTo>
                    <a:pt x="2247840" y="2247840"/>
                  </a:lnTo>
                  <a:lnTo>
                    <a:pt x="4194527" y="3371760"/>
                  </a:lnTo>
                  <a:close/>
                </a:path>
              </a:pathLst>
            </a:custGeom>
            <a:solidFill>
              <a:srgbClr val="FF0000">
                <a:alpha val="37000"/>
              </a:srgb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52949" tIns="2999391" rIns="1099432" bIns="483949" numCol="1" spcCol="1270" anchor="ctr" anchorCtr="0">
              <a:noAutofit/>
            </a:bodyPr>
            <a:lstStyle/>
            <a:p>
              <a:pPr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6500">
                <a:solidFill>
                  <a:prstClr val="white"/>
                </a:solidFill>
              </a:endParaRPr>
            </a:p>
          </p:txBody>
        </p:sp>
        <p:sp>
          <p:nvSpPr>
            <p:cNvPr id="19" name="Circular Arrow 18"/>
            <p:cNvSpPr/>
            <p:nvPr/>
          </p:nvSpPr>
          <p:spPr>
            <a:xfrm>
              <a:off x="2045855" y="1626851"/>
              <a:ext cx="5052288" cy="5052288"/>
            </a:xfrm>
            <a:prstGeom prst="circularArrow">
              <a:avLst>
                <a:gd name="adj1" fmla="val 5085"/>
                <a:gd name="adj2" fmla="val 327528"/>
                <a:gd name="adj3" fmla="val 8671970"/>
                <a:gd name="adj4" fmla="val 1800502"/>
                <a:gd name="adj5" fmla="val 5932"/>
              </a:avLst>
            </a:prstGeom>
            <a:solidFill>
              <a:srgbClr val="FF0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pic>
        <p:nvPicPr>
          <p:cNvPr id="22" name="Picture 21" descr="5176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55" y="3036873"/>
            <a:ext cx="896675" cy="742559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1208-A25C-D348-B786-80FB7464806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0" y="77960"/>
            <a:ext cx="9144000" cy="832105"/>
            <a:chOff x="0" y="23776"/>
            <a:chExt cx="9144000" cy="832105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4167" b="85556"/>
            <a:stretch/>
          </p:blipFill>
          <p:spPr>
            <a:xfrm>
              <a:off x="0" y="23776"/>
              <a:ext cx="3520441" cy="832105"/>
            </a:xfrm>
            <a:prstGeom prst="rect">
              <a:avLst/>
            </a:prstGeom>
          </p:spPr>
        </p:pic>
        <p:cxnSp>
          <p:nvCxnSpPr>
            <p:cNvPr id="13" name="Straight Connector 12"/>
            <p:cNvCxnSpPr/>
            <p:nvPr/>
          </p:nvCxnSpPr>
          <p:spPr>
            <a:xfrm>
              <a:off x="0" y="855881"/>
              <a:ext cx="9144000" cy="0"/>
            </a:xfrm>
            <a:prstGeom prst="line">
              <a:avLst/>
            </a:prstGeom>
            <a:ln w="63500">
              <a:solidFill>
                <a:srgbClr val="3399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3131707" y="2088107"/>
            <a:ext cx="5288963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9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District Parent Engagement staff to support outreach, parent education and training</a:t>
            </a:r>
          </a:p>
          <a:p>
            <a:pPr marL="342900" indent="-342900" fontAlgn="t">
              <a:lnSpc>
                <a:spcPct val="9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Parent/Teacher Home Visit Project and Academic Parent-Teacher Teams</a:t>
            </a:r>
          </a:p>
          <a:p>
            <a:pPr marL="342900" indent="-342900" fontAlgn="t">
              <a:lnSpc>
                <a:spcPct val="9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Translation </a:t>
            </a:r>
            <a:r>
              <a:rPr lang="en-US" sz="2800" dirty="0" smtClean="0">
                <a:solidFill>
                  <a:prstClr val="black"/>
                </a:solidFill>
              </a:rPr>
              <a:t>services </a:t>
            </a:r>
            <a:r>
              <a:rPr lang="en-US" sz="2800" dirty="0">
                <a:solidFill>
                  <a:prstClr val="black"/>
                </a:solidFill>
              </a:rPr>
              <a:t>throughout the district, both written and verbal.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 2-17-16 LCAP Training/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19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8485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u="sng" dirty="0" smtClean="0">
                <a:solidFill>
                  <a:schemeClr val="tx2"/>
                </a:solidFill>
              </a:rPr>
              <a:t>Local Control for Districts </a:t>
            </a:r>
            <a:r>
              <a:rPr lang="en-US" sz="4000" i="1" u="sng" dirty="0" smtClean="0">
                <a:solidFill>
                  <a:schemeClr val="tx2"/>
                </a:solidFill>
              </a:rPr>
              <a:t>and </a:t>
            </a:r>
            <a:r>
              <a:rPr lang="en-US" sz="4000" u="sng" dirty="0" smtClean="0">
                <a:solidFill>
                  <a:schemeClr val="tx2"/>
                </a:solidFill>
              </a:rPr>
              <a:t>Schools</a:t>
            </a:r>
            <a:endParaRPr lang="en-US" sz="4000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4212"/>
            <a:ext cx="8229600" cy="15484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 smtClean="0"/>
          </a:p>
          <a:p>
            <a:endParaRPr lang="en-US" sz="36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23777"/>
            <a:ext cx="9144000" cy="832105"/>
            <a:chOff x="0" y="23776"/>
            <a:chExt cx="9144000" cy="832105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4167" b="85556"/>
            <a:stretch/>
          </p:blipFill>
          <p:spPr>
            <a:xfrm>
              <a:off x="0" y="23776"/>
              <a:ext cx="3520441" cy="832105"/>
            </a:xfrm>
            <a:prstGeom prst="rect">
              <a:avLst/>
            </a:prstGeom>
          </p:spPr>
        </p:pic>
        <p:cxnSp>
          <p:nvCxnSpPr>
            <p:cNvPr id="6" name="Straight Connector 5"/>
            <p:cNvCxnSpPr/>
            <p:nvPr/>
          </p:nvCxnSpPr>
          <p:spPr>
            <a:xfrm>
              <a:off x="0" y="855881"/>
              <a:ext cx="9144000" cy="0"/>
            </a:xfrm>
            <a:prstGeom prst="line">
              <a:avLst/>
            </a:prstGeom>
            <a:ln w="63500">
              <a:solidFill>
                <a:srgbClr val="3399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0715-A732-42F5-8DFD-FB9508D7986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7796" y="2031485"/>
            <a:ext cx="7820168" cy="10951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</a:rPr>
              <a:t>Approximately 25% of SCUSD Local Control Funds are allocated to school sites.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7799" y="3322690"/>
            <a:ext cx="4735774" cy="21258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LCFF funds are built into each school’s Single Plan for Student Achievement (SPSA).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61" t="3733" r="11053" b="5642"/>
          <a:stretch/>
        </p:blipFill>
        <p:spPr bwMode="auto">
          <a:xfrm>
            <a:off x="5363570" y="3322690"/>
            <a:ext cx="3616658" cy="249754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 2-17-16 LCAP Training/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90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836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u="sng" dirty="0" smtClean="0">
                <a:solidFill>
                  <a:schemeClr val="tx2"/>
                </a:solidFill>
              </a:rPr>
              <a:t>Funds Allocated at School Sites</a:t>
            </a:r>
            <a:endParaRPr lang="en-US" sz="4000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4212"/>
            <a:ext cx="8229600" cy="15484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 smtClean="0"/>
          </a:p>
          <a:p>
            <a:endParaRPr lang="en-US" sz="36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56380"/>
            <a:ext cx="9144000" cy="832105"/>
            <a:chOff x="0" y="23776"/>
            <a:chExt cx="9144000" cy="832105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4167" b="85556"/>
            <a:stretch/>
          </p:blipFill>
          <p:spPr>
            <a:xfrm>
              <a:off x="0" y="23776"/>
              <a:ext cx="3520441" cy="832105"/>
            </a:xfrm>
            <a:prstGeom prst="rect">
              <a:avLst/>
            </a:prstGeom>
          </p:spPr>
        </p:pic>
        <p:cxnSp>
          <p:nvCxnSpPr>
            <p:cNvPr id="6" name="Straight Connector 5"/>
            <p:cNvCxnSpPr/>
            <p:nvPr/>
          </p:nvCxnSpPr>
          <p:spPr>
            <a:xfrm>
              <a:off x="0" y="855881"/>
              <a:ext cx="9144000" cy="0"/>
            </a:xfrm>
            <a:prstGeom prst="line">
              <a:avLst/>
            </a:prstGeom>
            <a:ln w="63500">
              <a:solidFill>
                <a:srgbClr val="3399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0715-A732-42F5-8DFD-FB9508D7986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7796" y="1841242"/>
            <a:ext cx="76700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Every SCUSD school receives a portion of LCFF based on the percent of Low income and English learner students.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The use of funds is described in the Single Plan for Student Achievement (SPSA) created by the School Site Council (SSC).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3433" y="4984779"/>
            <a:ext cx="1564728" cy="158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 2-17-16 LCAP Training/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12188</TotalTime>
  <Words>869</Words>
  <Application>Microsoft Office PowerPoint</Application>
  <PresentationFormat>On-screen Show (4:3)</PresentationFormat>
  <Paragraphs>128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DELAC Update Local Control &amp; Accountability Plan (LCAP)</vt:lpstr>
      <vt:lpstr>Local Control &amp; Accountability Plan (LCAP)</vt:lpstr>
      <vt:lpstr>Accountability</vt:lpstr>
      <vt:lpstr>SCUSD 2015-18 LCAP Goals</vt:lpstr>
      <vt:lpstr>Goal #1 Districtwide Actions</vt:lpstr>
      <vt:lpstr>Goal #2 Districtwide Actions</vt:lpstr>
      <vt:lpstr>Goal #3 Districtwide Actions</vt:lpstr>
      <vt:lpstr>Local Control for Districts and Schools</vt:lpstr>
      <vt:lpstr>Funds Allocated at School Sites</vt:lpstr>
      <vt:lpstr>School Site Funding</vt:lpstr>
      <vt:lpstr>Comments for the Superintendent</vt:lpstr>
      <vt:lpstr>Contact Information</vt:lpstr>
    </vt:vector>
  </TitlesOfParts>
  <Company>SCUSD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 Control Accountability Plan (LCAP) Engagement Plan</dc:title>
  <dc:creator>Cathy Morrison</dc:creator>
  <cp:lastModifiedBy>SCUSD</cp:lastModifiedBy>
  <cp:revision>273</cp:revision>
  <cp:lastPrinted>2016-05-18T21:46:00Z</cp:lastPrinted>
  <dcterms:created xsi:type="dcterms:W3CDTF">2014-01-08T14:41:03Z</dcterms:created>
  <dcterms:modified xsi:type="dcterms:W3CDTF">2016-05-18T21:46:05Z</dcterms:modified>
</cp:coreProperties>
</file>