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7" r:id="rId2"/>
    <p:sldId id="262" r:id="rId3"/>
    <p:sldId id="258" r:id="rId4"/>
    <p:sldId id="259" r:id="rId5"/>
    <p:sldId id="260" r:id="rId6"/>
    <p:sldId id="261" r:id="rId7"/>
    <p:sldId id="263" r:id="rId8"/>
    <p:sldId id="270" r:id="rId9"/>
    <p:sldId id="272" r:id="rId10"/>
    <p:sldId id="275" r:id="rId11"/>
    <p:sldId id="273" r:id="rId12"/>
    <p:sldId id="274" r:id="rId13"/>
    <p:sldId id="267" r:id="rId14"/>
    <p:sldId id="269" r:id="rId15"/>
    <p:sldId id="268" r:id="rId16"/>
    <p:sldId id="276" r:id="rId17"/>
    <p:sldId id="277" r:id="rId18"/>
    <p:sldId id="26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E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78"/>
      </p:cViewPr>
      <p:guideLst>
        <p:guide orient="horz" pos="2160"/>
        <p:guide pos="2880"/>
      </p:guideLst>
    </p:cSldViewPr>
  </p:slideViewPr>
  <p:notesTextViewPr>
    <p:cViewPr>
      <p:scale>
        <a:sx n="1" d="1"/>
        <a:sy n="1" d="1"/>
      </p:scale>
      <p:origin x="0" y="0"/>
    </p:cViewPr>
  </p:notesTextViewPr>
  <p:sorterViewPr>
    <p:cViewPr>
      <p:scale>
        <a:sx n="100" d="100"/>
        <a:sy n="100" d="100"/>
      </p:scale>
      <p:origin x="0" y="1590"/>
    </p:cViewPr>
  </p:sorterViewPr>
  <p:notesViewPr>
    <p:cSldViewPr>
      <p:cViewPr varScale="1">
        <p:scale>
          <a:sx n="83" d="100"/>
          <a:sy n="83" d="100"/>
        </p:scale>
        <p:origin x="-1992"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383AC1A-2BFE-4D35-B71C-08406D3E4707}" type="datetimeFigureOut">
              <a:rPr lang="en-US" smtClean="0"/>
              <a:t>11/13/2013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English/DELAC 11-13-13 PP/</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468F73-3D42-4389-8E68-B4941F577D8C}" type="slidenum">
              <a:rPr lang="en-US" smtClean="0"/>
              <a:t>‹#›</a:t>
            </a:fld>
            <a:endParaRPr lang="en-US"/>
          </a:p>
        </p:txBody>
      </p:sp>
    </p:spTree>
    <p:extLst>
      <p:ext uri="{BB962C8B-B14F-4D97-AF65-F5344CB8AC3E}">
        <p14:creationId xmlns:p14="http://schemas.microsoft.com/office/powerpoint/2010/main" val="110625115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EEC751-C69C-42A0-A47E-EEBDB72DD6F6}" type="datetimeFigureOut">
              <a:rPr lang="en-US" smtClean="0"/>
              <a:t>11/13/2013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English/DELAC 11-13-13 PP/</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D0CA13-0704-44EE-B4B6-9F332FD365C2}" type="slidenum">
              <a:rPr lang="en-US" smtClean="0"/>
              <a:t>‹#›</a:t>
            </a:fld>
            <a:endParaRPr lang="en-US"/>
          </a:p>
        </p:txBody>
      </p:sp>
    </p:spTree>
    <p:extLst>
      <p:ext uri="{BB962C8B-B14F-4D97-AF65-F5344CB8AC3E}">
        <p14:creationId xmlns:p14="http://schemas.microsoft.com/office/powerpoint/2010/main" val="1299723839"/>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D0CA13-0704-44EE-B4B6-9F332FD365C2}" type="slidenum">
              <a:rPr lang="en-US" smtClean="0"/>
              <a:t>2</a:t>
            </a:fld>
            <a:endParaRPr lang="en-US"/>
          </a:p>
        </p:txBody>
      </p:sp>
      <p:sp>
        <p:nvSpPr>
          <p:cNvPr id="5" name="Footer Placeholder 4"/>
          <p:cNvSpPr>
            <a:spLocks noGrp="1"/>
          </p:cNvSpPr>
          <p:nvPr>
            <p:ph type="ftr" sz="quarter" idx="11"/>
          </p:nvPr>
        </p:nvSpPr>
        <p:spPr/>
        <p:txBody>
          <a:bodyPr/>
          <a:lstStyle/>
          <a:p>
            <a:r>
              <a:rPr lang="en-US" smtClean="0"/>
              <a:t>English/DELAC 11-13-13 PP/</a:t>
            </a:r>
            <a:endParaRPr lang="en-US"/>
          </a:p>
        </p:txBody>
      </p:sp>
    </p:spTree>
    <p:extLst>
      <p:ext uri="{BB962C8B-B14F-4D97-AF65-F5344CB8AC3E}">
        <p14:creationId xmlns:p14="http://schemas.microsoft.com/office/powerpoint/2010/main" val="974394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State Mandate</a:t>
            </a:r>
          </a:p>
        </p:txBody>
      </p:sp>
      <p:sp>
        <p:nvSpPr>
          <p:cNvPr id="4" name="Slide Number Placeholder 3"/>
          <p:cNvSpPr>
            <a:spLocks noGrp="1"/>
          </p:cNvSpPr>
          <p:nvPr>
            <p:ph type="sldNum" sz="quarter" idx="10"/>
          </p:nvPr>
        </p:nvSpPr>
        <p:spPr/>
        <p:txBody>
          <a:bodyPr/>
          <a:lstStyle/>
          <a:p>
            <a:fld id="{A7D0CA13-0704-44EE-B4B6-9F332FD365C2}" type="slidenum">
              <a:rPr lang="en-US" smtClean="0"/>
              <a:t>3</a:t>
            </a:fld>
            <a:endParaRPr lang="en-US"/>
          </a:p>
        </p:txBody>
      </p:sp>
      <p:sp>
        <p:nvSpPr>
          <p:cNvPr id="5" name="Footer Placeholder 4"/>
          <p:cNvSpPr>
            <a:spLocks noGrp="1"/>
          </p:cNvSpPr>
          <p:nvPr>
            <p:ph type="ftr" sz="quarter" idx="11"/>
          </p:nvPr>
        </p:nvSpPr>
        <p:spPr/>
        <p:txBody>
          <a:bodyPr/>
          <a:lstStyle/>
          <a:p>
            <a:r>
              <a:rPr lang="en-US" smtClean="0"/>
              <a:t>English/DELAC 11-13-13 PP/</a:t>
            </a:r>
            <a:endParaRPr lang="en-US"/>
          </a:p>
        </p:txBody>
      </p:sp>
    </p:spTree>
    <p:extLst>
      <p:ext uri="{BB962C8B-B14F-4D97-AF65-F5344CB8AC3E}">
        <p14:creationId xmlns:p14="http://schemas.microsoft.com/office/powerpoint/2010/main" val="2602395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0" fontAlgn="base" latinLnBrk="0" hangingPunct="0">
              <a:lnSpc>
                <a:spcPct val="100000"/>
              </a:lnSpc>
              <a:spcBef>
                <a:spcPct val="0"/>
              </a:spcBef>
              <a:spcAft>
                <a:spcPct val="0"/>
              </a:spcAft>
              <a:buClrTx/>
              <a:buSzTx/>
              <a:buFontTx/>
              <a:buChar char="•"/>
              <a:tabLst/>
              <a:defRPr/>
            </a:pPr>
            <a:r>
              <a:rPr kumimoji="0" lang="en-US" sz="1600" b="0" i="0" u="none" strike="noStrike" kern="1200" cap="none" spc="0" normalizeH="0" baseline="0" noProof="0" dirty="0" smtClean="0">
                <a:ln>
                  <a:noFill/>
                </a:ln>
                <a:solidFill>
                  <a:srgbClr val="000000"/>
                </a:solidFill>
                <a:effectLst/>
                <a:uLnTx/>
                <a:uFillTx/>
                <a:latin typeface="Arial" charset="0"/>
                <a:ea typeface="+mn-ea"/>
                <a:cs typeface="Times New Roman" pitchFamily="18" charset="0"/>
              </a:rPr>
              <a:t>The primary purpose of the DELAC is to advise the local governing board on the LEA plan, taking into account the SPSA at each of the sites. </a:t>
            </a:r>
          </a:p>
          <a:p>
            <a:pPr marL="228600" marR="0" lvl="0" indent="-228600" algn="l" defTabSz="914400" rtl="0" eaLnBrk="0" fontAlgn="base" latinLnBrk="0" hangingPunct="0">
              <a:lnSpc>
                <a:spcPct val="100000"/>
              </a:lnSpc>
              <a:spcBef>
                <a:spcPct val="0"/>
              </a:spcBef>
              <a:spcAft>
                <a:spcPct val="0"/>
              </a:spcAft>
              <a:buClrTx/>
              <a:buSzTx/>
              <a:buFontTx/>
              <a:buNone/>
              <a:tabLst/>
              <a:defRPr/>
            </a:pPr>
            <a:endParaRPr kumimoji="0" lang="en-US" sz="1600" b="0" i="0" u="none" strike="noStrike" kern="1200" cap="none" spc="0" normalizeH="0" baseline="0" noProof="0" dirty="0" smtClean="0">
              <a:ln>
                <a:noFill/>
              </a:ln>
              <a:solidFill>
                <a:srgbClr val="000000"/>
              </a:solidFill>
              <a:effectLst/>
              <a:uLnTx/>
              <a:uFillTx/>
              <a:latin typeface="Arial" charset="0"/>
              <a:ea typeface="+mn-ea"/>
              <a:cs typeface="Times New Roman" pitchFamily="18" charset="0"/>
            </a:endParaRPr>
          </a:p>
          <a:p>
            <a:pPr marL="228600" marR="0" lvl="0" indent="-228600" algn="l" defTabSz="914400" rtl="0" eaLnBrk="0" fontAlgn="base" latinLnBrk="0" hangingPunct="0">
              <a:lnSpc>
                <a:spcPct val="100000"/>
              </a:lnSpc>
              <a:spcBef>
                <a:spcPct val="0"/>
              </a:spcBef>
              <a:spcAft>
                <a:spcPct val="0"/>
              </a:spcAft>
              <a:buClrTx/>
              <a:buSzTx/>
              <a:buFontTx/>
              <a:buChar char="•"/>
              <a:tabLst/>
              <a:defRPr/>
            </a:pPr>
            <a:r>
              <a:rPr kumimoji="0" lang="en-US" sz="1600" b="0" i="0" u="none" strike="noStrike" kern="1200" cap="none" spc="0" normalizeH="0" baseline="0" noProof="0" dirty="0" smtClean="0">
                <a:ln>
                  <a:noFill/>
                </a:ln>
                <a:solidFill>
                  <a:srgbClr val="000000"/>
                </a:solidFill>
                <a:effectLst/>
                <a:uLnTx/>
                <a:uFillTx/>
                <a:latin typeface="Arial" charset="0"/>
                <a:ea typeface="+mn-ea"/>
                <a:cs typeface="Times New Roman" pitchFamily="18" charset="0"/>
              </a:rPr>
              <a:t>The DELAC must also advise the District and the Local School Board on the needs assessment of the LEA, on a school by school basis, and on the establishment of district EL program goals and services for ELs.</a:t>
            </a:r>
          </a:p>
          <a:p>
            <a:pPr marL="228600" marR="0" lvl="0" indent="-228600" algn="l" defTabSz="914400" rtl="0" eaLnBrk="0" fontAlgn="base" latinLnBrk="0" hangingPunct="0">
              <a:lnSpc>
                <a:spcPct val="100000"/>
              </a:lnSpc>
              <a:spcBef>
                <a:spcPct val="0"/>
              </a:spcBef>
              <a:spcAft>
                <a:spcPct val="0"/>
              </a:spcAft>
              <a:buClrTx/>
              <a:buSzTx/>
              <a:buFontTx/>
              <a:buChar char="•"/>
              <a:tabLst/>
              <a:defRPr/>
            </a:pPr>
            <a:r>
              <a:rPr kumimoji="0" lang="en-US" sz="1600" b="0" i="0" u="none" strike="noStrike" kern="1200" cap="none" spc="0" normalizeH="0" baseline="0" noProof="0" dirty="0" smtClean="0">
                <a:ln>
                  <a:noFill/>
                </a:ln>
                <a:solidFill>
                  <a:srgbClr val="000000"/>
                </a:solidFill>
                <a:effectLst/>
                <a:uLnTx/>
                <a:uFillTx/>
                <a:latin typeface="Arial" charset="0"/>
                <a:ea typeface="+mn-ea"/>
                <a:cs typeface="Times New Roman" pitchFamily="18" charset="0"/>
              </a:rPr>
              <a:t>We will begin this work at the next meeting.</a:t>
            </a:r>
            <a:endParaRPr lang="en-US" dirty="0"/>
          </a:p>
        </p:txBody>
      </p:sp>
      <p:sp>
        <p:nvSpPr>
          <p:cNvPr id="4" name="Slide Number Placeholder 3"/>
          <p:cNvSpPr>
            <a:spLocks noGrp="1"/>
          </p:cNvSpPr>
          <p:nvPr>
            <p:ph type="sldNum" sz="quarter" idx="10"/>
          </p:nvPr>
        </p:nvSpPr>
        <p:spPr/>
        <p:txBody>
          <a:bodyPr/>
          <a:lstStyle/>
          <a:p>
            <a:fld id="{A7D0CA13-0704-44EE-B4B6-9F332FD365C2}" type="slidenum">
              <a:rPr lang="en-US" smtClean="0"/>
              <a:t>4</a:t>
            </a:fld>
            <a:endParaRPr lang="en-US"/>
          </a:p>
        </p:txBody>
      </p:sp>
      <p:sp>
        <p:nvSpPr>
          <p:cNvPr id="5" name="Footer Placeholder 4"/>
          <p:cNvSpPr>
            <a:spLocks noGrp="1"/>
          </p:cNvSpPr>
          <p:nvPr>
            <p:ph type="ftr" sz="quarter" idx="11"/>
          </p:nvPr>
        </p:nvSpPr>
        <p:spPr/>
        <p:txBody>
          <a:bodyPr/>
          <a:lstStyle/>
          <a:p>
            <a:r>
              <a:rPr lang="en-US" smtClean="0"/>
              <a:t>English/DELAC 11-13-13 PP/</a:t>
            </a:r>
            <a:endParaRPr lang="en-US"/>
          </a:p>
        </p:txBody>
      </p:sp>
    </p:spTree>
    <p:extLst>
      <p:ext uri="{BB962C8B-B14F-4D97-AF65-F5344CB8AC3E}">
        <p14:creationId xmlns:p14="http://schemas.microsoft.com/office/powerpoint/2010/main" val="3483960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DELAC assists the LEA in developing a plan to ensure compliance with applicable teacher and instructional aide requirements. </a:t>
            </a:r>
          </a:p>
          <a:p>
            <a:endParaRPr lang="en-US" dirty="0" smtClean="0"/>
          </a:p>
          <a:p>
            <a:r>
              <a:rPr lang="en-US" dirty="0" smtClean="0"/>
              <a:t>  The DELAC provides advice to the District and Local School Board based on the results of the latest language census report.</a:t>
            </a:r>
          </a:p>
          <a:p>
            <a:endParaRPr lang="en-US" dirty="0" smtClean="0"/>
          </a:p>
          <a:p>
            <a:r>
              <a:rPr lang="en-US" dirty="0" smtClean="0"/>
              <a:t>  Other legal requirements for the DELAC include a regular review of the district reclassification process and the required written parent notifications provided to parents of ELs. </a:t>
            </a:r>
          </a:p>
          <a:p>
            <a:endParaRPr lang="en-US" dirty="0" smtClean="0"/>
          </a:p>
          <a:p>
            <a:r>
              <a:rPr lang="en-US" dirty="0" smtClean="0"/>
              <a:t>  A FPM reviewer will look at DELAC meeting notes or minutes, sign-in sheets, training materials, and conduct interviews to determine if the DELAC is performing its advisory obligations to the District Board Members. </a:t>
            </a:r>
          </a:p>
          <a:p>
            <a:endParaRPr lang="en-US" dirty="0"/>
          </a:p>
        </p:txBody>
      </p:sp>
      <p:sp>
        <p:nvSpPr>
          <p:cNvPr id="4" name="Slide Number Placeholder 3"/>
          <p:cNvSpPr>
            <a:spLocks noGrp="1"/>
          </p:cNvSpPr>
          <p:nvPr>
            <p:ph type="sldNum" sz="quarter" idx="10"/>
          </p:nvPr>
        </p:nvSpPr>
        <p:spPr/>
        <p:txBody>
          <a:bodyPr/>
          <a:lstStyle/>
          <a:p>
            <a:fld id="{A7D0CA13-0704-44EE-B4B6-9F332FD365C2}" type="slidenum">
              <a:rPr lang="en-US" smtClean="0"/>
              <a:t>5</a:t>
            </a:fld>
            <a:endParaRPr lang="en-US"/>
          </a:p>
        </p:txBody>
      </p:sp>
      <p:sp>
        <p:nvSpPr>
          <p:cNvPr id="5" name="Footer Placeholder 4"/>
          <p:cNvSpPr>
            <a:spLocks noGrp="1"/>
          </p:cNvSpPr>
          <p:nvPr>
            <p:ph type="ftr" sz="quarter" idx="11"/>
          </p:nvPr>
        </p:nvSpPr>
        <p:spPr/>
        <p:txBody>
          <a:bodyPr/>
          <a:lstStyle/>
          <a:p>
            <a:r>
              <a:rPr lang="en-US" smtClean="0"/>
              <a:t>English/DELAC 11-13-13 PP/</a:t>
            </a:r>
            <a:endParaRPr lang="en-US"/>
          </a:p>
        </p:txBody>
      </p:sp>
    </p:spTree>
    <p:extLst>
      <p:ext uri="{BB962C8B-B14F-4D97-AF65-F5344CB8AC3E}">
        <p14:creationId xmlns:p14="http://schemas.microsoft.com/office/powerpoint/2010/main" val="3917312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buFontTx/>
              <a:buChar char="•"/>
            </a:pPr>
            <a:r>
              <a:rPr lang="en-US" sz="1200" dirty="0" smtClean="0">
                <a:latin typeface="Arial" charset="0"/>
              </a:rPr>
              <a:t>In full consultation with committee members, the LEA must provide training materials and training to the DELAC to assist them in fulfilling their legal responsibilities. </a:t>
            </a:r>
          </a:p>
          <a:p>
            <a:pPr>
              <a:spcBef>
                <a:spcPct val="0"/>
              </a:spcBef>
            </a:pPr>
            <a:endParaRPr lang="en-US" sz="1200" dirty="0" smtClean="0">
              <a:latin typeface="Arial" charset="0"/>
            </a:endParaRPr>
          </a:p>
          <a:p>
            <a:pPr>
              <a:spcBef>
                <a:spcPct val="0"/>
              </a:spcBef>
              <a:buFontTx/>
              <a:buChar char="•"/>
            </a:pPr>
            <a:r>
              <a:rPr lang="en-US" sz="1200" dirty="0" smtClean="0">
                <a:latin typeface="Arial" charset="0"/>
              </a:rPr>
              <a:t>  Compliance is determined for this item by reviewing documentation such as meeting notes or minutes, training materials, and by conducting interviews with administration and committee members.</a:t>
            </a:r>
            <a:endParaRPr lang="en-US" sz="1200" dirty="0" smtClean="0">
              <a:latin typeface="+mn-lt"/>
            </a:endParaRPr>
          </a:p>
          <a:p>
            <a:pPr>
              <a:spcBef>
                <a:spcPct val="0"/>
              </a:spcBef>
              <a:buFontTx/>
              <a:buChar char="•"/>
            </a:pPr>
            <a:r>
              <a:rPr lang="en-US" sz="1200" dirty="0" smtClean="0">
                <a:latin typeface="+mn-lt"/>
              </a:rPr>
              <a:t>Please</a:t>
            </a:r>
            <a:r>
              <a:rPr lang="en-US" sz="1200" baseline="0" dirty="0" smtClean="0">
                <a:latin typeface="+mn-lt"/>
              </a:rPr>
              <a:t> let us know what type of training you need to be able to fulfill your legal responsibilities.</a:t>
            </a:r>
          </a:p>
          <a:p>
            <a:pPr>
              <a:spcBef>
                <a:spcPct val="0"/>
              </a:spcBef>
              <a:buFontTx/>
              <a:buChar char="•"/>
            </a:pPr>
            <a:r>
              <a:rPr lang="en-US" sz="1200" baseline="0" dirty="0" smtClean="0">
                <a:latin typeface="+mn-lt"/>
              </a:rPr>
              <a:t>BALLOT</a:t>
            </a:r>
            <a:endParaRPr lang="en-US" sz="1200" dirty="0" smtClean="0">
              <a:latin typeface="Arial" charset="0"/>
            </a:endParaRPr>
          </a:p>
        </p:txBody>
      </p:sp>
      <p:sp>
        <p:nvSpPr>
          <p:cNvPr id="4" name="Slide Number Placeholder 3"/>
          <p:cNvSpPr>
            <a:spLocks noGrp="1"/>
          </p:cNvSpPr>
          <p:nvPr>
            <p:ph type="sldNum" sz="quarter" idx="10"/>
          </p:nvPr>
        </p:nvSpPr>
        <p:spPr/>
        <p:txBody>
          <a:bodyPr/>
          <a:lstStyle/>
          <a:p>
            <a:fld id="{A7D0CA13-0704-44EE-B4B6-9F332FD365C2}" type="slidenum">
              <a:rPr lang="en-US" smtClean="0"/>
              <a:t>6</a:t>
            </a:fld>
            <a:endParaRPr lang="en-US"/>
          </a:p>
        </p:txBody>
      </p:sp>
      <p:sp>
        <p:nvSpPr>
          <p:cNvPr id="5" name="Footer Placeholder 4"/>
          <p:cNvSpPr>
            <a:spLocks noGrp="1"/>
          </p:cNvSpPr>
          <p:nvPr>
            <p:ph type="ftr" sz="quarter" idx="11"/>
          </p:nvPr>
        </p:nvSpPr>
        <p:spPr/>
        <p:txBody>
          <a:bodyPr/>
          <a:lstStyle/>
          <a:p>
            <a:r>
              <a:rPr lang="en-US" smtClean="0"/>
              <a:t>English/DELAC 11-13-13 PP/</a:t>
            </a:r>
            <a:endParaRPr lang="en-US"/>
          </a:p>
        </p:txBody>
      </p:sp>
    </p:spTree>
    <p:extLst>
      <p:ext uri="{BB962C8B-B14F-4D97-AF65-F5344CB8AC3E}">
        <p14:creationId xmlns:p14="http://schemas.microsoft.com/office/powerpoint/2010/main" val="42055558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Talk to discuss </a:t>
            </a:r>
            <a:r>
              <a:rPr lang="en-US" smtClean="0"/>
              <a:t>other possible topics</a:t>
            </a:r>
            <a:endParaRPr lang="en-US" dirty="0"/>
          </a:p>
        </p:txBody>
      </p:sp>
      <p:sp>
        <p:nvSpPr>
          <p:cNvPr id="4" name="Slide Number Placeholder 3"/>
          <p:cNvSpPr>
            <a:spLocks noGrp="1"/>
          </p:cNvSpPr>
          <p:nvPr>
            <p:ph type="sldNum" sz="quarter" idx="10"/>
          </p:nvPr>
        </p:nvSpPr>
        <p:spPr/>
        <p:txBody>
          <a:bodyPr/>
          <a:lstStyle/>
          <a:p>
            <a:fld id="{A7D0CA13-0704-44EE-B4B6-9F332FD365C2}" type="slidenum">
              <a:rPr lang="en-US" smtClean="0"/>
              <a:t>9</a:t>
            </a:fld>
            <a:endParaRPr lang="en-US"/>
          </a:p>
        </p:txBody>
      </p:sp>
      <p:sp>
        <p:nvSpPr>
          <p:cNvPr id="5" name="Footer Placeholder 4"/>
          <p:cNvSpPr>
            <a:spLocks noGrp="1"/>
          </p:cNvSpPr>
          <p:nvPr>
            <p:ph type="ftr" sz="quarter" idx="11"/>
          </p:nvPr>
        </p:nvSpPr>
        <p:spPr/>
        <p:txBody>
          <a:bodyPr/>
          <a:lstStyle/>
          <a:p>
            <a:r>
              <a:rPr lang="en-US" smtClean="0"/>
              <a:t>English/DELAC 11-13-13 PP/</a:t>
            </a:r>
            <a:endParaRPr lang="en-US"/>
          </a:p>
        </p:txBody>
      </p:sp>
    </p:spTree>
    <p:extLst>
      <p:ext uri="{BB962C8B-B14F-4D97-AF65-F5344CB8AC3E}">
        <p14:creationId xmlns:p14="http://schemas.microsoft.com/office/powerpoint/2010/main" val="14270576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z="1700" smtClean="0">
              <a:ea typeface="ＭＳ Ｐゴシック" charset="-128"/>
            </a:endParaRPr>
          </a:p>
          <a:p>
            <a:pPr eaLnBrk="1" hangingPunct="1">
              <a:spcBef>
                <a:spcPct val="0"/>
              </a:spcBef>
            </a:pPr>
            <a:endParaRPr lang="en-US" smtClean="0">
              <a:ea typeface="ＭＳ Ｐゴシック" charset="-128"/>
            </a:endParaRPr>
          </a:p>
        </p:txBody>
      </p:sp>
      <p:sp>
        <p:nvSpPr>
          <p:cNvPr id="174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charset="-128"/>
              </a:defRPr>
            </a:lvl1pPr>
            <a:lvl2pPr marL="742950" indent="-285750" eaLnBrk="0" hangingPunct="0">
              <a:defRPr sz="2400">
                <a:solidFill>
                  <a:schemeClr val="tx1"/>
                </a:solidFill>
                <a:latin typeface="Calibri" pitchFamily="34" charset="0"/>
                <a:ea typeface="ＭＳ Ｐゴシック" charset="-128"/>
              </a:defRPr>
            </a:lvl2pPr>
            <a:lvl3pPr marL="1143000" indent="-228600" eaLnBrk="0" hangingPunct="0">
              <a:defRPr sz="2400">
                <a:solidFill>
                  <a:schemeClr val="tx1"/>
                </a:solidFill>
                <a:latin typeface="Calibri" pitchFamily="34" charset="0"/>
                <a:ea typeface="ＭＳ Ｐゴシック" charset="-128"/>
              </a:defRPr>
            </a:lvl3pPr>
            <a:lvl4pPr marL="1600200" indent="-228600" eaLnBrk="0" hangingPunct="0">
              <a:defRPr sz="2400">
                <a:solidFill>
                  <a:schemeClr val="tx1"/>
                </a:solidFill>
                <a:latin typeface="Calibri" pitchFamily="34" charset="0"/>
                <a:ea typeface="ＭＳ Ｐゴシック" charset="-128"/>
              </a:defRPr>
            </a:lvl4pPr>
            <a:lvl5pPr marL="2057400" indent="-228600" eaLnBrk="0" hangingPunct="0">
              <a:defRPr sz="2400">
                <a:solidFill>
                  <a:schemeClr val="tx1"/>
                </a:solidFill>
                <a:latin typeface="Calibri" pitchFamily="34"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pitchFamily="34"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pitchFamily="34"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pitchFamily="34"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hangingPunct="1"/>
            <a:fld id="{D1E2B778-2F01-46E3-9DCB-97290C20079A}" type="slidenum">
              <a:rPr lang="en-US" sz="1200">
                <a:solidFill>
                  <a:srgbClr val="000000"/>
                </a:solidFill>
              </a:rPr>
              <a:pPr eaLnBrk="1" hangingPunct="1"/>
              <a:t>11</a:t>
            </a:fld>
            <a:endParaRPr lang="en-US" sz="1200">
              <a:solidFill>
                <a:srgbClr val="000000"/>
              </a:solidFill>
            </a:endParaRPr>
          </a:p>
        </p:txBody>
      </p:sp>
      <p:sp>
        <p:nvSpPr>
          <p:cNvPr id="2" name="Footer Placeholder 1"/>
          <p:cNvSpPr>
            <a:spLocks noGrp="1"/>
          </p:cNvSpPr>
          <p:nvPr>
            <p:ph type="ftr" sz="quarter" idx="10"/>
          </p:nvPr>
        </p:nvSpPr>
        <p:spPr/>
        <p:txBody>
          <a:bodyPr/>
          <a:lstStyle/>
          <a:p>
            <a:r>
              <a:rPr lang="en-US" smtClean="0"/>
              <a:t>English/DELAC 11-13-13 PP/</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1"/>
          <p:cNvSpPr>
            <a:spLocks noGrp="1"/>
          </p:cNvSpPr>
          <p:nvPr>
            <p:ph type="ctrTitle"/>
          </p:nvPr>
        </p:nvSpPr>
        <p:spPr>
          <a:xfrm>
            <a:off x="1600200" y="2098675"/>
            <a:ext cx="7543800" cy="1470025"/>
          </a:xfrm>
        </p:spPr>
        <p:txBody>
          <a:bodyPr/>
          <a:lstStyle>
            <a:lvl1pPr>
              <a:defRPr sz="3800"/>
            </a:lvl1pPr>
          </a:lstStyle>
          <a:p>
            <a:r>
              <a:rPr lang="en-US" dirty="0" smtClean="0"/>
              <a:t>Click to edit Master title style</a:t>
            </a:r>
            <a:endParaRPr lang="en-US" dirty="0"/>
          </a:p>
        </p:txBody>
      </p:sp>
      <p:sp>
        <p:nvSpPr>
          <p:cNvPr id="6" name="Subtitle 2"/>
          <p:cNvSpPr>
            <a:spLocks noGrp="1"/>
          </p:cNvSpPr>
          <p:nvPr>
            <p:ph type="subTitle" idx="1"/>
          </p:nvPr>
        </p:nvSpPr>
        <p:spPr>
          <a:xfrm>
            <a:off x="1835426" y="3854450"/>
            <a:ext cx="7156174"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215667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7" name="Content Placeholder 2"/>
          <p:cNvSpPr>
            <a:spLocks noGrp="1"/>
          </p:cNvSpPr>
          <p:nvPr>
            <p:ph idx="1"/>
          </p:nvPr>
        </p:nvSpPr>
        <p:spPr>
          <a:xfrm>
            <a:off x="1600200" y="1981200"/>
            <a:ext cx="7239000" cy="4267200"/>
          </a:xfrm>
        </p:spPr>
        <p:txBody>
          <a:bodyPr/>
          <a:lstStyle>
            <a:lvl1pPr>
              <a:defRPr sz="2600">
                <a:latin typeface="Verdana" pitchFamily="34" charset="0"/>
              </a:defRPr>
            </a:lvl1pPr>
            <a:lvl2pPr>
              <a:defRPr sz="2400">
                <a:latin typeface="Verdana" pitchFamily="34" charset="0"/>
              </a:defRPr>
            </a:lvl2pPr>
            <a:lvl3pPr>
              <a:defRPr sz="2400">
                <a:latin typeface="Verdana" pitchFamily="34" charset="0"/>
              </a:defRPr>
            </a:lvl3pPr>
            <a:lvl4pPr>
              <a:defRPr>
                <a:latin typeface="Verdana" pitchFamily="34" charset="0"/>
              </a:defRPr>
            </a:lvl4pPr>
            <a:lvl5pPr>
              <a:defRPr sz="1600">
                <a:latin typeface="Verdan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1447800" y="1066800"/>
            <a:ext cx="7620000" cy="685800"/>
          </a:xfrm>
        </p:spPr>
        <p:txBody>
          <a:bodyPr>
            <a:normAutofit/>
          </a:bodyPr>
          <a:lstStyle>
            <a:lvl1pPr algn="l">
              <a:tabLst>
                <a:tab pos="1144588" algn="l"/>
              </a:tabLst>
              <a:defRPr sz="3200" b="0">
                <a:solidFill>
                  <a:schemeClr val="bg1"/>
                </a:solidFill>
                <a:latin typeface="Arial" pitchFamily="34" charset="0"/>
                <a:cs typeface="Arial"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4293078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pic>
        <p:nvPicPr>
          <p:cNvPr id="4" name="Picture 2" descr="http://1.bp.blogspot.com/-w3XJWOzGI04/TbdquabyEAI/AAAAAAAAFGw/kdX58bSb7Bk/s1600/LAUSD-Logo.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8200" y="152400"/>
            <a:ext cx="5413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a:off x="0" y="1057275"/>
            <a:ext cx="9144000" cy="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0" y="1133475"/>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6200" y="76200"/>
            <a:ext cx="8229600" cy="858753"/>
          </a:xfrm>
        </p:spPr>
        <p:txBody>
          <a:bodyPr>
            <a:normAutofit/>
          </a:bodyPr>
          <a:lstStyle>
            <a:lvl1pPr algn="l">
              <a:defRPr sz="3600">
                <a:solidFill>
                  <a:schemeClr val="tx2"/>
                </a:solidFill>
              </a:defRPr>
            </a:lvl1pPr>
          </a:lstStyle>
          <a:p>
            <a:r>
              <a:rPr lang="en-US" smtClean="0"/>
              <a:t>Click to edit Master title style</a:t>
            </a:r>
            <a:endParaRPr lang="en-US"/>
          </a:p>
        </p:txBody>
      </p:sp>
      <p:sp>
        <p:nvSpPr>
          <p:cNvPr id="3" name="Content Placeholder 2"/>
          <p:cNvSpPr>
            <a:spLocks noGrp="1"/>
          </p:cNvSpPr>
          <p:nvPr>
            <p:ph idx="1"/>
          </p:nvPr>
        </p:nvSpPr>
        <p:spPr>
          <a:xfrm>
            <a:off x="457200" y="1404396"/>
            <a:ext cx="8229600" cy="46631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endParaRPr lang="en-US"/>
          </a:p>
        </p:txBody>
      </p:sp>
      <p:sp>
        <p:nvSpPr>
          <p:cNvPr id="8" name="Footer Placeholder 4"/>
          <p:cNvSpPr>
            <a:spLocks noGrp="1"/>
          </p:cNvSpPr>
          <p:nvPr>
            <p:ph type="ftr" sz="quarter" idx="11"/>
          </p:nvPr>
        </p:nvSpPr>
        <p:spPr/>
        <p:txBody>
          <a:bodyPr rtlCol="0"/>
          <a:lstStyle>
            <a:lvl1pPr defTabSz="457200" fontAlgn="auto">
              <a:spcBef>
                <a:spcPts val="0"/>
              </a:spcBef>
              <a:spcAft>
                <a:spcPts val="0"/>
              </a:spcAft>
              <a:defRPr>
                <a:solidFill>
                  <a:prstClr val="black">
                    <a:tint val="75000"/>
                  </a:prstClr>
                </a:solidFill>
                <a:latin typeface="Calibri"/>
                <a:ea typeface="+mn-ea"/>
                <a:cs typeface="+mn-cs"/>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fld id="{270345D5-49DB-46A7-9A2D-2509E259BEAC}" type="slidenum">
              <a:rPr lang="en-US"/>
              <a:pPr/>
              <a:t>‹#›</a:t>
            </a:fld>
            <a:endParaRPr lang="en-US"/>
          </a:p>
        </p:txBody>
      </p:sp>
    </p:spTree>
    <p:extLst>
      <p:ext uri="{BB962C8B-B14F-4D97-AF65-F5344CB8AC3E}">
        <p14:creationId xmlns:p14="http://schemas.microsoft.com/office/powerpoint/2010/main" val="3257061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2_Blank">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r="54167" b="85556"/>
          <a:stretch/>
        </p:blipFill>
        <p:spPr>
          <a:xfrm>
            <a:off x="141768" y="165166"/>
            <a:ext cx="3274829" cy="780098"/>
          </a:xfrm>
          <a:prstGeom prst="rect">
            <a:avLst/>
          </a:prstGeom>
        </p:spPr>
      </p:pic>
      <p:cxnSp>
        <p:nvCxnSpPr>
          <p:cNvPr id="6" name="Straight Connector 5"/>
          <p:cNvCxnSpPr/>
          <p:nvPr userDrawn="1"/>
        </p:nvCxnSpPr>
        <p:spPr>
          <a:xfrm>
            <a:off x="28169" y="945263"/>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00678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English/DELAC 11-13-13 PP/</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C47611-A1FD-4321-80E6-333CBFCF1AEE}" type="slidenum">
              <a:rPr lang="en-US" smtClean="0"/>
              <a:t>‹#›</a:t>
            </a:fld>
            <a:endParaRPr lang="en-US"/>
          </a:p>
        </p:txBody>
      </p:sp>
      <p:pic>
        <p:nvPicPr>
          <p:cNvPr id="7" name="Picture 6"/>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2959" y="-36250"/>
            <a:ext cx="9144000" cy="6858000"/>
          </a:xfrm>
          <a:prstGeom prst="rect">
            <a:avLst/>
          </a:prstGeom>
        </p:spPr>
      </p:pic>
    </p:spTree>
    <p:extLst>
      <p:ext uri="{BB962C8B-B14F-4D97-AF65-F5344CB8AC3E}">
        <p14:creationId xmlns:p14="http://schemas.microsoft.com/office/powerpoint/2010/main" val="1666651539"/>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www.scusd.edu/multilingual-literacy-english-language-learner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239000" cy="4191000"/>
          </a:xfrm>
        </p:spPr>
        <p:txBody>
          <a:bodyPr/>
          <a:lstStyle/>
          <a:p>
            <a:pPr marL="0" indent="0" algn="ctr">
              <a:buNone/>
            </a:pPr>
            <a:endParaRPr lang="en-US" dirty="0" smtClean="0"/>
          </a:p>
          <a:p>
            <a:pPr marL="0" indent="0" algn="ctr">
              <a:buNone/>
            </a:pPr>
            <a:endParaRPr lang="en-US" dirty="0"/>
          </a:p>
          <a:p>
            <a:pPr marL="0" indent="0" algn="ctr">
              <a:buNone/>
            </a:pPr>
            <a:r>
              <a:rPr lang="en-US" sz="5400" dirty="0" smtClean="0"/>
              <a:t>Welcome to DELAC</a:t>
            </a:r>
          </a:p>
          <a:p>
            <a:pPr marL="0" indent="0" algn="ctr">
              <a:buNone/>
            </a:pPr>
            <a:r>
              <a:rPr lang="en-US" sz="3200" b="1" dirty="0" smtClean="0"/>
              <a:t>D</a:t>
            </a:r>
            <a:r>
              <a:rPr lang="en-US" sz="3200" dirty="0" smtClean="0"/>
              <a:t>istrict-level </a:t>
            </a:r>
            <a:r>
              <a:rPr lang="en-US" sz="3200" b="1" dirty="0" smtClean="0"/>
              <a:t>E</a:t>
            </a:r>
            <a:r>
              <a:rPr lang="en-US" sz="3200" dirty="0" smtClean="0"/>
              <a:t>nglish </a:t>
            </a:r>
            <a:r>
              <a:rPr lang="en-US" sz="3200" b="1" dirty="0" smtClean="0"/>
              <a:t>L</a:t>
            </a:r>
            <a:r>
              <a:rPr lang="en-US" sz="3200" dirty="0" smtClean="0"/>
              <a:t>earner </a:t>
            </a:r>
            <a:r>
              <a:rPr lang="en-US" sz="3200" b="1" dirty="0" smtClean="0"/>
              <a:t>A</a:t>
            </a:r>
            <a:r>
              <a:rPr lang="en-US" sz="3200" dirty="0" smtClean="0"/>
              <a:t>dvisory </a:t>
            </a:r>
            <a:r>
              <a:rPr lang="en-US" sz="3200" b="1" dirty="0" smtClean="0"/>
              <a:t>C</a:t>
            </a:r>
            <a:r>
              <a:rPr lang="en-US" sz="3200" dirty="0" smtClean="0"/>
              <a:t>ommittee</a:t>
            </a:r>
          </a:p>
          <a:p>
            <a:pPr marL="0" indent="0" algn="ctr">
              <a:buNone/>
            </a:pPr>
            <a:r>
              <a:rPr lang="en-US" sz="2400" dirty="0" smtClean="0"/>
              <a:t>November 13, 2013</a:t>
            </a:r>
            <a:endParaRPr lang="en-US" sz="2400" dirty="0"/>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29907448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28"/>
          <p:cNvGraphicFramePr>
            <a:graphicFrameLocks/>
          </p:cNvGraphicFramePr>
          <p:nvPr>
            <p:extLst>
              <p:ext uri="{D42A27DB-BD31-4B8C-83A1-F6EECF244321}">
                <p14:modId xmlns:p14="http://schemas.microsoft.com/office/powerpoint/2010/main" val="3932750553"/>
              </p:ext>
            </p:extLst>
          </p:nvPr>
        </p:nvGraphicFramePr>
        <p:xfrm>
          <a:off x="1371600" y="2514600"/>
          <a:ext cx="7696200" cy="4216241"/>
        </p:xfrm>
        <a:graphic>
          <a:graphicData uri="http://schemas.openxmlformats.org/drawingml/2006/table">
            <a:tbl>
              <a:tblPr/>
              <a:tblGrid>
                <a:gridCol w="1829123"/>
                <a:gridCol w="1829122"/>
                <a:gridCol w="4037955"/>
              </a:tblGrid>
              <a:tr h="1489544">
                <a:tc gridSpan="2">
                  <a:txBody>
                    <a:bodyPr/>
                    <a:lstStyle/>
                    <a:p>
                      <a:pPr marL="0" marR="0" lvl="0" indent="0" algn="l" defTabSz="914400" rtl="0" eaLnBrk="1" fontAlgn="base" latinLnBrk="0" hangingPunct="1">
                        <a:lnSpc>
                          <a:spcPct val="100000"/>
                        </a:lnSpc>
                        <a:spcBef>
                          <a:spcPct val="20000"/>
                        </a:spcBef>
                        <a:spcAft>
                          <a:spcPct val="0"/>
                        </a:spcAft>
                        <a:buClr>
                          <a:srgbClr val="FFCC00"/>
                        </a:buClr>
                        <a:buSzTx/>
                        <a:buFont typeface="Wingdings" charset="2"/>
                        <a:buNone/>
                        <a:tabLst/>
                      </a:pPr>
                      <a:endParaRPr kumimoji="0" lang="en-US" sz="1900" b="1" i="0" u="none" strike="noStrike" cap="none" normalizeH="0" baseline="0" dirty="0">
                        <a:ln>
                          <a:noFill/>
                        </a:ln>
                        <a:solidFill>
                          <a:schemeClr val="bg1"/>
                        </a:solidFill>
                        <a:effectLst/>
                        <a:latin typeface="Arial Narrow" charset="0"/>
                        <a:ea typeface="Arial" charset="0"/>
                        <a:cs typeface="Arial" charset="0"/>
                      </a:endParaRPr>
                    </a:p>
                  </a:txBody>
                  <a:tcPr marL="85060" marR="85060" marT="42863" marB="42863"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 typeface="Wingdings" charset="2"/>
                        <a:buNone/>
                        <a:tabLst/>
                      </a:pPr>
                      <a:r>
                        <a:rPr kumimoji="0" lang="en-US" sz="1700" b="1" i="0" u="sng" strike="noStrike" cap="none" normalizeH="0" baseline="0" dirty="0">
                          <a:ln>
                            <a:noFill/>
                          </a:ln>
                          <a:solidFill>
                            <a:schemeClr val="bg1"/>
                          </a:solidFill>
                          <a:effectLst/>
                          <a:latin typeface="Arial Narrow" charset="0"/>
                          <a:ea typeface="Arial" charset="0"/>
                          <a:cs typeface="Arial" charset="0"/>
                        </a:rPr>
                        <a:t>Targeted Supplemental Resources</a:t>
                      </a:r>
                    </a:p>
                    <a:p>
                      <a:pPr marL="0" marR="0" lvl="0" indent="0" algn="ctr" defTabSz="914400" rtl="0" eaLnBrk="1" fontAlgn="base" latinLnBrk="0" hangingPunct="1">
                        <a:lnSpc>
                          <a:spcPct val="100000"/>
                        </a:lnSpc>
                        <a:spcBef>
                          <a:spcPct val="20000"/>
                        </a:spcBef>
                        <a:spcAft>
                          <a:spcPct val="0"/>
                        </a:spcAft>
                        <a:buClr>
                          <a:srgbClr val="FFCC00"/>
                        </a:buClr>
                        <a:buSzTx/>
                        <a:buFont typeface="Wingdings" charset="2"/>
                        <a:buNone/>
                        <a:tabLst/>
                      </a:pPr>
                      <a:r>
                        <a:rPr kumimoji="0" lang="en-US" sz="1700" b="1" i="0" u="none" strike="noStrike" cap="none" normalizeH="0" baseline="0" dirty="0" smtClean="0">
                          <a:ln>
                            <a:noFill/>
                          </a:ln>
                          <a:solidFill>
                            <a:srgbClr val="C00000"/>
                          </a:solidFill>
                          <a:effectLst/>
                          <a:latin typeface="Arial Narrow" charset="0"/>
                          <a:ea typeface="Arial" charset="0"/>
                          <a:cs typeface="Arial" charset="0"/>
                        </a:rPr>
                        <a:t>Title-III </a:t>
                      </a:r>
                      <a:r>
                        <a:rPr kumimoji="0" lang="en-US" sz="1700" b="1" i="0" u="none" strike="noStrike" cap="none" normalizeH="0" baseline="0" dirty="0">
                          <a:ln>
                            <a:noFill/>
                          </a:ln>
                          <a:solidFill>
                            <a:schemeClr val="bg1"/>
                          </a:solidFill>
                          <a:effectLst/>
                          <a:latin typeface="Arial Narrow" charset="0"/>
                          <a:ea typeface="Arial" charset="0"/>
                          <a:cs typeface="Arial" charset="0"/>
                        </a:rPr>
                        <a:t>and </a:t>
                      </a:r>
                      <a:r>
                        <a:rPr kumimoji="0" lang="en-US" sz="1700" b="1" i="0" u="none" strike="noStrike" cap="none" normalizeH="0" baseline="0" dirty="0">
                          <a:ln>
                            <a:noFill/>
                          </a:ln>
                          <a:solidFill>
                            <a:schemeClr val="tx1"/>
                          </a:solidFill>
                          <a:effectLst/>
                          <a:latin typeface="Arial Narrow" charset="0"/>
                          <a:ea typeface="Arial" charset="0"/>
                          <a:cs typeface="Arial" charset="0"/>
                        </a:rPr>
                        <a:t>EIA-LEP</a:t>
                      </a:r>
                    </a:p>
                    <a:p>
                      <a:pPr marL="0" marR="0" lvl="0" indent="0" algn="ctr" defTabSz="914400" rtl="0" eaLnBrk="1" fontAlgn="base" latinLnBrk="0" hangingPunct="1">
                        <a:lnSpc>
                          <a:spcPct val="100000"/>
                        </a:lnSpc>
                        <a:spcBef>
                          <a:spcPct val="20000"/>
                        </a:spcBef>
                        <a:spcAft>
                          <a:spcPct val="0"/>
                        </a:spcAft>
                        <a:buClr>
                          <a:srgbClr val="FFCC00"/>
                        </a:buClr>
                        <a:buSzTx/>
                        <a:buFont typeface="Wingdings" charset="2"/>
                        <a:buNone/>
                        <a:tabLst/>
                      </a:pPr>
                      <a:r>
                        <a:rPr kumimoji="0" lang="en-US" sz="1900" b="1" i="0" u="none" strike="noStrike" cap="none" normalizeH="0" baseline="0" dirty="0">
                          <a:ln>
                            <a:noFill/>
                          </a:ln>
                          <a:solidFill>
                            <a:schemeClr val="bg1"/>
                          </a:solidFill>
                          <a:effectLst/>
                          <a:latin typeface="Arial Narrow" charset="0"/>
                          <a:ea typeface="Arial" charset="0"/>
                          <a:cs typeface="Arial" charset="0"/>
                        </a:rPr>
                        <a:t>(</a:t>
                      </a:r>
                      <a:r>
                        <a:rPr kumimoji="0" lang="en-US" sz="1900" b="1" i="0" u="none" strike="noStrike" cap="none" normalizeH="0" baseline="0" dirty="0" smtClean="0">
                          <a:ln>
                            <a:noFill/>
                          </a:ln>
                          <a:solidFill>
                            <a:schemeClr val="bg1"/>
                          </a:solidFill>
                          <a:effectLst/>
                          <a:latin typeface="Arial Narrow" charset="0"/>
                          <a:ea typeface="Arial" charset="0"/>
                          <a:cs typeface="Arial" charset="0"/>
                        </a:rPr>
                        <a:t>Examples: Tutoring for ELs, electronic dictionaries in primary languages)</a:t>
                      </a:r>
                      <a:endParaRPr kumimoji="0" lang="en-US" sz="1900" b="1" i="0" u="none" strike="noStrike" cap="none" normalizeH="0" baseline="0" dirty="0">
                        <a:ln>
                          <a:noFill/>
                        </a:ln>
                        <a:solidFill>
                          <a:schemeClr val="bg1"/>
                        </a:solidFill>
                        <a:effectLst/>
                        <a:latin typeface="Arial Narrow" charset="0"/>
                        <a:ea typeface="Arial" charset="0"/>
                        <a:cs typeface="Arial" charset="0"/>
                      </a:endParaRPr>
                    </a:p>
                  </a:txBody>
                  <a:tcPr marL="85060" marR="85060" marT="42863" marB="4286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r>
              <a:tr h="1489544">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 typeface="Wingdings" charset="2"/>
                        <a:buNone/>
                        <a:tabLst/>
                      </a:pPr>
                      <a:endParaRPr kumimoji="0" lang="en-US" sz="1900" b="1" i="0" u="none" strike="noStrike" cap="none" normalizeH="0" baseline="0" dirty="0">
                        <a:ln>
                          <a:noFill/>
                        </a:ln>
                        <a:solidFill>
                          <a:schemeClr val="bg1"/>
                        </a:solidFill>
                        <a:effectLst/>
                        <a:latin typeface="Arial Narrow" charset="0"/>
                        <a:ea typeface="Arial" charset="0"/>
                        <a:cs typeface="Arial" charset="0"/>
                      </a:endParaRPr>
                    </a:p>
                  </a:txBody>
                  <a:tcPr marL="85060" marR="85060" marT="42863" marB="42863"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rgbClr val="FFCC00"/>
                        </a:buClr>
                        <a:buSzTx/>
                        <a:buFont typeface="Wingdings" charset="2"/>
                        <a:buNone/>
                        <a:tabLst/>
                      </a:pPr>
                      <a:r>
                        <a:rPr kumimoji="0" lang="en-US" sz="1700" b="1" i="0" u="sng" strike="noStrike" cap="none" normalizeH="0" baseline="0" dirty="0">
                          <a:ln>
                            <a:noFill/>
                          </a:ln>
                          <a:solidFill>
                            <a:srgbClr val="0070C0"/>
                          </a:solidFill>
                          <a:effectLst/>
                          <a:latin typeface="Arial Narrow" charset="0"/>
                          <a:ea typeface="Arial" charset="0"/>
                          <a:cs typeface="Arial" charset="0"/>
                        </a:rPr>
                        <a:t>General Supplemental Resource</a:t>
                      </a:r>
                    </a:p>
                    <a:p>
                      <a:pPr marL="0" marR="0" lvl="0" indent="0" algn="ctr" defTabSz="914400" rtl="0" eaLnBrk="1" fontAlgn="base" latinLnBrk="0" hangingPunct="1">
                        <a:lnSpc>
                          <a:spcPct val="100000"/>
                        </a:lnSpc>
                        <a:spcBef>
                          <a:spcPct val="20000"/>
                        </a:spcBef>
                        <a:spcAft>
                          <a:spcPct val="0"/>
                        </a:spcAft>
                        <a:buClr>
                          <a:srgbClr val="FFCC00"/>
                        </a:buClr>
                        <a:buSzTx/>
                        <a:buFont typeface="Wingdings" charset="2"/>
                        <a:buNone/>
                        <a:tabLst/>
                      </a:pPr>
                      <a:r>
                        <a:rPr kumimoji="0" lang="en-US" sz="1700" b="1" i="0" u="none" strike="noStrike" cap="none" normalizeH="0" baseline="0" dirty="0" smtClean="0">
                          <a:ln>
                            <a:noFill/>
                          </a:ln>
                          <a:solidFill>
                            <a:srgbClr val="C00000"/>
                          </a:solidFill>
                          <a:effectLst/>
                          <a:latin typeface="Arial Narrow" charset="0"/>
                          <a:ea typeface="Arial" charset="0"/>
                          <a:cs typeface="Arial" charset="0"/>
                        </a:rPr>
                        <a:t>Title-I </a:t>
                      </a:r>
                      <a:r>
                        <a:rPr kumimoji="0" lang="en-US" sz="1700" b="1" i="0" u="none" strike="noStrike" cap="none" normalizeH="0" baseline="0" dirty="0">
                          <a:ln>
                            <a:noFill/>
                          </a:ln>
                          <a:solidFill>
                            <a:srgbClr val="0070C0"/>
                          </a:solidFill>
                          <a:effectLst/>
                          <a:latin typeface="Arial Narrow" charset="0"/>
                          <a:ea typeface="Arial" charset="0"/>
                          <a:cs typeface="Arial" charset="0"/>
                        </a:rPr>
                        <a:t>and </a:t>
                      </a:r>
                      <a:r>
                        <a:rPr kumimoji="0" lang="en-US" sz="1700" b="1" i="0" u="none" strike="noStrike" cap="none" normalizeH="0" baseline="0" dirty="0">
                          <a:ln>
                            <a:noFill/>
                          </a:ln>
                          <a:solidFill>
                            <a:schemeClr val="tx1"/>
                          </a:solidFill>
                          <a:effectLst/>
                          <a:latin typeface="Arial Narrow" charset="0"/>
                          <a:ea typeface="Arial" charset="0"/>
                          <a:cs typeface="Arial" charset="0"/>
                        </a:rPr>
                        <a:t>EIA-SCE</a:t>
                      </a:r>
                    </a:p>
                    <a:p>
                      <a:pPr marL="0" marR="0" lvl="0" indent="0" algn="ctr" defTabSz="914400" rtl="0" eaLnBrk="1" fontAlgn="base" latinLnBrk="0" hangingPunct="1">
                        <a:lnSpc>
                          <a:spcPct val="100000"/>
                        </a:lnSpc>
                        <a:spcBef>
                          <a:spcPct val="20000"/>
                        </a:spcBef>
                        <a:spcAft>
                          <a:spcPct val="0"/>
                        </a:spcAft>
                        <a:buClr>
                          <a:srgbClr val="FFCC00"/>
                        </a:buClr>
                        <a:buSzTx/>
                        <a:buFont typeface="Wingdings" charset="2"/>
                        <a:buNone/>
                        <a:tabLst/>
                      </a:pPr>
                      <a:r>
                        <a:rPr kumimoji="0" lang="en-US" sz="1900" b="1" i="0" u="none" strike="noStrike" cap="none" normalizeH="0" baseline="0" dirty="0">
                          <a:ln>
                            <a:noFill/>
                          </a:ln>
                          <a:solidFill>
                            <a:srgbClr val="0070C0"/>
                          </a:solidFill>
                          <a:effectLst/>
                          <a:latin typeface="Arial Narrow" charset="0"/>
                          <a:ea typeface="Arial" charset="0"/>
                          <a:cs typeface="Arial" charset="0"/>
                        </a:rPr>
                        <a:t>(Examples: Intervention, supplemental materials, counselors, staff development)</a:t>
                      </a:r>
                    </a:p>
                  </a:txBody>
                  <a:tcPr marL="85060" marR="85060" marT="42863" marB="4286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r>
              <a:tr h="1237153">
                <a:tc gridSpan="3">
                  <a:txBody>
                    <a:bodyPr/>
                    <a:lstStyle/>
                    <a:p>
                      <a:pPr marL="0" marR="0" lvl="0" indent="0" algn="ctr" defTabSz="914400" rtl="0" eaLnBrk="1" fontAlgn="base" latinLnBrk="0" hangingPunct="1">
                        <a:lnSpc>
                          <a:spcPct val="100000"/>
                        </a:lnSpc>
                        <a:spcBef>
                          <a:spcPct val="20000"/>
                        </a:spcBef>
                        <a:spcAft>
                          <a:spcPct val="0"/>
                        </a:spcAft>
                        <a:buClr>
                          <a:srgbClr val="FFCC00"/>
                        </a:buClr>
                        <a:buSzTx/>
                        <a:buFont typeface="Wingdings" charset="2"/>
                        <a:buNone/>
                        <a:tabLst/>
                      </a:pPr>
                      <a:r>
                        <a:rPr kumimoji="0" lang="en-US" sz="1700" b="1" i="0" u="sng" strike="noStrike" cap="none" normalizeH="0" baseline="0" dirty="0">
                          <a:ln>
                            <a:noFill/>
                          </a:ln>
                          <a:solidFill>
                            <a:schemeClr val="bg1"/>
                          </a:solidFill>
                          <a:effectLst/>
                          <a:latin typeface="Arial Narrow" charset="0"/>
                          <a:ea typeface="Arial" charset="0"/>
                          <a:cs typeface="Arial" charset="0"/>
                        </a:rPr>
                        <a:t>Core – General Operations &amp; Required Program Elements</a:t>
                      </a:r>
                    </a:p>
                    <a:p>
                      <a:pPr marL="0" marR="0" lvl="0" indent="0" algn="ctr" defTabSz="914400" rtl="0" eaLnBrk="1" fontAlgn="base" latinLnBrk="0" hangingPunct="1">
                        <a:lnSpc>
                          <a:spcPct val="100000"/>
                        </a:lnSpc>
                        <a:spcBef>
                          <a:spcPct val="20000"/>
                        </a:spcBef>
                        <a:spcAft>
                          <a:spcPct val="0"/>
                        </a:spcAft>
                        <a:buClr>
                          <a:srgbClr val="FFCC00"/>
                        </a:buClr>
                        <a:buSzTx/>
                        <a:buFont typeface="Wingdings" charset="2"/>
                        <a:buNone/>
                        <a:tabLst/>
                      </a:pPr>
                      <a:r>
                        <a:rPr kumimoji="0" lang="en-US" sz="1700" b="1" i="0" u="none" strike="noStrike" cap="none" normalizeH="0" baseline="0" dirty="0" smtClean="0">
                          <a:ln>
                            <a:noFill/>
                          </a:ln>
                          <a:solidFill>
                            <a:schemeClr val="tx1"/>
                          </a:solidFill>
                          <a:effectLst/>
                          <a:latin typeface="Arial Narrow" charset="0"/>
                          <a:ea typeface="Arial" charset="0"/>
                          <a:cs typeface="Arial" charset="0"/>
                        </a:rPr>
                        <a:t>General </a:t>
                      </a:r>
                      <a:r>
                        <a:rPr kumimoji="0" lang="en-US" sz="1700" b="1" i="0" u="none" strike="noStrike" cap="none" normalizeH="0" baseline="0" dirty="0">
                          <a:ln>
                            <a:noFill/>
                          </a:ln>
                          <a:solidFill>
                            <a:schemeClr val="tx1"/>
                          </a:solidFill>
                          <a:effectLst/>
                          <a:latin typeface="Arial Narrow" charset="0"/>
                          <a:ea typeface="Arial" charset="0"/>
                          <a:cs typeface="Arial" charset="0"/>
                        </a:rPr>
                        <a:t>Fund</a:t>
                      </a:r>
                    </a:p>
                    <a:p>
                      <a:pPr marL="0" marR="0" lvl="0" indent="0" algn="ctr" defTabSz="914400" rtl="0" eaLnBrk="1" fontAlgn="base" latinLnBrk="0" hangingPunct="1">
                        <a:lnSpc>
                          <a:spcPct val="100000"/>
                        </a:lnSpc>
                        <a:spcBef>
                          <a:spcPct val="20000"/>
                        </a:spcBef>
                        <a:spcAft>
                          <a:spcPct val="0"/>
                        </a:spcAft>
                        <a:buClr>
                          <a:srgbClr val="FFCC00"/>
                        </a:buClr>
                        <a:buSzTx/>
                        <a:buFont typeface="Wingdings" charset="2"/>
                        <a:buNone/>
                        <a:tabLst/>
                      </a:pPr>
                      <a:r>
                        <a:rPr kumimoji="0" lang="en-US" sz="1900" b="1" i="0" u="none" strike="noStrike" cap="none" normalizeH="0" baseline="0" dirty="0">
                          <a:ln>
                            <a:noFill/>
                          </a:ln>
                          <a:solidFill>
                            <a:schemeClr val="bg1"/>
                          </a:solidFill>
                          <a:effectLst/>
                          <a:latin typeface="Arial Narrow" charset="0"/>
                          <a:ea typeface="Arial" charset="0"/>
                          <a:cs typeface="Arial" charset="0"/>
                        </a:rPr>
                        <a:t>(Examples: Regular classroom teachers and core textbooks) </a:t>
                      </a:r>
                    </a:p>
                  </a:txBody>
                  <a:tcPr marL="85060" marR="85060" marT="42863" marB="4286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hlink"/>
                    </a:solidFill>
                  </a:tcPr>
                </a:tc>
                <a:tc hMerge="1">
                  <a:txBody>
                    <a:bodyPr/>
                    <a:lstStyle/>
                    <a:p>
                      <a:endParaRPr lang="en-US"/>
                    </a:p>
                  </a:txBody>
                  <a:tcPr/>
                </a:tc>
                <a:tc hMerge="1">
                  <a:txBody>
                    <a:bodyPr/>
                    <a:lstStyle/>
                    <a:p>
                      <a:endParaRPr lang="en-US"/>
                    </a:p>
                  </a:txBody>
                  <a:tcPr/>
                </a:tc>
              </a:tr>
            </a:tbl>
          </a:graphicData>
        </a:graphic>
      </p:graphicFrame>
      <p:sp>
        <p:nvSpPr>
          <p:cNvPr id="5" name="TextBox 4"/>
          <p:cNvSpPr txBox="1"/>
          <p:nvPr/>
        </p:nvSpPr>
        <p:spPr>
          <a:xfrm>
            <a:off x="8576930" y="6599709"/>
            <a:ext cx="496186" cy="230832"/>
          </a:xfrm>
          <a:prstGeom prst="rect">
            <a:avLst/>
          </a:prstGeom>
          <a:noFill/>
        </p:spPr>
        <p:txBody>
          <a:bodyPr wrap="square" lIns="85341" tIns="42670" rIns="85341" bIns="42670" rtlCol="0">
            <a:spAutoFit/>
          </a:bodyPr>
          <a:lstStyle/>
          <a:p>
            <a:r>
              <a:rPr lang="en-US" sz="900" dirty="0">
                <a:solidFill>
                  <a:schemeClr val="bg1"/>
                </a:solidFill>
                <a:latin typeface="Verdana" pitchFamily="34" charset="0"/>
                <a:ea typeface="Verdana" pitchFamily="34" charset="0"/>
                <a:cs typeface="Verdana" pitchFamily="34" charset="0"/>
              </a:rPr>
              <a:t>20</a:t>
            </a:r>
          </a:p>
        </p:txBody>
      </p:sp>
      <p:sp>
        <p:nvSpPr>
          <p:cNvPr id="6" name="Freeform 5"/>
          <p:cNvSpPr/>
          <p:nvPr/>
        </p:nvSpPr>
        <p:spPr>
          <a:xfrm>
            <a:off x="4315968" y="5756715"/>
            <a:ext cx="1563624" cy="598365"/>
          </a:xfrm>
          <a:custGeom>
            <a:avLst/>
            <a:gdLst>
              <a:gd name="connsiteX0" fmla="*/ 923544 w 1563624"/>
              <a:gd name="connsiteY0" fmla="*/ 104589 h 598365"/>
              <a:gd name="connsiteX1" fmla="*/ 859536 w 1563624"/>
              <a:gd name="connsiteY1" fmla="*/ 86301 h 598365"/>
              <a:gd name="connsiteX2" fmla="*/ 749808 w 1563624"/>
              <a:gd name="connsiteY2" fmla="*/ 40581 h 598365"/>
              <a:gd name="connsiteX3" fmla="*/ 457200 w 1563624"/>
              <a:gd name="connsiteY3" fmla="*/ 31437 h 598365"/>
              <a:gd name="connsiteX4" fmla="*/ 137160 w 1563624"/>
              <a:gd name="connsiteY4" fmla="*/ 49725 h 598365"/>
              <a:gd name="connsiteX5" fmla="*/ 109728 w 1563624"/>
              <a:gd name="connsiteY5" fmla="*/ 77157 h 598365"/>
              <a:gd name="connsiteX6" fmla="*/ 54864 w 1563624"/>
              <a:gd name="connsiteY6" fmla="*/ 113733 h 598365"/>
              <a:gd name="connsiteX7" fmla="*/ 18288 w 1563624"/>
              <a:gd name="connsiteY7" fmla="*/ 168597 h 598365"/>
              <a:gd name="connsiteX8" fmla="*/ 0 w 1563624"/>
              <a:gd name="connsiteY8" fmla="*/ 232605 h 598365"/>
              <a:gd name="connsiteX9" fmla="*/ 18288 w 1563624"/>
              <a:gd name="connsiteY9" fmla="*/ 397197 h 598365"/>
              <a:gd name="connsiteX10" fmla="*/ 91440 w 1563624"/>
              <a:gd name="connsiteY10" fmla="*/ 461205 h 598365"/>
              <a:gd name="connsiteX11" fmla="*/ 109728 w 1563624"/>
              <a:gd name="connsiteY11" fmla="*/ 488637 h 598365"/>
              <a:gd name="connsiteX12" fmla="*/ 137160 w 1563624"/>
              <a:gd name="connsiteY12" fmla="*/ 506925 h 598365"/>
              <a:gd name="connsiteX13" fmla="*/ 210312 w 1563624"/>
              <a:gd name="connsiteY13" fmla="*/ 543501 h 598365"/>
              <a:gd name="connsiteX14" fmla="*/ 292608 w 1563624"/>
              <a:gd name="connsiteY14" fmla="*/ 589221 h 598365"/>
              <a:gd name="connsiteX15" fmla="*/ 841248 w 1563624"/>
              <a:gd name="connsiteY15" fmla="*/ 598365 h 598365"/>
              <a:gd name="connsiteX16" fmla="*/ 1435608 w 1563624"/>
              <a:gd name="connsiteY16" fmla="*/ 589221 h 598365"/>
              <a:gd name="connsiteX17" fmla="*/ 1490472 w 1563624"/>
              <a:gd name="connsiteY17" fmla="*/ 580077 h 598365"/>
              <a:gd name="connsiteX18" fmla="*/ 1517904 w 1563624"/>
              <a:gd name="connsiteY18" fmla="*/ 570933 h 598365"/>
              <a:gd name="connsiteX19" fmla="*/ 1563624 w 1563624"/>
              <a:gd name="connsiteY19" fmla="*/ 488637 h 598365"/>
              <a:gd name="connsiteX20" fmla="*/ 1545336 w 1563624"/>
              <a:gd name="connsiteY20" fmla="*/ 232605 h 598365"/>
              <a:gd name="connsiteX21" fmla="*/ 1527048 w 1563624"/>
              <a:gd name="connsiteY21" fmla="*/ 205173 h 598365"/>
              <a:gd name="connsiteX22" fmla="*/ 1517904 w 1563624"/>
              <a:gd name="connsiteY22" fmla="*/ 177741 h 598365"/>
              <a:gd name="connsiteX23" fmla="*/ 1463040 w 1563624"/>
              <a:gd name="connsiteY23" fmla="*/ 113733 h 598365"/>
              <a:gd name="connsiteX24" fmla="*/ 1435608 w 1563624"/>
              <a:gd name="connsiteY24" fmla="*/ 95445 h 598365"/>
              <a:gd name="connsiteX25" fmla="*/ 1371600 w 1563624"/>
              <a:gd name="connsiteY25" fmla="*/ 49725 h 598365"/>
              <a:gd name="connsiteX26" fmla="*/ 1307592 w 1563624"/>
              <a:gd name="connsiteY26" fmla="*/ 31437 h 598365"/>
              <a:gd name="connsiteX27" fmla="*/ 1280160 w 1563624"/>
              <a:gd name="connsiteY27" fmla="*/ 22293 h 598365"/>
              <a:gd name="connsiteX28" fmla="*/ 996696 w 1563624"/>
              <a:gd name="connsiteY28" fmla="*/ 13149 h 598365"/>
              <a:gd name="connsiteX29" fmla="*/ 694944 w 1563624"/>
              <a:gd name="connsiteY29" fmla="*/ 4005 h 598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63624" h="598365">
                <a:moveTo>
                  <a:pt x="923544" y="104589"/>
                </a:moveTo>
                <a:cubicBezTo>
                  <a:pt x="902208" y="98493"/>
                  <a:pt x="880358" y="93972"/>
                  <a:pt x="859536" y="86301"/>
                </a:cubicBezTo>
                <a:cubicBezTo>
                  <a:pt x="822355" y="72603"/>
                  <a:pt x="789069" y="45935"/>
                  <a:pt x="749808" y="40581"/>
                </a:cubicBezTo>
                <a:cubicBezTo>
                  <a:pt x="653119" y="27396"/>
                  <a:pt x="554736" y="34485"/>
                  <a:pt x="457200" y="31437"/>
                </a:cubicBezTo>
                <a:cubicBezTo>
                  <a:pt x="350520" y="37533"/>
                  <a:pt x="243101" y="35785"/>
                  <a:pt x="137160" y="49725"/>
                </a:cubicBezTo>
                <a:cubicBezTo>
                  <a:pt x="124339" y="51412"/>
                  <a:pt x="119936" y="69218"/>
                  <a:pt x="109728" y="77157"/>
                </a:cubicBezTo>
                <a:cubicBezTo>
                  <a:pt x="92378" y="90651"/>
                  <a:pt x="54864" y="113733"/>
                  <a:pt x="54864" y="113733"/>
                </a:cubicBezTo>
                <a:cubicBezTo>
                  <a:pt x="42672" y="132021"/>
                  <a:pt x="23619" y="147274"/>
                  <a:pt x="18288" y="168597"/>
                </a:cubicBezTo>
                <a:cubicBezTo>
                  <a:pt x="6806" y="214524"/>
                  <a:pt x="13118" y="193251"/>
                  <a:pt x="0" y="232605"/>
                </a:cubicBezTo>
                <a:cubicBezTo>
                  <a:pt x="6096" y="287469"/>
                  <a:pt x="3763" y="343940"/>
                  <a:pt x="18288" y="397197"/>
                </a:cubicBezTo>
                <a:cubicBezTo>
                  <a:pt x="23631" y="416786"/>
                  <a:pt x="78202" y="447967"/>
                  <a:pt x="91440" y="461205"/>
                </a:cubicBezTo>
                <a:cubicBezTo>
                  <a:pt x="99211" y="468976"/>
                  <a:pt x="101957" y="480866"/>
                  <a:pt x="109728" y="488637"/>
                </a:cubicBezTo>
                <a:cubicBezTo>
                  <a:pt x="117499" y="496408"/>
                  <a:pt x="128217" y="500537"/>
                  <a:pt x="137160" y="506925"/>
                </a:cubicBezTo>
                <a:cubicBezTo>
                  <a:pt x="187377" y="542794"/>
                  <a:pt x="155993" y="529921"/>
                  <a:pt x="210312" y="543501"/>
                </a:cubicBezTo>
                <a:cubicBezTo>
                  <a:pt x="236873" y="570062"/>
                  <a:pt x="247095" y="588462"/>
                  <a:pt x="292608" y="589221"/>
                </a:cubicBezTo>
                <a:lnTo>
                  <a:pt x="841248" y="598365"/>
                </a:lnTo>
                <a:lnTo>
                  <a:pt x="1435608" y="589221"/>
                </a:lnTo>
                <a:cubicBezTo>
                  <a:pt x="1454141" y="588699"/>
                  <a:pt x="1472373" y="584099"/>
                  <a:pt x="1490472" y="580077"/>
                </a:cubicBezTo>
                <a:cubicBezTo>
                  <a:pt x="1499881" y="577986"/>
                  <a:pt x="1508760" y="573981"/>
                  <a:pt x="1517904" y="570933"/>
                </a:cubicBezTo>
                <a:cubicBezTo>
                  <a:pt x="1559827" y="508049"/>
                  <a:pt x="1547529" y="536921"/>
                  <a:pt x="1563624" y="488637"/>
                </a:cubicBezTo>
                <a:cubicBezTo>
                  <a:pt x="1557528" y="403293"/>
                  <a:pt x="1556285" y="317463"/>
                  <a:pt x="1545336" y="232605"/>
                </a:cubicBezTo>
                <a:cubicBezTo>
                  <a:pt x="1543930" y="221706"/>
                  <a:pt x="1531963" y="215003"/>
                  <a:pt x="1527048" y="205173"/>
                </a:cubicBezTo>
                <a:cubicBezTo>
                  <a:pt x="1522737" y="196552"/>
                  <a:pt x="1522686" y="186110"/>
                  <a:pt x="1517904" y="177741"/>
                </a:cubicBezTo>
                <a:cubicBezTo>
                  <a:pt x="1506896" y="158477"/>
                  <a:pt x="1480728" y="128473"/>
                  <a:pt x="1463040" y="113733"/>
                </a:cubicBezTo>
                <a:cubicBezTo>
                  <a:pt x="1454597" y="106698"/>
                  <a:pt x="1444551" y="101833"/>
                  <a:pt x="1435608" y="95445"/>
                </a:cubicBezTo>
                <a:cubicBezTo>
                  <a:pt x="1425944" y="88542"/>
                  <a:pt x="1385966" y="56908"/>
                  <a:pt x="1371600" y="49725"/>
                </a:cubicBezTo>
                <a:cubicBezTo>
                  <a:pt x="1356984" y="42417"/>
                  <a:pt x="1321264" y="35343"/>
                  <a:pt x="1307592" y="31437"/>
                </a:cubicBezTo>
                <a:cubicBezTo>
                  <a:pt x="1298324" y="28789"/>
                  <a:pt x="1289782" y="22859"/>
                  <a:pt x="1280160" y="22293"/>
                </a:cubicBezTo>
                <a:cubicBezTo>
                  <a:pt x="1185786" y="16742"/>
                  <a:pt x="1091184" y="16197"/>
                  <a:pt x="996696" y="13149"/>
                </a:cubicBezTo>
                <a:cubicBezTo>
                  <a:pt x="860656" y="-9524"/>
                  <a:pt x="960372" y="4005"/>
                  <a:pt x="694944" y="4005"/>
                </a:cubicBez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6144768" y="4370832"/>
            <a:ext cx="841248" cy="384048"/>
          </a:xfrm>
          <a:custGeom>
            <a:avLst/>
            <a:gdLst>
              <a:gd name="connsiteX0" fmla="*/ 841248 w 841248"/>
              <a:gd name="connsiteY0" fmla="*/ 54864 h 384048"/>
              <a:gd name="connsiteX1" fmla="*/ 722376 w 841248"/>
              <a:gd name="connsiteY1" fmla="*/ 18288 h 384048"/>
              <a:gd name="connsiteX2" fmla="*/ 621792 w 841248"/>
              <a:gd name="connsiteY2" fmla="*/ 9144 h 384048"/>
              <a:gd name="connsiteX3" fmla="*/ 566928 w 841248"/>
              <a:gd name="connsiteY3" fmla="*/ 0 h 384048"/>
              <a:gd name="connsiteX4" fmla="*/ 109728 w 841248"/>
              <a:gd name="connsiteY4" fmla="*/ 9144 h 384048"/>
              <a:gd name="connsiteX5" fmla="*/ 82296 w 841248"/>
              <a:gd name="connsiteY5" fmla="*/ 36576 h 384048"/>
              <a:gd name="connsiteX6" fmla="*/ 54864 w 841248"/>
              <a:gd name="connsiteY6" fmla="*/ 54864 h 384048"/>
              <a:gd name="connsiteX7" fmla="*/ 36576 w 841248"/>
              <a:gd name="connsiteY7" fmla="*/ 82296 h 384048"/>
              <a:gd name="connsiteX8" fmla="*/ 0 w 841248"/>
              <a:gd name="connsiteY8" fmla="*/ 118872 h 384048"/>
              <a:gd name="connsiteX9" fmla="*/ 9144 w 841248"/>
              <a:gd name="connsiteY9" fmla="*/ 283464 h 384048"/>
              <a:gd name="connsiteX10" fmla="*/ 18288 w 841248"/>
              <a:gd name="connsiteY10" fmla="*/ 329184 h 384048"/>
              <a:gd name="connsiteX11" fmla="*/ 36576 w 841248"/>
              <a:gd name="connsiteY11" fmla="*/ 356616 h 384048"/>
              <a:gd name="connsiteX12" fmla="*/ 64008 w 841248"/>
              <a:gd name="connsiteY12" fmla="*/ 365760 h 384048"/>
              <a:gd name="connsiteX13" fmla="*/ 155448 w 841248"/>
              <a:gd name="connsiteY13" fmla="*/ 384048 h 384048"/>
              <a:gd name="connsiteX14" fmla="*/ 420624 w 841248"/>
              <a:gd name="connsiteY14" fmla="*/ 374904 h 384048"/>
              <a:gd name="connsiteX15" fmla="*/ 722376 w 841248"/>
              <a:gd name="connsiteY15" fmla="*/ 356616 h 384048"/>
              <a:gd name="connsiteX16" fmla="*/ 758952 w 841248"/>
              <a:gd name="connsiteY16" fmla="*/ 347472 h 384048"/>
              <a:gd name="connsiteX17" fmla="*/ 813816 w 841248"/>
              <a:gd name="connsiteY17" fmla="*/ 329184 h 384048"/>
              <a:gd name="connsiteX18" fmla="*/ 786384 w 841248"/>
              <a:gd name="connsiteY18" fmla="*/ 54864 h 384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41248" h="384048">
                <a:moveTo>
                  <a:pt x="841248" y="54864"/>
                </a:moveTo>
                <a:cubicBezTo>
                  <a:pt x="794321" y="36093"/>
                  <a:pt x="777564" y="27002"/>
                  <a:pt x="722376" y="18288"/>
                </a:cubicBezTo>
                <a:cubicBezTo>
                  <a:pt x="689122" y="13037"/>
                  <a:pt x="655228" y="13078"/>
                  <a:pt x="621792" y="9144"/>
                </a:cubicBezTo>
                <a:cubicBezTo>
                  <a:pt x="603379" y="6978"/>
                  <a:pt x="585216" y="3048"/>
                  <a:pt x="566928" y="0"/>
                </a:cubicBezTo>
                <a:cubicBezTo>
                  <a:pt x="414528" y="3048"/>
                  <a:pt x="261726" y="-2328"/>
                  <a:pt x="109728" y="9144"/>
                </a:cubicBezTo>
                <a:cubicBezTo>
                  <a:pt x="96833" y="10117"/>
                  <a:pt x="92230" y="28297"/>
                  <a:pt x="82296" y="36576"/>
                </a:cubicBezTo>
                <a:cubicBezTo>
                  <a:pt x="73853" y="43611"/>
                  <a:pt x="64008" y="48768"/>
                  <a:pt x="54864" y="54864"/>
                </a:cubicBezTo>
                <a:cubicBezTo>
                  <a:pt x="48768" y="64008"/>
                  <a:pt x="45158" y="75431"/>
                  <a:pt x="36576" y="82296"/>
                </a:cubicBezTo>
                <a:cubicBezTo>
                  <a:pt x="-7759" y="117764"/>
                  <a:pt x="19951" y="59020"/>
                  <a:pt x="0" y="118872"/>
                </a:cubicBezTo>
                <a:cubicBezTo>
                  <a:pt x="3048" y="173736"/>
                  <a:pt x="4384" y="228722"/>
                  <a:pt x="9144" y="283464"/>
                </a:cubicBezTo>
                <a:cubicBezTo>
                  <a:pt x="10490" y="298947"/>
                  <a:pt x="12831" y="314632"/>
                  <a:pt x="18288" y="329184"/>
                </a:cubicBezTo>
                <a:cubicBezTo>
                  <a:pt x="22147" y="339474"/>
                  <a:pt x="27994" y="349751"/>
                  <a:pt x="36576" y="356616"/>
                </a:cubicBezTo>
                <a:cubicBezTo>
                  <a:pt x="44102" y="362637"/>
                  <a:pt x="54740" y="363112"/>
                  <a:pt x="64008" y="365760"/>
                </a:cubicBezTo>
                <a:cubicBezTo>
                  <a:pt x="102202" y="376673"/>
                  <a:pt x="112336" y="376863"/>
                  <a:pt x="155448" y="384048"/>
                </a:cubicBezTo>
                <a:lnTo>
                  <a:pt x="420624" y="374904"/>
                </a:lnTo>
                <a:cubicBezTo>
                  <a:pt x="521275" y="370034"/>
                  <a:pt x="722376" y="356616"/>
                  <a:pt x="722376" y="356616"/>
                </a:cubicBezTo>
                <a:cubicBezTo>
                  <a:pt x="734568" y="353568"/>
                  <a:pt x="746915" y="351083"/>
                  <a:pt x="758952" y="347472"/>
                </a:cubicBezTo>
                <a:cubicBezTo>
                  <a:pt x="777416" y="341933"/>
                  <a:pt x="813816" y="329184"/>
                  <a:pt x="813816" y="329184"/>
                </a:cubicBezTo>
                <a:cubicBezTo>
                  <a:pt x="804364" y="64536"/>
                  <a:pt x="865058" y="133538"/>
                  <a:pt x="786384" y="54864"/>
                </a:cubicBez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7086600" y="2843784"/>
            <a:ext cx="804672" cy="347472"/>
          </a:xfrm>
          <a:custGeom>
            <a:avLst/>
            <a:gdLst>
              <a:gd name="connsiteX0" fmla="*/ 402336 w 804672"/>
              <a:gd name="connsiteY0" fmla="*/ 54864 h 347472"/>
              <a:gd name="connsiteX1" fmla="*/ 347472 w 804672"/>
              <a:gd name="connsiteY1" fmla="*/ 36576 h 347472"/>
              <a:gd name="connsiteX2" fmla="*/ 36576 w 804672"/>
              <a:gd name="connsiteY2" fmla="*/ 36576 h 347472"/>
              <a:gd name="connsiteX3" fmla="*/ 18288 w 804672"/>
              <a:gd name="connsiteY3" fmla="*/ 64008 h 347472"/>
              <a:gd name="connsiteX4" fmla="*/ 0 w 804672"/>
              <a:gd name="connsiteY4" fmla="*/ 118872 h 347472"/>
              <a:gd name="connsiteX5" fmla="*/ 18288 w 804672"/>
              <a:gd name="connsiteY5" fmla="*/ 301752 h 347472"/>
              <a:gd name="connsiteX6" fmla="*/ 36576 w 804672"/>
              <a:gd name="connsiteY6" fmla="*/ 338328 h 347472"/>
              <a:gd name="connsiteX7" fmla="*/ 73152 w 804672"/>
              <a:gd name="connsiteY7" fmla="*/ 347472 h 347472"/>
              <a:gd name="connsiteX8" fmla="*/ 228600 w 804672"/>
              <a:gd name="connsiteY8" fmla="*/ 347472 h 347472"/>
              <a:gd name="connsiteX9" fmla="*/ 795528 w 804672"/>
              <a:gd name="connsiteY9" fmla="*/ 338328 h 347472"/>
              <a:gd name="connsiteX10" fmla="*/ 804672 w 804672"/>
              <a:gd name="connsiteY10" fmla="*/ 310896 h 347472"/>
              <a:gd name="connsiteX11" fmla="*/ 795528 w 804672"/>
              <a:gd name="connsiteY11" fmla="*/ 164592 h 347472"/>
              <a:gd name="connsiteX12" fmla="*/ 758952 w 804672"/>
              <a:gd name="connsiteY12" fmla="*/ 82296 h 347472"/>
              <a:gd name="connsiteX13" fmla="*/ 731520 w 804672"/>
              <a:gd name="connsiteY13" fmla="*/ 54864 h 347472"/>
              <a:gd name="connsiteX14" fmla="*/ 694944 w 804672"/>
              <a:gd name="connsiteY14" fmla="*/ 45720 h 347472"/>
              <a:gd name="connsiteX15" fmla="*/ 658368 w 804672"/>
              <a:gd name="connsiteY15" fmla="*/ 18288 h 347472"/>
              <a:gd name="connsiteX16" fmla="*/ 594360 w 804672"/>
              <a:gd name="connsiteY16" fmla="*/ 0 h 347472"/>
              <a:gd name="connsiteX17" fmla="*/ 338328 w 804672"/>
              <a:gd name="connsiteY17" fmla="*/ 9144 h 347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04672" h="347472">
                <a:moveTo>
                  <a:pt x="402336" y="54864"/>
                </a:moveTo>
                <a:cubicBezTo>
                  <a:pt x="384048" y="48768"/>
                  <a:pt x="366174" y="41251"/>
                  <a:pt x="347472" y="36576"/>
                </a:cubicBezTo>
                <a:cubicBezTo>
                  <a:pt x="248942" y="11944"/>
                  <a:pt x="124262" y="33444"/>
                  <a:pt x="36576" y="36576"/>
                </a:cubicBezTo>
                <a:cubicBezTo>
                  <a:pt x="30480" y="45720"/>
                  <a:pt x="22751" y="53965"/>
                  <a:pt x="18288" y="64008"/>
                </a:cubicBezTo>
                <a:cubicBezTo>
                  <a:pt x="10459" y="81624"/>
                  <a:pt x="0" y="118872"/>
                  <a:pt x="0" y="118872"/>
                </a:cubicBezTo>
                <a:cubicBezTo>
                  <a:pt x="3454" y="177588"/>
                  <a:pt x="-6108" y="244827"/>
                  <a:pt x="18288" y="301752"/>
                </a:cubicBezTo>
                <a:cubicBezTo>
                  <a:pt x="23658" y="314281"/>
                  <a:pt x="26104" y="329602"/>
                  <a:pt x="36576" y="338328"/>
                </a:cubicBezTo>
                <a:cubicBezTo>
                  <a:pt x="46230" y="346373"/>
                  <a:pt x="60960" y="344424"/>
                  <a:pt x="73152" y="347472"/>
                </a:cubicBezTo>
                <a:cubicBezTo>
                  <a:pt x="176955" y="326711"/>
                  <a:pt x="51210" y="347472"/>
                  <a:pt x="228600" y="347472"/>
                </a:cubicBezTo>
                <a:cubicBezTo>
                  <a:pt x="417601" y="347472"/>
                  <a:pt x="606552" y="341376"/>
                  <a:pt x="795528" y="338328"/>
                </a:cubicBezTo>
                <a:cubicBezTo>
                  <a:pt x="798576" y="329184"/>
                  <a:pt x="804672" y="320535"/>
                  <a:pt x="804672" y="310896"/>
                </a:cubicBezTo>
                <a:cubicBezTo>
                  <a:pt x="804672" y="262033"/>
                  <a:pt x="802130" y="213007"/>
                  <a:pt x="795528" y="164592"/>
                </a:cubicBezTo>
                <a:cubicBezTo>
                  <a:pt x="791628" y="135988"/>
                  <a:pt x="777750" y="104853"/>
                  <a:pt x="758952" y="82296"/>
                </a:cubicBezTo>
                <a:cubicBezTo>
                  <a:pt x="750673" y="72362"/>
                  <a:pt x="742748" y="61280"/>
                  <a:pt x="731520" y="54864"/>
                </a:cubicBezTo>
                <a:cubicBezTo>
                  <a:pt x="720609" y="48629"/>
                  <a:pt x="707136" y="48768"/>
                  <a:pt x="694944" y="45720"/>
                </a:cubicBezTo>
                <a:cubicBezTo>
                  <a:pt x="682752" y="36576"/>
                  <a:pt x="671600" y="25849"/>
                  <a:pt x="658368" y="18288"/>
                </a:cubicBezTo>
                <a:cubicBezTo>
                  <a:pt x="648165" y="12458"/>
                  <a:pt x="602278" y="1980"/>
                  <a:pt x="594360" y="0"/>
                </a:cubicBezTo>
                <a:cubicBezTo>
                  <a:pt x="350525" y="9378"/>
                  <a:pt x="435923" y="9144"/>
                  <a:pt x="338328" y="9144"/>
                </a:cubicBez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447800" y="2286000"/>
            <a:ext cx="3429000" cy="1200329"/>
          </a:xfrm>
          <a:prstGeom prst="rect">
            <a:avLst/>
          </a:prstGeom>
          <a:noFill/>
        </p:spPr>
        <p:txBody>
          <a:bodyPr wrap="square" rtlCol="0">
            <a:spAutoFit/>
          </a:bodyPr>
          <a:lstStyle/>
          <a:p>
            <a:r>
              <a:rPr lang="en-US" dirty="0">
                <a:latin typeface="+mj-lt"/>
              </a:rPr>
              <a:t>	</a:t>
            </a:r>
            <a:r>
              <a:rPr lang="en-US" dirty="0" smtClean="0">
                <a:latin typeface="+mj-lt"/>
              </a:rPr>
              <a:t>EIA-LEP</a:t>
            </a:r>
          </a:p>
          <a:p>
            <a:r>
              <a:rPr lang="en-US" dirty="0" smtClean="0">
                <a:latin typeface="+mj-lt"/>
              </a:rPr>
              <a:t>	EIA-SCE </a:t>
            </a:r>
          </a:p>
          <a:p>
            <a:r>
              <a:rPr lang="en-US" dirty="0" smtClean="0">
                <a:latin typeface="+mj-lt"/>
              </a:rPr>
              <a:t>           </a:t>
            </a:r>
            <a:r>
              <a:rPr lang="en-US" u="sng" dirty="0" smtClean="0">
                <a:latin typeface="+mj-lt"/>
              </a:rPr>
              <a:t>+ 	</a:t>
            </a:r>
            <a:r>
              <a:rPr lang="en-US" u="sng" dirty="0">
                <a:latin typeface="+mj-lt"/>
              </a:rPr>
              <a:t>General</a:t>
            </a:r>
            <a:r>
              <a:rPr lang="en-US" u="sng" dirty="0" smtClean="0">
                <a:latin typeface="+mj-lt"/>
              </a:rPr>
              <a:t>	</a:t>
            </a:r>
            <a:r>
              <a:rPr lang="en-US" u="sng" dirty="0">
                <a:latin typeface="+mj-lt"/>
              </a:rPr>
              <a:t>Fund</a:t>
            </a:r>
            <a:endParaRPr lang="en-US" u="sng" dirty="0" smtClean="0">
              <a:latin typeface="+mj-lt"/>
            </a:endParaRPr>
          </a:p>
          <a:p>
            <a:r>
              <a:rPr lang="en-US" dirty="0" smtClean="0">
                <a:latin typeface="+mj-lt"/>
              </a:rPr>
              <a:t>Local Control Funding Formula</a:t>
            </a:r>
            <a:endParaRPr lang="en-US" dirty="0">
              <a:latin typeface="+mj-lt"/>
            </a:endParaRPr>
          </a:p>
        </p:txBody>
      </p:sp>
      <p:sp>
        <p:nvSpPr>
          <p:cNvPr id="10" name="TextBox 9"/>
          <p:cNvSpPr txBox="1"/>
          <p:nvPr/>
        </p:nvSpPr>
        <p:spPr>
          <a:xfrm rot="20611816">
            <a:off x="1534800" y="1908049"/>
            <a:ext cx="2106168" cy="381000"/>
          </a:xfrm>
          <a:prstGeom prst="rect">
            <a:avLst/>
          </a:prstGeom>
          <a:noFill/>
          <a:ln>
            <a:solidFill>
              <a:schemeClr val="tx1"/>
            </a:solidFill>
          </a:ln>
        </p:spPr>
        <p:txBody>
          <a:bodyPr wrap="square" rtlCol="0">
            <a:spAutoFit/>
          </a:bodyPr>
          <a:lstStyle/>
          <a:p>
            <a:r>
              <a:rPr lang="en-US" dirty="0" smtClean="0">
                <a:latin typeface="+mj-lt"/>
              </a:rPr>
              <a:t>STATE Funding</a:t>
            </a:r>
            <a:endParaRPr lang="en-US" dirty="0">
              <a:latin typeface="+mj-lt"/>
            </a:endParaRPr>
          </a:p>
        </p:txBody>
      </p:sp>
      <p:sp>
        <p:nvSpPr>
          <p:cNvPr id="11" name="TextBox 10"/>
          <p:cNvSpPr txBox="1"/>
          <p:nvPr/>
        </p:nvSpPr>
        <p:spPr>
          <a:xfrm rot="20611816">
            <a:off x="1184412" y="4027291"/>
            <a:ext cx="2106168" cy="646331"/>
          </a:xfrm>
          <a:prstGeom prst="rect">
            <a:avLst/>
          </a:prstGeom>
          <a:noFill/>
        </p:spPr>
        <p:txBody>
          <a:bodyPr wrap="square" rtlCol="0">
            <a:spAutoFit/>
          </a:bodyPr>
          <a:lstStyle/>
          <a:p>
            <a:pPr algn="ctr"/>
            <a:r>
              <a:rPr lang="en-US" dirty="0" smtClean="0">
                <a:latin typeface="+mj-lt"/>
              </a:rPr>
              <a:t>Federal Funding stays the same</a:t>
            </a:r>
            <a:endParaRPr lang="en-US" dirty="0">
              <a:latin typeface="+mj-lt"/>
            </a:endParaRPr>
          </a:p>
        </p:txBody>
      </p:sp>
      <p:sp>
        <p:nvSpPr>
          <p:cNvPr id="12" name="TextBox 11"/>
          <p:cNvSpPr txBox="1"/>
          <p:nvPr/>
        </p:nvSpPr>
        <p:spPr>
          <a:xfrm>
            <a:off x="2133600" y="1143000"/>
            <a:ext cx="5562600" cy="584775"/>
          </a:xfrm>
          <a:prstGeom prst="rect">
            <a:avLst/>
          </a:prstGeom>
          <a:noFill/>
        </p:spPr>
        <p:txBody>
          <a:bodyPr wrap="square" rtlCol="0">
            <a:spAutoFit/>
          </a:bodyPr>
          <a:lstStyle/>
          <a:p>
            <a:r>
              <a:rPr lang="en-US" sz="3200" dirty="0" smtClean="0">
                <a:solidFill>
                  <a:schemeClr val="bg1"/>
                </a:solidFill>
                <a:latin typeface="Verdana" pitchFamily="34" charset="0"/>
              </a:rPr>
              <a:t>School Funding</a:t>
            </a:r>
            <a:endParaRPr lang="en-US" sz="3200" dirty="0">
              <a:solidFill>
                <a:schemeClr val="bg1"/>
              </a:solidFill>
              <a:latin typeface="Verdana" pitchFamily="34" charset="0"/>
            </a:endParaRPr>
          </a:p>
        </p:txBody>
      </p:sp>
    </p:spTree>
    <p:extLst>
      <p:ext uri="{BB962C8B-B14F-4D97-AF65-F5344CB8AC3E}">
        <p14:creationId xmlns:p14="http://schemas.microsoft.com/office/powerpoint/2010/main" val="2320041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p:bldP spid="10" grpId="0" animBg="1"/>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Content Placeholder 2"/>
          <p:cNvSpPr>
            <a:spLocks noGrp="1"/>
          </p:cNvSpPr>
          <p:nvPr>
            <p:ph idx="1"/>
          </p:nvPr>
        </p:nvSpPr>
        <p:spPr>
          <a:xfrm>
            <a:off x="1447800" y="1904999"/>
            <a:ext cx="7315200" cy="4724401"/>
          </a:xfrm>
        </p:spPr>
        <p:txBody>
          <a:bodyPr>
            <a:normAutofit/>
          </a:bodyPr>
          <a:lstStyle/>
          <a:p>
            <a:pPr eaLnBrk="1" hangingPunct="1"/>
            <a:r>
              <a:rPr lang="en-US" sz="2400" dirty="0" smtClean="0">
                <a:latin typeface="Verdana" pitchFamily="34" charset="0"/>
                <a:ea typeface="ＭＳ Ｐゴシック" charset="-128"/>
              </a:rPr>
              <a:t>Provides a base grant for each LEA equivalent to $7,643 per average daily attendance (ADA). The actual base grants would vary based on grade span.  </a:t>
            </a:r>
          </a:p>
          <a:p>
            <a:pPr eaLnBrk="1" hangingPunct="1"/>
            <a:r>
              <a:rPr lang="en-US" sz="2400" dirty="0" smtClean="0">
                <a:latin typeface="Verdana" pitchFamily="34" charset="0"/>
                <a:ea typeface="ＭＳ Ｐゴシック" charset="-128"/>
              </a:rPr>
              <a:t>Adjustments increasing the grant are based on grade level and class size.  </a:t>
            </a:r>
            <a:endParaRPr lang="en-US" sz="800" dirty="0" smtClean="0">
              <a:latin typeface="Verdana" pitchFamily="34" charset="0"/>
              <a:ea typeface="ＭＳ Ｐゴシック" charset="-128"/>
            </a:endParaRPr>
          </a:p>
          <a:p>
            <a:pPr eaLnBrk="1" hangingPunct="1">
              <a:buFont typeface="Arial" pitchFamily="34" charset="0"/>
              <a:buNone/>
            </a:pPr>
            <a:endParaRPr lang="en-US" sz="1600" dirty="0" smtClean="0">
              <a:latin typeface="Verdana" pitchFamily="34" charset="0"/>
              <a:ea typeface="ＭＳ Ｐゴシック" charset="-128"/>
            </a:endParaRPr>
          </a:p>
        </p:txBody>
      </p:sp>
      <p:sp>
        <p:nvSpPr>
          <p:cNvPr id="16386" name="Title 1"/>
          <p:cNvSpPr>
            <a:spLocks noGrp="1"/>
          </p:cNvSpPr>
          <p:nvPr>
            <p:ph type="title"/>
          </p:nvPr>
        </p:nvSpPr>
        <p:spPr>
          <a:xfrm>
            <a:off x="1295400" y="990600"/>
            <a:ext cx="8229600" cy="858838"/>
          </a:xfrm>
        </p:spPr>
        <p:txBody>
          <a:bodyPr/>
          <a:lstStyle/>
          <a:p>
            <a:pPr algn="ctr" eaLnBrk="1" hangingPunct="1"/>
            <a:r>
              <a:rPr lang="en-US" b="1" dirty="0" smtClean="0">
                <a:solidFill>
                  <a:schemeClr val="bg1"/>
                </a:solidFill>
                <a:ea typeface="ＭＳ Ｐゴシック" charset="-128"/>
              </a:rPr>
              <a:t>LCFF Highlights</a:t>
            </a:r>
          </a:p>
        </p:txBody>
      </p:sp>
      <p:sp>
        <p:nvSpPr>
          <p:cNvPr id="1638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charset="-128"/>
              </a:defRPr>
            </a:lvl1pPr>
            <a:lvl2pPr marL="742950" indent="-285750" eaLnBrk="0" hangingPunct="0">
              <a:defRPr sz="2400">
                <a:solidFill>
                  <a:schemeClr val="tx1"/>
                </a:solidFill>
                <a:latin typeface="Calibri" pitchFamily="34" charset="0"/>
                <a:ea typeface="ＭＳ Ｐゴシック" charset="-128"/>
              </a:defRPr>
            </a:lvl2pPr>
            <a:lvl3pPr marL="1143000" indent="-228600" eaLnBrk="0" hangingPunct="0">
              <a:defRPr sz="2400">
                <a:solidFill>
                  <a:schemeClr val="tx1"/>
                </a:solidFill>
                <a:latin typeface="Calibri" pitchFamily="34" charset="0"/>
                <a:ea typeface="ＭＳ Ｐゴシック" charset="-128"/>
              </a:defRPr>
            </a:lvl3pPr>
            <a:lvl4pPr marL="1600200" indent="-228600" eaLnBrk="0" hangingPunct="0">
              <a:defRPr sz="2400">
                <a:solidFill>
                  <a:schemeClr val="tx1"/>
                </a:solidFill>
                <a:latin typeface="Calibri" pitchFamily="34" charset="0"/>
                <a:ea typeface="ＭＳ Ｐゴシック" charset="-128"/>
              </a:defRPr>
            </a:lvl4pPr>
            <a:lvl5pPr marL="2057400" indent="-228600" eaLnBrk="0" hangingPunct="0">
              <a:defRPr sz="2400">
                <a:solidFill>
                  <a:schemeClr val="tx1"/>
                </a:solidFill>
                <a:latin typeface="Calibri" pitchFamily="34"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pitchFamily="34"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pitchFamily="34"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pitchFamily="34"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hangingPunct="1"/>
            <a:fld id="{4043ACBF-DB5C-4CE4-AFFD-95EAD61FE3E8}" type="slidenum">
              <a:rPr lang="en-US" sz="1200">
                <a:solidFill>
                  <a:srgbClr val="898989"/>
                </a:solidFill>
              </a:rPr>
              <a:pPr eaLnBrk="1" hangingPunct="1"/>
              <a:t>11</a:t>
            </a:fld>
            <a:endParaRPr lang="en-US" sz="1200">
              <a:solidFill>
                <a:srgbClr val="898989"/>
              </a:solidFill>
            </a:endParaRPr>
          </a:p>
        </p:txBody>
      </p:sp>
    </p:spTree>
    <p:extLst>
      <p:ext uri="{BB962C8B-B14F-4D97-AF65-F5344CB8AC3E}">
        <p14:creationId xmlns:p14="http://schemas.microsoft.com/office/powerpoint/2010/main" val="8917024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609600" y="914400"/>
            <a:ext cx="8229600" cy="858838"/>
          </a:xfrm>
        </p:spPr>
        <p:txBody>
          <a:bodyPr/>
          <a:lstStyle/>
          <a:p>
            <a:pPr algn="ctr"/>
            <a:r>
              <a:rPr lang="en-US" b="1" dirty="0" smtClean="0">
                <a:solidFill>
                  <a:schemeClr val="bg1"/>
                </a:solidFill>
                <a:ea typeface="ＭＳ Ｐゴシック" charset="-128"/>
              </a:rPr>
              <a:t>LCFF Highlights (cont.)</a:t>
            </a:r>
            <a:endParaRPr lang="en-US" dirty="0" smtClean="0">
              <a:solidFill>
                <a:schemeClr val="bg1"/>
              </a:solidFill>
              <a:ea typeface="ＭＳ Ｐゴシック" charset="-128"/>
            </a:endParaRPr>
          </a:p>
        </p:txBody>
      </p:sp>
      <p:sp>
        <p:nvSpPr>
          <p:cNvPr id="18434" name="Content Placeholder 2"/>
          <p:cNvSpPr>
            <a:spLocks noGrp="1"/>
          </p:cNvSpPr>
          <p:nvPr>
            <p:ph idx="1"/>
          </p:nvPr>
        </p:nvSpPr>
        <p:spPr>
          <a:xfrm>
            <a:off x="1447800" y="2057400"/>
            <a:ext cx="7239000" cy="4572000"/>
          </a:xfrm>
        </p:spPr>
        <p:txBody>
          <a:bodyPr>
            <a:normAutofit fontScale="92500" lnSpcReduction="10000"/>
          </a:bodyPr>
          <a:lstStyle/>
          <a:p>
            <a:pPr marL="0" indent="0">
              <a:buFont typeface="Arial" pitchFamily="34" charset="0"/>
              <a:buNone/>
            </a:pPr>
            <a:r>
              <a:rPr lang="en-US" sz="2400" b="1" dirty="0" smtClean="0">
                <a:latin typeface="Verdana" pitchFamily="34" charset="0"/>
                <a:ea typeface="ＭＳ Ｐゴシック" charset="-128"/>
              </a:rPr>
              <a:t>LCFF targets students who:</a:t>
            </a:r>
          </a:p>
          <a:p>
            <a:r>
              <a:rPr lang="en-US" sz="2400" b="1" dirty="0">
                <a:latin typeface="Verdana" pitchFamily="34" charset="0"/>
                <a:ea typeface="ＭＳ Ｐゴシック" charset="-128"/>
              </a:rPr>
              <a:t>a</a:t>
            </a:r>
            <a:r>
              <a:rPr lang="en-US" sz="2400" b="1" dirty="0" smtClean="0">
                <a:latin typeface="Verdana" pitchFamily="34" charset="0"/>
                <a:ea typeface="ＭＳ Ｐゴシック" charset="-128"/>
              </a:rPr>
              <a:t>re English learners </a:t>
            </a:r>
            <a:endParaRPr lang="en-US" sz="2400" b="1" dirty="0">
              <a:latin typeface="Verdana" pitchFamily="34" charset="0"/>
              <a:ea typeface="ＭＳ Ｐゴシック" charset="-128"/>
            </a:endParaRPr>
          </a:p>
          <a:p>
            <a:r>
              <a:rPr lang="en-US" sz="2400" b="1" dirty="0" smtClean="0">
                <a:latin typeface="Verdana" pitchFamily="34" charset="0"/>
                <a:ea typeface="ＭＳ Ｐゴシック" charset="-128"/>
              </a:rPr>
              <a:t>get a free or reduced price meal (FRPM)</a:t>
            </a:r>
          </a:p>
          <a:p>
            <a:r>
              <a:rPr lang="en-US" sz="2400" b="1" dirty="0" smtClean="0">
                <a:latin typeface="Verdana" pitchFamily="34" charset="0"/>
                <a:ea typeface="ＭＳ Ｐゴシック" charset="-128"/>
              </a:rPr>
              <a:t>are foster youth</a:t>
            </a:r>
          </a:p>
          <a:p>
            <a:endParaRPr lang="en-US" sz="2400" b="1" dirty="0" smtClean="0">
              <a:latin typeface="Verdana" pitchFamily="34" charset="0"/>
              <a:ea typeface="ＭＳ Ｐゴシック" charset="-128"/>
            </a:endParaRPr>
          </a:p>
          <a:p>
            <a:pPr marL="0" indent="0"/>
            <a:r>
              <a:rPr lang="en-US" sz="2400" dirty="0" smtClean="0">
                <a:latin typeface="Verdana" pitchFamily="34" charset="0"/>
                <a:ea typeface="ＭＳ Ｐゴシック" charset="-128"/>
              </a:rPr>
              <a:t>Provides an additional 20 percent of the base grant for targeted disadvantaged students. </a:t>
            </a:r>
          </a:p>
          <a:p>
            <a:pPr marL="0" indent="0">
              <a:buFont typeface="Arial" pitchFamily="34" charset="0"/>
              <a:buNone/>
            </a:pPr>
            <a:endParaRPr lang="en-US" sz="2400" dirty="0" smtClean="0">
              <a:latin typeface="Verdana" pitchFamily="34" charset="0"/>
              <a:ea typeface="ＭＳ Ｐゴシック" charset="-128"/>
            </a:endParaRPr>
          </a:p>
          <a:p>
            <a:pPr marL="0" indent="0"/>
            <a:r>
              <a:rPr lang="en-US" sz="2400" dirty="0" smtClean="0">
                <a:latin typeface="Verdana" pitchFamily="34" charset="0"/>
                <a:ea typeface="ＭＳ Ｐゴシック" charset="-128"/>
              </a:rPr>
              <a:t>Provides a concentration grant equal to 50 percent of the adjusted base grant for targeted students exceeding 55 percent of an LEA</a:t>
            </a:r>
            <a:r>
              <a:rPr lang="en-US" altLang="en-US" sz="2400" dirty="0" smtClean="0">
                <a:latin typeface="Verdana" pitchFamily="34" charset="0"/>
                <a:ea typeface="ＭＳ Ｐゴシック" charset="-128"/>
              </a:rPr>
              <a:t>’</a:t>
            </a:r>
            <a:r>
              <a:rPr lang="en-US" sz="2400" dirty="0" smtClean="0">
                <a:latin typeface="Verdana" pitchFamily="34" charset="0"/>
                <a:ea typeface="ＭＳ Ｐゴシック" charset="-128"/>
              </a:rPr>
              <a:t>s enrollment.</a:t>
            </a:r>
          </a:p>
          <a:p>
            <a:pPr marL="0" indent="0"/>
            <a:endParaRPr lang="en-US" dirty="0" smtClean="0">
              <a:ea typeface="ＭＳ Ｐゴシック" charset="-128"/>
            </a:endParaRPr>
          </a:p>
        </p:txBody>
      </p:sp>
      <p:sp>
        <p:nvSpPr>
          <p:cNvPr id="1843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charset="-128"/>
              </a:defRPr>
            </a:lvl1pPr>
            <a:lvl2pPr marL="742950" indent="-285750" eaLnBrk="0" hangingPunct="0">
              <a:defRPr sz="2400">
                <a:solidFill>
                  <a:schemeClr val="tx1"/>
                </a:solidFill>
                <a:latin typeface="Calibri" pitchFamily="34" charset="0"/>
                <a:ea typeface="ＭＳ Ｐゴシック" charset="-128"/>
              </a:defRPr>
            </a:lvl2pPr>
            <a:lvl3pPr marL="1143000" indent="-228600" eaLnBrk="0" hangingPunct="0">
              <a:defRPr sz="2400">
                <a:solidFill>
                  <a:schemeClr val="tx1"/>
                </a:solidFill>
                <a:latin typeface="Calibri" pitchFamily="34" charset="0"/>
                <a:ea typeface="ＭＳ Ｐゴシック" charset="-128"/>
              </a:defRPr>
            </a:lvl3pPr>
            <a:lvl4pPr marL="1600200" indent="-228600" eaLnBrk="0" hangingPunct="0">
              <a:defRPr sz="2400">
                <a:solidFill>
                  <a:schemeClr val="tx1"/>
                </a:solidFill>
                <a:latin typeface="Calibri" pitchFamily="34" charset="0"/>
                <a:ea typeface="ＭＳ Ｐゴシック" charset="-128"/>
              </a:defRPr>
            </a:lvl4pPr>
            <a:lvl5pPr marL="2057400" indent="-228600" eaLnBrk="0" hangingPunct="0">
              <a:defRPr sz="2400">
                <a:solidFill>
                  <a:schemeClr val="tx1"/>
                </a:solidFill>
                <a:latin typeface="Calibri" pitchFamily="34"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pitchFamily="34"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pitchFamily="34"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pitchFamily="34"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hangingPunct="1"/>
            <a:fld id="{250066BF-B344-4D6A-B658-D78686FC146D}" type="slidenum">
              <a:rPr lang="en-US" sz="1200">
                <a:solidFill>
                  <a:srgbClr val="898989"/>
                </a:solidFill>
              </a:rPr>
              <a:pPr eaLnBrk="1" hangingPunct="1"/>
              <a:t>12</a:t>
            </a:fld>
            <a:endParaRPr lang="en-US" sz="1200">
              <a:solidFill>
                <a:srgbClr val="898989"/>
              </a:solidFill>
            </a:endParaRPr>
          </a:p>
        </p:txBody>
      </p:sp>
    </p:spTree>
    <p:extLst>
      <p:ext uri="{BB962C8B-B14F-4D97-AF65-F5344CB8AC3E}">
        <p14:creationId xmlns:p14="http://schemas.microsoft.com/office/powerpoint/2010/main" val="1067538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851498232"/>
              </p:ext>
            </p:extLst>
          </p:nvPr>
        </p:nvGraphicFramePr>
        <p:xfrm>
          <a:off x="1600200" y="1981200"/>
          <a:ext cx="7239001" cy="3708400"/>
        </p:xfrm>
        <a:graphic>
          <a:graphicData uri="http://schemas.openxmlformats.org/drawingml/2006/table">
            <a:tbl>
              <a:tblPr firstRow="1" bandRow="1">
                <a:tableStyleId>{21E4AEA4-8DFA-4A89-87EB-49C32662AFE0}</a:tableStyleId>
              </a:tblPr>
              <a:tblGrid>
                <a:gridCol w="2413000"/>
                <a:gridCol w="1608667"/>
                <a:gridCol w="1608667"/>
                <a:gridCol w="1608667"/>
              </a:tblGrid>
              <a:tr h="370840">
                <a:tc gridSpan="4">
                  <a:txBody>
                    <a:bodyPr/>
                    <a:lstStyle/>
                    <a:p>
                      <a:r>
                        <a:rPr lang="en-US" dirty="0" smtClean="0"/>
                        <a:t>SCUSD: </a:t>
                      </a:r>
                      <a:r>
                        <a:rPr lang="en-US" baseline="0" dirty="0" smtClean="0"/>
                        <a:t> API Scores for District and Significant Groups</a:t>
                      </a:r>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r>
              <a:tr h="370840">
                <a:tc>
                  <a:txBody>
                    <a:bodyPr/>
                    <a:lstStyle/>
                    <a:p>
                      <a:endParaRPr lang="en-US"/>
                    </a:p>
                  </a:txBody>
                  <a:tcPr/>
                </a:tc>
                <a:tc gridSpan="3">
                  <a:txBody>
                    <a:bodyPr/>
                    <a:lstStyle/>
                    <a:p>
                      <a:pPr algn="ctr"/>
                      <a:r>
                        <a:rPr lang="en-US" dirty="0" smtClean="0"/>
                        <a:t>Percent Proficient </a:t>
                      </a:r>
                      <a:endParaRPr lang="en-US" dirty="0"/>
                    </a:p>
                  </a:txBody>
                  <a:tcPr/>
                </a:tc>
                <a:tc hMerge="1">
                  <a:txBody>
                    <a:bodyPr/>
                    <a:lstStyle/>
                    <a:p>
                      <a:endParaRPr lang="en-US"/>
                    </a:p>
                  </a:txBody>
                  <a:tcPr/>
                </a:tc>
                <a:tc hMerge="1">
                  <a:txBody>
                    <a:bodyPr/>
                    <a:lstStyle/>
                    <a:p>
                      <a:endParaRPr lang="en-US" dirty="0"/>
                    </a:p>
                  </a:txBody>
                  <a:tcPr/>
                </a:tc>
              </a:tr>
              <a:tr h="370840">
                <a:tc>
                  <a:txBody>
                    <a:bodyPr/>
                    <a:lstStyle/>
                    <a:p>
                      <a:endParaRPr lang="en-US"/>
                    </a:p>
                  </a:txBody>
                  <a:tcPr/>
                </a:tc>
                <a:tc>
                  <a:txBody>
                    <a:bodyPr/>
                    <a:lstStyle/>
                    <a:p>
                      <a:r>
                        <a:rPr lang="en-US" b="1" dirty="0" smtClean="0"/>
                        <a:t>ELA</a:t>
                      </a:r>
                      <a:r>
                        <a:rPr lang="en-US" baseline="0" dirty="0" smtClean="0"/>
                        <a:t> 2012</a:t>
                      </a:r>
                      <a:endParaRPr lang="en-US" dirty="0"/>
                    </a:p>
                  </a:txBody>
                  <a:tcPr/>
                </a:tc>
                <a:tc>
                  <a:txBody>
                    <a:bodyPr/>
                    <a:lstStyle/>
                    <a:p>
                      <a:r>
                        <a:rPr lang="en-US" b="1" dirty="0" smtClean="0"/>
                        <a:t>ELA</a:t>
                      </a:r>
                      <a:r>
                        <a:rPr lang="en-US" baseline="0" dirty="0" smtClean="0"/>
                        <a:t> 2013</a:t>
                      </a:r>
                      <a:endParaRPr lang="en-US" dirty="0"/>
                    </a:p>
                  </a:txBody>
                  <a:tcPr/>
                </a:tc>
                <a:tc>
                  <a:txBody>
                    <a:bodyPr/>
                    <a:lstStyle/>
                    <a:p>
                      <a:r>
                        <a:rPr lang="en-US" dirty="0" smtClean="0"/>
                        <a:t>DIFFERENCE</a:t>
                      </a:r>
                      <a:endParaRPr lang="en-US" dirty="0"/>
                    </a:p>
                  </a:txBody>
                  <a:tcPr/>
                </a:tc>
              </a:tr>
              <a:tr h="370840">
                <a:tc>
                  <a:txBody>
                    <a:bodyPr/>
                    <a:lstStyle/>
                    <a:p>
                      <a:r>
                        <a:rPr lang="en-US" dirty="0" smtClean="0"/>
                        <a:t>District</a:t>
                      </a:r>
                      <a:endParaRPr lang="en-US" dirty="0"/>
                    </a:p>
                  </a:txBody>
                  <a:tcPr/>
                </a:tc>
                <a:tc>
                  <a:txBody>
                    <a:bodyPr/>
                    <a:lstStyle/>
                    <a:p>
                      <a:r>
                        <a:rPr lang="en-US" dirty="0" smtClean="0"/>
                        <a:t>52.4</a:t>
                      </a:r>
                      <a:endParaRPr lang="en-US" dirty="0"/>
                    </a:p>
                  </a:txBody>
                  <a:tcPr/>
                </a:tc>
                <a:tc>
                  <a:txBody>
                    <a:bodyPr/>
                    <a:lstStyle/>
                    <a:p>
                      <a:r>
                        <a:rPr lang="en-US" dirty="0" smtClean="0"/>
                        <a:t>48.6</a:t>
                      </a:r>
                      <a:endParaRPr lang="en-US" dirty="0"/>
                    </a:p>
                  </a:txBody>
                  <a:tcPr/>
                </a:tc>
                <a:tc>
                  <a:txBody>
                    <a:bodyPr/>
                    <a:lstStyle/>
                    <a:p>
                      <a:r>
                        <a:rPr lang="en-US" dirty="0" smtClean="0"/>
                        <a:t>- 3.8</a:t>
                      </a:r>
                      <a:endParaRPr lang="en-US" dirty="0"/>
                    </a:p>
                  </a:txBody>
                  <a:tcPr/>
                </a:tc>
              </a:tr>
              <a:tr h="370840">
                <a:tc>
                  <a:txBody>
                    <a:bodyPr/>
                    <a:lstStyle/>
                    <a:p>
                      <a:r>
                        <a:rPr lang="en-US" dirty="0" smtClean="0"/>
                        <a:t>Latino</a:t>
                      </a:r>
                      <a:endParaRPr lang="en-US" dirty="0"/>
                    </a:p>
                  </a:txBody>
                  <a:tcPr/>
                </a:tc>
                <a:tc>
                  <a:txBody>
                    <a:bodyPr/>
                    <a:lstStyle/>
                    <a:p>
                      <a:r>
                        <a:rPr lang="en-US" dirty="0" smtClean="0"/>
                        <a:t>44.1</a:t>
                      </a:r>
                      <a:endParaRPr lang="en-US" dirty="0"/>
                    </a:p>
                  </a:txBody>
                  <a:tcPr/>
                </a:tc>
                <a:tc>
                  <a:txBody>
                    <a:bodyPr/>
                    <a:lstStyle/>
                    <a:p>
                      <a:r>
                        <a:rPr lang="en-US" dirty="0" smtClean="0"/>
                        <a:t>40.5</a:t>
                      </a:r>
                      <a:endParaRPr lang="en-US" dirty="0"/>
                    </a:p>
                  </a:txBody>
                  <a:tcPr/>
                </a:tc>
                <a:tc>
                  <a:txBody>
                    <a:bodyPr/>
                    <a:lstStyle/>
                    <a:p>
                      <a:r>
                        <a:rPr lang="en-US" dirty="0" smtClean="0"/>
                        <a:t>- 3.6</a:t>
                      </a:r>
                      <a:endParaRPr lang="en-US" dirty="0"/>
                    </a:p>
                  </a:txBody>
                  <a:tcPr/>
                </a:tc>
              </a:tr>
              <a:tr h="370840">
                <a:tc>
                  <a:txBody>
                    <a:bodyPr/>
                    <a:lstStyle/>
                    <a:p>
                      <a:r>
                        <a:rPr lang="en-US" sz="1600" dirty="0" smtClean="0"/>
                        <a:t>Black/African American</a:t>
                      </a:r>
                      <a:endParaRPr lang="en-US" sz="1600" dirty="0"/>
                    </a:p>
                  </a:txBody>
                  <a:tcPr/>
                </a:tc>
                <a:tc>
                  <a:txBody>
                    <a:bodyPr/>
                    <a:lstStyle/>
                    <a:p>
                      <a:r>
                        <a:rPr lang="en-US" dirty="0" smtClean="0"/>
                        <a:t>40.0</a:t>
                      </a:r>
                      <a:endParaRPr lang="en-US" dirty="0"/>
                    </a:p>
                  </a:txBody>
                  <a:tcPr/>
                </a:tc>
                <a:tc>
                  <a:txBody>
                    <a:bodyPr/>
                    <a:lstStyle/>
                    <a:p>
                      <a:r>
                        <a:rPr lang="en-US" dirty="0" smtClean="0"/>
                        <a:t>36.0</a:t>
                      </a:r>
                      <a:endParaRPr lang="en-US" dirty="0"/>
                    </a:p>
                  </a:txBody>
                  <a:tcPr/>
                </a:tc>
                <a:tc>
                  <a:txBody>
                    <a:bodyPr/>
                    <a:lstStyle/>
                    <a:p>
                      <a:r>
                        <a:rPr lang="en-US" dirty="0" smtClean="0"/>
                        <a:t>- 4.0</a:t>
                      </a:r>
                      <a:endParaRPr lang="en-US" dirty="0"/>
                    </a:p>
                  </a:txBody>
                  <a:tcPr/>
                </a:tc>
              </a:tr>
              <a:tr h="370840">
                <a:tc>
                  <a:txBody>
                    <a:bodyPr/>
                    <a:lstStyle/>
                    <a:p>
                      <a:r>
                        <a:rPr lang="en-US" dirty="0" smtClean="0"/>
                        <a:t>White</a:t>
                      </a:r>
                      <a:endParaRPr lang="en-US" dirty="0"/>
                    </a:p>
                  </a:txBody>
                  <a:tcPr/>
                </a:tc>
                <a:tc>
                  <a:txBody>
                    <a:bodyPr/>
                    <a:lstStyle/>
                    <a:p>
                      <a:r>
                        <a:rPr lang="en-US" dirty="0" smtClean="0"/>
                        <a:t>69.9</a:t>
                      </a:r>
                      <a:endParaRPr lang="en-US" dirty="0"/>
                    </a:p>
                  </a:txBody>
                  <a:tcPr/>
                </a:tc>
                <a:tc>
                  <a:txBody>
                    <a:bodyPr/>
                    <a:lstStyle/>
                    <a:p>
                      <a:r>
                        <a:rPr lang="en-US" dirty="0" smtClean="0"/>
                        <a:t>66.3</a:t>
                      </a:r>
                      <a:endParaRPr lang="en-US" dirty="0"/>
                    </a:p>
                  </a:txBody>
                  <a:tcPr/>
                </a:tc>
                <a:tc>
                  <a:txBody>
                    <a:bodyPr/>
                    <a:lstStyle/>
                    <a:p>
                      <a:r>
                        <a:rPr lang="en-US" dirty="0" smtClean="0"/>
                        <a:t>- 3.6</a:t>
                      </a:r>
                      <a:endParaRPr lang="en-US" dirty="0"/>
                    </a:p>
                  </a:txBody>
                  <a:tcPr/>
                </a:tc>
              </a:tr>
              <a:tr h="370840">
                <a:tc>
                  <a:txBody>
                    <a:bodyPr/>
                    <a:lstStyle/>
                    <a:p>
                      <a:r>
                        <a:rPr lang="en-US" dirty="0" smtClean="0"/>
                        <a:t>Asian</a:t>
                      </a:r>
                      <a:endParaRPr lang="en-US" dirty="0"/>
                    </a:p>
                  </a:txBody>
                  <a:tcPr/>
                </a:tc>
                <a:tc>
                  <a:txBody>
                    <a:bodyPr/>
                    <a:lstStyle/>
                    <a:p>
                      <a:r>
                        <a:rPr lang="en-US" dirty="0" smtClean="0"/>
                        <a:t>57.8</a:t>
                      </a:r>
                      <a:endParaRPr lang="en-US" dirty="0"/>
                    </a:p>
                  </a:txBody>
                  <a:tcPr/>
                </a:tc>
                <a:tc>
                  <a:txBody>
                    <a:bodyPr/>
                    <a:lstStyle/>
                    <a:p>
                      <a:r>
                        <a:rPr lang="en-US" dirty="0" smtClean="0"/>
                        <a:t>54.3</a:t>
                      </a:r>
                      <a:endParaRPr lang="en-US" dirty="0"/>
                    </a:p>
                  </a:txBody>
                  <a:tcPr/>
                </a:tc>
                <a:tc>
                  <a:txBody>
                    <a:bodyPr/>
                    <a:lstStyle/>
                    <a:p>
                      <a:r>
                        <a:rPr lang="en-US" dirty="0" smtClean="0"/>
                        <a:t>- 3.5</a:t>
                      </a:r>
                      <a:endParaRPr lang="en-US" dirty="0"/>
                    </a:p>
                  </a:txBody>
                  <a:tcPr/>
                </a:tc>
              </a:tr>
              <a:tr h="370840">
                <a:tc>
                  <a:txBody>
                    <a:bodyPr/>
                    <a:lstStyle/>
                    <a:p>
                      <a:r>
                        <a:rPr lang="en-US" dirty="0" smtClean="0"/>
                        <a:t>Low</a:t>
                      </a:r>
                      <a:r>
                        <a:rPr lang="en-US" baseline="0" dirty="0" smtClean="0"/>
                        <a:t> Income</a:t>
                      </a:r>
                      <a:endParaRPr lang="en-US" dirty="0"/>
                    </a:p>
                  </a:txBody>
                  <a:tcPr/>
                </a:tc>
                <a:tc>
                  <a:txBody>
                    <a:bodyPr/>
                    <a:lstStyle/>
                    <a:p>
                      <a:r>
                        <a:rPr lang="en-US" dirty="0" smtClean="0"/>
                        <a:t>45.4</a:t>
                      </a:r>
                      <a:endParaRPr lang="en-US" dirty="0"/>
                    </a:p>
                  </a:txBody>
                  <a:tcPr/>
                </a:tc>
                <a:tc>
                  <a:txBody>
                    <a:bodyPr/>
                    <a:lstStyle/>
                    <a:p>
                      <a:r>
                        <a:rPr lang="en-US" dirty="0" smtClean="0"/>
                        <a:t>41.2</a:t>
                      </a:r>
                      <a:endParaRPr lang="en-US" dirty="0"/>
                    </a:p>
                  </a:txBody>
                  <a:tcPr/>
                </a:tc>
                <a:tc>
                  <a:txBody>
                    <a:bodyPr/>
                    <a:lstStyle/>
                    <a:p>
                      <a:r>
                        <a:rPr lang="en-US" dirty="0" smtClean="0"/>
                        <a:t>- 4.2</a:t>
                      </a:r>
                      <a:endParaRPr lang="en-US" dirty="0"/>
                    </a:p>
                  </a:txBody>
                  <a:tcPr/>
                </a:tc>
              </a:tr>
              <a:tr h="370840">
                <a:tc>
                  <a:txBody>
                    <a:bodyPr/>
                    <a:lstStyle/>
                    <a:p>
                      <a:r>
                        <a:rPr lang="en-US" dirty="0" smtClean="0"/>
                        <a:t>English Learners</a:t>
                      </a:r>
                      <a:endParaRPr lang="en-US" dirty="0"/>
                    </a:p>
                  </a:txBody>
                  <a:tcPr/>
                </a:tc>
                <a:tc>
                  <a:txBody>
                    <a:bodyPr/>
                    <a:lstStyle/>
                    <a:p>
                      <a:r>
                        <a:rPr lang="en-US" dirty="0" smtClean="0"/>
                        <a:t>43.7</a:t>
                      </a:r>
                      <a:endParaRPr lang="en-US" dirty="0"/>
                    </a:p>
                  </a:txBody>
                  <a:tcPr/>
                </a:tc>
                <a:tc>
                  <a:txBody>
                    <a:bodyPr/>
                    <a:lstStyle/>
                    <a:p>
                      <a:r>
                        <a:rPr lang="en-US" dirty="0" smtClean="0"/>
                        <a:t>33.7</a:t>
                      </a:r>
                      <a:endParaRPr lang="en-US" dirty="0"/>
                    </a:p>
                  </a:txBody>
                  <a:tcPr/>
                </a:tc>
                <a:tc>
                  <a:txBody>
                    <a:bodyPr/>
                    <a:lstStyle/>
                    <a:p>
                      <a:r>
                        <a:rPr lang="en-US" dirty="0" smtClean="0"/>
                        <a:t>- 10.0</a:t>
                      </a:r>
                      <a:endParaRPr lang="en-US" dirty="0"/>
                    </a:p>
                  </a:txBody>
                  <a:tcPr/>
                </a:tc>
              </a:tr>
            </a:tbl>
          </a:graphicData>
        </a:graphic>
      </p:graphicFrame>
      <p:sp>
        <p:nvSpPr>
          <p:cNvPr id="3" name="Title 2"/>
          <p:cNvSpPr>
            <a:spLocks noGrp="1"/>
          </p:cNvSpPr>
          <p:nvPr>
            <p:ph type="title"/>
          </p:nvPr>
        </p:nvSpPr>
        <p:spPr/>
        <p:txBody>
          <a:bodyPr/>
          <a:lstStyle/>
          <a:p>
            <a:r>
              <a:rPr lang="en-US" dirty="0" smtClean="0"/>
              <a:t>Student Achievement Data-ELA</a:t>
            </a:r>
            <a:endParaRPr lang="en-US" dirty="0"/>
          </a:p>
        </p:txBody>
      </p:sp>
      <p:sp>
        <p:nvSpPr>
          <p:cNvPr id="2" name="Rectangle 1"/>
          <p:cNvSpPr/>
          <p:nvPr/>
        </p:nvSpPr>
        <p:spPr>
          <a:xfrm>
            <a:off x="1600200" y="5334000"/>
            <a:ext cx="7315200" cy="3810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27975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572416675"/>
              </p:ext>
            </p:extLst>
          </p:nvPr>
        </p:nvGraphicFramePr>
        <p:xfrm>
          <a:off x="1600200" y="1981200"/>
          <a:ext cx="7239001" cy="3708400"/>
        </p:xfrm>
        <a:graphic>
          <a:graphicData uri="http://schemas.openxmlformats.org/drawingml/2006/table">
            <a:tbl>
              <a:tblPr firstRow="1" bandRow="1">
                <a:tableStyleId>{21E4AEA4-8DFA-4A89-87EB-49C32662AFE0}</a:tableStyleId>
              </a:tblPr>
              <a:tblGrid>
                <a:gridCol w="2413000"/>
                <a:gridCol w="1608667"/>
                <a:gridCol w="1608667"/>
                <a:gridCol w="1608667"/>
              </a:tblGrid>
              <a:tr h="370840">
                <a:tc gridSpan="4">
                  <a:txBody>
                    <a:bodyPr/>
                    <a:lstStyle/>
                    <a:p>
                      <a:r>
                        <a:rPr lang="en-US" dirty="0" smtClean="0"/>
                        <a:t>SCUSD: </a:t>
                      </a:r>
                      <a:r>
                        <a:rPr lang="en-US" baseline="0" dirty="0" smtClean="0"/>
                        <a:t> API Scores for District and Significant Groups</a:t>
                      </a:r>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r>
              <a:tr h="370840">
                <a:tc>
                  <a:txBody>
                    <a:bodyPr/>
                    <a:lstStyle/>
                    <a:p>
                      <a:endParaRPr lang="en-US"/>
                    </a:p>
                  </a:txBody>
                  <a:tcPr/>
                </a:tc>
                <a:tc gridSpan="3">
                  <a:txBody>
                    <a:bodyPr/>
                    <a:lstStyle/>
                    <a:p>
                      <a:pPr algn="ctr"/>
                      <a:r>
                        <a:rPr lang="en-US" dirty="0" smtClean="0"/>
                        <a:t>Percent Proficient </a:t>
                      </a:r>
                      <a:endParaRPr lang="en-US" dirty="0"/>
                    </a:p>
                  </a:txBody>
                  <a:tcPr/>
                </a:tc>
                <a:tc hMerge="1">
                  <a:txBody>
                    <a:bodyPr/>
                    <a:lstStyle/>
                    <a:p>
                      <a:endParaRPr lang="en-US"/>
                    </a:p>
                  </a:txBody>
                  <a:tcPr/>
                </a:tc>
                <a:tc hMerge="1">
                  <a:txBody>
                    <a:bodyPr/>
                    <a:lstStyle/>
                    <a:p>
                      <a:endParaRPr lang="en-US" dirty="0"/>
                    </a:p>
                  </a:txBody>
                  <a:tcPr/>
                </a:tc>
              </a:tr>
              <a:tr h="370840">
                <a:tc>
                  <a:txBody>
                    <a:bodyPr/>
                    <a:lstStyle/>
                    <a:p>
                      <a:endParaRPr lang="en-US"/>
                    </a:p>
                  </a:txBody>
                  <a:tcPr/>
                </a:tc>
                <a:tc>
                  <a:txBody>
                    <a:bodyPr/>
                    <a:lstStyle/>
                    <a:p>
                      <a:r>
                        <a:rPr lang="en-US" b="1" dirty="0" smtClean="0"/>
                        <a:t>Math </a:t>
                      </a:r>
                      <a:r>
                        <a:rPr lang="en-US" baseline="0" dirty="0" smtClean="0"/>
                        <a:t> 2012</a:t>
                      </a:r>
                      <a:endParaRPr lang="en-US" dirty="0"/>
                    </a:p>
                  </a:txBody>
                  <a:tcPr/>
                </a:tc>
                <a:tc>
                  <a:txBody>
                    <a:bodyPr/>
                    <a:lstStyle/>
                    <a:p>
                      <a:r>
                        <a:rPr lang="en-US" b="1" baseline="0" dirty="0" smtClean="0"/>
                        <a:t>Math</a:t>
                      </a:r>
                      <a:r>
                        <a:rPr lang="en-US" baseline="0" dirty="0" smtClean="0"/>
                        <a:t> 2013</a:t>
                      </a:r>
                      <a:endParaRPr lang="en-US" dirty="0"/>
                    </a:p>
                  </a:txBody>
                  <a:tcPr/>
                </a:tc>
                <a:tc>
                  <a:txBody>
                    <a:bodyPr/>
                    <a:lstStyle/>
                    <a:p>
                      <a:r>
                        <a:rPr lang="en-US" dirty="0" smtClean="0"/>
                        <a:t>DIFFERENCE</a:t>
                      </a:r>
                      <a:endParaRPr lang="en-US" dirty="0"/>
                    </a:p>
                  </a:txBody>
                  <a:tcPr/>
                </a:tc>
              </a:tr>
              <a:tr h="370840">
                <a:tc>
                  <a:txBody>
                    <a:bodyPr/>
                    <a:lstStyle/>
                    <a:p>
                      <a:r>
                        <a:rPr lang="en-US" dirty="0" smtClean="0"/>
                        <a:t>District</a:t>
                      </a:r>
                      <a:endParaRPr lang="en-US" dirty="0"/>
                    </a:p>
                  </a:txBody>
                  <a:tcPr/>
                </a:tc>
                <a:tc>
                  <a:txBody>
                    <a:bodyPr/>
                    <a:lstStyle/>
                    <a:p>
                      <a:r>
                        <a:rPr lang="en-US" dirty="0" smtClean="0"/>
                        <a:t>56.7</a:t>
                      </a:r>
                      <a:endParaRPr lang="en-US" dirty="0"/>
                    </a:p>
                  </a:txBody>
                  <a:tcPr/>
                </a:tc>
                <a:tc>
                  <a:txBody>
                    <a:bodyPr/>
                    <a:lstStyle/>
                    <a:p>
                      <a:r>
                        <a:rPr lang="en-US" dirty="0" smtClean="0"/>
                        <a:t>55.0</a:t>
                      </a:r>
                      <a:endParaRPr lang="en-US" dirty="0"/>
                    </a:p>
                  </a:txBody>
                  <a:tcPr/>
                </a:tc>
                <a:tc>
                  <a:txBody>
                    <a:bodyPr/>
                    <a:lstStyle/>
                    <a:p>
                      <a:r>
                        <a:rPr lang="en-US" dirty="0" smtClean="0"/>
                        <a:t>- 1.7</a:t>
                      </a:r>
                      <a:endParaRPr lang="en-US" dirty="0"/>
                    </a:p>
                  </a:txBody>
                  <a:tcPr/>
                </a:tc>
              </a:tr>
              <a:tr h="370840">
                <a:tc>
                  <a:txBody>
                    <a:bodyPr/>
                    <a:lstStyle/>
                    <a:p>
                      <a:r>
                        <a:rPr lang="en-US" dirty="0" smtClean="0"/>
                        <a:t>Latino</a:t>
                      </a:r>
                      <a:endParaRPr lang="en-US" dirty="0"/>
                    </a:p>
                  </a:txBody>
                  <a:tcPr/>
                </a:tc>
                <a:tc>
                  <a:txBody>
                    <a:bodyPr/>
                    <a:lstStyle/>
                    <a:p>
                      <a:r>
                        <a:rPr lang="en-US" dirty="0" smtClean="0"/>
                        <a:t>48.9</a:t>
                      </a:r>
                      <a:endParaRPr lang="en-US" dirty="0"/>
                    </a:p>
                  </a:txBody>
                  <a:tcPr/>
                </a:tc>
                <a:tc>
                  <a:txBody>
                    <a:bodyPr/>
                    <a:lstStyle/>
                    <a:p>
                      <a:r>
                        <a:rPr lang="en-US" dirty="0" smtClean="0"/>
                        <a:t>48.3</a:t>
                      </a:r>
                      <a:endParaRPr lang="en-US" dirty="0"/>
                    </a:p>
                  </a:txBody>
                  <a:tcPr/>
                </a:tc>
                <a:tc>
                  <a:txBody>
                    <a:bodyPr/>
                    <a:lstStyle/>
                    <a:p>
                      <a:r>
                        <a:rPr lang="en-US" dirty="0" smtClean="0"/>
                        <a:t>- .6</a:t>
                      </a:r>
                      <a:endParaRPr lang="en-US" dirty="0"/>
                    </a:p>
                  </a:txBody>
                  <a:tcPr/>
                </a:tc>
              </a:tr>
              <a:tr h="370840">
                <a:tc>
                  <a:txBody>
                    <a:bodyPr/>
                    <a:lstStyle/>
                    <a:p>
                      <a:r>
                        <a:rPr lang="en-US" sz="1600" dirty="0" smtClean="0"/>
                        <a:t>Black/African American</a:t>
                      </a:r>
                      <a:endParaRPr lang="en-US" sz="1600" dirty="0"/>
                    </a:p>
                  </a:txBody>
                  <a:tcPr/>
                </a:tc>
                <a:tc>
                  <a:txBody>
                    <a:bodyPr/>
                    <a:lstStyle/>
                    <a:p>
                      <a:r>
                        <a:rPr lang="en-US" dirty="0" smtClean="0"/>
                        <a:t>41.4</a:t>
                      </a:r>
                      <a:endParaRPr lang="en-US" dirty="0"/>
                    </a:p>
                  </a:txBody>
                  <a:tcPr/>
                </a:tc>
                <a:tc>
                  <a:txBody>
                    <a:bodyPr/>
                    <a:lstStyle/>
                    <a:p>
                      <a:r>
                        <a:rPr lang="en-US" dirty="0" smtClean="0"/>
                        <a:t>37.3</a:t>
                      </a:r>
                      <a:endParaRPr lang="en-US" dirty="0"/>
                    </a:p>
                  </a:txBody>
                  <a:tcPr/>
                </a:tc>
                <a:tc>
                  <a:txBody>
                    <a:bodyPr/>
                    <a:lstStyle/>
                    <a:p>
                      <a:r>
                        <a:rPr lang="en-US" dirty="0" smtClean="0"/>
                        <a:t>- .4.1</a:t>
                      </a:r>
                      <a:endParaRPr lang="en-US" dirty="0"/>
                    </a:p>
                  </a:txBody>
                  <a:tcPr/>
                </a:tc>
              </a:tr>
              <a:tr h="370840">
                <a:tc>
                  <a:txBody>
                    <a:bodyPr/>
                    <a:lstStyle/>
                    <a:p>
                      <a:r>
                        <a:rPr lang="en-US" dirty="0" smtClean="0"/>
                        <a:t>White</a:t>
                      </a:r>
                      <a:endParaRPr lang="en-US" dirty="0"/>
                    </a:p>
                  </a:txBody>
                  <a:tcPr/>
                </a:tc>
                <a:tc>
                  <a:txBody>
                    <a:bodyPr/>
                    <a:lstStyle/>
                    <a:p>
                      <a:r>
                        <a:rPr lang="en-US" dirty="0" smtClean="0"/>
                        <a:t>68.9</a:t>
                      </a:r>
                      <a:endParaRPr lang="en-US" dirty="0"/>
                    </a:p>
                  </a:txBody>
                  <a:tcPr/>
                </a:tc>
                <a:tc>
                  <a:txBody>
                    <a:bodyPr/>
                    <a:lstStyle/>
                    <a:p>
                      <a:r>
                        <a:rPr lang="en-US" dirty="0" smtClean="0"/>
                        <a:t>67.8</a:t>
                      </a:r>
                      <a:endParaRPr lang="en-US" dirty="0"/>
                    </a:p>
                  </a:txBody>
                  <a:tcPr/>
                </a:tc>
                <a:tc>
                  <a:txBody>
                    <a:bodyPr/>
                    <a:lstStyle/>
                    <a:p>
                      <a:r>
                        <a:rPr lang="en-US" dirty="0" smtClean="0"/>
                        <a:t>- 1.1</a:t>
                      </a:r>
                      <a:endParaRPr lang="en-US" dirty="0"/>
                    </a:p>
                  </a:txBody>
                  <a:tcPr/>
                </a:tc>
              </a:tr>
              <a:tr h="370840">
                <a:tc>
                  <a:txBody>
                    <a:bodyPr/>
                    <a:lstStyle/>
                    <a:p>
                      <a:r>
                        <a:rPr lang="en-US" dirty="0" smtClean="0"/>
                        <a:t>Asian</a:t>
                      </a:r>
                      <a:endParaRPr lang="en-US" dirty="0"/>
                    </a:p>
                  </a:txBody>
                  <a:tcPr/>
                </a:tc>
                <a:tc>
                  <a:txBody>
                    <a:bodyPr/>
                    <a:lstStyle/>
                    <a:p>
                      <a:r>
                        <a:rPr lang="en-US" dirty="0" smtClean="0"/>
                        <a:t>70.6</a:t>
                      </a:r>
                      <a:endParaRPr lang="en-US" dirty="0"/>
                    </a:p>
                  </a:txBody>
                  <a:tcPr/>
                </a:tc>
                <a:tc>
                  <a:txBody>
                    <a:bodyPr/>
                    <a:lstStyle/>
                    <a:p>
                      <a:r>
                        <a:rPr lang="en-US" dirty="0" smtClean="0"/>
                        <a:t>68.5</a:t>
                      </a:r>
                      <a:endParaRPr lang="en-US" dirty="0"/>
                    </a:p>
                  </a:txBody>
                  <a:tcPr/>
                </a:tc>
                <a:tc>
                  <a:txBody>
                    <a:bodyPr/>
                    <a:lstStyle/>
                    <a:p>
                      <a:r>
                        <a:rPr lang="en-US" dirty="0" smtClean="0"/>
                        <a:t>- 2.1</a:t>
                      </a:r>
                      <a:endParaRPr lang="en-US" dirty="0"/>
                    </a:p>
                  </a:txBody>
                  <a:tcPr/>
                </a:tc>
              </a:tr>
              <a:tr h="370840">
                <a:tc>
                  <a:txBody>
                    <a:bodyPr/>
                    <a:lstStyle/>
                    <a:p>
                      <a:r>
                        <a:rPr lang="en-US" dirty="0" smtClean="0"/>
                        <a:t>Low</a:t>
                      </a:r>
                      <a:r>
                        <a:rPr lang="en-US" baseline="0" dirty="0" smtClean="0"/>
                        <a:t> Income</a:t>
                      </a:r>
                      <a:endParaRPr lang="en-US" dirty="0"/>
                    </a:p>
                  </a:txBody>
                  <a:tcPr/>
                </a:tc>
                <a:tc>
                  <a:txBody>
                    <a:bodyPr/>
                    <a:lstStyle/>
                    <a:p>
                      <a:r>
                        <a:rPr lang="en-US" dirty="0" smtClean="0"/>
                        <a:t>51.6</a:t>
                      </a:r>
                      <a:endParaRPr lang="en-US" dirty="0"/>
                    </a:p>
                  </a:txBody>
                  <a:tcPr/>
                </a:tc>
                <a:tc>
                  <a:txBody>
                    <a:bodyPr/>
                    <a:lstStyle/>
                    <a:p>
                      <a:r>
                        <a:rPr lang="en-US" dirty="0" smtClean="0"/>
                        <a:t>49.6</a:t>
                      </a:r>
                      <a:endParaRPr lang="en-US" dirty="0"/>
                    </a:p>
                  </a:txBody>
                  <a:tcPr/>
                </a:tc>
                <a:tc>
                  <a:txBody>
                    <a:bodyPr/>
                    <a:lstStyle/>
                    <a:p>
                      <a:r>
                        <a:rPr lang="en-US" dirty="0" smtClean="0"/>
                        <a:t>- 2.0</a:t>
                      </a:r>
                      <a:endParaRPr lang="en-US" dirty="0"/>
                    </a:p>
                  </a:txBody>
                  <a:tcPr/>
                </a:tc>
              </a:tr>
              <a:tr h="370840">
                <a:tc>
                  <a:txBody>
                    <a:bodyPr/>
                    <a:lstStyle/>
                    <a:p>
                      <a:r>
                        <a:rPr lang="en-US" dirty="0" smtClean="0"/>
                        <a:t>English Learners</a:t>
                      </a:r>
                      <a:endParaRPr lang="en-US" dirty="0"/>
                    </a:p>
                  </a:txBody>
                  <a:tcPr/>
                </a:tc>
                <a:tc>
                  <a:txBody>
                    <a:bodyPr/>
                    <a:lstStyle/>
                    <a:p>
                      <a:r>
                        <a:rPr lang="en-US" dirty="0" smtClean="0"/>
                        <a:t>55.1</a:t>
                      </a:r>
                      <a:endParaRPr lang="en-US" dirty="0"/>
                    </a:p>
                  </a:txBody>
                  <a:tcPr/>
                </a:tc>
                <a:tc>
                  <a:txBody>
                    <a:bodyPr/>
                    <a:lstStyle/>
                    <a:p>
                      <a:r>
                        <a:rPr lang="en-US" dirty="0" smtClean="0"/>
                        <a:t>49.9</a:t>
                      </a:r>
                      <a:endParaRPr lang="en-US" dirty="0"/>
                    </a:p>
                  </a:txBody>
                  <a:tcPr/>
                </a:tc>
                <a:tc>
                  <a:txBody>
                    <a:bodyPr/>
                    <a:lstStyle/>
                    <a:p>
                      <a:r>
                        <a:rPr lang="en-US" dirty="0" smtClean="0"/>
                        <a:t>- 5.2</a:t>
                      </a:r>
                      <a:endParaRPr lang="en-US" dirty="0"/>
                    </a:p>
                  </a:txBody>
                  <a:tcPr/>
                </a:tc>
              </a:tr>
            </a:tbl>
          </a:graphicData>
        </a:graphic>
      </p:graphicFrame>
      <p:sp>
        <p:nvSpPr>
          <p:cNvPr id="3" name="Title 2"/>
          <p:cNvSpPr>
            <a:spLocks noGrp="1"/>
          </p:cNvSpPr>
          <p:nvPr>
            <p:ph type="title"/>
          </p:nvPr>
        </p:nvSpPr>
        <p:spPr/>
        <p:txBody>
          <a:bodyPr/>
          <a:lstStyle/>
          <a:p>
            <a:r>
              <a:rPr lang="en-US" dirty="0" smtClean="0"/>
              <a:t>Student Achievement Data-Math </a:t>
            </a:r>
            <a:endParaRPr lang="en-US" dirty="0"/>
          </a:p>
        </p:txBody>
      </p:sp>
      <p:sp>
        <p:nvSpPr>
          <p:cNvPr id="5" name="Rectangle 4"/>
          <p:cNvSpPr/>
          <p:nvPr/>
        </p:nvSpPr>
        <p:spPr>
          <a:xfrm>
            <a:off x="1600200" y="5334000"/>
            <a:ext cx="7315200" cy="3810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134148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Seven of the ten largest school districts in California slipped backward in scores, </a:t>
            </a:r>
            <a:r>
              <a:rPr lang="en-US" dirty="0"/>
              <a:t>reflecting a fall that officials attributed </a:t>
            </a:r>
            <a:r>
              <a:rPr lang="en-US" dirty="0" smtClean="0"/>
              <a:t>to: </a:t>
            </a:r>
          </a:p>
          <a:p>
            <a:pPr lvl="1"/>
            <a:r>
              <a:rPr lang="en-US" dirty="0" smtClean="0"/>
              <a:t>severe </a:t>
            </a:r>
            <a:r>
              <a:rPr lang="en-US" dirty="0"/>
              <a:t>budget cuts </a:t>
            </a:r>
            <a:endParaRPr lang="en-US" dirty="0" smtClean="0"/>
          </a:p>
          <a:p>
            <a:pPr lvl="1"/>
            <a:r>
              <a:rPr lang="en-US" dirty="0" smtClean="0"/>
              <a:t>more </a:t>
            </a:r>
            <a:r>
              <a:rPr lang="en-US" dirty="0"/>
              <a:t>demanding </a:t>
            </a:r>
            <a:r>
              <a:rPr lang="en-US" dirty="0" smtClean="0"/>
              <a:t>learning standards (Common Core State Standards) </a:t>
            </a:r>
            <a:r>
              <a:rPr lang="en-US" dirty="0"/>
              <a:t>being phased in.</a:t>
            </a:r>
          </a:p>
        </p:txBody>
      </p:sp>
      <p:sp>
        <p:nvSpPr>
          <p:cNvPr id="3" name="Title 2"/>
          <p:cNvSpPr>
            <a:spLocks noGrp="1"/>
          </p:cNvSpPr>
          <p:nvPr>
            <p:ph type="title"/>
          </p:nvPr>
        </p:nvSpPr>
        <p:spPr/>
        <p:txBody>
          <a:bodyPr/>
          <a:lstStyle/>
          <a:p>
            <a:r>
              <a:rPr lang="en-US" dirty="0" smtClean="0"/>
              <a:t>Student Achievement Data</a:t>
            </a:r>
            <a:endParaRPr lang="en-US" dirty="0"/>
          </a:p>
        </p:txBody>
      </p:sp>
    </p:spTree>
    <p:extLst>
      <p:ext uri="{BB962C8B-B14F-4D97-AF65-F5344CB8AC3E}">
        <p14:creationId xmlns:p14="http://schemas.microsoft.com/office/powerpoint/2010/main" val="7440334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pitchFamily="34" charset="0"/>
                <a:ea typeface="ＭＳ Ｐゴシック" charset="-128"/>
              </a:defRPr>
            </a:lvl1pPr>
            <a:lvl2pPr marL="742950" indent="-285750" eaLnBrk="0" hangingPunct="0">
              <a:defRPr baseline="-25000">
                <a:solidFill>
                  <a:schemeClr val="tx1"/>
                </a:solidFill>
                <a:latin typeface="Arial" pitchFamily="34" charset="0"/>
                <a:ea typeface="ＭＳ Ｐゴシック" charset="-128"/>
              </a:defRPr>
            </a:lvl2pPr>
            <a:lvl3pPr marL="1143000" indent="-228600" eaLnBrk="0" hangingPunct="0">
              <a:defRPr baseline="-25000">
                <a:solidFill>
                  <a:schemeClr val="tx1"/>
                </a:solidFill>
                <a:latin typeface="Arial" pitchFamily="34" charset="0"/>
                <a:ea typeface="ＭＳ Ｐゴシック" charset="-128"/>
              </a:defRPr>
            </a:lvl3pPr>
            <a:lvl4pPr marL="1600200" indent="-228600" eaLnBrk="0" hangingPunct="0">
              <a:defRPr baseline="-25000">
                <a:solidFill>
                  <a:schemeClr val="tx1"/>
                </a:solidFill>
                <a:latin typeface="Arial" pitchFamily="34" charset="0"/>
                <a:ea typeface="ＭＳ Ｐゴシック" charset="-128"/>
              </a:defRPr>
            </a:lvl4pPr>
            <a:lvl5pPr marL="2057400" indent="-228600" eaLnBrk="0" hangingPunct="0">
              <a:defRPr baseline="-25000">
                <a:solidFill>
                  <a:schemeClr val="tx1"/>
                </a:solidFill>
                <a:latin typeface="Arial" pitchFamily="34" charset="0"/>
                <a:ea typeface="ＭＳ Ｐゴシック" charset="-128"/>
              </a:defRPr>
            </a:lvl5pPr>
            <a:lvl6pPr marL="2514600" indent="-228600" defTabSz="457200" eaLnBrk="0" fontAlgn="base" hangingPunct="0">
              <a:spcBef>
                <a:spcPct val="0"/>
              </a:spcBef>
              <a:spcAft>
                <a:spcPct val="0"/>
              </a:spcAft>
              <a:defRPr baseline="-25000">
                <a:solidFill>
                  <a:schemeClr val="tx1"/>
                </a:solidFill>
                <a:latin typeface="Arial" pitchFamily="34" charset="0"/>
                <a:ea typeface="ＭＳ Ｐゴシック" charset="-128"/>
              </a:defRPr>
            </a:lvl6pPr>
            <a:lvl7pPr marL="2971800" indent="-228600" defTabSz="457200" eaLnBrk="0" fontAlgn="base" hangingPunct="0">
              <a:spcBef>
                <a:spcPct val="0"/>
              </a:spcBef>
              <a:spcAft>
                <a:spcPct val="0"/>
              </a:spcAft>
              <a:defRPr baseline="-25000">
                <a:solidFill>
                  <a:schemeClr val="tx1"/>
                </a:solidFill>
                <a:latin typeface="Arial" pitchFamily="34" charset="0"/>
                <a:ea typeface="ＭＳ Ｐゴシック" charset="-128"/>
              </a:defRPr>
            </a:lvl7pPr>
            <a:lvl8pPr marL="3429000" indent="-228600" defTabSz="457200" eaLnBrk="0" fontAlgn="base" hangingPunct="0">
              <a:spcBef>
                <a:spcPct val="0"/>
              </a:spcBef>
              <a:spcAft>
                <a:spcPct val="0"/>
              </a:spcAft>
              <a:defRPr baseline="-25000">
                <a:solidFill>
                  <a:schemeClr val="tx1"/>
                </a:solidFill>
                <a:latin typeface="Arial" pitchFamily="34" charset="0"/>
                <a:ea typeface="ＭＳ Ｐゴシック" charset="-128"/>
              </a:defRPr>
            </a:lvl8pPr>
            <a:lvl9pPr marL="3886200" indent="-228600" defTabSz="457200" eaLnBrk="0" fontAlgn="base" hangingPunct="0">
              <a:spcBef>
                <a:spcPct val="0"/>
              </a:spcBef>
              <a:spcAft>
                <a:spcPct val="0"/>
              </a:spcAft>
              <a:defRPr baseline="-25000">
                <a:solidFill>
                  <a:schemeClr val="tx1"/>
                </a:solidFill>
                <a:latin typeface="Arial" pitchFamily="34" charset="0"/>
                <a:ea typeface="ＭＳ Ｐゴシック" charset="-128"/>
              </a:defRPr>
            </a:lvl9pPr>
          </a:lstStyle>
          <a:p>
            <a:pPr eaLnBrk="1" hangingPunct="1"/>
            <a:fld id="{064AA587-3806-40CE-B63E-E26754E75EC0}" type="slidenum">
              <a:rPr lang="en-US" baseline="0" smtClean="0">
                <a:solidFill>
                  <a:srgbClr val="0A2D6B"/>
                </a:solidFill>
                <a:cs typeface="Arial" pitchFamily="34" charset="0"/>
              </a:rPr>
              <a:pPr eaLnBrk="1" hangingPunct="1"/>
              <a:t>16</a:t>
            </a:fld>
            <a:endParaRPr lang="en-US" baseline="0" smtClean="0">
              <a:solidFill>
                <a:srgbClr val="0A2D6B"/>
              </a:solidFill>
              <a:cs typeface="Arial" pitchFamily="34" charset="0"/>
            </a:endParaRPr>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3597458166"/>
              </p:ext>
            </p:extLst>
          </p:nvPr>
        </p:nvGraphicFramePr>
        <p:xfrm>
          <a:off x="1371600" y="2362200"/>
          <a:ext cx="7772400" cy="4461524"/>
        </p:xfrm>
        <a:graphic>
          <a:graphicData uri="http://schemas.openxmlformats.org/drawingml/2006/table">
            <a:tbl>
              <a:tblPr/>
              <a:tblGrid>
                <a:gridCol w="1300163"/>
                <a:gridCol w="1747837"/>
                <a:gridCol w="4724400"/>
              </a:tblGrid>
              <a:tr h="117930">
                <a:tc>
                  <a:txBody>
                    <a:bodyPr/>
                    <a:lstStyle/>
                    <a:p>
                      <a:pPr>
                        <a:lnSpc>
                          <a:spcPts val="1300"/>
                        </a:lnSpc>
                        <a:tabLst>
                          <a:tab pos="0" algn="l"/>
                        </a:tabLst>
                      </a:pPr>
                      <a:r>
                        <a:rPr lang="en-US" sz="1300" dirty="0">
                          <a:solidFill>
                            <a:srgbClr val="595959"/>
                          </a:solidFill>
                          <a:latin typeface="Helvetica"/>
                          <a:cs typeface="Arial"/>
                        </a:rPr>
                        <a:t>Shift 1</a:t>
                      </a:r>
                      <a:endParaRPr lang="en-US" sz="1400" dirty="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pPr>
                      <a:r>
                        <a:rPr lang="en-US" sz="1300" dirty="0">
                          <a:solidFill>
                            <a:srgbClr val="595959"/>
                          </a:solidFill>
                          <a:latin typeface="Helvetica"/>
                          <a:cs typeface="Arial"/>
                        </a:rPr>
                        <a:t>Balancing Informational </a:t>
                      </a:r>
                      <a:endParaRPr lang="en-US" sz="1400" dirty="0">
                        <a:latin typeface="Cambria"/>
                      </a:endParaRPr>
                    </a:p>
                    <a:p>
                      <a:pPr>
                        <a:lnSpc>
                          <a:spcPts val="1300"/>
                        </a:lnSpc>
                      </a:pPr>
                      <a:r>
                        <a:rPr lang="en-US" sz="1300" dirty="0">
                          <a:solidFill>
                            <a:srgbClr val="595959"/>
                          </a:solidFill>
                          <a:latin typeface="Helvetica"/>
                          <a:cs typeface="Arial"/>
                        </a:rPr>
                        <a:t>&amp;  Literary Text</a:t>
                      </a:r>
                      <a:endParaRPr lang="en-US" sz="1400" dirty="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pPr>
                      <a:r>
                        <a:rPr lang="en-US" sz="1300">
                          <a:solidFill>
                            <a:srgbClr val="595959"/>
                          </a:solidFill>
                          <a:latin typeface="Helvetica"/>
                          <a:cs typeface="Arial"/>
                        </a:rPr>
                        <a:t>Students read a true balance of informational and literary texts. </a:t>
                      </a:r>
                      <a:endParaRPr lang="en-US" sz="140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r>
              <a:tr h="685435">
                <a:tc>
                  <a:txBody>
                    <a:bodyPr/>
                    <a:lstStyle/>
                    <a:p>
                      <a:pPr>
                        <a:lnSpc>
                          <a:spcPts val="1300"/>
                        </a:lnSpc>
                        <a:spcBef>
                          <a:spcPts val="30"/>
                        </a:spcBef>
                        <a:tabLst>
                          <a:tab pos="0" algn="l"/>
                        </a:tabLst>
                      </a:pPr>
                      <a:r>
                        <a:rPr lang="en-US" sz="1300">
                          <a:solidFill>
                            <a:srgbClr val="595959"/>
                          </a:solidFill>
                          <a:latin typeface="Helvetica"/>
                          <a:cs typeface="Arial"/>
                        </a:rPr>
                        <a:t>Shift 2</a:t>
                      </a:r>
                      <a:endParaRPr lang="en-US" sz="140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spcBef>
                          <a:spcPts val="30"/>
                        </a:spcBef>
                      </a:pPr>
                      <a:r>
                        <a:rPr lang="en-US" sz="1300">
                          <a:solidFill>
                            <a:srgbClr val="595959"/>
                          </a:solidFill>
                          <a:latin typeface="Helvetica"/>
                          <a:cs typeface="Arial"/>
                        </a:rPr>
                        <a:t>Knowledge in the Disciplines</a:t>
                      </a:r>
                      <a:endParaRPr lang="en-US" sz="140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spcBef>
                          <a:spcPts val="30"/>
                        </a:spcBef>
                      </a:pPr>
                      <a:r>
                        <a:rPr lang="en-US" sz="1300">
                          <a:solidFill>
                            <a:srgbClr val="595959"/>
                          </a:solidFill>
                          <a:latin typeface="Helvetica"/>
                          <a:cs typeface="Arial"/>
                        </a:rPr>
                        <a:t>Students build knowledge about the world (domains/ content areas) through TEXT rather than the teacher or activities</a:t>
                      </a:r>
                      <a:endParaRPr lang="en-US" sz="140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r>
              <a:tr h="937384">
                <a:tc>
                  <a:txBody>
                    <a:bodyPr/>
                    <a:lstStyle/>
                    <a:p>
                      <a:pPr>
                        <a:lnSpc>
                          <a:spcPts val="1300"/>
                        </a:lnSpc>
                        <a:spcBef>
                          <a:spcPts val="30"/>
                        </a:spcBef>
                        <a:tabLst>
                          <a:tab pos="0" algn="l"/>
                        </a:tabLst>
                      </a:pPr>
                      <a:r>
                        <a:rPr lang="en-US" sz="1300">
                          <a:solidFill>
                            <a:srgbClr val="595959"/>
                          </a:solidFill>
                          <a:latin typeface="Helvetica"/>
                          <a:cs typeface="Arial"/>
                        </a:rPr>
                        <a:t>Shift 3</a:t>
                      </a:r>
                      <a:endParaRPr lang="en-US" sz="140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spcBef>
                          <a:spcPts val="30"/>
                        </a:spcBef>
                      </a:pPr>
                      <a:r>
                        <a:rPr lang="en-US" sz="1300" dirty="0">
                          <a:solidFill>
                            <a:srgbClr val="595959"/>
                          </a:solidFill>
                          <a:latin typeface="Helvetica"/>
                          <a:cs typeface="Arial"/>
                        </a:rPr>
                        <a:t>Staircase of Complexity</a:t>
                      </a:r>
                      <a:endParaRPr lang="en-US" sz="1400" dirty="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spcBef>
                          <a:spcPts val="30"/>
                        </a:spcBef>
                      </a:pPr>
                      <a:r>
                        <a:rPr lang="en-US" sz="1300" dirty="0">
                          <a:solidFill>
                            <a:srgbClr val="595959"/>
                          </a:solidFill>
                          <a:latin typeface="Helvetica"/>
                          <a:cs typeface="Arial"/>
                        </a:rPr>
                        <a:t>Students read the central, grade appropriate text around which instruction is centered.  Teachers are patient, create more time and space and support in the curriculum for close reading.</a:t>
                      </a:r>
                      <a:endParaRPr lang="en-US" sz="1400" dirty="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r>
              <a:tr h="651330">
                <a:tc>
                  <a:txBody>
                    <a:bodyPr/>
                    <a:lstStyle/>
                    <a:p>
                      <a:pPr>
                        <a:lnSpc>
                          <a:spcPts val="1300"/>
                        </a:lnSpc>
                        <a:spcBef>
                          <a:spcPts val="30"/>
                        </a:spcBef>
                        <a:tabLst>
                          <a:tab pos="0" algn="l"/>
                        </a:tabLst>
                      </a:pPr>
                      <a:r>
                        <a:rPr lang="en-US" sz="1300">
                          <a:solidFill>
                            <a:srgbClr val="595959"/>
                          </a:solidFill>
                          <a:latin typeface="Helvetica"/>
                          <a:cs typeface="Arial"/>
                        </a:rPr>
                        <a:t>Shift 4</a:t>
                      </a:r>
                      <a:endParaRPr lang="en-US" sz="140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spcBef>
                          <a:spcPts val="30"/>
                        </a:spcBef>
                      </a:pPr>
                      <a:r>
                        <a:rPr lang="en-US" sz="1300">
                          <a:solidFill>
                            <a:srgbClr val="595959"/>
                          </a:solidFill>
                          <a:latin typeface="Helvetica"/>
                          <a:cs typeface="Arial"/>
                        </a:rPr>
                        <a:t>Text-based Answers</a:t>
                      </a:r>
                      <a:endParaRPr lang="en-US" sz="140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spcBef>
                          <a:spcPts val="30"/>
                        </a:spcBef>
                      </a:pPr>
                      <a:r>
                        <a:rPr lang="en-US" sz="1300">
                          <a:solidFill>
                            <a:srgbClr val="595959"/>
                          </a:solidFill>
                          <a:latin typeface="Helvetica"/>
                          <a:cs typeface="Arial"/>
                        </a:rPr>
                        <a:t>Students engage in rich and rigorous evidence based conversations about text.  </a:t>
                      </a:r>
                      <a:endParaRPr lang="en-US" sz="140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r>
              <a:tr h="651330">
                <a:tc>
                  <a:txBody>
                    <a:bodyPr/>
                    <a:lstStyle/>
                    <a:p>
                      <a:pPr>
                        <a:lnSpc>
                          <a:spcPts val="1300"/>
                        </a:lnSpc>
                        <a:spcBef>
                          <a:spcPts val="30"/>
                        </a:spcBef>
                        <a:tabLst>
                          <a:tab pos="0" algn="l"/>
                        </a:tabLst>
                      </a:pPr>
                      <a:r>
                        <a:rPr lang="en-US" sz="1300">
                          <a:solidFill>
                            <a:srgbClr val="595959"/>
                          </a:solidFill>
                          <a:latin typeface="Helvetica"/>
                          <a:cs typeface="Arial"/>
                        </a:rPr>
                        <a:t>Shift 5</a:t>
                      </a:r>
                      <a:endParaRPr lang="en-US" sz="140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spcBef>
                          <a:spcPts val="30"/>
                        </a:spcBef>
                      </a:pPr>
                      <a:r>
                        <a:rPr lang="en-US" sz="1300">
                          <a:solidFill>
                            <a:srgbClr val="595959"/>
                          </a:solidFill>
                          <a:latin typeface="Helvetica"/>
                          <a:cs typeface="Arial"/>
                        </a:rPr>
                        <a:t>Writing from Sources</a:t>
                      </a:r>
                      <a:endParaRPr lang="en-US" sz="140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spcBef>
                          <a:spcPts val="30"/>
                        </a:spcBef>
                      </a:pPr>
                      <a:r>
                        <a:rPr lang="en-US" sz="1300">
                          <a:solidFill>
                            <a:srgbClr val="595959"/>
                          </a:solidFill>
                          <a:latin typeface="Helvetica"/>
                          <a:cs typeface="Arial"/>
                        </a:rPr>
                        <a:t>Writing emphasizes use of evidence from sources to inform or make an argument.  </a:t>
                      </a:r>
                      <a:endParaRPr lang="en-US" sz="140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r>
              <a:tr h="982492">
                <a:tc>
                  <a:txBody>
                    <a:bodyPr/>
                    <a:lstStyle/>
                    <a:p>
                      <a:pPr>
                        <a:lnSpc>
                          <a:spcPts val="1300"/>
                        </a:lnSpc>
                        <a:spcBef>
                          <a:spcPts val="30"/>
                        </a:spcBef>
                        <a:tabLst>
                          <a:tab pos="0" algn="l"/>
                        </a:tabLst>
                      </a:pPr>
                      <a:r>
                        <a:rPr lang="en-US" sz="1300">
                          <a:solidFill>
                            <a:srgbClr val="595959"/>
                          </a:solidFill>
                          <a:latin typeface="Helvetica"/>
                          <a:cs typeface="Arial"/>
                        </a:rPr>
                        <a:t>Shift 6</a:t>
                      </a:r>
                      <a:endParaRPr lang="en-US" sz="140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spcBef>
                          <a:spcPts val="30"/>
                        </a:spcBef>
                      </a:pPr>
                      <a:r>
                        <a:rPr lang="en-US" sz="1300">
                          <a:solidFill>
                            <a:srgbClr val="595959"/>
                          </a:solidFill>
                          <a:latin typeface="Helvetica"/>
                          <a:cs typeface="Arial"/>
                        </a:rPr>
                        <a:t>Academic Vocabulary</a:t>
                      </a:r>
                      <a:endParaRPr lang="en-US" sz="140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spcBef>
                          <a:spcPts val="30"/>
                        </a:spcBef>
                      </a:pPr>
                      <a:r>
                        <a:rPr lang="en-US" sz="1300" dirty="0">
                          <a:solidFill>
                            <a:srgbClr val="595959"/>
                          </a:solidFill>
                          <a:latin typeface="Helvetica"/>
                          <a:cs typeface="Arial"/>
                        </a:rPr>
                        <a:t>Students constantly build the transferable vocabulary they need to access grade level complex texts.  This can be done effectively by spiraling like content in increasingly complex texts.</a:t>
                      </a:r>
                      <a:endParaRPr lang="en-US" sz="1400" dirty="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r>
            </a:tbl>
          </a:graphicData>
        </a:graphic>
      </p:graphicFrame>
      <p:sp>
        <p:nvSpPr>
          <p:cNvPr id="2" name="TextBox 1"/>
          <p:cNvSpPr txBox="1"/>
          <p:nvPr/>
        </p:nvSpPr>
        <p:spPr>
          <a:xfrm>
            <a:off x="1371600" y="1143000"/>
            <a:ext cx="7772400" cy="707886"/>
          </a:xfrm>
          <a:prstGeom prst="rect">
            <a:avLst/>
          </a:prstGeom>
          <a:noFill/>
        </p:spPr>
        <p:txBody>
          <a:bodyPr wrap="square" rtlCol="0">
            <a:spAutoFit/>
          </a:bodyPr>
          <a:lstStyle/>
          <a:p>
            <a:r>
              <a:rPr lang="en-US" sz="2000" dirty="0" smtClean="0">
                <a:solidFill>
                  <a:schemeClr val="bg1"/>
                </a:solidFill>
                <a:latin typeface="Verdana" pitchFamily="34" charset="0"/>
              </a:rPr>
              <a:t>Changes or “Shifts” in the Common Core State Standards- English/Language Arts</a:t>
            </a:r>
            <a:endParaRPr lang="en-US" sz="2000" dirty="0">
              <a:solidFill>
                <a:schemeClr val="bg1"/>
              </a:solidFill>
              <a:latin typeface="Verdana" pitchFamily="34" charset="0"/>
            </a:endParaRPr>
          </a:p>
        </p:txBody>
      </p:sp>
      <p:sp>
        <p:nvSpPr>
          <p:cNvPr id="4" name="Rectangle 3"/>
          <p:cNvSpPr/>
          <p:nvPr/>
        </p:nvSpPr>
        <p:spPr>
          <a:xfrm>
            <a:off x="8229600" y="0"/>
            <a:ext cx="838200"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282466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pitchFamily="34" charset="0"/>
                <a:ea typeface="ＭＳ Ｐゴシック" charset="-128"/>
              </a:defRPr>
            </a:lvl1pPr>
            <a:lvl2pPr marL="742950" indent="-285750" eaLnBrk="0" hangingPunct="0">
              <a:defRPr baseline="-25000">
                <a:solidFill>
                  <a:schemeClr val="tx1"/>
                </a:solidFill>
                <a:latin typeface="Arial" pitchFamily="34" charset="0"/>
                <a:ea typeface="ＭＳ Ｐゴシック" charset="-128"/>
              </a:defRPr>
            </a:lvl2pPr>
            <a:lvl3pPr marL="1143000" indent="-228600" eaLnBrk="0" hangingPunct="0">
              <a:defRPr baseline="-25000">
                <a:solidFill>
                  <a:schemeClr val="tx1"/>
                </a:solidFill>
                <a:latin typeface="Arial" pitchFamily="34" charset="0"/>
                <a:ea typeface="ＭＳ Ｐゴシック" charset="-128"/>
              </a:defRPr>
            </a:lvl3pPr>
            <a:lvl4pPr marL="1600200" indent="-228600" eaLnBrk="0" hangingPunct="0">
              <a:defRPr baseline="-25000">
                <a:solidFill>
                  <a:schemeClr val="tx1"/>
                </a:solidFill>
                <a:latin typeface="Arial" pitchFamily="34" charset="0"/>
                <a:ea typeface="ＭＳ Ｐゴシック" charset="-128"/>
              </a:defRPr>
            </a:lvl4pPr>
            <a:lvl5pPr marL="2057400" indent="-228600" eaLnBrk="0" hangingPunct="0">
              <a:defRPr baseline="-25000">
                <a:solidFill>
                  <a:schemeClr val="tx1"/>
                </a:solidFill>
                <a:latin typeface="Arial" pitchFamily="34" charset="0"/>
                <a:ea typeface="ＭＳ Ｐゴシック" charset="-128"/>
              </a:defRPr>
            </a:lvl5pPr>
            <a:lvl6pPr marL="2514600" indent="-228600" defTabSz="457200" eaLnBrk="0" fontAlgn="base" hangingPunct="0">
              <a:spcBef>
                <a:spcPct val="0"/>
              </a:spcBef>
              <a:spcAft>
                <a:spcPct val="0"/>
              </a:spcAft>
              <a:defRPr baseline="-25000">
                <a:solidFill>
                  <a:schemeClr val="tx1"/>
                </a:solidFill>
                <a:latin typeface="Arial" pitchFamily="34" charset="0"/>
                <a:ea typeface="ＭＳ Ｐゴシック" charset="-128"/>
              </a:defRPr>
            </a:lvl6pPr>
            <a:lvl7pPr marL="2971800" indent="-228600" defTabSz="457200" eaLnBrk="0" fontAlgn="base" hangingPunct="0">
              <a:spcBef>
                <a:spcPct val="0"/>
              </a:spcBef>
              <a:spcAft>
                <a:spcPct val="0"/>
              </a:spcAft>
              <a:defRPr baseline="-25000">
                <a:solidFill>
                  <a:schemeClr val="tx1"/>
                </a:solidFill>
                <a:latin typeface="Arial" pitchFamily="34" charset="0"/>
                <a:ea typeface="ＭＳ Ｐゴシック" charset="-128"/>
              </a:defRPr>
            </a:lvl7pPr>
            <a:lvl8pPr marL="3429000" indent="-228600" defTabSz="457200" eaLnBrk="0" fontAlgn="base" hangingPunct="0">
              <a:spcBef>
                <a:spcPct val="0"/>
              </a:spcBef>
              <a:spcAft>
                <a:spcPct val="0"/>
              </a:spcAft>
              <a:defRPr baseline="-25000">
                <a:solidFill>
                  <a:schemeClr val="tx1"/>
                </a:solidFill>
                <a:latin typeface="Arial" pitchFamily="34" charset="0"/>
                <a:ea typeface="ＭＳ Ｐゴシック" charset="-128"/>
              </a:defRPr>
            </a:lvl8pPr>
            <a:lvl9pPr marL="3886200" indent="-228600" defTabSz="457200" eaLnBrk="0" fontAlgn="base" hangingPunct="0">
              <a:spcBef>
                <a:spcPct val="0"/>
              </a:spcBef>
              <a:spcAft>
                <a:spcPct val="0"/>
              </a:spcAft>
              <a:defRPr baseline="-25000">
                <a:solidFill>
                  <a:schemeClr val="tx1"/>
                </a:solidFill>
                <a:latin typeface="Arial" pitchFamily="34" charset="0"/>
                <a:ea typeface="ＭＳ Ｐゴシック" charset="-128"/>
              </a:defRPr>
            </a:lvl9pPr>
          </a:lstStyle>
          <a:p>
            <a:pPr eaLnBrk="1" hangingPunct="1"/>
            <a:fld id="{DC6CE1E3-3584-4A21-BB4E-EB71DA077EA7}" type="slidenum">
              <a:rPr lang="en-US" baseline="0" smtClean="0">
                <a:solidFill>
                  <a:srgbClr val="0A2D6B"/>
                </a:solidFill>
                <a:cs typeface="Arial" pitchFamily="34" charset="0"/>
              </a:rPr>
              <a:pPr eaLnBrk="1" hangingPunct="1"/>
              <a:t>17</a:t>
            </a:fld>
            <a:endParaRPr lang="en-US" baseline="0" smtClean="0">
              <a:solidFill>
                <a:srgbClr val="0A2D6B"/>
              </a:solidFill>
              <a:cs typeface="Arial" pitchFamily="34"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46070889"/>
              </p:ext>
            </p:extLst>
          </p:nvPr>
        </p:nvGraphicFramePr>
        <p:xfrm>
          <a:off x="1371600" y="2133600"/>
          <a:ext cx="7772400" cy="4610100"/>
        </p:xfrm>
        <a:graphic>
          <a:graphicData uri="http://schemas.openxmlformats.org/drawingml/2006/table">
            <a:tbl>
              <a:tblPr/>
              <a:tblGrid>
                <a:gridCol w="914400"/>
                <a:gridCol w="1061137"/>
                <a:gridCol w="5796863"/>
              </a:tblGrid>
              <a:tr h="885409">
                <a:tc>
                  <a:txBody>
                    <a:bodyPr/>
                    <a:lstStyle/>
                    <a:p>
                      <a:pPr>
                        <a:lnSpc>
                          <a:spcPts val="1300"/>
                        </a:lnSpc>
                        <a:spcBef>
                          <a:spcPts val="25"/>
                        </a:spcBef>
                      </a:pPr>
                      <a:r>
                        <a:rPr lang="en-US" sz="1300" dirty="0">
                          <a:solidFill>
                            <a:srgbClr val="595959"/>
                          </a:solidFill>
                          <a:latin typeface="Helvetica"/>
                          <a:cs typeface="Arial"/>
                        </a:rPr>
                        <a:t>Shift 1</a:t>
                      </a:r>
                      <a:endParaRPr lang="en-US" sz="1400" dirty="0">
                        <a:latin typeface="Cambria"/>
                      </a:endParaRPr>
                    </a:p>
                  </a:txBody>
                  <a:tcPr marL="94595" marR="94595" marT="59224"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spcBef>
                          <a:spcPts val="25"/>
                        </a:spcBef>
                      </a:pPr>
                      <a:r>
                        <a:rPr lang="en-US" sz="1300">
                          <a:solidFill>
                            <a:srgbClr val="595959"/>
                          </a:solidFill>
                          <a:latin typeface="Helvetica"/>
                          <a:cs typeface="Arial"/>
                        </a:rPr>
                        <a:t>Focus</a:t>
                      </a:r>
                      <a:endParaRPr lang="en-US" sz="1400">
                        <a:latin typeface="Cambria"/>
                      </a:endParaRPr>
                    </a:p>
                  </a:txBody>
                  <a:tcPr marL="94595" marR="94595" marT="59224"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spcBef>
                          <a:spcPts val="25"/>
                        </a:spcBef>
                      </a:pPr>
                      <a:r>
                        <a:rPr lang="en-US" sz="1300" dirty="0">
                          <a:solidFill>
                            <a:srgbClr val="595959"/>
                          </a:solidFill>
                          <a:latin typeface="Helvetica"/>
                          <a:cs typeface="Arial"/>
                        </a:rPr>
                        <a:t>Teachers significantly narrow and deepen the scope of how time and energy is spent in the math classroom.  They do so in order to focus deeply on only the concepts that are prioritized in the standards.</a:t>
                      </a:r>
                      <a:endParaRPr lang="en-US" sz="1400" dirty="0">
                        <a:latin typeface="Cambria"/>
                      </a:endParaRPr>
                    </a:p>
                  </a:txBody>
                  <a:tcPr marL="94595" marR="94595" marT="59224"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r>
              <a:tr h="700583">
                <a:tc>
                  <a:txBody>
                    <a:bodyPr/>
                    <a:lstStyle/>
                    <a:p>
                      <a:pPr>
                        <a:lnSpc>
                          <a:spcPts val="1300"/>
                        </a:lnSpc>
                        <a:spcBef>
                          <a:spcPts val="25"/>
                        </a:spcBef>
                      </a:pPr>
                      <a:r>
                        <a:rPr lang="en-US" sz="1300">
                          <a:solidFill>
                            <a:srgbClr val="595959"/>
                          </a:solidFill>
                          <a:latin typeface="Helvetica"/>
                          <a:cs typeface="Arial"/>
                        </a:rPr>
                        <a:t>Shift 2 </a:t>
                      </a:r>
                      <a:endParaRPr lang="en-US" sz="1400">
                        <a:latin typeface="Cambria"/>
                      </a:endParaRPr>
                    </a:p>
                  </a:txBody>
                  <a:tcPr marL="94595" marR="94595" marT="59224"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spcBef>
                          <a:spcPts val="25"/>
                        </a:spcBef>
                      </a:pPr>
                      <a:r>
                        <a:rPr lang="en-US" sz="1300">
                          <a:solidFill>
                            <a:srgbClr val="595959"/>
                          </a:solidFill>
                          <a:latin typeface="Helvetica"/>
                          <a:cs typeface="Arial"/>
                        </a:rPr>
                        <a:t>Coherence</a:t>
                      </a:r>
                      <a:endParaRPr lang="en-US" sz="1400">
                        <a:latin typeface="Cambria"/>
                      </a:endParaRPr>
                    </a:p>
                  </a:txBody>
                  <a:tcPr marL="94595" marR="94595" marT="59224"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spcBef>
                          <a:spcPts val="25"/>
                        </a:spcBef>
                      </a:pPr>
                      <a:r>
                        <a:rPr lang="en-US" sz="1300">
                          <a:solidFill>
                            <a:srgbClr val="595959"/>
                          </a:solidFill>
                          <a:latin typeface="Helvetica"/>
                          <a:cs typeface="Arial"/>
                        </a:rPr>
                        <a:t>Principals and teachers carefully connect the learning within and across grades so that students can build new understanding onto foundations built in previous years.  </a:t>
                      </a:r>
                      <a:endParaRPr lang="en-US" sz="1400">
                        <a:latin typeface="Cambria"/>
                      </a:endParaRPr>
                    </a:p>
                  </a:txBody>
                  <a:tcPr marL="94595" marR="94595" marT="59224"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r>
              <a:tr h="885409">
                <a:tc>
                  <a:txBody>
                    <a:bodyPr/>
                    <a:lstStyle/>
                    <a:p>
                      <a:pPr>
                        <a:lnSpc>
                          <a:spcPts val="1300"/>
                        </a:lnSpc>
                        <a:spcBef>
                          <a:spcPts val="25"/>
                        </a:spcBef>
                      </a:pPr>
                      <a:r>
                        <a:rPr lang="en-US" sz="1300">
                          <a:solidFill>
                            <a:srgbClr val="595959"/>
                          </a:solidFill>
                          <a:latin typeface="Helvetica"/>
                          <a:cs typeface="Arial"/>
                        </a:rPr>
                        <a:t>Shift 3</a:t>
                      </a:r>
                      <a:endParaRPr lang="en-US" sz="1400">
                        <a:latin typeface="Cambria"/>
                      </a:endParaRPr>
                    </a:p>
                  </a:txBody>
                  <a:tcPr marL="94595" marR="94595" marT="59224"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spcBef>
                          <a:spcPts val="25"/>
                        </a:spcBef>
                      </a:pPr>
                      <a:r>
                        <a:rPr lang="en-US" sz="1300">
                          <a:solidFill>
                            <a:srgbClr val="595959"/>
                          </a:solidFill>
                          <a:latin typeface="Helvetica"/>
                          <a:cs typeface="Arial"/>
                        </a:rPr>
                        <a:t>Fluency</a:t>
                      </a:r>
                      <a:endParaRPr lang="en-US" sz="1400">
                        <a:latin typeface="Cambria"/>
                      </a:endParaRPr>
                    </a:p>
                  </a:txBody>
                  <a:tcPr marL="94595" marR="94595" marT="59224"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spcBef>
                          <a:spcPts val="25"/>
                        </a:spcBef>
                      </a:pPr>
                      <a:r>
                        <a:rPr lang="en-US" sz="1300" dirty="0">
                          <a:solidFill>
                            <a:srgbClr val="595959"/>
                          </a:solidFill>
                          <a:latin typeface="Helvetica"/>
                          <a:cs typeface="Arial"/>
                        </a:rPr>
                        <a:t>Students are expected to have speed and accuracy with simple calculations; teachers structure class time and/or homework time for students to memorize, through repetition, core functions.</a:t>
                      </a:r>
                      <a:endParaRPr lang="en-US" sz="1400" dirty="0">
                        <a:latin typeface="Cambria"/>
                      </a:endParaRPr>
                    </a:p>
                  </a:txBody>
                  <a:tcPr marL="94595" marR="94595" marT="59224"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r>
              <a:tr h="885409">
                <a:tc>
                  <a:txBody>
                    <a:bodyPr/>
                    <a:lstStyle/>
                    <a:p>
                      <a:pPr>
                        <a:lnSpc>
                          <a:spcPts val="1300"/>
                        </a:lnSpc>
                        <a:spcBef>
                          <a:spcPts val="25"/>
                        </a:spcBef>
                      </a:pPr>
                      <a:r>
                        <a:rPr lang="en-US" sz="1300">
                          <a:solidFill>
                            <a:srgbClr val="595959"/>
                          </a:solidFill>
                          <a:latin typeface="Helvetica"/>
                          <a:cs typeface="Arial"/>
                        </a:rPr>
                        <a:t>Shift 4</a:t>
                      </a:r>
                      <a:endParaRPr lang="en-US" sz="1400">
                        <a:latin typeface="Cambria"/>
                      </a:endParaRPr>
                    </a:p>
                  </a:txBody>
                  <a:tcPr marL="94595" marR="94595" marT="59224"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spcBef>
                          <a:spcPts val="25"/>
                        </a:spcBef>
                      </a:pPr>
                      <a:r>
                        <a:rPr lang="en-US" sz="1300">
                          <a:solidFill>
                            <a:srgbClr val="595959"/>
                          </a:solidFill>
                          <a:latin typeface="Helvetica"/>
                          <a:cs typeface="Arial"/>
                        </a:rPr>
                        <a:t>Deep </a:t>
                      </a:r>
                      <a:endParaRPr lang="en-US" sz="1400">
                        <a:latin typeface="Cambria"/>
                      </a:endParaRPr>
                    </a:p>
                    <a:p>
                      <a:pPr>
                        <a:lnSpc>
                          <a:spcPts val="1300"/>
                        </a:lnSpc>
                        <a:spcBef>
                          <a:spcPts val="25"/>
                        </a:spcBef>
                      </a:pPr>
                      <a:r>
                        <a:rPr lang="en-US" sz="1300">
                          <a:solidFill>
                            <a:srgbClr val="595959"/>
                          </a:solidFill>
                          <a:latin typeface="Helvetica"/>
                          <a:cs typeface="Arial"/>
                        </a:rPr>
                        <a:t>Understanding</a:t>
                      </a:r>
                      <a:endParaRPr lang="en-US" sz="1400">
                        <a:latin typeface="Cambria"/>
                      </a:endParaRPr>
                    </a:p>
                  </a:txBody>
                  <a:tcPr marL="94595" marR="94595" marT="59224"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spcBef>
                          <a:spcPts val="25"/>
                        </a:spcBef>
                      </a:pPr>
                      <a:r>
                        <a:rPr lang="en-US" sz="1300">
                          <a:solidFill>
                            <a:srgbClr val="595959"/>
                          </a:solidFill>
                          <a:latin typeface="Helvetica"/>
                          <a:cs typeface="Arial"/>
                        </a:rPr>
                        <a:t>Students deeply understand and can operate easily within a math concept before moving on.  They learn more than the trick to get the answer right.  They learn the math.  </a:t>
                      </a:r>
                      <a:endParaRPr lang="en-US" sz="1400">
                        <a:latin typeface="Cambria"/>
                      </a:endParaRPr>
                    </a:p>
                  </a:txBody>
                  <a:tcPr marL="94595" marR="94595" marT="59224"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r>
              <a:tr h="638076">
                <a:tc>
                  <a:txBody>
                    <a:bodyPr/>
                    <a:lstStyle/>
                    <a:p>
                      <a:pPr>
                        <a:lnSpc>
                          <a:spcPts val="1300"/>
                        </a:lnSpc>
                        <a:spcBef>
                          <a:spcPts val="25"/>
                        </a:spcBef>
                      </a:pPr>
                      <a:r>
                        <a:rPr lang="en-US" sz="1300">
                          <a:solidFill>
                            <a:srgbClr val="595959"/>
                          </a:solidFill>
                          <a:latin typeface="Helvetica"/>
                          <a:cs typeface="Arial"/>
                        </a:rPr>
                        <a:t>Shift 5</a:t>
                      </a:r>
                      <a:endParaRPr lang="en-US" sz="1400">
                        <a:latin typeface="Cambria"/>
                      </a:endParaRPr>
                    </a:p>
                  </a:txBody>
                  <a:tcPr marL="94595" marR="94595" marT="59224"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spcBef>
                          <a:spcPts val="25"/>
                        </a:spcBef>
                      </a:pPr>
                      <a:r>
                        <a:rPr lang="en-US" sz="1300">
                          <a:solidFill>
                            <a:srgbClr val="595959"/>
                          </a:solidFill>
                          <a:latin typeface="Helvetica"/>
                          <a:cs typeface="Arial"/>
                        </a:rPr>
                        <a:t>Application</a:t>
                      </a:r>
                      <a:endParaRPr lang="en-US" sz="1400">
                        <a:latin typeface="Cambria"/>
                      </a:endParaRPr>
                    </a:p>
                  </a:txBody>
                  <a:tcPr marL="94595" marR="94595" marT="59224"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spcBef>
                          <a:spcPts val="25"/>
                        </a:spcBef>
                      </a:pPr>
                      <a:r>
                        <a:rPr lang="en-US" sz="1300">
                          <a:solidFill>
                            <a:srgbClr val="595959"/>
                          </a:solidFill>
                          <a:latin typeface="Helvetica"/>
                          <a:cs typeface="Arial"/>
                        </a:rPr>
                        <a:t>Students are expected to use math and choose the appropriate concept for application even when they are not prompted to do so.  </a:t>
                      </a:r>
                      <a:endParaRPr lang="en-US" sz="1400">
                        <a:latin typeface="Cambria"/>
                      </a:endParaRPr>
                    </a:p>
                  </a:txBody>
                  <a:tcPr marL="94595" marR="94595" marT="59224"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r>
              <a:tr h="615214">
                <a:tc>
                  <a:txBody>
                    <a:bodyPr/>
                    <a:lstStyle/>
                    <a:p>
                      <a:pPr>
                        <a:lnSpc>
                          <a:spcPts val="1300"/>
                        </a:lnSpc>
                        <a:spcBef>
                          <a:spcPts val="25"/>
                        </a:spcBef>
                      </a:pPr>
                      <a:r>
                        <a:rPr lang="en-US" sz="1300" dirty="0">
                          <a:solidFill>
                            <a:srgbClr val="595959"/>
                          </a:solidFill>
                          <a:latin typeface="Helvetica"/>
                          <a:cs typeface="Arial"/>
                        </a:rPr>
                        <a:t>Shift 6</a:t>
                      </a:r>
                      <a:endParaRPr lang="en-US" sz="1400" dirty="0">
                        <a:latin typeface="Cambria"/>
                      </a:endParaRPr>
                    </a:p>
                  </a:txBody>
                  <a:tcPr marL="94595" marR="94595" marT="59224"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spcBef>
                          <a:spcPts val="25"/>
                        </a:spcBef>
                      </a:pPr>
                      <a:r>
                        <a:rPr lang="en-US" sz="1300" dirty="0">
                          <a:solidFill>
                            <a:srgbClr val="595959"/>
                          </a:solidFill>
                          <a:latin typeface="Helvetica"/>
                          <a:cs typeface="Arial"/>
                        </a:rPr>
                        <a:t>Dual Intensity</a:t>
                      </a:r>
                      <a:endParaRPr lang="en-US" sz="1400" dirty="0">
                        <a:latin typeface="Cambria"/>
                      </a:endParaRPr>
                    </a:p>
                  </a:txBody>
                  <a:tcPr marL="94595" marR="94595" marT="59224"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spcBef>
                          <a:spcPts val="25"/>
                        </a:spcBef>
                      </a:pPr>
                      <a:r>
                        <a:rPr lang="en-US" sz="1300" dirty="0">
                          <a:solidFill>
                            <a:srgbClr val="595959"/>
                          </a:solidFill>
                          <a:latin typeface="Helvetica"/>
                          <a:cs typeface="Arial"/>
                        </a:rPr>
                        <a:t>Students are practicing and understanding.  There is more than a balance between these two things in the classroom – both are occurring with intensity.  </a:t>
                      </a:r>
                      <a:endParaRPr lang="en-US" sz="1400" dirty="0">
                        <a:latin typeface="Cambria"/>
                      </a:endParaRPr>
                    </a:p>
                  </a:txBody>
                  <a:tcPr marL="94595" marR="94595" marT="59224"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r>
            </a:tbl>
          </a:graphicData>
        </a:graphic>
      </p:graphicFrame>
      <p:sp>
        <p:nvSpPr>
          <p:cNvPr id="5" name="TextBox 4"/>
          <p:cNvSpPr txBox="1"/>
          <p:nvPr/>
        </p:nvSpPr>
        <p:spPr>
          <a:xfrm>
            <a:off x="1371600" y="1143000"/>
            <a:ext cx="7772400" cy="707886"/>
          </a:xfrm>
          <a:prstGeom prst="rect">
            <a:avLst/>
          </a:prstGeom>
          <a:noFill/>
        </p:spPr>
        <p:txBody>
          <a:bodyPr wrap="square" rtlCol="0">
            <a:spAutoFit/>
          </a:bodyPr>
          <a:lstStyle/>
          <a:p>
            <a:r>
              <a:rPr lang="en-US" sz="2000" dirty="0" smtClean="0">
                <a:solidFill>
                  <a:schemeClr val="bg1"/>
                </a:solidFill>
                <a:latin typeface="Verdana" pitchFamily="34" charset="0"/>
              </a:rPr>
              <a:t>Changes or “Shifts” in the Common Core State Standards- Mathematics</a:t>
            </a:r>
            <a:endParaRPr lang="en-US" sz="2000" dirty="0">
              <a:solidFill>
                <a:schemeClr val="bg1"/>
              </a:solidFill>
              <a:latin typeface="Verdana" pitchFamily="34" charset="0"/>
            </a:endParaRPr>
          </a:p>
        </p:txBody>
      </p:sp>
      <p:sp>
        <p:nvSpPr>
          <p:cNvPr id="8" name="Rectangle 7"/>
          <p:cNvSpPr/>
          <p:nvPr/>
        </p:nvSpPr>
        <p:spPr>
          <a:xfrm>
            <a:off x="8229600" y="0"/>
            <a:ext cx="838200"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009337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solidFill>
                  <a:srgbClr val="FF0000"/>
                </a:solidFill>
              </a:rPr>
              <a:t>January 15</a:t>
            </a:r>
            <a:r>
              <a:rPr lang="en-US" baseline="30000" dirty="0" smtClean="0">
                <a:solidFill>
                  <a:srgbClr val="FF0000"/>
                </a:solidFill>
              </a:rPr>
              <a:t>th</a:t>
            </a:r>
            <a:endParaRPr lang="en-US" dirty="0" smtClean="0">
              <a:solidFill>
                <a:srgbClr val="FF0000"/>
              </a:solidFill>
            </a:endParaRPr>
          </a:p>
          <a:p>
            <a:r>
              <a:rPr lang="en-US" dirty="0" smtClean="0">
                <a:solidFill>
                  <a:srgbClr val="FF0000"/>
                </a:solidFill>
              </a:rPr>
              <a:t>February 19</a:t>
            </a:r>
            <a:r>
              <a:rPr lang="en-US" baseline="30000" dirty="0" smtClean="0">
                <a:solidFill>
                  <a:srgbClr val="FF0000"/>
                </a:solidFill>
              </a:rPr>
              <a:t>th</a:t>
            </a:r>
            <a:endParaRPr lang="en-US" dirty="0" smtClean="0">
              <a:solidFill>
                <a:srgbClr val="FF0000"/>
              </a:solidFill>
            </a:endParaRPr>
          </a:p>
          <a:p>
            <a:r>
              <a:rPr lang="en-US" dirty="0" smtClean="0">
                <a:solidFill>
                  <a:srgbClr val="FF0000"/>
                </a:solidFill>
              </a:rPr>
              <a:t>March 19</a:t>
            </a:r>
            <a:r>
              <a:rPr lang="en-US" baseline="30000" dirty="0" smtClean="0">
                <a:solidFill>
                  <a:srgbClr val="FF0000"/>
                </a:solidFill>
              </a:rPr>
              <a:t>th</a:t>
            </a:r>
            <a:endParaRPr lang="en-US" dirty="0" smtClean="0">
              <a:solidFill>
                <a:srgbClr val="FF0000"/>
              </a:solidFill>
            </a:endParaRPr>
          </a:p>
          <a:p>
            <a:r>
              <a:rPr lang="en-US" dirty="0" smtClean="0">
                <a:solidFill>
                  <a:srgbClr val="FF0000"/>
                </a:solidFill>
              </a:rPr>
              <a:t>May 21</a:t>
            </a:r>
            <a:r>
              <a:rPr lang="en-US" baseline="30000" dirty="0" smtClean="0">
                <a:solidFill>
                  <a:srgbClr val="FF0000"/>
                </a:solidFill>
              </a:rPr>
              <a:t>th</a:t>
            </a:r>
            <a:endParaRPr lang="en-US" dirty="0" smtClean="0">
              <a:solidFill>
                <a:srgbClr val="FF0000"/>
              </a:solidFill>
            </a:endParaRPr>
          </a:p>
          <a:p>
            <a:r>
              <a:rPr lang="en-US" dirty="0" smtClean="0">
                <a:solidFill>
                  <a:srgbClr val="FF0000"/>
                </a:solidFill>
              </a:rPr>
              <a:t>June 4</a:t>
            </a:r>
            <a:r>
              <a:rPr lang="en-US" baseline="30000" dirty="0" smtClean="0">
                <a:solidFill>
                  <a:srgbClr val="FF0000"/>
                </a:solidFill>
              </a:rPr>
              <a:t>th</a:t>
            </a:r>
            <a:endParaRPr lang="en-US" dirty="0" smtClean="0">
              <a:solidFill>
                <a:srgbClr val="FF0000"/>
              </a:solidFill>
            </a:endParaRPr>
          </a:p>
          <a:p>
            <a:pPr marL="0" indent="0">
              <a:buNone/>
            </a:pPr>
            <a:endParaRPr lang="en-US" dirty="0"/>
          </a:p>
          <a:p>
            <a:pPr marL="0" indent="0">
              <a:buNone/>
            </a:pPr>
            <a:r>
              <a:rPr lang="en-US" sz="2200" dirty="0" smtClean="0"/>
              <a:t>This information is housed on the Multilingual Department webpage:</a:t>
            </a:r>
          </a:p>
          <a:p>
            <a:pPr marL="0" indent="0">
              <a:buNone/>
            </a:pPr>
            <a:r>
              <a:rPr lang="en-US" sz="2200" dirty="0">
                <a:hlinkClick r:id="rId2"/>
              </a:rPr>
              <a:t>http://</a:t>
            </a:r>
            <a:r>
              <a:rPr lang="en-US" sz="2200" dirty="0" smtClean="0">
                <a:hlinkClick r:id="rId2"/>
              </a:rPr>
              <a:t>www.scusd.edu/multilingual-literacy-english-language-learners</a:t>
            </a:r>
            <a:r>
              <a:rPr lang="en-US" sz="2200" dirty="0" smtClean="0"/>
              <a:t> </a:t>
            </a:r>
            <a:endParaRPr lang="en-US" sz="2200" dirty="0"/>
          </a:p>
        </p:txBody>
      </p:sp>
      <p:sp>
        <p:nvSpPr>
          <p:cNvPr id="3" name="Title 2"/>
          <p:cNvSpPr>
            <a:spLocks noGrp="1"/>
          </p:cNvSpPr>
          <p:nvPr>
            <p:ph type="title"/>
          </p:nvPr>
        </p:nvSpPr>
        <p:spPr/>
        <p:txBody>
          <a:bodyPr/>
          <a:lstStyle/>
          <a:p>
            <a:r>
              <a:rPr lang="en-US" dirty="0" smtClean="0"/>
              <a:t>Next Meeting Dates</a:t>
            </a:r>
            <a:endParaRPr lang="en-US" dirty="0"/>
          </a:p>
        </p:txBody>
      </p:sp>
    </p:spTree>
    <p:extLst>
      <p:ext uri="{BB962C8B-B14F-4D97-AF65-F5344CB8AC3E}">
        <p14:creationId xmlns:p14="http://schemas.microsoft.com/office/powerpoint/2010/main" val="2173445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What school site are you from?</a:t>
            </a:r>
          </a:p>
          <a:p>
            <a:r>
              <a:rPr lang="en-US" dirty="0" smtClean="0"/>
              <a:t>What grades are your children in?</a:t>
            </a:r>
          </a:p>
          <a:p>
            <a:endParaRPr lang="en-US" dirty="0"/>
          </a:p>
          <a:p>
            <a:pPr marL="0" indent="0">
              <a:buNone/>
            </a:pPr>
            <a:r>
              <a:rPr lang="en-US" dirty="0" smtClean="0"/>
              <a:t>Table Talk:</a:t>
            </a:r>
          </a:p>
          <a:p>
            <a:r>
              <a:rPr lang="en-US" dirty="0" smtClean="0"/>
              <a:t>What do you hope to accomplish in ELAC/DELAC this year?</a:t>
            </a:r>
            <a:endParaRPr lang="en-US" dirty="0"/>
          </a:p>
        </p:txBody>
      </p:sp>
      <p:sp>
        <p:nvSpPr>
          <p:cNvPr id="3" name="Title 2"/>
          <p:cNvSpPr>
            <a:spLocks noGrp="1"/>
          </p:cNvSpPr>
          <p:nvPr>
            <p:ph type="title"/>
          </p:nvPr>
        </p:nvSpPr>
        <p:spPr/>
        <p:txBody>
          <a:bodyPr/>
          <a:lstStyle/>
          <a:p>
            <a:r>
              <a:rPr lang="en-US" dirty="0" smtClean="0"/>
              <a:t>Member Introductions</a:t>
            </a:r>
            <a:endParaRPr lang="en-US" dirty="0"/>
          </a:p>
        </p:txBody>
      </p:sp>
    </p:spTree>
    <p:extLst>
      <p:ext uri="{BB962C8B-B14F-4D97-AF65-F5344CB8AC3E}">
        <p14:creationId xmlns:p14="http://schemas.microsoft.com/office/powerpoint/2010/main" val="1658839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500"/>
                                        <p:tgtEl>
                                          <p:spTgt spid="2">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4" end="4"/>
                                            </p:txEl>
                                          </p:spTgt>
                                        </p:tgtEl>
                                        <p:attrNameLst>
                                          <p:attrName>style.visibility</p:attrName>
                                        </p:attrNameLst>
                                      </p:cBhvr>
                                      <p:to>
                                        <p:strVal val="visible"/>
                                      </p:to>
                                    </p:set>
                                    <p:animEffect transition="in" filter="fade">
                                      <p:cBhvr>
                                        <p:cTn id="10"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Why DELAC?</a:t>
            </a:r>
            <a:endParaRPr lang="en-US" dirty="0"/>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828800" y="2057400"/>
            <a:ext cx="6527662" cy="4267200"/>
          </a:xfrm>
          <a:prstGeom prst="rect">
            <a:avLst/>
          </a:prstGeom>
          <a:solidFill>
            <a:schemeClr val="bg1"/>
          </a:solidFill>
          <a:ln>
            <a:noFill/>
          </a:ln>
          <a:effectLst/>
          <a:extLst/>
        </p:spPr>
      </p:pic>
    </p:spTree>
    <p:extLst>
      <p:ext uri="{BB962C8B-B14F-4D97-AF65-F5344CB8AC3E}">
        <p14:creationId xmlns:p14="http://schemas.microsoft.com/office/powerpoint/2010/main" val="29379490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DELAC Purpose</a:t>
            </a:r>
            <a:endParaRPr lang="en-US" dirty="0"/>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499841" y="1981200"/>
            <a:ext cx="5439718"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7620000" y="6062472"/>
            <a:ext cx="228600" cy="152400"/>
          </a:xfrm>
          <a:prstGeom prst="rect">
            <a:avLst/>
          </a:prstGeom>
          <a:solidFill>
            <a:srgbClr val="FFEE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386415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DELAC Responsibilities</a:t>
            </a:r>
            <a:endParaRPr lang="en-US" dirty="0"/>
          </a:p>
        </p:txBody>
      </p:sp>
      <p:pic>
        <p:nvPicPr>
          <p:cNvPr id="307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600200" y="2132842"/>
            <a:ext cx="7239000" cy="396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46501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District Responsibilities</a:t>
            </a:r>
            <a:endParaRPr lang="en-US" dirty="0"/>
          </a:p>
        </p:txBody>
      </p:sp>
      <p:pic>
        <p:nvPicPr>
          <p:cNvPr id="4098"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600200" y="2163171"/>
            <a:ext cx="7239000" cy="39032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9951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4400" dirty="0" smtClean="0"/>
              <a:t>Chairperson</a:t>
            </a:r>
            <a:endParaRPr lang="en-US" sz="4400" dirty="0"/>
          </a:p>
          <a:p>
            <a:pPr marL="0" indent="0">
              <a:buNone/>
            </a:pPr>
            <a:endParaRPr lang="en-US" sz="4400" dirty="0" smtClean="0"/>
          </a:p>
          <a:p>
            <a:pPr marL="0" indent="0">
              <a:buNone/>
            </a:pPr>
            <a:r>
              <a:rPr lang="en-US" sz="4400" dirty="0" smtClean="0"/>
              <a:t>Vice Chairperson</a:t>
            </a:r>
            <a:endParaRPr lang="en-US" sz="4400" dirty="0"/>
          </a:p>
          <a:p>
            <a:pPr marL="0" indent="0">
              <a:buNone/>
            </a:pPr>
            <a:endParaRPr lang="en-US" sz="4400" dirty="0" smtClean="0"/>
          </a:p>
          <a:p>
            <a:pPr marL="0" indent="0">
              <a:buNone/>
            </a:pPr>
            <a:r>
              <a:rPr lang="en-US" sz="4400" dirty="0" smtClean="0"/>
              <a:t>Secretary</a:t>
            </a:r>
          </a:p>
          <a:p>
            <a:pPr marL="0" indent="0">
              <a:buNone/>
            </a:pPr>
            <a:endParaRPr lang="en-US" sz="4400" dirty="0"/>
          </a:p>
          <a:p>
            <a:pPr marL="0" indent="0">
              <a:buNone/>
            </a:pPr>
            <a:endParaRPr lang="en-US" sz="2400" dirty="0"/>
          </a:p>
        </p:txBody>
      </p:sp>
      <p:sp>
        <p:nvSpPr>
          <p:cNvPr id="3" name="Title 2"/>
          <p:cNvSpPr>
            <a:spLocks noGrp="1"/>
          </p:cNvSpPr>
          <p:nvPr>
            <p:ph type="title"/>
          </p:nvPr>
        </p:nvSpPr>
        <p:spPr/>
        <p:txBody>
          <a:bodyPr/>
          <a:lstStyle/>
          <a:p>
            <a:r>
              <a:rPr lang="en-US" dirty="0" smtClean="0"/>
              <a:t>Election of DELAC Officers</a:t>
            </a:r>
            <a:endParaRPr lang="en-US" dirty="0"/>
          </a:p>
        </p:txBody>
      </p:sp>
    </p:spTree>
    <p:extLst>
      <p:ext uri="{BB962C8B-B14F-4D97-AF65-F5344CB8AC3E}">
        <p14:creationId xmlns:p14="http://schemas.microsoft.com/office/powerpoint/2010/main" val="30449156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2400" dirty="0" smtClean="0"/>
              <a:t>Please vote by writing the name of one nominee under each office:</a:t>
            </a:r>
          </a:p>
          <a:p>
            <a:pPr marL="0" indent="0">
              <a:buNone/>
            </a:pPr>
            <a:r>
              <a:rPr lang="en-US" sz="2400" dirty="0" smtClean="0"/>
              <a:t>Chairperson</a:t>
            </a:r>
            <a:endParaRPr lang="en-US" sz="2400" dirty="0"/>
          </a:p>
          <a:p>
            <a:pPr marL="0" indent="0">
              <a:buNone/>
            </a:pPr>
            <a:r>
              <a:rPr lang="en-US" sz="3600" dirty="0" smtClean="0"/>
              <a:t>___________________</a:t>
            </a:r>
          </a:p>
          <a:p>
            <a:pPr marL="0" indent="0">
              <a:buNone/>
            </a:pPr>
            <a:r>
              <a:rPr lang="en-US" sz="2400" dirty="0" smtClean="0"/>
              <a:t>Vice Chairperson</a:t>
            </a:r>
            <a:endParaRPr lang="en-US" sz="2400" dirty="0"/>
          </a:p>
          <a:p>
            <a:pPr marL="0" indent="0">
              <a:buNone/>
            </a:pPr>
            <a:r>
              <a:rPr lang="en-US" sz="3600" dirty="0" smtClean="0"/>
              <a:t>___________________</a:t>
            </a:r>
          </a:p>
          <a:p>
            <a:pPr marL="0" indent="0">
              <a:buNone/>
            </a:pPr>
            <a:r>
              <a:rPr lang="en-US" sz="2400" dirty="0" smtClean="0"/>
              <a:t>Secretary</a:t>
            </a:r>
          </a:p>
          <a:p>
            <a:pPr marL="0" indent="0">
              <a:buNone/>
            </a:pPr>
            <a:r>
              <a:rPr lang="en-US" sz="3600" dirty="0" smtClean="0"/>
              <a:t>___________________</a:t>
            </a:r>
            <a:endParaRPr lang="en-US" sz="3600" dirty="0"/>
          </a:p>
          <a:p>
            <a:pPr marL="0" indent="0">
              <a:buNone/>
            </a:pPr>
            <a:endParaRPr lang="en-US" sz="2400" dirty="0"/>
          </a:p>
        </p:txBody>
      </p:sp>
      <p:sp>
        <p:nvSpPr>
          <p:cNvPr id="3" name="Title 2"/>
          <p:cNvSpPr>
            <a:spLocks noGrp="1"/>
          </p:cNvSpPr>
          <p:nvPr>
            <p:ph type="title"/>
          </p:nvPr>
        </p:nvSpPr>
        <p:spPr/>
        <p:txBody>
          <a:bodyPr/>
          <a:lstStyle/>
          <a:p>
            <a:r>
              <a:rPr lang="en-US" dirty="0" smtClean="0"/>
              <a:t>Election of DELAC Officers- Ballot</a:t>
            </a:r>
            <a:endParaRPr lang="en-US" dirty="0"/>
          </a:p>
        </p:txBody>
      </p:sp>
    </p:spTree>
    <p:extLst>
      <p:ext uri="{BB962C8B-B14F-4D97-AF65-F5344CB8AC3E}">
        <p14:creationId xmlns:p14="http://schemas.microsoft.com/office/powerpoint/2010/main" val="34040599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Training Topics</a:t>
            </a:r>
            <a:endParaRPr lang="en-US" dirty="0"/>
          </a:p>
        </p:txBody>
      </p:sp>
      <p:sp>
        <p:nvSpPr>
          <p:cNvPr id="4" name="Rectangle 3"/>
          <p:cNvSpPr>
            <a:spLocks noGrp="1" noChangeArrowheads="1"/>
          </p:cNvSpPr>
          <p:nvPr>
            <p:ph idx="1"/>
          </p:nvPr>
        </p:nvSpPr>
        <p:spPr>
          <a:xfrm>
            <a:off x="1447800" y="1981200"/>
            <a:ext cx="3886200" cy="5181600"/>
          </a:xfrm>
        </p:spPr>
        <p:txBody>
          <a:bodyPr>
            <a:noAutofit/>
          </a:bodyPr>
          <a:lstStyle/>
          <a:p>
            <a:pPr>
              <a:spcAft>
                <a:spcPts val="600"/>
              </a:spcAft>
            </a:pPr>
            <a:r>
              <a:rPr lang="en-US" sz="1400" dirty="0"/>
              <a:t>High School Graduation Requirements</a:t>
            </a:r>
          </a:p>
          <a:p>
            <a:pPr>
              <a:spcAft>
                <a:spcPts val="600"/>
              </a:spcAft>
            </a:pPr>
            <a:r>
              <a:rPr lang="en-US" sz="1400" dirty="0" smtClean="0"/>
              <a:t>University </a:t>
            </a:r>
            <a:r>
              <a:rPr lang="en-US" sz="1400" dirty="0"/>
              <a:t>Entrance </a:t>
            </a:r>
            <a:r>
              <a:rPr lang="en-US" sz="1400" dirty="0" smtClean="0"/>
              <a:t>Requirements</a:t>
            </a:r>
            <a:endParaRPr lang="en-US" sz="1400" dirty="0"/>
          </a:p>
          <a:p>
            <a:pPr>
              <a:spcAft>
                <a:spcPts val="600"/>
              </a:spcAft>
            </a:pPr>
            <a:r>
              <a:rPr lang="en-US" sz="1400" dirty="0" smtClean="0"/>
              <a:t> Adult </a:t>
            </a:r>
            <a:r>
              <a:rPr lang="en-US" sz="1400" dirty="0"/>
              <a:t>School Opportunities for Parents</a:t>
            </a:r>
          </a:p>
          <a:p>
            <a:pPr>
              <a:spcAft>
                <a:spcPts val="600"/>
              </a:spcAft>
            </a:pPr>
            <a:r>
              <a:rPr lang="en-US" sz="1400" dirty="0"/>
              <a:t>Report </a:t>
            </a:r>
            <a:r>
              <a:rPr lang="en-US" sz="1400" dirty="0" smtClean="0"/>
              <a:t>Card/Grading System</a:t>
            </a:r>
            <a:endParaRPr lang="en-US" sz="1400" dirty="0"/>
          </a:p>
          <a:p>
            <a:pPr>
              <a:spcAft>
                <a:spcPts val="600"/>
              </a:spcAft>
            </a:pPr>
            <a:r>
              <a:rPr lang="en-US" sz="1400" dirty="0" smtClean="0"/>
              <a:t>Extra-curricular </a:t>
            </a:r>
            <a:r>
              <a:rPr lang="en-US" sz="1400" dirty="0"/>
              <a:t>Activities</a:t>
            </a:r>
          </a:p>
          <a:p>
            <a:pPr>
              <a:spcAft>
                <a:spcPts val="600"/>
              </a:spcAft>
            </a:pPr>
            <a:r>
              <a:rPr lang="en-US" sz="1400" dirty="0" smtClean="0"/>
              <a:t>Testing </a:t>
            </a:r>
            <a:r>
              <a:rPr lang="en-US" sz="1400" dirty="0"/>
              <a:t>(CST, CELDT, CAHSEE, S.A.T., Standards Test in Spanish </a:t>
            </a:r>
            <a:endParaRPr lang="en-US" sz="1400" dirty="0" smtClean="0"/>
          </a:p>
          <a:p>
            <a:pPr>
              <a:spcAft>
                <a:spcPts val="600"/>
              </a:spcAft>
            </a:pPr>
            <a:r>
              <a:rPr lang="en-US" sz="1400" dirty="0" smtClean="0"/>
              <a:t>GATE</a:t>
            </a:r>
            <a:r>
              <a:rPr lang="en-US" sz="1400" dirty="0"/>
              <a:t>, Honors, Advanced Placement Courses</a:t>
            </a:r>
          </a:p>
          <a:p>
            <a:pPr>
              <a:spcAft>
                <a:spcPts val="600"/>
              </a:spcAft>
            </a:pPr>
            <a:r>
              <a:rPr lang="en-US" sz="1400" dirty="0" smtClean="0"/>
              <a:t>Interventions</a:t>
            </a:r>
            <a:r>
              <a:rPr lang="en-US" sz="1400" dirty="0"/>
              <a:t>, </a:t>
            </a:r>
            <a:r>
              <a:rPr lang="en-US" sz="1400" dirty="0" smtClean="0"/>
              <a:t>Tutoring, </a:t>
            </a:r>
            <a:r>
              <a:rPr lang="en-US" sz="1400" dirty="0"/>
              <a:t>Counseling Services</a:t>
            </a:r>
          </a:p>
          <a:p>
            <a:pPr>
              <a:spcAft>
                <a:spcPts val="600"/>
              </a:spcAft>
            </a:pPr>
            <a:r>
              <a:rPr lang="en-US" sz="1400" dirty="0" smtClean="0"/>
              <a:t>Promotion/Retention</a:t>
            </a:r>
          </a:p>
          <a:p>
            <a:pPr>
              <a:spcAft>
                <a:spcPts val="600"/>
              </a:spcAft>
            </a:pPr>
            <a:r>
              <a:rPr lang="en-US" sz="1400" dirty="0" smtClean="0"/>
              <a:t>Parent Involvement and Volunteering</a:t>
            </a:r>
          </a:p>
          <a:p>
            <a:pPr marL="457200" indent="-411163" eaLnBrk="1" hangingPunct="1">
              <a:lnSpc>
                <a:spcPct val="75000"/>
              </a:lnSpc>
              <a:spcBef>
                <a:spcPct val="0"/>
              </a:spcBef>
            </a:pPr>
            <a:endParaRPr lang="en-US" sz="700" dirty="0" smtClean="0"/>
          </a:p>
          <a:p>
            <a:pPr marL="457200" indent="-411163" eaLnBrk="1" hangingPunct="1">
              <a:lnSpc>
                <a:spcPct val="70000"/>
              </a:lnSpc>
            </a:pPr>
            <a:endParaRPr lang="en-US" sz="700" dirty="0" smtClean="0"/>
          </a:p>
          <a:p>
            <a:pPr marL="457200" indent="-411163" eaLnBrk="1" hangingPunct="1">
              <a:lnSpc>
                <a:spcPct val="70000"/>
              </a:lnSpc>
            </a:pPr>
            <a:endParaRPr lang="en-US" sz="800" dirty="0" smtClean="0"/>
          </a:p>
          <a:p>
            <a:pPr marL="457200" indent="-411163" eaLnBrk="1" hangingPunct="1">
              <a:lnSpc>
                <a:spcPct val="70000"/>
              </a:lnSpc>
            </a:pPr>
            <a:endParaRPr lang="en-US" sz="800" dirty="0" smtClean="0"/>
          </a:p>
          <a:p>
            <a:pPr marL="457200" indent="-411163" eaLnBrk="1" hangingPunct="1">
              <a:lnSpc>
                <a:spcPct val="70000"/>
              </a:lnSpc>
            </a:pPr>
            <a:endParaRPr lang="en-US" sz="800" dirty="0" smtClean="0"/>
          </a:p>
        </p:txBody>
      </p:sp>
      <p:sp>
        <p:nvSpPr>
          <p:cNvPr id="5" name="Rectangle 3"/>
          <p:cNvSpPr txBox="1">
            <a:spLocks noChangeArrowheads="1"/>
          </p:cNvSpPr>
          <p:nvPr/>
        </p:nvSpPr>
        <p:spPr bwMode="auto">
          <a:xfrm>
            <a:off x="5334000" y="1905000"/>
            <a:ext cx="3581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11163"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150000"/>
              </a:lnSpc>
              <a:buFont typeface="Arial" pitchFamily="34" charset="0"/>
              <a:buChar char="•"/>
            </a:pPr>
            <a:r>
              <a:rPr lang="en-US" sz="1400" dirty="0">
                <a:latin typeface="Verdana" pitchFamily="34" charset="0"/>
              </a:rPr>
              <a:t>American School System</a:t>
            </a:r>
          </a:p>
          <a:p>
            <a:pPr>
              <a:lnSpc>
                <a:spcPct val="150000"/>
              </a:lnSpc>
              <a:buFont typeface="Arial" pitchFamily="34" charset="0"/>
              <a:buChar char="•"/>
            </a:pPr>
            <a:r>
              <a:rPr lang="en-US" sz="1400" dirty="0" smtClean="0">
                <a:latin typeface="Verdana" pitchFamily="34" charset="0"/>
              </a:rPr>
              <a:t>No </a:t>
            </a:r>
            <a:r>
              <a:rPr lang="en-US" sz="1400" dirty="0">
                <a:latin typeface="Verdana" pitchFamily="34" charset="0"/>
              </a:rPr>
              <a:t>Child Left Behind (NCLB)</a:t>
            </a:r>
          </a:p>
          <a:p>
            <a:pPr>
              <a:lnSpc>
                <a:spcPct val="150000"/>
              </a:lnSpc>
              <a:buFont typeface="Arial" pitchFamily="34" charset="0"/>
              <a:buChar char="•"/>
            </a:pPr>
            <a:r>
              <a:rPr lang="en-US" sz="1400" dirty="0" smtClean="0">
                <a:latin typeface="Verdana" pitchFamily="34" charset="0"/>
              </a:rPr>
              <a:t>Program </a:t>
            </a:r>
            <a:r>
              <a:rPr lang="en-US" sz="1400" dirty="0">
                <a:latin typeface="Verdana" pitchFamily="34" charset="0"/>
              </a:rPr>
              <a:t>Improvement Schools</a:t>
            </a:r>
          </a:p>
          <a:p>
            <a:pPr>
              <a:lnSpc>
                <a:spcPct val="150000"/>
              </a:lnSpc>
              <a:buFont typeface="Arial" pitchFamily="34" charset="0"/>
              <a:buChar char="•"/>
            </a:pPr>
            <a:r>
              <a:rPr lang="en-US" sz="1400" dirty="0" smtClean="0">
                <a:latin typeface="Verdana" pitchFamily="34" charset="0"/>
              </a:rPr>
              <a:t>Parent/Teacher </a:t>
            </a:r>
            <a:r>
              <a:rPr lang="en-US" sz="1400" dirty="0">
                <a:latin typeface="Verdana" pitchFamily="34" charset="0"/>
              </a:rPr>
              <a:t>Conference </a:t>
            </a:r>
          </a:p>
          <a:p>
            <a:pPr>
              <a:lnSpc>
                <a:spcPct val="150000"/>
              </a:lnSpc>
              <a:buFont typeface="Arial" pitchFamily="34" charset="0"/>
              <a:buChar char="•"/>
            </a:pPr>
            <a:r>
              <a:rPr lang="en-US" sz="1400" dirty="0" smtClean="0">
                <a:latin typeface="Verdana" pitchFamily="34" charset="0"/>
              </a:rPr>
              <a:t>Structure </a:t>
            </a:r>
            <a:r>
              <a:rPr lang="en-US" sz="1400" dirty="0">
                <a:latin typeface="Verdana" pitchFamily="34" charset="0"/>
              </a:rPr>
              <a:t>and Function of School </a:t>
            </a:r>
          </a:p>
          <a:p>
            <a:pPr>
              <a:lnSpc>
                <a:spcPct val="150000"/>
              </a:lnSpc>
              <a:buFont typeface="Arial" pitchFamily="34" charset="0"/>
              <a:buChar char="•"/>
            </a:pPr>
            <a:r>
              <a:rPr lang="en-US" sz="1400" dirty="0" smtClean="0">
                <a:latin typeface="Verdana" pitchFamily="34" charset="0"/>
              </a:rPr>
              <a:t>College </a:t>
            </a:r>
            <a:r>
              <a:rPr lang="en-US" sz="1400" dirty="0">
                <a:latin typeface="Verdana" pitchFamily="34" charset="0"/>
              </a:rPr>
              <a:t>Preparation </a:t>
            </a:r>
          </a:p>
          <a:p>
            <a:pPr>
              <a:lnSpc>
                <a:spcPct val="150000"/>
              </a:lnSpc>
              <a:buFont typeface="Arial" pitchFamily="34" charset="0"/>
              <a:buChar char="•"/>
            </a:pPr>
            <a:r>
              <a:rPr lang="en-US" sz="1400" dirty="0" smtClean="0">
                <a:latin typeface="Verdana" pitchFamily="34" charset="0"/>
              </a:rPr>
              <a:t>Curriculum </a:t>
            </a:r>
            <a:r>
              <a:rPr lang="en-US" sz="1400" dirty="0">
                <a:latin typeface="Verdana" pitchFamily="34" charset="0"/>
              </a:rPr>
              <a:t>and Instruction</a:t>
            </a:r>
          </a:p>
          <a:p>
            <a:pPr>
              <a:lnSpc>
                <a:spcPct val="150000"/>
              </a:lnSpc>
              <a:buFont typeface="Arial" pitchFamily="34" charset="0"/>
              <a:buChar char="•"/>
            </a:pPr>
            <a:r>
              <a:rPr lang="en-US" sz="1400" dirty="0" smtClean="0">
                <a:latin typeface="Verdana" pitchFamily="34" charset="0"/>
              </a:rPr>
              <a:t>School </a:t>
            </a:r>
            <a:r>
              <a:rPr lang="en-US" sz="1400" dirty="0">
                <a:latin typeface="Verdana" pitchFamily="34" charset="0"/>
              </a:rPr>
              <a:t>Building and Property</a:t>
            </a:r>
          </a:p>
          <a:p>
            <a:pPr>
              <a:lnSpc>
                <a:spcPct val="150000"/>
              </a:lnSpc>
              <a:buFont typeface="Arial" pitchFamily="34" charset="0"/>
              <a:buChar char="•"/>
            </a:pPr>
            <a:r>
              <a:rPr lang="en-US" sz="1400" dirty="0" smtClean="0">
                <a:latin typeface="Verdana" pitchFamily="34" charset="0"/>
              </a:rPr>
              <a:t>Communication</a:t>
            </a:r>
            <a:endParaRPr lang="en-US" sz="1400" dirty="0">
              <a:latin typeface="Verdana" pitchFamily="34" charset="0"/>
            </a:endParaRPr>
          </a:p>
          <a:p>
            <a:pPr>
              <a:lnSpc>
                <a:spcPct val="150000"/>
              </a:lnSpc>
              <a:buFont typeface="Arial" pitchFamily="34" charset="0"/>
              <a:buChar char="•"/>
            </a:pPr>
            <a:r>
              <a:rPr lang="en-US" sz="1400" dirty="0" smtClean="0">
                <a:latin typeface="Verdana" pitchFamily="34" charset="0"/>
              </a:rPr>
              <a:t>Parent </a:t>
            </a:r>
            <a:r>
              <a:rPr lang="en-US" sz="1400" dirty="0">
                <a:latin typeface="Verdana" pitchFamily="34" charset="0"/>
              </a:rPr>
              <a:t>Involvement</a:t>
            </a:r>
          </a:p>
          <a:p>
            <a:pPr>
              <a:lnSpc>
                <a:spcPct val="150000"/>
              </a:lnSpc>
              <a:buFont typeface="Arial" pitchFamily="34" charset="0"/>
              <a:buChar char="•"/>
            </a:pPr>
            <a:r>
              <a:rPr lang="en-US" sz="1400" dirty="0" smtClean="0">
                <a:latin typeface="Verdana" pitchFamily="34" charset="0"/>
              </a:rPr>
              <a:t>Immigration/citizenship</a:t>
            </a:r>
            <a:endParaRPr lang="en-US" sz="1400" dirty="0">
              <a:latin typeface="Verdana" pitchFamily="34" charset="0"/>
            </a:endParaRPr>
          </a:p>
          <a:p>
            <a:pPr>
              <a:lnSpc>
                <a:spcPct val="150000"/>
              </a:lnSpc>
              <a:buFont typeface="Arial" pitchFamily="34" charset="0"/>
              <a:buChar char="•"/>
            </a:pPr>
            <a:r>
              <a:rPr lang="en-US" sz="1400" dirty="0" smtClean="0">
                <a:latin typeface="Verdana" pitchFamily="34" charset="0"/>
              </a:rPr>
              <a:t>Safety</a:t>
            </a:r>
            <a:endParaRPr lang="en-US" sz="1400" dirty="0">
              <a:latin typeface="Verdana" pitchFamily="34" charset="0"/>
            </a:endParaRPr>
          </a:p>
          <a:p>
            <a:pPr>
              <a:lnSpc>
                <a:spcPct val="150000"/>
              </a:lnSpc>
              <a:buFont typeface="Arial" pitchFamily="34" charset="0"/>
              <a:buChar char="•"/>
            </a:pPr>
            <a:r>
              <a:rPr lang="en-US" sz="1400" dirty="0" smtClean="0">
                <a:latin typeface="Verdana" pitchFamily="34" charset="0"/>
              </a:rPr>
              <a:t>Uniform </a:t>
            </a:r>
            <a:r>
              <a:rPr lang="en-US" sz="1400" dirty="0">
                <a:latin typeface="Verdana" pitchFamily="34" charset="0"/>
              </a:rPr>
              <a:t>Complaint Procedures</a:t>
            </a:r>
          </a:p>
          <a:p>
            <a:pPr eaLnBrk="1" hangingPunct="1">
              <a:lnSpc>
                <a:spcPct val="80000"/>
              </a:lnSpc>
              <a:spcBef>
                <a:spcPct val="20000"/>
              </a:spcBef>
              <a:spcAft>
                <a:spcPts val="300"/>
              </a:spcAft>
              <a:buClr>
                <a:srgbClr val="644646"/>
              </a:buClr>
              <a:buSzPct val="130000"/>
              <a:buFont typeface="Georgia" pitchFamily="18" charset="0"/>
              <a:buChar char="*"/>
            </a:pPr>
            <a:endParaRPr lang="en-US" sz="1400" dirty="0">
              <a:solidFill>
                <a:srgbClr val="404040"/>
              </a:solidFill>
              <a:latin typeface="Verdana" pitchFamily="34" charset="0"/>
            </a:endParaRPr>
          </a:p>
        </p:txBody>
      </p:sp>
    </p:spTree>
    <p:extLst>
      <p:ext uri="{BB962C8B-B14F-4D97-AF65-F5344CB8AC3E}">
        <p14:creationId xmlns:p14="http://schemas.microsoft.com/office/powerpoint/2010/main" val="17997309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957</TotalTime>
  <Words>1215</Words>
  <Application>Microsoft Office PowerPoint</Application>
  <PresentationFormat>On-screen Show (4:3)</PresentationFormat>
  <Paragraphs>242</Paragraphs>
  <Slides>18</Slides>
  <Notes>7</Notes>
  <HiddenSlides>1</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Member Introductions</vt:lpstr>
      <vt:lpstr>Why DELAC?</vt:lpstr>
      <vt:lpstr>DELAC Purpose</vt:lpstr>
      <vt:lpstr>DELAC Responsibilities</vt:lpstr>
      <vt:lpstr>District Responsibilities</vt:lpstr>
      <vt:lpstr>Election of DELAC Officers</vt:lpstr>
      <vt:lpstr>Election of DELAC Officers- Ballot</vt:lpstr>
      <vt:lpstr>Training Topics</vt:lpstr>
      <vt:lpstr>PowerPoint Presentation</vt:lpstr>
      <vt:lpstr>LCFF Highlights</vt:lpstr>
      <vt:lpstr>LCFF Highlights (cont.)</vt:lpstr>
      <vt:lpstr>Student Achievement Data-ELA</vt:lpstr>
      <vt:lpstr>Student Achievement Data-Math </vt:lpstr>
      <vt:lpstr>Student Achievement Data</vt:lpstr>
      <vt:lpstr>PowerPoint Presentation</vt:lpstr>
      <vt:lpstr>PowerPoint Presentation</vt:lpstr>
      <vt:lpstr>Next Meeting Dates</vt:lpstr>
    </vt:vector>
  </TitlesOfParts>
  <Company>SCUSD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Bell</dc:creator>
  <cp:lastModifiedBy>SCUSD</cp:lastModifiedBy>
  <cp:revision>40</cp:revision>
  <dcterms:created xsi:type="dcterms:W3CDTF">2012-01-25T19:43:10Z</dcterms:created>
  <dcterms:modified xsi:type="dcterms:W3CDTF">2013-11-13T22:53:18Z</dcterms:modified>
</cp:coreProperties>
</file>