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85" r:id="rId2"/>
    <p:sldId id="316" r:id="rId3"/>
    <p:sldId id="324" r:id="rId4"/>
    <p:sldId id="323" r:id="rId5"/>
    <p:sldId id="302" r:id="rId6"/>
    <p:sldId id="309" r:id="rId7"/>
    <p:sldId id="298" r:id="rId8"/>
    <p:sldId id="326" r:id="rId9"/>
    <p:sldId id="297" r:id="rId10"/>
    <p:sldId id="314" r:id="rId11"/>
    <p:sldId id="325" r:id="rId12"/>
    <p:sldId id="311" r:id="rId13"/>
    <p:sldId id="327" r:id="rId14"/>
    <p:sldId id="328" r:id="rId15"/>
    <p:sldId id="329" r:id="rId16"/>
    <p:sldId id="330" r:id="rId17"/>
    <p:sldId id="331" r:id="rId18"/>
    <p:sldId id="332" r:id="rId19"/>
    <p:sldId id="312" r:id="rId20"/>
    <p:sldId id="313" r:id="rId21"/>
    <p:sldId id="304" r:id="rId22"/>
    <p:sldId id="300" r:id="rId23"/>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620"/>
    <p:restoredTop sz="94778" autoAdjust="0"/>
  </p:normalViewPr>
  <p:slideViewPr>
    <p:cSldViewPr>
      <p:cViewPr varScale="1">
        <p:scale>
          <a:sx n="104" d="100"/>
          <a:sy n="104" d="100"/>
        </p:scale>
        <p:origin x="-90" y="-126"/>
      </p:cViewPr>
      <p:guideLst>
        <p:guide orient="horz" pos="2160"/>
        <p:guide pos="2880"/>
      </p:guideLst>
    </p:cSldViewPr>
  </p:slideViewPr>
  <p:notesTextViewPr>
    <p:cViewPr>
      <p:scale>
        <a:sx n="1" d="1"/>
        <a:sy n="1" d="1"/>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r>
              <a:rPr lang="en-US" smtClean="0"/>
              <a:t>10/29/13</a:t>
            </a:r>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38000A76-B421-41EB-A1C9-55BEF441291D}" type="slidenum">
              <a:rPr lang="en-US" smtClean="0"/>
              <a:t>‹#›</a:t>
            </a:fld>
            <a:endParaRPr lang="en-US"/>
          </a:p>
        </p:txBody>
      </p:sp>
    </p:spTree>
    <p:extLst>
      <p:ext uri="{BB962C8B-B14F-4D97-AF65-F5344CB8AC3E}">
        <p14:creationId xmlns:p14="http://schemas.microsoft.com/office/powerpoint/2010/main" val="39540053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6" tIns="46243" rIns="92486" bIns="46243"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86" tIns="46243" rIns="92486" bIns="46243" rtlCol="0"/>
          <a:lstStyle>
            <a:lvl1pPr algn="r">
              <a:defRPr sz="1200"/>
            </a:lvl1pPr>
          </a:lstStyle>
          <a:p>
            <a:r>
              <a:rPr lang="en-US" smtClean="0"/>
              <a:t>10/29/13</a:t>
            </a:r>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6" tIns="46243" rIns="92486" bIns="46243"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6" tIns="46243" rIns="92486" bIns="4624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11699" cy="461804"/>
          </a:xfrm>
          <a:prstGeom prst="rect">
            <a:avLst/>
          </a:prstGeom>
        </p:spPr>
        <p:txBody>
          <a:bodyPr vert="horz" lIns="92486" tIns="46243" rIns="92486" bIns="462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86" tIns="46243" rIns="92486" bIns="46243" rtlCol="0" anchor="b"/>
          <a:lstStyle>
            <a:lvl1pPr algn="r">
              <a:defRPr sz="1200"/>
            </a:lvl1pPr>
          </a:lstStyle>
          <a:p>
            <a:fld id="{3BE1ECE7-50EE-43D6-AA47-5255A3887100}" type="slidenum">
              <a:rPr lang="en-US" smtClean="0"/>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 </a:t>
            </a:r>
          </a:p>
          <a:p>
            <a:r>
              <a:rPr lang="en-US" dirty="0" smtClean="0"/>
              <a:t>5 minutes</a:t>
            </a:r>
          </a:p>
          <a:p>
            <a:endParaRPr lang="en-US" dirty="0" smtClean="0"/>
          </a:p>
          <a:p>
            <a:r>
              <a:rPr lang="en-US" b="1" dirty="0" smtClean="0"/>
              <a:t>Materials:</a:t>
            </a:r>
          </a:p>
          <a:p>
            <a:r>
              <a:rPr lang="en-US" dirty="0" smtClean="0"/>
              <a:t>Power Point</a:t>
            </a:r>
          </a:p>
          <a:p>
            <a:endParaRPr lang="en-US" dirty="0" smtClean="0"/>
          </a:p>
          <a:p>
            <a:r>
              <a:rPr lang="en-US" b="1" dirty="0" smtClean="0"/>
              <a:t>Talking Points</a:t>
            </a:r>
          </a:p>
          <a:p>
            <a:endParaRPr lang="en-US" b="1" dirty="0" smtClean="0"/>
          </a:p>
          <a:p>
            <a:pPr marL="228600" indent="-228600">
              <a:buFont typeface="+mj-lt"/>
              <a:buAutoNum type="arabicPeriod"/>
            </a:pPr>
            <a:r>
              <a:rPr lang="en-US" dirty="0" smtClean="0"/>
              <a:t>Welcome,</a:t>
            </a:r>
          </a:p>
          <a:p>
            <a:pPr marL="228600" indent="-228600">
              <a:buFont typeface="+mj-lt"/>
              <a:buAutoNum type="arabicPeriod"/>
            </a:pPr>
            <a:r>
              <a:rPr lang="en-US" dirty="0" smtClean="0"/>
              <a:t>Introductions (name</a:t>
            </a:r>
            <a:r>
              <a:rPr lang="en-US" baseline="0" dirty="0" smtClean="0"/>
              <a:t> and role with district)</a:t>
            </a:r>
            <a:endParaRPr lang="en-US" dirty="0" smtClean="0"/>
          </a:p>
          <a:p>
            <a:pPr marL="228600" indent="-228600">
              <a:buFont typeface="+mj-lt"/>
              <a:buAutoNum type="arabicPeriod"/>
            </a:pPr>
            <a:r>
              <a:rPr lang="en-US" dirty="0" smtClean="0"/>
              <a:t>Thank</a:t>
            </a:r>
            <a:r>
              <a:rPr lang="en-US" baseline="0" dirty="0" smtClean="0"/>
              <a:t> parents for attending session and express how excited we are to have them attend</a:t>
            </a:r>
          </a:p>
          <a:p>
            <a:pPr marL="228600" indent="-228600">
              <a:buFont typeface="+mj-lt"/>
              <a:buAutoNum type="arabicPeriod"/>
            </a:pPr>
            <a:r>
              <a:rPr lang="en-US" baseline="0" dirty="0" smtClean="0"/>
              <a:t>Make sure everyone is aware of child care location, translators, and has appropriate handouts, and can locate restrooms</a:t>
            </a:r>
          </a:p>
          <a:p>
            <a:pPr marL="228600" indent="-228600">
              <a:buFont typeface="+mj-lt"/>
              <a:buAutoNum type="arabicPeriod"/>
            </a:pPr>
            <a:r>
              <a:rPr lang="en-US" baseline="0" dirty="0" smtClean="0"/>
              <a:t>Ask parent to make sure they sign in.</a:t>
            </a:r>
          </a:p>
          <a:p>
            <a:pPr marL="228600" indent="-228600">
              <a:buFont typeface="+mj-lt"/>
              <a:buAutoNum type="arabicPeriod"/>
            </a:pPr>
            <a:r>
              <a:rPr lang="en-US" baseline="0" dirty="0" smtClean="0"/>
              <a:t>Explain that this is part one of a three-part series</a:t>
            </a:r>
          </a:p>
          <a:p>
            <a:pPr marL="228600" indent="-228600">
              <a:buFont typeface="+mj-lt"/>
              <a:buAutoNum type="arabicPeriod"/>
            </a:pPr>
            <a:r>
              <a:rPr lang="en-US" baseline="0" dirty="0" smtClean="0"/>
              <a:t>If crowd is small, you may ask them to raise their hand if they have a child in ___grade (go through the grades or grade bands)</a:t>
            </a:r>
          </a:p>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t>1</a:t>
            </a:fld>
            <a:endParaRPr lang="en-US" dirty="0"/>
          </a:p>
        </p:txBody>
      </p:sp>
      <p:sp>
        <p:nvSpPr>
          <p:cNvPr id="5" name="Date Placeholder 4"/>
          <p:cNvSpPr>
            <a:spLocks noGrp="1"/>
          </p:cNvSpPr>
          <p:nvPr>
            <p:ph type="dt" idx="11"/>
          </p:nvPr>
        </p:nvSpPr>
        <p:spPr/>
        <p:txBody>
          <a:bodyPr/>
          <a:lstStyle/>
          <a:p>
            <a:r>
              <a:rPr lang="en-US" smtClean="0"/>
              <a:t>10/29/13</a:t>
            </a:r>
            <a:endParaRPr lang="en-US" dirty="0"/>
          </a:p>
        </p:txBody>
      </p:sp>
    </p:spTree>
    <p:extLst>
      <p:ext uri="{BB962C8B-B14F-4D97-AF65-F5344CB8AC3E}">
        <p14:creationId xmlns:p14="http://schemas.microsoft.com/office/powerpoint/2010/main" val="36694572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 </a:t>
            </a:r>
          </a:p>
          <a:p>
            <a:r>
              <a:rPr lang="en-US" b="0" dirty="0" smtClean="0"/>
              <a:t>5 minutes</a:t>
            </a:r>
          </a:p>
          <a:p>
            <a:endParaRPr lang="en-US" dirty="0" smtClean="0"/>
          </a:p>
          <a:p>
            <a:r>
              <a:rPr lang="en-US" b="1" dirty="0" smtClean="0"/>
              <a:t>Materials: </a:t>
            </a:r>
          </a:p>
          <a:p>
            <a:pPr marL="0" indent="0">
              <a:buFont typeface="Arial"/>
              <a:buNone/>
            </a:pPr>
            <a:r>
              <a:rPr lang="en-US" dirty="0" smtClean="0"/>
              <a:t>NA</a:t>
            </a:r>
          </a:p>
          <a:p>
            <a:pPr marL="0" indent="0">
              <a:buFont typeface="Arial"/>
              <a:buNone/>
            </a:pPr>
            <a:endParaRPr lang="en-US" dirty="0" smtClean="0"/>
          </a:p>
          <a:p>
            <a:r>
              <a:rPr lang="en-US" b="1" dirty="0" smtClean="0"/>
              <a:t>Talking Points:</a:t>
            </a:r>
          </a:p>
          <a:p>
            <a:pPr marL="228600" indent="-228600">
              <a:buAutoNum type="arabicPeriod"/>
            </a:pPr>
            <a:r>
              <a:rPr lang="en-US" b="1" dirty="0" smtClean="0"/>
              <a:t>Parent Workshops</a:t>
            </a:r>
            <a:r>
              <a:rPr lang="en-US" dirty="0" smtClean="0"/>
              <a:t>-Distribute flyers for and</a:t>
            </a:r>
            <a:r>
              <a:rPr lang="en-US" baseline="0" dirty="0" smtClean="0"/>
              <a:t> inform parents of the other sessions for ELA and the math sessions</a:t>
            </a:r>
          </a:p>
          <a:p>
            <a:r>
              <a:rPr lang="en-US" sz="1200" dirty="0" smtClean="0">
                <a:latin typeface="Calibri" pitchFamily="34" charset="0"/>
                <a:cs typeface="Calibri" pitchFamily="34" charset="0"/>
              </a:rPr>
              <a:t>2. </a:t>
            </a:r>
            <a:r>
              <a:rPr lang="en-US" sz="1200" b="1" dirty="0" smtClean="0">
                <a:latin typeface="Calibri" pitchFamily="34" charset="0"/>
                <a:cs typeface="Calibri" pitchFamily="34" charset="0"/>
              </a:rPr>
              <a:t> Professional Learning</a:t>
            </a:r>
            <a:r>
              <a:rPr lang="en-US" sz="1200" dirty="0" smtClean="0">
                <a:latin typeface="Calibri" pitchFamily="34" charset="0"/>
                <a:cs typeface="Calibri" pitchFamily="34" charset="0"/>
              </a:rPr>
              <a:t> (Teachers and Administrators)</a:t>
            </a:r>
          </a:p>
          <a:p>
            <a:r>
              <a:rPr lang="en-US" sz="1200" dirty="0" smtClean="0">
                <a:latin typeface="Calibri" pitchFamily="34" charset="0"/>
                <a:cs typeface="Calibri" pitchFamily="34" charset="0"/>
              </a:rPr>
              <a:t>3. </a:t>
            </a:r>
            <a:r>
              <a:rPr lang="en-US" sz="1200" b="1" dirty="0" smtClean="0">
                <a:latin typeface="Calibri" pitchFamily="34" charset="0"/>
                <a:cs typeface="Calibri" pitchFamily="34" charset="0"/>
              </a:rPr>
              <a:t>Revision to the Report Cards</a:t>
            </a:r>
            <a:r>
              <a:rPr lang="en-US" sz="1200" dirty="0" smtClean="0">
                <a:latin typeface="Calibri" pitchFamily="34" charset="0"/>
                <a:cs typeface="Calibri" pitchFamily="34" charset="0"/>
              </a:rPr>
              <a:t>—This</a:t>
            </a:r>
            <a:r>
              <a:rPr lang="en-US" sz="1200" baseline="0" dirty="0" smtClean="0">
                <a:latin typeface="Calibri" pitchFamily="34" charset="0"/>
                <a:cs typeface="Calibri" pitchFamily="34" charset="0"/>
              </a:rPr>
              <a:t> will begin in October-May and will be ready for the </a:t>
            </a:r>
            <a:r>
              <a:rPr lang="en-US" sz="1200" dirty="0" smtClean="0">
                <a:latin typeface="Calibri" pitchFamily="34" charset="0"/>
                <a:cs typeface="Calibri" pitchFamily="34" charset="0"/>
              </a:rPr>
              <a:t>2014-2015</a:t>
            </a:r>
            <a:r>
              <a:rPr lang="en-US" sz="1200" baseline="0" dirty="0" smtClean="0">
                <a:latin typeface="Calibri" pitchFamily="34" charset="0"/>
                <a:cs typeface="Calibri" pitchFamily="34" charset="0"/>
              </a:rPr>
              <a:t> school year</a:t>
            </a:r>
            <a:endParaRPr lang="en-US" sz="1200" dirty="0" smtClean="0">
              <a:latin typeface="Calibri" pitchFamily="34" charset="0"/>
              <a:cs typeface="Calibri" pitchFamily="34" charset="0"/>
            </a:endParaRPr>
          </a:p>
          <a:p>
            <a:r>
              <a:rPr lang="en-US" sz="1200" dirty="0" smtClean="0">
                <a:latin typeface="Calibri" pitchFamily="34" charset="0"/>
                <a:cs typeface="Calibri" pitchFamily="34" charset="0"/>
              </a:rPr>
              <a:t>4. </a:t>
            </a:r>
            <a:r>
              <a:rPr lang="en-US" sz="1200" b="1" dirty="0" smtClean="0">
                <a:latin typeface="Calibri" pitchFamily="34" charset="0"/>
                <a:cs typeface="Calibri" pitchFamily="34" charset="0"/>
              </a:rPr>
              <a:t>Alignment of Current Resources &amp; Practices</a:t>
            </a:r>
            <a:r>
              <a:rPr lang="en-US" sz="1200" dirty="0" smtClean="0">
                <a:latin typeface="Calibri" pitchFamily="34" charset="0"/>
                <a:cs typeface="Calibri" pitchFamily="34" charset="0"/>
              </a:rPr>
              <a:t>—Units of</a:t>
            </a:r>
            <a:r>
              <a:rPr lang="en-US" sz="1200" baseline="0" dirty="0" smtClean="0">
                <a:latin typeface="Calibri" pitchFamily="34" charset="0"/>
                <a:cs typeface="Calibri" pitchFamily="34" charset="0"/>
              </a:rPr>
              <a:t> study, curriculum maps, textbook adoption for math in march-may</a:t>
            </a:r>
            <a:endParaRPr lang="en-US" sz="1200" dirty="0" smtClean="0">
              <a:latin typeface="Calibri" pitchFamily="34" charset="0"/>
              <a:cs typeface="Calibri" pitchFamily="34" charset="0"/>
            </a:endParaRPr>
          </a:p>
          <a:p>
            <a:r>
              <a:rPr lang="en-US" sz="1200" dirty="0" smtClean="0">
                <a:latin typeface="Calibri" pitchFamily="34" charset="0"/>
                <a:cs typeface="Calibri" pitchFamily="34" charset="0"/>
              </a:rPr>
              <a:t>5. </a:t>
            </a:r>
            <a:r>
              <a:rPr lang="en-US" sz="1200" b="1" dirty="0" smtClean="0">
                <a:latin typeface="Calibri" pitchFamily="34" charset="0"/>
                <a:cs typeface="Calibri" pitchFamily="34" charset="0"/>
              </a:rPr>
              <a:t>Supplemental Resources &amp; Strategie</a:t>
            </a:r>
            <a:r>
              <a:rPr lang="en-US" sz="1200" dirty="0" smtClean="0">
                <a:latin typeface="Calibri" pitchFamily="34" charset="0"/>
                <a:cs typeface="Calibri" pitchFamily="34" charset="0"/>
              </a:rPr>
              <a:t>s for ELA (No textbook adoption </a:t>
            </a:r>
            <a:r>
              <a:rPr lang="en-US" sz="1200" dirty="0" err="1" smtClean="0">
                <a:latin typeface="Calibri" pitchFamily="34" charset="0"/>
                <a:cs typeface="Calibri" pitchFamily="34" charset="0"/>
              </a:rPr>
              <a:t>untli</a:t>
            </a:r>
            <a:r>
              <a:rPr lang="en-US" sz="1200" dirty="0" smtClean="0">
                <a:latin typeface="Calibri" pitchFamily="34" charset="0"/>
                <a:cs typeface="Calibri" pitchFamily="34" charset="0"/>
              </a:rPr>
              <a:t> 2016 according to the state of CA)</a:t>
            </a:r>
          </a:p>
          <a:p>
            <a:r>
              <a:rPr lang="en-US" sz="1200" dirty="0" smtClean="0">
                <a:latin typeface="Calibri" pitchFamily="34" charset="0"/>
                <a:cs typeface="Calibri" pitchFamily="34" charset="0"/>
              </a:rPr>
              <a:t>6.</a:t>
            </a:r>
            <a:r>
              <a:rPr lang="en-US" sz="1200" baseline="0" dirty="0" smtClean="0">
                <a:latin typeface="Calibri" pitchFamily="34" charset="0"/>
                <a:cs typeface="Calibri" pitchFamily="34" charset="0"/>
              </a:rPr>
              <a:t> </a:t>
            </a:r>
            <a:r>
              <a:rPr lang="en-US" sz="1200" b="1" dirty="0" smtClean="0">
                <a:latin typeface="Calibri" pitchFamily="34" charset="0"/>
                <a:cs typeface="Calibri" pitchFamily="34" charset="0"/>
              </a:rPr>
              <a:t>Announce the SEL Workshop and Distribute the Flyer</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18</a:t>
            </a:fld>
            <a:endParaRPr lang="en-US" dirty="0"/>
          </a:p>
        </p:txBody>
      </p:sp>
      <p:sp>
        <p:nvSpPr>
          <p:cNvPr id="5" name="Date Placeholder 4"/>
          <p:cNvSpPr>
            <a:spLocks noGrp="1"/>
          </p:cNvSpPr>
          <p:nvPr>
            <p:ph type="dt" idx="11"/>
          </p:nvPr>
        </p:nvSpPr>
        <p:spPr/>
        <p:txBody>
          <a:bodyPr/>
          <a:lstStyle/>
          <a:p>
            <a:r>
              <a:rPr lang="en-US" smtClean="0"/>
              <a:t>10/29/13</a:t>
            </a:r>
            <a:endParaRPr lang="en-US" dirty="0"/>
          </a:p>
        </p:txBody>
      </p:sp>
    </p:spTree>
    <p:extLst>
      <p:ext uri="{BB962C8B-B14F-4D97-AF65-F5344CB8AC3E}">
        <p14:creationId xmlns:p14="http://schemas.microsoft.com/office/powerpoint/2010/main" val="1865887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 </a:t>
            </a:r>
          </a:p>
          <a:p>
            <a:r>
              <a:rPr lang="en-US" b="0" dirty="0" smtClean="0"/>
              <a:t>5 minutes</a:t>
            </a:r>
          </a:p>
          <a:p>
            <a:endParaRPr lang="en-US" dirty="0" smtClean="0"/>
          </a:p>
          <a:p>
            <a:r>
              <a:rPr lang="en-US" b="1" dirty="0" smtClean="0"/>
              <a:t>Materials: </a:t>
            </a:r>
          </a:p>
          <a:p>
            <a:pPr marL="0" indent="0">
              <a:buFont typeface="Arial"/>
              <a:buNone/>
            </a:pPr>
            <a:r>
              <a:rPr lang="en-US" dirty="0" smtClean="0"/>
              <a:t>NA</a:t>
            </a:r>
          </a:p>
          <a:p>
            <a:pPr marL="0" indent="0">
              <a:buFont typeface="Arial"/>
              <a:buNone/>
            </a:pPr>
            <a:endParaRPr lang="en-US" dirty="0" smtClean="0"/>
          </a:p>
          <a:p>
            <a:r>
              <a:rPr lang="en-US" b="1" dirty="0" smtClean="0"/>
              <a:t>Talking Points:</a:t>
            </a:r>
          </a:p>
          <a:p>
            <a:pPr marL="228600" indent="-228600">
              <a:buAutoNum type="arabicPeriod"/>
            </a:pPr>
            <a:r>
              <a:rPr lang="en-US" b="1" dirty="0" smtClean="0"/>
              <a:t>Parent Workshops</a:t>
            </a:r>
            <a:r>
              <a:rPr lang="en-US" dirty="0" smtClean="0"/>
              <a:t>-Distribute flyers for and</a:t>
            </a:r>
            <a:r>
              <a:rPr lang="en-US" baseline="0" dirty="0" smtClean="0"/>
              <a:t> inform parents of the other sessions for ELA and the math sessions</a:t>
            </a:r>
          </a:p>
          <a:p>
            <a:r>
              <a:rPr lang="en-US" sz="1200" dirty="0" smtClean="0">
                <a:latin typeface="Calibri" pitchFamily="34" charset="0"/>
                <a:cs typeface="Calibri" pitchFamily="34" charset="0"/>
              </a:rPr>
              <a:t>2. </a:t>
            </a:r>
            <a:r>
              <a:rPr lang="en-US" sz="1200" b="1" dirty="0" smtClean="0">
                <a:latin typeface="Calibri" pitchFamily="34" charset="0"/>
                <a:cs typeface="Calibri" pitchFamily="34" charset="0"/>
              </a:rPr>
              <a:t> Professional Learning</a:t>
            </a:r>
            <a:r>
              <a:rPr lang="en-US" sz="1200" dirty="0" smtClean="0">
                <a:latin typeface="Calibri" pitchFamily="34" charset="0"/>
                <a:cs typeface="Calibri" pitchFamily="34" charset="0"/>
              </a:rPr>
              <a:t> (Teachers and Administrators)</a:t>
            </a:r>
          </a:p>
          <a:p>
            <a:r>
              <a:rPr lang="en-US" sz="1200" dirty="0" smtClean="0">
                <a:latin typeface="Calibri" pitchFamily="34" charset="0"/>
                <a:cs typeface="Calibri" pitchFamily="34" charset="0"/>
              </a:rPr>
              <a:t>3. </a:t>
            </a:r>
            <a:r>
              <a:rPr lang="en-US" sz="1200" b="1" dirty="0" smtClean="0">
                <a:latin typeface="Calibri" pitchFamily="34" charset="0"/>
                <a:cs typeface="Calibri" pitchFamily="34" charset="0"/>
              </a:rPr>
              <a:t>Revision to the Report Cards</a:t>
            </a:r>
            <a:r>
              <a:rPr lang="en-US" sz="1200" dirty="0" smtClean="0">
                <a:latin typeface="Calibri" pitchFamily="34" charset="0"/>
                <a:cs typeface="Calibri" pitchFamily="34" charset="0"/>
              </a:rPr>
              <a:t>—This</a:t>
            </a:r>
            <a:r>
              <a:rPr lang="en-US" sz="1200" baseline="0" dirty="0" smtClean="0">
                <a:latin typeface="Calibri" pitchFamily="34" charset="0"/>
                <a:cs typeface="Calibri" pitchFamily="34" charset="0"/>
              </a:rPr>
              <a:t> will begin in October-May and will be ready for the </a:t>
            </a:r>
            <a:r>
              <a:rPr lang="en-US" sz="1200" dirty="0" smtClean="0">
                <a:latin typeface="Calibri" pitchFamily="34" charset="0"/>
                <a:cs typeface="Calibri" pitchFamily="34" charset="0"/>
              </a:rPr>
              <a:t>2014-2015</a:t>
            </a:r>
            <a:r>
              <a:rPr lang="en-US" sz="1200" baseline="0" dirty="0" smtClean="0">
                <a:latin typeface="Calibri" pitchFamily="34" charset="0"/>
                <a:cs typeface="Calibri" pitchFamily="34" charset="0"/>
              </a:rPr>
              <a:t> school year</a:t>
            </a:r>
            <a:endParaRPr lang="en-US" sz="1200" dirty="0" smtClean="0">
              <a:latin typeface="Calibri" pitchFamily="34" charset="0"/>
              <a:cs typeface="Calibri" pitchFamily="34" charset="0"/>
            </a:endParaRPr>
          </a:p>
          <a:p>
            <a:r>
              <a:rPr lang="en-US" sz="1200" dirty="0" smtClean="0">
                <a:latin typeface="Calibri" pitchFamily="34" charset="0"/>
                <a:cs typeface="Calibri" pitchFamily="34" charset="0"/>
              </a:rPr>
              <a:t>4. </a:t>
            </a:r>
            <a:r>
              <a:rPr lang="en-US" sz="1200" b="1" dirty="0" smtClean="0">
                <a:latin typeface="Calibri" pitchFamily="34" charset="0"/>
                <a:cs typeface="Calibri" pitchFamily="34" charset="0"/>
              </a:rPr>
              <a:t>Alignment of Current Resources &amp; Practices</a:t>
            </a:r>
            <a:r>
              <a:rPr lang="en-US" sz="1200" dirty="0" smtClean="0">
                <a:latin typeface="Calibri" pitchFamily="34" charset="0"/>
                <a:cs typeface="Calibri" pitchFamily="34" charset="0"/>
              </a:rPr>
              <a:t>—Units of</a:t>
            </a:r>
            <a:r>
              <a:rPr lang="en-US" sz="1200" baseline="0" dirty="0" smtClean="0">
                <a:latin typeface="Calibri" pitchFamily="34" charset="0"/>
                <a:cs typeface="Calibri" pitchFamily="34" charset="0"/>
              </a:rPr>
              <a:t> study, curriculum maps, textbook adoption for math in march-may</a:t>
            </a:r>
            <a:endParaRPr lang="en-US" sz="1200" dirty="0" smtClean="0">
              <a:latin typeface="Calibri" pitchFamily="34" charset="0"/>
              <a:cs typeface="Calibri" pitchFamily="34" charset="0"/>
            </a:endParaRPr>
          </a:p>
          <a:p>
            <a:r>
              <a:rPr lang="en-US" sz="1200" dirty="0" smtClean="0">
                <a:latin typeface="Calibri" pitchFamily="34" charset="0"/>
                <a:cs typeface="Calibri" pitchFamily="34" charset="0"/>
              </a:rPr>
              <a:t>5. </a:t>
            </a:r>
            <a:r>
              <a:rPr lang="en-US" sz="1200" b="1" dirty="0" smtClean="0">
                <a:latin typeface="Calibri" pitchFamily="34" charset="0"/>
                <a:cs typeface="Calibri" pitchFamily="34" charset="0"/>
              </a:rPr>
              <a:t>Supplemental Resources &amp; Strategie</a:t>
            </a:r>
            <a:r>
              <a:rPr lang="en-US" sz="1200" dirty="0" smtClean="0">
                <a:latin typeface="Calibri" pitchFamily="34" charset="0"/>
                <a:cs typeface="Calibri" pitchFamily="34" charset="0"/>
              </a:rPr>
              <a:t>s for ELA (No textbook adoption </a:t>
            </a:r>
            <a:r>
              <a:rPr lang="en-US" sz="1200" dirty="0" err="1" smtClean="0">
                <a:latin typeface="Calibri" pitchFamily="34" charset="0"/>
                <a:cs typeface="Calibri" pitchFamily="34" charset="0"/>
              </a:rPr>
              <a:t>untli</a:t>
            </a:r>
            <a:r>
              <a:rPr lang="en-US" sz="1200" dirty="0" smtClean="0">
                <a:latin typeface="Calibri" pitchFamily="34" charset="0"/>
                <a:cs typeface="Calibri" pitchFamily="34" charset="0"/>
              </a:rPr>
              <a:t> 2016 according to the state of CA)</a:t>
            </a:r>
          </a:p>
          <a:p>
            <a:r>
              <a:rPr lang="en-US" sz="1200" dirty="0" smtClean="0">
                <a:latin typeface="Calibri" pitchFamily="34" charset="0"/>
                <a:cs typeface="Calibri" pitchFamily="34" charset="0"/>
              </a:rPr>
              <a:t>6.</a:t>
            </a:r>
            <a:r>
              <a:rPr lang="en-US" sz="1200" baseline="0" dirty="0" smtClean="0">
                <a:latin typeface="Calibri" pitchFamily="34" charset="0"/>
                <a:cs typeface="Calibri" pitchFamily="34" charset="0"/>
              </a:rPr>
              <a:t> </a:t>
            </a:r>
            <a:r>
              <a:rPr lang="en-US" sz="1200" b="1" dirty="0" smtClean="0">
                <a:latin typeface="Calibri" pitchFamily="34" charset="0"/>
                <a:cs typeface="Calibri" pitchFamily="34" charset="0"/>
              </a:rPr>
              <a:t>Announce the SEL Workshop and Distribute the Flyer</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19</a:t>
            </a:fld>
            <a:endParaRPr lang="en-US" dirty="0"/>
          </a:p>
        </p:txBody>
      </p:sp>
      <p:sp>
        <p:nvSpPr>
          <p:cNvPr id="5" name="Date Placeholder 4"/>
          <p:cNvSpPr>
            <a:spLocks noGrp="1"/>
          </p:cNvSpPr>
          <p:nvPr>
            <p:ph type="dt" idx="11"/>
          </p:nvPr>
        </p:nvSpPr>
        <p:spPr/>
        <p:txBody>
          <a:bodyPr/>
          <a:lstStyle/>
          <a:p>
            <a:r>
              <a:rPr lang="en-US" smtClean="0"/>
              <a:t>10/29/13</a:t>
            </a:r>
            <a:endParaRPr lang="en-US" dirty="0"/>
          </a:p>
        </p:txBody>
      </p:sp>
    </p:spTree>
    <p:extLst>
      <p:ext uri="{BB962C8B-B14F-4D97-AF65-F5344CB8AC3E}">
        <p14:creationId xmlns:p14="http://schemas.microsoft.com/office/powerpoint/2010/main" val="18658876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 </a:t>
            </a:r>
          </a:p>
          <a:p>
            <a:r>
              <a:rPr lang="en-US" dirty="0" smtClean="0"/>
              <a:t>5 minutes</a:t>
            </a:r>
          </a:p>
          <a:p>
            <a:endParaRPr lang="en-US" dirty="0" smtClean="0"/>
          </a:p>
          <a:p>
            <a:r>
              <a:rPr lang="en-US" b="1" dirty="0" smtClean="0"/>
              <a:t>Materials: </a:t>
            </a:r>
          </a:p>
          <a:p>
            <a:pPr marL="171450" indent="-171450">
              <a:buFont typeface="Arial"/>
              <a:buChar char="•"/>
            </a:pPr>
            <a:r>
              <a:rPr lang="en-US" dirty="0" smtClean="0"/>
              <a:t>NA</a:t>
            </a:r>
          </a:p>
          <a:p>
            <a:endParaRPr lang="en-US" b="1" dirty="0" smtClean="0"/>
          </a:p>
          <a:p>
            <a:r>
              <a:rPr lang="en-US" b="1" dirty="0" smtClean="0"/>
              <a:t>Talking Points:</a:t>
            </a:r>
          </a:p>
          <a:p>
            <a:r>
              <a:rPr lang="en-US" dirty="0" smtClean="0"/>
              <a:t>Discuss these as some options. Parent will most likely already mention several</a:t>
            </a:r>
            <a:r>
              <a:rPr lang="en-US" baseline="0" dirty="0" smtClean="0"/>
              <a:t> of these, but highlight them again.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20</a:t>
            </a:fld>
            <a:endParaRPr lang="en-US" dirty="0"/>
          </a:p>
        </p:txBody>
      </p:sp>
      <p:sp>
        <p:nvSpPr>
          <p:cNvPr id="5" name="Date Placeholder 4"/>
          <p:cNvSpPr>
            <a:spLocks noGrp="1"/>
          </p:cNvSpPr>
          <p:nvPr>
            <p:ph type="dt" idx="11"/>
          </p:nvPr>
        </p:nvSpPr>
        <p:spPr/>
        <p:txBody>
          <a:bodyPr/>
          <a:lstStyle/>
          <a:p>
            <a:r>
              <a:rPr lang="en-US" smtClean="0"/>
              <a:t>10/29/13</a:t>
            </a:r>
            <a:endParaRPr lang="en-US" dirty="0"/>
          </a:p>
        </p:txBody>
      </p:sp>
    </p:spTree>
    <p:extLst>
      <p:ext uri="{BB962C8B-B14F-4D97-AF65-F5344CB8AC3E}">
        <p14:creationId xmlns:p14="http://schemas.microsoft.com/office/powerpoint/2010/main" val="1865887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 </a:t>
            </a:r>
          </a:p>
          <a:p>
            <a:r>
              <a:rPr lang="en-US" dirty="0" smtClean="0"/>
              <a:t>10 minutes</a:t>
            </a:r>
          </a:p>
          <a:p>
            <a:endParaRPr lang="en-US" dirty="0" smtClean="0"/>
          </a:p>
          <a:p>
            <a:r>
              <a:rPr lang="en-US" b="1" dirty="0" smtClean="0"/>
              <a:t>Materials: </a:t>
            </a:r>
          </a:p>
          <a:p>
            <a:r>
              <a:rPr lang="en-US" b="0" dirty="0" smtClean="0"/>
              <a:t>Chart paper</a:t>
            </a:r>
          </a:p>
          <a:p>
            <a:pPr marL="171450" indent="-171450">
              <a:buFont typeface="Arial"/>
              <a:buChar char="•"/>
            </a:pPr>
            <a:endParaRPr lang="en-US" dirty="0" smtClean="0"/>
          </a:p>
          <a:p>
            <a:r>
              <a:rPr lang="en-US" b="1" dirty="0" smtClean="0"/>
              <a:t>Talking Points:</a:t>
            </a:r>
          </a:p>
          <a:p>
            <a:r>
              <a:rPr lang="en-US" dirty="0" smtClean="0"/>
              <a:t>Ask participants to discuss this question with a partner or</a:t>
            </a:r>
            <a:r>
              <a:rPr lang="en-US" baseline="0" dirty="0" smtClean="0"/>
              <a:t> table group and share out with the group—Chart responses and share with the group. </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21</a:t>
            </a:fld>
            <a:endParaRPr lang="en-US" dirty="0"/>
          </a:p>
        </p:txBody>
      </p:sp>
      <p:sp>
        <p:nvSpPr>
          <p:cNvPr id="5" name="Date Placeholder 4"/>
          <p:cNvSpPr>
            <a:spLocks noGrp="1"/>
          </p:cNvSpPr>
          <p:nvPr>
            <p:ph type="dt" idx="11"/>
          </p:nvPr>
        </p:nvSpPr>
        <p:spPr/>
        <p:txBody>
          <a:bodyPr/>
          <a:lstStyle/>
          <a:p>
            <a:r>
              <a:rPr lang="en-US" smtClean="0"/>
              <a:t>10/29/13</a:t>
            </a:r>
            <a:endParaRPr lang="en-US" dirty="0"/>
          </a:p>
        </p:txBody>
      </p:sp>
    </p:spTree>
    <p:extLst>
      <p:ext uri="{BB962C8B-B14F-4D97-AF65-F5344CB8AC3E}">
        <p14:creationId xmlns:p14="http://schemas.microsoft.com/office/powerpoint/2010/main" val="1865887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 </a:t>
            </a:r>
          </a:p>
          <a:p>
            <a:r>
              <a:rPr lang="en-US" dirty="0" smtClean="0"/>
              <a:t>5 minutes</a:t>
            </a:r>
          </a:p>
          <a:p>
            <a:endParaRPr lang="en-US" dirty="0" smtClean="0"/>
          </a:p>
          <a:p>
            <a:r>
              <a:rPr lang="en-US" b="1" dirty="0" smtClean="0"/>
              <a:t>Materials: </a:t>
            </a:r>
          </a:p>
          <a:p>
            <a:pPr marL="171450" indent="-171450">
              <a:buFont typeface="Arial"/>
              <a:buChar char="•"/>
            </a:pPr>
            <a:r>
              <a:rPr lang="en-US" dirty="0" smtClean="0"/>
              <a:t>Evaluation</a:t>
            </a:r>
          </a:p>
          <a:p>
            <a:pPr marL="171450" indent="-171450">
              <a:buFont typeface="Arial"/>
              <a:buChar char="•"/>
            </a:pPr>
            <a:r>
              <a:rPr lang="en-US" dirty="0" smtClean="0"/>
              <a:t>Ask them to revisit their KWL and write down what they have learned</a:t>
            </a:r>
          </a:p>
          <a:p>
            <a:pPr marL="171450" indent="-171450">
              <a:buFont typeface="Arial"/>
              <a:buChar char="•"/>
            </a:pPr>
            <a:endParaRPr lang="en-US" dirty="0" smtClean="0"/>
          </a:p>
          <a:p>
            <a:r>
              <a:rPr lang="en-US" b="1" dirty="0" smtClean="0"/>
              <a:t>Talking Points:</a:t>
            </a:r>
          </a:p>
          <a:p>
            <a:pPr marL="228600" indent="-228600">
              <a:buAutoNum type="arabicPeriod"/>
            </a:pPr>
            <a:r>
              <a:rPr lang="en-US" dirty="0" smtClean="0"/>
              <a:t>Thank them for attending</a:t>
            </a:r>
          </a:p>
          <a:p>
            <a:pPr marL="228600" indent="-228600">
              <a:buAutoNum type="arabicPeriod"/>
            </a:pPr>
            <a:r>
              <a:rPr lang="en-US" dirty="0" smtClean="0"/>
              <a:t>Collect evaluations</a:t>
            </a:r>
          </a:p>
          <a:p>
            <a:pPr marL="228600" indent="-228600">
              <a:buAutoNum type="arabicPeriod"/>
            </a:pPr>
            <a:r>
              <a:rPr lang="en-US" dirty="0" smtClean="0"/>
              <a:t>Pack up and go home</a:t>
            </a:r>
          </a:p>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t>22</a:t>
            </a:fld>
            <a:endParaRPr lang="en-US" dirty="0"/>
          </a:p>
        </p:txBody>
      </p:sp>
      <p:sp>
        <p:nvSpPr>
          <p:cNvPr id="5" name="Date Placeholder 4"/>
          <p:cNvSpPr>
            <a:spLocks noGrp="1"/>
          </p:cNvSpPr>
          <p:nvPr>
            <p:ph type="dt" idx="11"/>
          </p:nvPr>
        </p:nvSpPr>
        <p:spPr/>
        <p:txBody>
          <a:bodyPr/>
          <a:lstStyle/>
          <a:p>
            <a:r>
              <a:rPr lang="en-US" smtClean="0"/>
              <a:t>10/29/13</a:t>
            </a:r>
            <a:endParaRPr lang="en-US" dirty="0"/>
          </a:p>
        </p:txBody>
      </p:sp>
    </p:spTree>
    <p:extLst>
      <p:ext uri="{BB962C8B-B14F-4D97-AF65-F5344CB8AC3E}">
        <p14:creationId xmlns:p14="http://schemas.microsoft.com/office/powerpoint/2010/main" val="1761588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smtClean="0"/>
              <a:t>Time: </a:t>
            </a:r>
          </a:p>
          <a:p>
            <a:r>
              <a:rPr lang="en-US" sz="1000" dirty="0" smtClean="0"/>
              <a:t>5 minutes</a:t>
            </a:r>
          </a:p>
          <a:p>
            <a:endParaRPr lang="en-US" sz="1000" dirty="0" smtClean="0"/>
          </a:p>
          <a:p>
            <a:r>
              <a:rPr lang="en-US" sz="1000" b="1" dirty="0" smtClean="0"/>
              <a:t>Materials: </a:t>
            </a:r>
          </a:p>
          <a:p>
            <a:pPr marL="0" indent="0">
              <a:buFont typeface="Arial"/>
              <a:buNone/>
            </a:pPr>
            <a:r>
              <a:rPr lang="en-US" sz="1000" dirty="0" smtClean="0"/>
              <a:t>NA</a:t>
            </a:r>
          </a:p>
          <a:p>
            <a:r>
              <a:rPr lang="en-US" sz="1000" b="1" dirty="0" smtClean="0"/>
              <a:t>Talking Points:</a:t>
            </a:r>
          </a:p>
          <a:p>
            <a:pPr eaLnBrk="1" hangingPunct="1">
              <a:lnSpc>
                <a:spcPct val="80000"/>
              </a:lnSpc>
              <a:spcBef>
                <a:spcPct val="0"/>
              </a:spcBef>
              <a:buFontTx/>
              <a:buNone/>
            </a:pPr>
            <a:r>
              <a:rPr lang="en-US" sz="1000" b="0" dirty="0" smtClean="0"/>
              <a:t>1. Grade </a:t>
            </a:r>
            <a:r>
              <a:rPr lang="en-US" sz="1000" b="0" dirty="0"/>
              <a:t>levels for K-8; grade bands for 9-10 and 11-12</a:t>
            </a:r>
          </a:p>
          <a:p>
            <a:pPr marL="456099" lvl="1">
              <a:lnSpc>
                <a:spcPct val="80000"/>
              </a:lnSpc>
              <a:spcBef>
                <a:spcPct val="0"/>
              </a:spcBef>
              <a:buFont typeface="Courier New" charset="0"/>
              <a:buChar char="o"/>
            </a:pPr>
            <a:r>
              <a:rPr lang="en-US" sz="1000" dirty="0"/>
              <a:t>K-8 are grade-level specific</a:t>
            </a:r>
          </a:p>
          <a:p>
            <a:pPr marL="456099" lvl="1">
              <a:lnSpc>
                <a:spcPct val="80000"/>
              </a:lnSpc>
              <a:spcBef>
                <a:spcPct val="0"/>
              </a:spcBef>
              <a:buFont typeface="Courier New" charset="0"/>
              <a:buChar char="o"/>
            </a:pPr>
            <a:r>
              <a:rPr lang="en-US" sz="1000" dirty="0"/>
              <a:t>9/10 and 11/12 are two-year bands. . </a:t>
            </a:r>
          </a:p>
          <a:p>
            <a:pPr defTabSz="907633">
              <a:lnSpc>
                <a:spcPct val="80000"/>
              </a:lnSpc>
              <a:spcBef>
                <a:spcPct val="0"/>
              </a:spcBef>
              <a:defRPr/>
            </a:pPr>
            <a:r>
              <a:rPr lang="en-US" sz="1000" b="0" dirty="0"/>
              <a:t>2.  </a:t>
            </a:r>
            <a:r>
              <a:rPr lang="en-US" sz="1000" dirty="0"/>
              <a:t>NOTE: The Next Generation Science Standards were recently adopted in September of 2013. The state has not set an implementation timeline. You can give the example that the state adopted the ELA and Math standards in 2010, but implementation is not until 2014-2015</a:t>
            </a:r>
          </a:p>
          <a:p>
            <a:pPr eaLnBrk="1" hangingPunct="1">
              <a:lnSpc>
                <a:spcPct val="80000"/>
              </a:lnSpc>
              <a:spcBef>
                <a:spcPct val="0"/>
              </a:spcBef>
              <a:buFontTx/>
              <a:buNone/>
            </a:pPr>
            <a:endParaRPr lang="en-US" sz="1000" b="1" dirty="0"/>
          </a:p>
          <a:p>
            <a:pPr eaLnBrk="1" hangingPunct="1">
              <a:lnSpc>
                <a:spcPct val="80000"/>
              </a:lnSpc>
              <a:spcBef>
                <a:spcPct val="0"/>
              </a:spcBef>
              <a:buFontTx/>
              <a:buNone/>
            </a:pPr>
            <a:r>
              <a:rPr lang="en-US" sz="1000" b="0" dirty="0"/>
              <a:t>3. </a:t>
            </a:r>
            <a:r>
              <a:rPr lang="en-US" sz="1000" b="0" dirty="0" smtClean="0"/>
              <a:t>Focus on College </a:t>
            </a:r>
            <a:r>
              <a:rPr lang="en-US" sz="1000" b="0" dirty="0"/>
              <a:t>and Career </a:t>
            </a:r>
            <a:r>
              <a:rPr lang="en-US" sz="1000" b="0" dirty="0" smtClean="0"/>
              <a:t>Readiness not just high school diploma.</a:t>
            </a:r>
            <a:r>
              <a:rPr lang="en-US" sz="1000" b="0" baseline="0" dirty="0" smtClean="0"/>
              <a:t> Preparation is for the world of work in the 21</a:t>
            </a:r>
            <a:r>
              <a:rPr lang="en-US" sz="1000" b="0" baseline="30000" dirty="0" smtClean="0"/>
              <a:t>st</a:t>
            </a:r>
            <a:r>
              <a:rPr lang="en-US" sz="1000" b="0" baseline="0" dirty="0" smtClean="0"/>
              <a:t> Century. Students need to be able to collaborate, think critically, and be creative problem solvers. </a:t>
            </a:r>
          </a:p>
          <a:p>
            <a:pPr eaLnBrk="1" hangingPunct="1">
              <a:lnSpc>
                <a:spcPct val="80000"/>
              </a:lnSpc>
              <a:spcBef>
                <a:spcPct val="0"/>
              </a:spcBef>
              <a:buFontTx/>
              <a:buNone/>
            </a:pPr>
            <a:endParaRPr lang="en-US" sz="1000" b="0" baseline="0" dirty="0" smtClean="0"/>
          </a:p>
          <a:p>
            <a:pPr eaLnBrk="1" hangingPunct="1">
              <a:lnSpc>
                <a:spcPct val="80000"/>
              </a:lnSpc>
              <a:spcBef>
                <a:spcPct val="0"/>
              </a:spcBef>
              <a:buFontTx/>
              <a:buNone/>
            </a:pPr>
            <a:r>
              <a:rPr lang="en-US" sz="1000" b="0" baseline="0" dirty="0" smtClean="0"/>
              <a:t>4. If you click on the link it will take you to the five states that have not adopted (Texas, Virginia, Alaska, Minnesota, and Nebraska)</a:t>
            </a:r>
          </a:p>
          <a:p>
            <a:pPr eaLnBrk="1" hangingPunct="1">
              <a:lnSpc>
                <a:spcPct val="80000"/>
              </a:lnSpc>
              <a:spcBef>
                <a:spcPct val="0"/>
              </a:spcBef>
              <a:buFontTx/>
              <a:buNone/>
            </a:pPr>
            <a:endParaRPr lang="en-US" sz="1000" b="0" baseline="0" dirty="0" smtClean="0"/>
          </a:p>
          <a:p>
            <a:pPr eaLnBrk="1" hangingPunct="1">
              <a:lnSpc>
                <a:spcPct val="80000"/>
              </a:lnSpc>
              <a:spcBef>
                <a:spcPct val="0"/>
              </a:spcBef>
              <a:buFontTx/>
              <a:buNone/>
            </a:pPr>
            <a:r>
              <a:rPr lang="en-US" sz="1000" b="0" baseline="0" dirty="0" smtClean="0"/>
              <a:t>5. </a:t>
            </a:r>
            <a:endParaRPr lang="en-US" sz="1000" b="0" dirty="0" smtClean="0"/>
          </a:p>
          <a:p>
            <a:pPr eaLnBrk="1" hangingPunct="1">
              <a:lnSpc>
                <a:spcPct val="80000"/>
              </a:lnSpc>
              <a:spcBef>
                <a:spcPct val="0"/>
              </a:spcBef>
              <a:buFontTx/>
              <a:buChar char="•"/>
            </a:pPr>
            <a:endParaRPr lang="en-US" sz="1000" b="1" dirty="0"/>
          </a:p>
          <a:p>
            <a:pPr eaLnBrk="1" hangingPunct="1">
              <a:lnSpc>
                <a:spcPct val="80000"/>
              </a:lnSpc>
              <a:spcBef>
                <a:spcPct val="0"/>
              </a:spcBef>
            </a:pPr>
            <a:endParaRPr lang="en-US" sz="800" dirty="0"/>
          </a:p>
        </p:txBody>
      </p:sp>
      <p:sp>
        <p:nvSpPr>
          <p:cNvPr id="4" name="Slide Number Placeholder 3"/>
          <p:cNvSpPr>
            <a:spLocks noGrp="1"/>
          </p:cNvSpPr>
          <p:nvPr>
            <p:ph type="sldNum" sz="quarter" idx="10"/>
          </p:nvPr>
        </p:nvSpPr>
        <p:spPr/>
        <p:txBody>
          <a:bodyPr/>
          <a:lstStyle/>
          <a:p>
            <a:fld id="{040F3251-6BF8-46B0-B777-32530A2E4C5B}" type="slidenum">
              <a:rPr lang="en-US" smtClean="0"/>
              <a:pPr/>
              <a:t>2</a:t>
            </a:fld>
            <a:endParaRPr lang="en-US"/>
          </a:p>
        </p:txBody>
      </p:sp>
      <p:sp>
        <p:nvSpPr>
          <p:cNvPr id="5" name="Date Placeholder 4"/>
          <p:cNvSpPr>
            <a:spLocks noGrp="1"/>
          </p:cNvSpPr>
          <p:nvPr>
            <p:ph type="dt" idx="11"/>
          </p:nvPr>
        </p:nvSpPr>
        <p:spPr/>
        <p:txBody>
          <a:bodyPr/>
          <a:lstStyle/>
          <a:p>
            <a:r>
              <a:rPr lang="en-US" smtClean="0"/>
              <a:t>10/29/13</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a:lstStyle/>
          <a:p>
            <a:r>
              <a:rPr lang="en-US" sz="1000" b="1" dirty="0" smtClean="0"/>
              <a:t>Time: </a:t>
            </a:r>
          </a:p>
          <a:p>
            <a:r>
              <a:rPr lang="en-US" sz="1000" dirty="0" smtClean="0"/>
              <a:t>3-5 minutes</a:t>
            </a:r>
          </a:p>
          <a:p>
            <a:endParaRPr lang="en-US" sz="1000" dirty="0" smtClean="0"/>
          </a:p>
          <a:p>
            <a:r>
              <a:rPr lang="en-US" sz="1000" b="1" dirty="0" smtClean="0"/>
              <a:t>Materials: </a:t>
            </a:r>
          </a:p>
          <a:p>
            <a:pPr marL="171450" indent="-171450">
              <a:buFont typeface="Arial"/>
              <a:buChar char="•"/>
            </a:pPr>
            <a:r>
              <a:rPr lang="en-US" sz="1000" dirty="0" smtClean="0"/>
              <a:t>NA</a:t>
            </a:r>
          </a:p>
          <a:p>
            <a:r>
              <a:rPr lang="en-US" sz="1000" b="1" dirty="0" smtClean="0"/>
              <a:t>Talking Points:</a:t>
            </a:r>
          </a:p>
          <a:p>
            <a:pPr marL="0" indent="0">
              <a:lnSpc>
                <a:spcPct val="80000"/>
              </a:lnSpc>
              <a:spcBef>
                <a:spcPct val="0"/>
              </a:spcBef>
              <a:buFont typeface="Arial" panose="020B0604020202020204" pitchFamily="34" charset="0"/>
              <a:buNone/>
            </a:pPr>
            <a:endParaRPr lang="en-US" sz="1000" dirty="0" smtClean="0"/>
          </a:p>
          <a:p>
            <a:pPr marL="0" indent="0">
              <a:lnSpc>
                <a:spcPct val="80000"/>
              </a:lnSpc>
              <a:spcBef>
                <a:spcPct val="0"/>
              </a:spcBef>
              <a:buFont typeface="Arial" panose="020B0604020202020204" pitchFamily="34" charset="0"/>
              <a:buNone/>
            </a:pPr>
            <a:r>
              <a:rPr lang="en-US" sz="1000" dirty="0" smtClean="0"/>
              <a:t>1. The </a:t>
            </a:r>
            <a:r>
              <a:rPr lang="en-US" sz="1000" dirty="0"/>
              <a:t>number of standards for each is indicated by the number after each category </a:t>
            </a:r>
            <a:endParaRPr lang="en-US" sz="1000" dirty="0" smtClean="0"/>
          </a:p>
          <a:p>
            <a:pPr marL="0" indent="0">
              <a:lnSpc>
                <a:spcPct val="80000"/>
              </a:lnSpc>
              <a:spcBef>
                <a:spcPct val="0"/>
              </a:spcBef>
              <a:buFont typeface="Arial" panose="020B0604020202020204" pitchFamily="34" charset="0"/>
              <a:buNone/>
            </a:pPr>
            <a:r>
              <a:rPr lang="en-US" sz="1000" dirty="0" smtClean="0"/>
              <a:t>2.</a:t>
            </a:r>
            <a:r>
              <a:rPr lang="en-US" sz="1000" baseline="0" dirty="0" smtClean="0"/>
              <a:t> </a:t>
            </a:r>
            <a:r>
              <a:rPr lang="en-US" sz="1000" dirty="0" smtClean="0"/>
              <a:t>The </a:t>
            </a:r>
            <a:r>
              <a:rPr lang="en-US" sz="1000" dirty="0"/>
              <a:t>CCSS  places greater emphasis on reading informational texts in grades K-</a:t>
            </a:r>
            <a:r>
              <a:rPr lang="en-US" sz="1000" dirty="0" smtClean="0"/>
              <a:t>12</a:t>
            </a:r>
          </a:p>
          <a:p>
            <a:pPr marL="0" indent="0">
              <a:lnSpc>
                <a:spcPct val="80000"/>
              </a:lnSpc>
              <a:spcBef>
                <a:spcPct val="0"/>
              </a:spcBef>
              <a:buFont typeface="Arial" panose="020B0604020202020204" pitchFamily="34" charset="0"/>
              <a:buNone/>
            </a:pPr>
            <a:r>
              <a:rPr lang="en-US" sz="1000" dirty="0" smtClean="0"/>
              <a:t>3.</a:t>
            </a:r>
            <a:r>
              <a:rPr lang="en-US" sz="1000" baseline="0" dirty="0" smtClean="0"/>
              <a:t> </a:t>
            </a:r>
            <a:r>
              <a:rPr lang="en-US" sz="1000" dirty="0" smtClean="0"/>
              <a:t>The </a:t>
            </a:r>
            <a:r>
              <a:rPr lang="en-US" sz="1000" dirty="0"/>
              <a:t>standards call for An integrated model of literacy. The Standards are divided into Reading, Writing, Speaking &amp; Listening, and Language strands for conceptual clarity, yet document reflects their </a:t>
            </a:r>
            <a:r>
              <a:rPr lang="en-US" sz="1000" dirty="0" smtClean="0"/>
              <a:t>interconnectedness</a:t>
            </a:r>
          </a:p>
          <a:p>
            <a:pPr marL="0" indent="0">
              <a:lnSpc>
                <a:spcPct val="80000"/>
              </a:lnSpc>
              <a:spcBef>
                <a:spcPct val="0"/>
              </a:spcBef>
              <a:buFont typeface="Arial" panose="020B0604020202020204" pitchFamily="34" charset="0"/>
              <a:buNone/>
            </a:pPr>
            <a:r>
              <a:rPr lang="en-US" sz="1000" dirty="0" smtClean="0"/>
              <a:t>4.</a:t>
            </a:r>
            <a:r>
              <a:rPr lang="en-US" sz="1000" baseline="0" dirty="0" smtClean="0"/>
              <a:t> </a:t>
            </a:r>
            <a:r>
              <a:rPr lang="en-US" sz="1000" dirty="0" smtClean="0"/>
              <a:t>Last </a:t>
            </a:r>
            <a:r>
              <a:rPr lang="en-US" sz="1000" dirty="0"/>
              <a:t>Bullet=Shared responsibility for student’s literacy development</a:t>
            </a:r>
          </a:p>
          <a:p>
            <a:pPr marL="456099" lvl="1">
              <a:lnSpc>
                <a:spcPct val="80000"/>
              </a:lnSpc>
              <a:spcBef>
                <a:spcPct val="0"/>
              </a:spcBef>
              <a:buFont typeface="Courier New" charset="0"/>
              <a:buChar char="o"/>
            </a:pPr>
            <a:r>
              <a:rPr lang="en-US" sz="1000" dirty="0"/>
              <a:t>Student’s literacy development is not only the responsibility of the ELA teachers; teachers in other areas have a role in this development as well. This expectation will become clearer as we explain the structure of the standards.</a:t>
            </a:r>
          </a:p>
          <a:p>
            <a:pPr marL="456099" lvl="1">
              <a:lnSpc>
                <a:spcPct val="80000"/>
              </a:lnSpc>
              <a:spcBef>
                <a:spcPct val="0"/>
              </a:spcBef>
            </a:pPr>
            <a:endParaRPr lang="en-US" sz="1000" dirty="0"/>
          </a:p>
          <a:p>
            <a:pPr eaLnBrk="1" hangingPunct="1">
              <a:lnSpc>
                <a:spcPct val="80000"/>
              </a:lnSpc>
              <a:spcBef>
                <a:spcPct val="0"/>
              </a:spcBef>
            </a:pPr>
            <a:endParaRPr lang="en-US" sz="800" dirty="0"/>
          </a:p>
        </p:txBody>
      </p:sp>
      <p:sp>
        <p:nvSpPr>
          <p:cNvPr id="17412" name="Slide Number Placeholder 3"/>
          <p:cNvSpPr>
            <a:spLocks noGrp="1"/>
          </p:cNvSpPr>
          <p:nvPr>
            <p:ph type="sldNum" sz="quarter" idx="5"/>
          </p:nvPr>
        </p:nvSpPr>
        <p:spPr bwMode="auto">
          <a:noFill/>
          <a:ln>
            <a:miter lim="800000"/>
            <a:headEnd/>
            <a:tailEnd/>
          </a:ln>
        </p:spPr>
        <p:txBody>
          <a:bodyPr/>
          <a:lstStyle/>
          <a:p>
            <a:fld id="{7ED5D535-E057-4952-838B-D847B55BA464}" type="slidenum">
              <a:rPr lang="en-US"/>
              <a:pPr/>
              <a:t>5</a:t>
            </a:fld>
            <a:endParaRPr lang="en-US" dirty="0"/>
          </a:p>
        </p:txBody>
      </p:sp>
      <p:sp>
        <p:nvSpPr>
          <p:cNvPr id="2" name="Date Placeholder 1"/>
          <p:cNvSpPr>
            <a:spLocks noGrp="1"/>
          </p:cNvSpPr>
          <p:nvPr>
            <p:ph type="dt" idx="10"/>
          </p:nvPr>
        </p:nvSpPr>
        <p:spPr/>
        <p:txBody>
          <a:bodyPr/>
          <a:lstStyle/>
          <a:p>
            <a:r>
              <a:rPr lang="en-US" smtClean="0"/>
              <a:t>10/29/13</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a:lstStyle/>
          <a:p>
            <a:r>
              <a:rPr lang="en-US" sz="800" b="1" dirty="0" smtClean="0"/>
              <a:t>Time: </a:t>
            </a:r>
          </a:p>
          <a:p>
            <a:r>
              <a:rPr lang="en-US" sz="800" dirty="0" smtClean="0"/>
              <a:t>5 minutes</a:t>
            </a:r>
          </a:p>
          <a:p>
            <a:endParaRPr lang="en-US" sz="800" dirty="0" smtClean="0"/>
          </a:p>
          <a:p>
            <a:r>
              <a:rPr lang="en-US" sz="800" b="1" dirty="0" smtClean="0"/>
              <a:t>Materials: </a:t>
            </a:r>
          </a:p>
          <a:p>
            <a:pPr marL="171450" indent="-171450">
              <a:buFont typeface="Arial"/>
              <a:buChar char="•"/>
            </a:pPr>
            <a:r>
              <a:rPr lang="en-US" sz="800" dirty="0" smtClean="0"/>
              <a:t>NA</a:t>
            </a:r>
          </a:p>
          <a:p>
            <a:r>
              <a:rPr lang="en-US" sz="800" b="1" dirty="0" smtClean="0"/>
              <a:t>Talking Points:</a:t>
            </a:r>
          </a:p>
          <a:p>
            <a:pPr marL="0" indent="0">
              <a:lnSpc>
                <a:spcPct val="80000"/>
              </a:lnSpc>
              <a:spcBef>
                <a:spcPct val="0"/>
              </a:spcBef>
              <a:buFont typeface="Arial" panose="020B0604020202020204" pitchFamily="34" charset="0"/>
              <a:buNone/>
            </a:pPr>
            <a:r>
              <a:rPr lang="en-US" sz="800" dirty="0" smtClean="0"/>
              <a:t>1. In </a:t>
            </a:r>
            <a:r>
              <a:rPr lang="en-US" sz="800" dirty="0"/>
              <a:t>partners or in table groups have participants  discuss the differences in reading literature and reading informational texts? </a:t>
            </a:r>
          </a:p>
          <a:p>
            <a:pPr marL="170181" indent="-170181">
              <a:lnSpc>
                <a:spcPct val="80000"/>
              </a:lnSpc>
              <a:spcBef>
                <a:spcPct val="0"/>
              </a:spcBef>
              <a:buFont typeface="Arial" panose="020B0604020202020204" pitchFamily="34" charset="0"/>
              <a:buChar char="•"/>
            </a:pPr>
            <a:r>
              <a:rPr lang="en-US" sz="800" dirty="0"/>
              <a:t>Which do you think students do more of in school?</a:t>
            </a:r>
          </a:p>
          <a:p>
            <a:pPr marL="170181" indent="-170181">
              <a:lnSpc>
                <a:spcPct val="80000"/>
              </a:lnSpc>
              <a:spcBef>
                <a:spcPct val="0"/>
              </a:spcBef>
              <a:buFont typeface="Arial" panose="020B0604020202020204" pitchFamily="34" charset="0"/>
              <a:buChar char="•"/>
            </a:pPr>
            <a:r>
              <a:rPr lang="en-US" sz="800" dirty="0"/>
              <a:t>Which do they </a:t>
            </a:r>
            <a:r>
              <a:rPr lang="en-US" sz="800" dirty="0" smtClean="0"/>
              <a:t>as adults do </a:t>
            </a:r>
            <a:r>
              <a:rPr lang="en-US" sz="800" dirty="0"/>
              <a:t>more of in </a:t>
            </a:r>
            <a:r>
              <a:rPr lang="en-US" sz="800" dirty="0" smtClean="0"/>
              <a:t>their  daily </a:t>
            </a:r>
            <a:r>
              <a:rPr lang="en-US" sz="800" dirty="0"/>
              <a:t>lives (work, college, everyday life)?</a:t>
            </a:r>
          </a:p>
          <a:p>
            <a:pPr marL="0" indent="0" defTabSz="914350">
              <a:lnSpc>
                <a:spcPct val="80000"/>
              </a:lnSpc>
              <a:spcBef>
                <a:spcPct val="0"/>
              </a:spcBef>
              <a:buFont typeface="Arial" panose="020B0604020202020204" pitchFamily="34" charset="0"/>
              <a:buNone/>
              <a:defRPr/>
            </a:pPr>
            <a:r>
              <a:rPr lang="en-US" sz="800" dirty="0" smtClean="0"/>
              <a:t>2. Explain </a:t>
            </a:r>
            <a:r>
              <a:rPr lang="en-US" sz="800" dirty="0"/>
              <a:t>that one shift they will see is in what students will be expected to read. More of a balance of literary and informational texts </a:t>
            </a:r>
            <a:r>
              <a:rPr lang="en-US" sz="800" dirty="0" smtClean="0"/>
              <a:t>beginning</a:t>
            </a:r>
            <a:r>
              <a:rPr lang="en-US" sz="800" baseline="0" dirty="0" smtClean="0"/>
              <a:t> in</a:t>
            </a:r>
            <a:r>
              <a:rPr lang="en-US" sz="800" dirty="0" smtClean="0"/>
              <a:t> </a:t>
            </a:r>
            <a:r>
              <a:rPr lang="en-US" sz="800" dirty="0"/>
              <a:t>kindergarten</a:t>
            </a:r>
          </a:p>
          <a:p>
            <a:pPr marL="0" indent="0">
              <a:lnSpc>
                <a:spcPct val="80000"/>
              </a:lnSpc>
              <a:spcBef>
                <a:spcPct val="0"/>
              </a:spcBef>
              <a:buFont typeface="Arial" panose="020B0604020202020204" pitchFamily="34" charset="0"/>
              <a:buNone/>
            </a:pPr>
            <a:r>
              <a:rPr lang="en-US" sz="800" dirty="0" smtClean="0"/>
              <a:t>3. Emphasize </a:t>
            </a:r>
            <a:r>
              <a:rPr lang="en-US" sz="800" dirty="0"/>
              <a:t>that we will focus on informational </a:t>
            </a:r>
            <a:r>
              <a:rPr lang="en-US" sz="800" dirty="0" smtClean="0"/>
              <a:t>Reading in the activities for </a:t>
            </a:r>
            <a:r>
              <a:rPr lang="en-US" sz="800" dirty="0"/>
              <a:t>tonight</a:t>
            </a:r>
          </a:p>
        </p:txBody>
      </p:sp>
      <p:sp>
        <p:nvSpPr>
          <p:cNvPr id="17412" name="Slide Number Placeholder 3"/>
          <p:cNvSpPr>
            <a:spLocks noGrp="1"/>
          </p:cNvSpPr>
          <p:nvPr>
            <p:ph type="sldNum" sz="quarter" idx="5"/>
          </p:nvPr>
        </p:nvSpPr>
        <p:spPr bwMode="auto">
          <a:noFill/>
          <a:ln>
            <a:miter lim="800000"/>
            <a:headEnd/>
            <a:tailEnd/>
          </a:ln>
        </p:spPr>
        <p:txBody>
          <a:bodyPr/>
          <a:lstStyle/>
          <a:p>
            <a:fld id="{7ED5D535-E057-4952-838B-D847B55BA464}" type="slidenum">
              <a:rPr lang="en-US"/>
              <a:pPr/>
              <a:t>6</a:t>
            </a:fld>
            <a:endParaRPr lang="en-US" dirty="0"/>
          </a:p>
        </p:txBody>
      </p:sp>
      <p:sp>
        <p:nvSpPr>
          <p:cNvPr id="2" name="Date Placeholder 1"/>
          <p:cNvSpPr>
            <a:spLocks noGrp="1"/>
          </p:cNvSpPr>
          <p:nvPr>
            <p:ph type="dt" idx="10"/>
          </p:nvPr>
        </p:nvSpPr>
        <p:spPr/>
        <p:txBody>
          <a:bodyPr/>
          <a:lstStyle/>
          <a:p>
            <a:r>
              <a:rPr lang="en-US" smtClean="0"/>
              <a:t>10/29/13</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b="1" dirty="0" smtClean="0"/>
              <a:t>Time: </a:t>
            </a:r>
          </a:p>
          <a:p>
            <a:r>
              <a:rPr lang="en-US" sz="2000" dirty="0" smtClean="0"/>
              <a:t>5 minutes</a:t>
            </a:r>
          </a:p>
          <a:p>
            <a:endParaRPr lang="en-US" sz="2000" dirty="0" smtClean="0"/>
          </a:p>
          <a:p>
            <a:r>
              <a:rPr lang="en-US" sz="2000" b="1" dirty="0" smtClean="0"/>
              <a:t>Materials: </a:t>
            </a:r>
          </a:p>
          <a:p>
            <a:r>
              <a:rPr lang="en-US" sz="2000" b="0" dirty="0" smtClean="0"/>
              <a:t>NA</a:t>
            </a:r>
          </a:p>
          <a:p>
            <a:pPr marL="171450" indent="-171450">
              <a:buFont typeface="Arial"/>
              <a:buChar char="•"/>
            </a:pPr>
            <a:endParaRPr lang="en-US" sz="2000" dirty="0" smtClean="0"/>
          </a:p>
          <a:p>
            <a:r>
              <a:rPr lang="en-US" sz="2000" b="1" dirty="0" smtClean="0"/>
              <a:t>Talking Points:</a:t>
            </a:r>
          </a:p>
          <a:p>
            <a:pPr marL="457200" indent="-457200">
              <a:buAutoNum type="arabicPeriod"/>
            </a:pPr>
            <a:r>
              <a:rPr lang="en-US" sz="2000" b="0" dirty="0" smtClean="0"/>
              <a:t>Ask participants What is different about</a:t>
            </a:r>
            <a:r>
              <a:rPr lang="en-US" sz="2000" b="0" baseline="0" dirty="0" smtClean="0"/>
              <a:t> t</a:t>
            </a:r>
            <a:r>
              <a:rPr lang="en-US" sz="2000" b="0" dirty="0" smtClean="0"/>
              <a:t>hese two questions?</a:t>
            </a:r>
          </a:p>
          <a:p>
            <a:pPr marL="457200" indent="-457200">
              <a:buAutoNum type="arabicPeriod"/>
            </a:pPr>
            <a:r>
              <a:rPr lang="en-US" sz="2000" b="0" dirty="0" smtClean="0"/>
              <a:t>What will students need to be able to do?</a:t>
            </a:r>
            <a:r>
              <a:rPr lang="en-US" sz="2000" b="0" baseline="0" dirty="0" smtClean="0"/>
              <a:t> </a:t>
            </a:r>
          </a:p>
          <a:p>
            <a:pPr marL="457200" indent="-457200">
              <a:buAutoNum type="arabicPeriod"/>
            </a:pPr>
            <a:r>
              <a:rPr lang="en-US" sz="2000" b="0" baseline="0" dirty="0" smtClean="0"/>
              <a:t>Explain that the sample on the right is from the new Smarter Balanced Assessments which we will discuss in more detail at the next sessions</a:t>
            </a:r>
            <a:endParaRPr lang="en-US" sz="2000" b="0" dirty="0" smtClean="0"/>
          </a:p>
          <a:p>
            <a:endParaRPr lang="en-US" sz="2000" dirty="0"/>
          </a:p>
        </p:txBody>
      </p:sp>
      <p:sp>
        <p:nvSpPr>
          <p:cNvPr id="4" name="Slide Number Placeholder 3"/>
          <p:cNvSpPr>
            <a:spLocks noGrp="1"/>
          </p:cNvSpPr>
          <p:nvPr>
            <p:ph type="sldNum" sz="quarter" idx="10"/>
          </p:nvPr>
        </p:nvSpPr>
        <p:spPr/>
        <p:txBody>
          <a:bodyPr/>
          <a:lstStyle/>
          <a:p>
            <a:fld id="{3BE1ECE7-50EE-43D6-AA47-5255A3887100}" type="slidenum">
              <a:rPr lang="en-US" smtClean="0"/>
              <a:t>7</a:t>
            </a:fld>
            <a:endParaRPr lang="en-US" dirty="0"/>
          </a:p>
        </p:txBody>
      </p:sp>
      <p:sp>
        <p:nvSpPr>
          <p:cNvPr id="5" name="Date Placeholder 4"/>
          <p:cNvSpPr>
            <a:spLocks noGrp="1"/>
          </p:cNvSpPr>
          <p:nvPr>
            <p:ph type="dt" idx="11"/>
          </p:nvPr>
        </p:nvSpPr>
        <p:spPr/>
        <p:txBody>
          <a:bodyPr/>
          <a:lstStyle/>
          <a:p>
            <a:r>
              <a:rPr lang="en-US" smtClean="0"/>
              <a:t>10/29/13</a:t>
            </a:r>
            <a:endParaRPr lang="en-US" dirty="0"/>
          </a:p>
        </p:txBody>
      </p:sp>
    </p:spTree>
    <p:extLst>
      <p:ext uri="{BB962C8B-B14F-4D97-AF65-F5344CB8AC3E}">
        <p14:creationId xmlns:p14="http://schemas.microsoft.com/office/powerpoint/2010/main" val="1367341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 </a:t>
            </a:r>
          </a:p>
          <a:p>
            <a:r>
              <a:rPr lang="en-US" b="0" dirty="0" smtClean="0"/>
              <a:t>Same as previous slide</a:t>
            </a:r>
          </a:p>
          <a:p>
            <a:endParaRPr lang="en-US" dirty="0" smtClean="0"/>
          </a:p>
          <a:p>
            <a:r>
              <a:rPr lang="en-US" b="1" dirty="0" smtClean="0"/>
              <a:t>Materials: </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Same as previous slide</a:t>
            </a:r>
          </a:p>
          <a:p>
            <a:endParaRPr lang="en-US" b="0" dirty="0" smtClean="0"/>
          </a:p>
          <a:p>
            <a:r>
              <a:rPr lang="en-US" b="1" dirty="0" smtClean="0"/>
              <a:t>Talking Points:</a:t>
            </a:r>
          </a:p>
          <a:p>
            <a:pPr marL="171450" indent="-171450">
              <a:buFont typeface="Arial"/>
              <a:buChar char="•"/>
            </a:pPr>
            <a:r>
              <a:rPr lang="en-US" dirty="0" smtClean="0"/>
              <a:t>Discuss question with a partner and share with the whole group?</a:t>
            </a:r>
          </a:p>
          <a:p>
            <a:pPr marL="171450" indent="-171450">
              <a:buFont typeface="Arial"/>
              <a:buChar char="•"/>
            </a:pPr>
            <a:r>
              <a:rPr lang="en-US" dirty="0" smtClean="0"/>
              <a:t>Point out that What changes is the complexity of what students will need to do and the texts they need to do it with, for example</a:t>
            </a:r>
            <a:r>
              <a:rPr lang="en-US" baseline="0" dirty="0" smtClean="0"/>
              <a:t> , The Three Little Pigs versus Romeo and Juliet</a:t>
            </a:r>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t>9</a:t>
            </a:fld>
            <a:endParaRPr lang="en-US" dirty="0"/>
          </a:p>
        </p:txBody>
      </p:sp>
      <p:sp>
        <p:nvSpPr>
          <p:cNvPr id="5" name="Date Placeholder 4"/>
          <p:cNvSpPr>
            <a:spLocks noGrp="1"/>
          </p:cNvSpPr>
          <p:nvPr>
            <p:ph type="dt" idx="11"/>
          </p:nvPr>
        </p:nvSpPr>
        <p:spPr/>
        <p:txBody>
          <a:bodyPr/>
          <a:lstStyle/>
          <a:p>
            <a:r>
              <a:rPr lang="en-US" smtClean="0"/>
              <a:t>10/29/13</a:t>
            </a:r>
            <a:endParaRPr lang="en-US" dirty="0"/>
          </a:p>
        </p:txBody>
      </p:sp>
    </p:spTree>
    <p:extLst>
      <p:ext uri="{BB962C8B-B14F-4D97-AF65-F5344CB8AC3E}">
        <p14:creationId xmlns:p14="http://schemas.microsoft.com/office/powerpoint/2010/main" val="1865887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 </a:t>
            </a:r>
          </a:p>
          <a:p>
            <a:r>
              <a:rPr lang="en-US" b="0" dirty="0" smtClean="0"/>
              <a:t>15-20</a:t>
            </a:r>
            <a:r>
              <a:rPr lang="en-US" b="0" baseline="0" dirty="0" smtClean="0"/>
              <a:t> </a:t>
            </a:r>
            <a:r>
              <a:rPr lang="en-US" b="0" dirty="0" smtClean="0"/>
              <a:t> minutes for</a:t>
            </a:r>
            <a:r>
              <a:rPr lang="en-US" b="0" baseline="0" dirty="0" smtClean="0"/>
              <a:t> slides 11-15</a:t>
            </a:r>
            <a:endParaRPr lang="en-US" b="0" dirty="0" smtClean="0"/>
          </a:p>
          <a:p>
            <a:endParaRPr lang="en-US" dirty="0" smtClean="0"/>
          </a:p>
          <a:p>
            <a:r>
              <a:rPr lang="en-US" b="1" dirty="0" smtClean="0"/>
              <a:t>Materials: </a:t>
            </a:r>
          </a:p>
          <a:p>
            <a:pPr marL="171450" indent="-171450">
              <a:buFont typeface="Arial"/>
              <a:buChar char="•"/>
            </a:pPr>
            <a:r>
              <a:rPr lang="en-US" b="0" dirty="0" smtClean="0"/>
              <a:t>Copies of Strategic</a:t>
            </a:r>
            <a:r>
              <a:rPr lang="en-US" b="0" baseline="0" dirty="0" smtClean="0"/>
              <a:t> Plan in multiple languages</a:t>
            </a:r>
            <a:endParaRPr lang="en-US" b="0" dirty="0" smtClean="0"/>
          </a:p>
          <a:p>
            <a:pPr marL="171450" indent="-171450">
              <a:buFont typeface="Arial"/>
              <a:buChar char="•"/>
            </a:pPr>
            <a:endParaRPr lang="en-US" dirty="0" smtClean="0"/>
          </a:p>
          <a:p>
            <a:r>
              <a:rPr lang="en-US" b="1" dirty="0" smtClean="0"/>
              <a:t>Talking Points:</a:t>
            </a:r>
          </a:p>
          <a:p>
            <a:pPr marL="228600" indent="-228600">
              <a:buFont typeface="+mj-lt"/>
              <a:buAutoNum type="arabicPeriod"/>
            </a:pPr>
            <a:r>
              <a:rPr lang="en-US" dirty="0" smtClean="0"/>
              <a:t>Explain that the quote is from the SCUSD’s  Strategic Plan 2010-2014</a:t>
            </a:r>
          </a:p>
          <a:p>
            <a:pPr marL="228600" indent="-228600">
              <a:buFont typeface="+mj-lt"/>
              <a:buAutoNum type="arabicPeriod"/>
            </a:pPr>
            <a:r>
              <a:rPr lang="en-US" dirty="0" smtClean="0"/>
              <a:t>Read the quote aloud and ask them to follow along with you</a:t>
            </a:r>
          </a:p>
          <a:p>
            <a:pPr marL="228600" indent="-228600">
              <a:buFont typeface="+mj-lt"/>
              <a:buAutoNum type="arabicPeriod"/>
            </a:pPr>
            <a:r>
              <a:rPr lang="en-US" dirty="0" smtClean="0"/>
              <a:t>Ask participants to read the page from the strategic plan in their native language or in English</a:t>
            </a:r>
          </a:p>
          <a:p>
            <a:pPr marL="228600" indent="-228600">
              <a:buFont typeface="+mj-lt"/>
              <a:buAutoNum type="arabicPeriod"/>
            </a:pPr>
            <a:r>
              <a:rPr lang="en-US" dirty="0" smtClean="0"/>
              <a:t>Explain that the CCSS requires that students read a text closely, which means that they read short texts repeatedly to understand the texts deeply.</a:t>
            </a:r>
          </a:p>
          <a:p>
            <a:pPr marL="228600" indent="-228600">
              <a:buFont typeface="+mj-lt"/>
              <a:buAutoNum type="arabicPeriod"/>
            </a:pPr>
            <a:r>
              <a:rPr lang="en-US" dirty="0" smtClean="0"/>
              <a:t>Inform the participants that you would like them to take on the role of a student and practice reading a texts closely to experience what students</a:t>
            </a:r>
            <a:r>
              <a:rPr lang="en-US" baseline="0" dirty="0" smtClean="0"/>
              <a:t> will be expected to do. </a:t>
            </a:r>
          </a:p>
          <a:p>
            <a:pPr marL="0" indent="0">
              <a:buFont typeface="+mj-lt"/>
              <a:buNone/>
            </a:pPr>
            <a:r>
              <a:rPr lang="en-US" baseline="0" dirty="0" smtClean="0"/>
              <a:t>6. Ask participants to read the quote silently and write down what they think it means and then discuss with a partner or table group.</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10</a:t>
            </a:fld>
            <a:endParaRPr lang="en-US" dirty="0"/>
          </a:p>
        </p:txBody>
      </p:sp>
      <p:sp>
        <p:nvSpPr>
          <p:cNvPr id="5" name="Date Placeholder 4"/>
          <p:cNvSpPr>
            <a:spLocks noGrp="1"/>
          </p:cNvSpPr>
          <p:nvPr>
            <p:ph type="dt" idx="11"/>
          </p:nvPr>
        </p:nvSpPr>
        <p:spPr/>
        <p:txBody>
          <a:bodyPr/>
          <a:lstStyle/>
          <a:p>
            <a:r>
              <a:rPr lang="en-US" smtClean="0"/>
              <a:t>10/29/13</a:t>
            </a:r>
            <a:endParaRPr lang="en-US" dirty="0"/>
          </a:p>
        </p:txBody>
      </p:sp>
    </p:spTree>
    <p:extLst>
      <p:ext uri="{BB962C8B-B14F-4D97-AF65-F5344CB8AC3E}">
        <p14:creationId xmlns:p14="http://schemas.microsoft.com/office/powerpoint/2010/main" val="1865887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 </a:t>
            </a:r>
          </a:p>
          <a:p>
            <a:r>
              <a:rPr lang="en-US" b="0" dirty="0" smtClean="0"/>
              <a:t>15-20</a:t>
            </a:r>
            <a:r>
              <a:rPr lang="en-US" b="0" baseline="0" dirty="0" smtClean="0"/>
              <a:t> </a:t>
            </a:r>
            <a:r>
              <a:rPr lang="en-US" b="0" dirty="0" smtClean="0"/>
              <a:t> minutes for</a:t>
            </a:r>
            <a:r>
              <a:rPr lang="en-US" b="0" baseline="0" dirty="0" smtClean="0"/>
              <a:t> slides 11-15</a:t>
            </a:r>
            <a:endParaRPr lang="en-US" b="0" dirty="0" smtClean="0"/>
          </a:p>
          <a:p>
            <a:endParaRPr lang="en-US" dirty="0" smtClean="0"/>
          </a:p>
          <a:p>
            <a:r>
              <a:rPr lang="en-US" b="1" dirty="0" smtClean="0"/>
              <a:t>Materials: </a:t>
            </a:r>
          </a:p>
          <a:p>
            <a:pPr marL="171450" indent="-171450">
              <a:buFont typeface="Arial"/>
              <a:buChar char="•"/>
            </a:pPr>
            <a:r>
              <a:rPr lang="en-US" b="0" dirty="0" smtClean="0"/>
              <a:t>Copies of Strategic</a:t>
            </a:r>
            <a:r>
              <a:rPr lang="en-US" b="0" baseline="0" dirty="0" smtClean="0"/>
              <a:t> Plan in multiple languages</a:t>
            </a:r>
            <a:endParaRPr lang="en-US" b="0" dirty="0" smtClean="0"/>
          </a:p>
          <a:p>
            <a:pPr marL="171450" indent="-171450">
              <a:buFont typeface="Arial"/>
              <a:buChar char="•"/>
            </a:pPr>
            <a:endParaRPr lang="en-US" dirty="0" smtClean="0"/>
          </a:p>
          <a:p>
            <a:r>
              <a:rPr lang="en-US" b="1" dirty="0" smtClean="0"/>
              <a:t>Talking Points:</a:t>
            </a:r>
          </a:p>
          <a:p>
            <a:pPr marL="228600" indent="-228600">
              <a:buFont typeface="+mj-lt"/>
              <a:buAutoNum type="arabicPeriod"/>
            </a:pPr>
            <a:r>
              <a:rPr lang="en-US" dirty="0" smtClean="0"/>
              <a:t>Explain that the quote is from the SCUSD’s  Strategic Plan 2010-2014</a:t>
            </a:r>
          </a:p>
          <a:p>
            <a:pPr marL="228600" indent="-228600">
              <a:buFont typeface="+mj-lt"/>
              <a:buAutoNum type="arabicPeriod"/>
            </a:pPr>
            <a:r>
              <a:rPr lang="en-US" dirty="0" smtClean="0"/>
              <a:t>Read the quote aloud and ask them to follow along with you</a:t>
            </a:r>
          </a:p>
          <a:p>
            <a:pPr marL="228600" indent="-228600">
              <a:buFont typeface="+mj-lt"/>
              <a:buAutoNum type="arabicPeriod"/>
            </a:pPr>
            <a:r>
              <a:rPr lang="en-US" dirty="0" smtClean="0"/>
              <a:t>Ask participants to read the page from the strategic plan in their native language or in English</a:t>
            </a:r>
          </a:p>
          <a:p>
            <a:pPr marL="228600" indent="-228600">
              <a:buFont typeface="+mj-lt"/>
              <a:buAutoNum type="arabicPeriod"/>
            </a:pPr>
            <a:r>
              <a:rPr lang="en-US" dirty="0" smtClean="0"/>
              <a:t>Explain that the CCSS requires that students read a text closely, which means that they read short texts repeatedly to understand the texts deeply.</a:t>
            </a:r>
          </a:p>
          <a:p>
            <a:pPr marL="228600" indent="-228600">
              <a:buFont typeface="+mj-lt"/>
              <a:buAutoNum type="arabicPeriod"/>
            </a:pPr>
            <a:r>
              <a:rPr lang="en-US" dirty="0" smtClean="0"/>
              <a:t>Inform the participants that you would like them to take on the role of a student and practice reading a texts closely to experience what students</a:t>
            </a:r>
            <a:r>
              <a:rPr lang="en-US" baseline="0" dirty="0" smtClean="0"/>
              <a:t> will be expected to do. </a:t>
            </a:r>
          </a:p>
          <a:p>
            <a:pPr marL="0" indent="0">
              <a:buFont typeface="+mj-lt"/>
              <a:buNone/>
            </a:pPr>
            <a:r>
              <a:rPr lang="en-US" baseline="0" dirty="0" smtClean="0"/>
              <a:t>6. Ask participants to read the quote silently and write down what they think it means and then discuss with a partner or table group.</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t>11</a:t>
            </a:fld>
            <a:endParaRPr lang="en-US" dirty="0"/>
          </a:p>
        </p:txBody>
      </p:sp>
      <p:sp>
        <p:nvSpPr>
          <p:cNvPr id="5" name="Date Placeholder 4"/>
          <p:cNvSpPr>
            <a:spLocks noGrp="1"/>
          </p:cNvSpPr>
          <p:nvPr>
            <p:ph type="dt" idx="11"/>
          </p:nvPr>
        </p:nvSpPr>
        <p:spPr/>
        <p:txBody>
          <a:bodyPr/>
          <a:lstStyle/>
          <a:p>
            <a:r>
              <a:rPr lang="en-US" smtClean="0"/>
              <a:t>10/29/13</a:t>
            </a:r>
            <a:endParaRPr lang="en-US" dirty="0"/>
          </a:p>
        </p:txBody>
      </p:sp>
    </p:spTree>
    <p:extLst>
      <p:ext uri="{BB962C8B-B14F-4D97-AF65-F5344CB8AC3E}">
        <p14:creationId xmlns:p14="http://schemas.microsoft.com/office/powerpoint/2010/main" val="1865887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Time: </a:t>
            </a:r>
          </a:p>
          <a:p>
            <a:r>
              <a:rPr lang="en-US" b="0" dirty="0" smtClean="0"/>
              <a:t>15-20</a:t>
            </a:r>
            <a:r>
              <a:rPr lang="en-US" b="0" baseline="0" dirty="0" smtClean="0"/>
              <a:t> </a:t>
            </a:r>
            <a:r>
              <a:rPr lang="en-US" b="0" dirty="0" smtClean="0"/>
              <a:t> minutes for</a:t>
            </a:r>
            <a:r>
              <a:rPr lang="en-US" b="0" baseline="0" dirty="0" smtClean="0"/>
              <a:t> slides 11-15</a:t>
            </a:r>
            <a:endParaRPr lang="en-US" b="0" dirty="0" smtClean="0"/>
          </a:p>
          <a:p>
            <a:endParaRPr lang="en-US" dirty="0" smtClean="0"/>
          </a:p>
          <a:p>
            <a:r>
              <a:rPr lang="en-US" b="1" dirty="0" smtClean="0"/>
              <a:t>Materials: </a:t>
            </a:r>
          </a:p>
          <a:p>
            <a:pPr marL="171450" indent="-171450">
              <a:buFont typeface="Arial"/>
              <a:buChar char="•"/>
            </a:pPr>
            <a:r>
              <a:rPr lang="en-US" dirty="0" smtClean="0"/>
              <a:t>NA</a:t>
            </a:r>
          </a:p>
          <a:p>
            <a:endParaRPr lang="en-US" b="1" dirty="0" smtClean="0"/>
          </a:p>
          <a:p>
            <a:r>
              <a:rPr lang="en-US" b="1" dirty="0" smtClean="0"/>
              <a:t>Talking Points:</a:t>
            </a:r>
          </a:p>
          <a:p>
            <a:r>
              <a:rPr lang="en-US" b="0" dirty="0" smtClean="0"/>
              <a:t>1. Ask participants</a:t>
            </a:r>
            <a:r>
              <a:rPr lang="en-US" b="0" baseline="0" dirty="0" smtClean="0"/>
              <a:t> the question and take answers from the group</a:t>
            </a:r>
            <a:r>
              <a:rPr lang="en-US" b="0" dirty="0" smtClean="0"/>
              <a:t> </a:t>
            </a:r>
          </a:p>
          <a:p>
            <a:endParaRPr lang="en-US" b="0" dirty="0" smtClean="0">
              <a:latin typeface="Calibri" pitchFamily="34" charset="0"/>
              <a:cs typeface="Calibri" pitchFamily="34" charset="0"/>
            </a:endParaRPr>
          </a:p>
        </p:txBody>
      </p:sp>
      <p:sp>
        <p:nvSpPr>
          <p:cNvPr id="4" name="Slide Number Placeholder 3"/>
          <p:cNvSpPr>
            <a:spLocks noGrp="1"/>
          </p:cNvSpPr>
          <p:nvPr>
            <p:ph type="sldNum" sz="quarter" idx="10"/>
          </p:nvPr>
        </p:nvSpPr>
        <p:spPr/>
        <p:txBody>
          <a:bodyPr/>
          <a:lstStyle/>
          <a:p>
            <a:fld id="{3BE1ECE7-50EE-43D6-AA47-5255A3887100}" type="slidenum">
              <a:rPr lang="en-US" smtClean="0"/>
              <a:t>12</a:t>
            </a:fld>
            <a:endParaRPr lang="en-US" dirty="0"/>
          </a:p>
        </p:txBody>
      </p:sp>
      <p:sp>
        <p:nvSpPr>
          <p:cNvPr id="5" name="Date Placeholder 4"/>
          <p:cNvSpPr>
            <a:spLocks noGrp="1"/>
          </p:cNvSpPr>
          <p:nvPr>
            <p:ph type="dt" idx="11"/>
          </p:nvPr>
        </p:nvSpPr>
        <p:spPr/>
        <p:txBody>
          <a:bodyPr/>
          <a:lstStyle/>
          <a:p>
            <a:r>
              <a:rPr lang="en-US" smtClean="0"/>
              <a:t>10/29/13</a:t>
            </a:r>
            <a:endParaRPr lang="en-US" dirty="0"/>
          </a:p>
        </p:txBody>
      </p:sp>
    </p:spTree>
    <p:extLst>
      <p:ext uri="{BB962C8B-B14F-4D97-AF65-F5344CB8AC3E}">
        <p14:creationId xmlns:p14="http://schemas.microsoft.com/office/powerpoint/2010/main" val="1865887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ctrTitle"/>
          </p:nvPr>
        </p:nvSpPr>
        <p:spPr>
          <a:xfrm>
            <a:off x="1600200" y="2098675"/>
            <a:ext cx="7543800" cy="1470025"/>
          </a:xfrm>
        </p:spPr>
        <p:txBody>
          <a:bodyPr/>
          <a:lstStyle>
            <a:lvl1pPr>
              <a:defRPr sz="3800"/>
            </a:lvl1pPr>
          </a:lstStyle>
          <a:p>
            <a:r>
              <a:rPr lang="en-US" dirty="0" smtClean="0"/>
              <a:t>Click to edit Master title style</a:t>
            </a:r>
            <a:endParaRPr lang="en-US" dirty="0"/>
          </a:p>
        </p:txBody>
      </p:sp>
      <p:sp>
        <p:nvSpPr>
          <p:cNvPr id="6" name="Subtitle 2"/>
          <p:cNvSpPr>
            <a:spLocks noGrp="1"/>
          </p:cNvSpPr>
          <p:nvPr>
            <p:ph type="subTitle" idx="1"/>
          </p:nvPr>
        </p:nvSpPr>
        <p:spPr>
          <a:xfrm>
            <a:off x="1835426" y="3854450"/>
            <a:ext cx="715617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21566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Content Placeholder 2"/>
          <p:cNvSpPr>
            <a:spLocks noGrp="1"/>
          </p:cNvSpPr>
          <p:nvPr>
            <p:ph idx="1"/>
          </p:nvPr>
        </p:nvSpPr>
        <p:spPr>
          <a:xfrm>
            <a:off x="1600200" y="1981200"/>
            <a:ext cx="7239000" cy="4267200"/>
          </a:xfrm>
        </p:spPr>
        <p:txBody>
          <a:bodyPr/>
          <a:lstStyle>
            <a:lvl1pPr>
              <a:defRPr sz="2600">
                <a:latin typeface="Verdana" pitchFamily="34" charset="0"/>
              </a:defRPr>
            </a:lvl1pPr>
            <a:lvl2pPr>
              <a:defRPr sz="2400">
                <a:latin typeface="Verdana" pitchFamily="34" charset="0"/>
              </a:defRPr>
            </a:lvl2pPr>
            <a:lvl3pPr>
              <a:defRPr sz="2400">
                <a:latin typeface="Verdana" pitchFamily="34" charset="0"/>
              </a:defRPr>
            </a:lvl3pPr>
            <a:lvl4pPr>
              <a:defRPr>
                <a:latin typeface="Verdana" pitchFamily="34" charset="0"/>
              </a:defRPr>
            </a:lvl4pPr>
            <a:lvl5pPr>
              <a:defRPr sz="1600">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447800" y="1066800"/>
            <a:ext cx="7620000" cy="685800"/>
          </a:xfrm>
        </p:spPr>
        <p:txBody>
          <a:bodyPr>
            <a:normAutofit/>
          </a:bodyPr>
          <a:lstStyle>
            <a:lvl1pPr algn="l">
              <a:tabLst>
                <a:tab pos="1144588" algn="l"/>
              </a:tabLst>
              <a:defRPr sz="3200" b="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9307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5AC41-B54B-4998-B964-14FEDDF6F1CC}" type="datetimeFigureOut">
              <a:rPr lang="en-US" smtClean="0"/>
              <a:t>2/19/2014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13F4E4-A641-4222-98A8-4523AB5C894F}" type="slidenum">
              <a:rPr lang="en-US" smtClean="0"/>
              <a:t>‹#›</a:t>
            </a:fld>
            <a:endParaRPr lang="en-US" dirty="0"/>
          </a:p>
        </p:txBody>
      </p:sp>
    </p:spTree>
    <p:extLst>
      <p:ext uri="{BB962C8B-B14F-4D97-AF65-F5344CB8AC3E}">
        <p14:creationId xmlns:p14="http://schemas.microsoft.com/office/powerpoint/2010/main" val="3210367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5CFF87-7CCD-4C0A-82B0-6DBD156947CA}" type="datetime1">
              <a:rPr lang="en-US" smtClean="0"/>
              <a:pPr/>
              <a:t>2/19/2014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13F4E4-A641-4222-98A8-4523AB5C894F}" type="slidenum">
              <a:rPr lang="en-US" smtClean="0"/>
              <a:pPr/>
              <a:t>‹#›</a:t>
            </a:fld>
            <a:endParaRPr lang="en-US" dirty="0"/>
          </a:p>
        </p:txBody>
      </p:sp>
    </p:spTree>
    <p:extLst>
      <p:ext uri="{BB962C8B-B14F-4D97-AF65-F5344CB8AC3E}">
        <p14:creationId xmlns:p14="http://schemas.microsoft.com/office/powerpoint/2010/main" val="3781381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ACFD9A-D367-44B6-A483-88F7C34D177A}" type="datetime1">
              <a:rPr lang="en-US" smtClean="0"/>
              <a:pPr/>
              <a:t>2/19/2014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813F4E4-A641-4222-98A8-4523AB5C894F}" type="slidenum">
              <a:rPr lang="en-US" smtClean="0"/>
              <a:pPr/>
              <a:t>‹#›</a:t>
            </a:fld>
            <a:endParaRPr lang="en-US" dirty="0"/>
          </a:p>
        </p:txBody>
      </p:sp>
    </p:spTree>
    <p:extLst>
      <p:ext uri="{BB962C8B-B14F-4D97-AF65-F5344CB8AC3E}">
        <p14:creationId xmlns:p14="http://schemas.microsoft.com/office/powerpoint/2010/main" val="3316054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9" name="Slide Number Placeholder 8"/>
          <p:cNvSpPr>
            <a:spLocks noGrp="1"/>
          </p:cNvSpPr>
          <p:nvPr>
            <p:ph type="sldNum" sz="quarter" idx="14"/>
          </p:nvPr>
        </p:nvSpPr>
        <p:spPr/>
        <p:txBody>
          <a:bodyPr/>
          <a:lstStyle/>
          <a:p>
            <a:fld id="{81582BD6-FC20-4557-852B-8433F8572D30}" type="slidenum">
              <a:rPr lang="en-US" smtClean="0"/>
              <a:pPr/>
              <a:t>‹#›</a:t>
            </a:fld>
            <a:endParaRPr lang="en-US" dirty="0"/>
          </a:p>
        </p:txBody>
      </p:sp>
      <p:sp>
        <p:nvSpPr>
          <p:cNvPr id="10" name="Footer Placeholder 9"/>
          <p:cNvSpPr>
            <a:spLocks noGrp="1"/>
          </p:cNvSpPr>
          <p:nvPr>
            <p:ph type="ftr" sz="quarter" idx="15"/>
          </p:nvPr>
        </p:nvSpPr>
        <p:spPr/>
        <p:txBody>
          <a:bodyPr/>
          <a:lstStyle/>
          <a:p>
            <a:endParaRPr lang="en-US" dirty="0"/>
          </a:p>
        </p:txBody>
      </p:sp>
      <p:sp>
        <p:nvSpPr>
          <p:cNvPr id="13" name="Title 12"/>
          <p:cNvSpPr>
            <a:spLocks noGrp="1"/>
          </p:cNvSpPr>
          <p:nvPr>
            <p:ph type="title"/>
          </p:nvPr>
        </p:nvSpPr>
        <p:spPr>
          <a:xfrm>
            <a:off x="1219200" y="457200"/>
            <a:ext cx="8229600" cy="639763"/>
          </a:xfrm>
        </p:spPr>
        <p:txBody>
          <a:bodyPr/>
          <a:lstStyle/>
          <a:p>
            <a:r>
              <a:rPr lang="en-US" smtClean="0"/>
              <a:t>Click to edit Master title style</a:t>
            </a:r>
            <a:endParaRPr lang="en-US"/>
          </a:p>
        </p:txBody>
      </p:sp>
      <p:sp>
        <p:nvSpPr>
          <p:cNvPr id="14" name="Text Placeholder 10"/>
          <p:cNvSpPr>
            <a:spLocks noGrp="1"/>
          </p:cNvSpPr>
          <p:nvPr>
            <p:ph type="body" sz="quarter" idx="13"/>
          </p:nvPr>
        </p:nvSpPr>
        <p:spPr>
          <a:xfrm>
            <a:off x="914400" y="974400"/>
            <a:ext cx="8251200" cy="457200"/>
          </a:xfrm>
        </p:spPr>
        <p:txBody>
          <a:bodyPr>
            <a:normAutofit/>
          </a:bodyPr>
          <a:lstStyle>
            <a:lvl1pPr>
              <a:buFontTx/>
              <a:buNone/>
              <a:defRPr sz="2400"/>
            </a:lvl1pPr>
          </a:lstStyle>
          <a:p>
            <a:pPr lvl="0"/>
            <a:r>
              <a:rPr lang="en-US" smtClean="0"/>
              <a:t>Click to edit Master text styles</a:t>
            </a:r>
          </a:p>
        </p:txBody>
      </p:sp>
    </p:spTree>
    <p:extLst>
      <p:ext uri="{BB962C8B-B14F-4D97-AF65-F5344CB8AC3E}">
        <p14:creationId xmlns:p14="http://schemas.microsoft.com/office/powerpoint/2010/main" val="3057849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6D52C-439E-4753-99CA-A9C908650A73}" type="datetimeFigureOut">
              <a:rPr lang="en-US" smtClean="0"/>
              <a:t>2/19/2014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47611-A1FD-4321-80E6-333CBFCF1AEE}" type="slidenum">
              <a:rPr lang="en-US" smtClean="0"/>
              <a:t>‹#›</a:t>
            </a:fld>
            <a:endParaRPr lang="en-US" dirty="0"/>
          </a:p>
        </p:txBody>
      </p:sp>
      <p:pic>
        <p:nvPicPr>
          <p:cNvPr id="7" name="Pictur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959" y="-36250"/>
            <a:ext cx="9144000" cy="6858000"/>
          </a:xfrm>
          <a:prstGeom prst="rect">
            <a:avLst/>
          </a:prstGeom>
        </p:spPr>
      </p:pic>
    </p:spTree>
    <p:extLst>
      <p:ext uri="{BB962C8B-B14F-4D97-AF65-F5344CB8AC3E}">
        <p14:creationId xmlns:p14="http://schemas.microsoft.com/office/powerpoint/2010/main" val="166665153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9" r:id="rId3"/>
    <p:sldLayoutId id="2147483660" r:id="rId4"/>
    <p:sldLayoutId id="2147483661" r:id="rId5"/>
    <p:sldLayoutId id="2147483662"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corestandards.org/in-the-states"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752600"/>
            <a:ext cx="7772400" cy="838200"/>
          </a:xfrm>
        </p:spPr>
        <p:txBody>
          <a:bodyPr>
            <a:noAutofit/>
          </a:bodyPr>
          <a:lstStyle/>
          <a:p>
            <a:pPr algn="l"/>
            <a:r>
              <a:rPr lang="en-US" sz="4800" b="1" dirty="0" smtClean="0">
                <a:solidFill>
                  <a:schemeClr val="bg1"/>
                </a:solidFill>
                <a:latin typeface="Impact" pitchFamily="34" charset="0"/>
              </a:rPr>
              <a:t/>
            </a:r>
            <a:br>
              <a:rPr lang="en-US" sz="4800" b="1" dirty="0" smtClean="0">
                <a:solidFill>
                  <a:schemeClr val="bg1"/>
                </a:solidFill>
                <a:latin typeface="Impact" pitchFamily="34" charset="0"/>
              </a:rPr>
            </a:br>
            <a:r>
              <a:rPr lang="en-US" sz="4800" b="1" dirty="0">
                <a:solidFill>
                  <a:schemeClr val="bg1"/>
                </a:solidFill>
                <a:latin typeface="Impact" pitchFamily="34" charset="0"/>
              </a:rPr>
              <a:t/>
            </a:r>
            <a:br>
              <a:rPr lang="en-US" sz="4800" b="1" dirty="0">
                <a:solidFill>
                  <a:schemeClr val="bg1"/>
                </a:solidFill>
                <a:latin typeface="Impact" pitchFamily="34" charset="0"/>
              </a:rPr>
            </a:br>
            <a:endParaRPr lang="en-US" sz="4800" dirty="0">
              <a:solidFill>
                <a:schemeClr val="bg1"/>
              </a:solidFill>
              <a:latin typeface="Impact" pitchFamily="34" charset="0"/>
            </a:endParaRPr>
          </a:p>
        </p:txBody>
      </p:sp>
      <p:sp>
        <p:nvSpPr>
          <p:cNvPr id="3" name="Subtitle 2"/>
          <p:cNvSpPr>
            <a:spLocks noGrp="1"/>
          </p:cNvSpPr>
          <p:nvPr>
            <p:ph type="subTitle" idx="1"/>
          </p:nvPr>
        </p:nvSpPr>
        <p:spPr>
          <a:xfrm>
            <a:off x="1905000" y="1905000"/>
            <a:ext cx="6781800" cy="1752600"/>
          </a:xfrm>
        </p:spPr>
        <p:txBody>
          <a:bodyPr>
            <a:noAutofit/>
          </a:bodyPr>
          <a:lstStyle/>
          <a:p>
            <a:endParaRPr lang="en-US" sz="4000" b="1" dirty="0" smtClean="0">
              <a:solidFill>
                <a:schemeClr val="tx1"/>
              </a:solidFill>
              <a:latin typeface="Calibri" pitchFamily="34" charset="0"/>
              <a:cs typeface="Calibri" pitchFamily="34" charset="0"/>
            </a:endParaRPr>
          </a:p>
          <a:p>
            <a:r>
              <a:rPr lang="en-US" sz="4000" b="1" dirty="0" smtClean="0">
                <a:solidFill>
                  <a:schemeClr val="tx1"/>
                </a:solidFill>
                <a:latin typeface="Calibri" pitchFamily="34" charset="0"/>
                <a:cs typeface="Calibri" pitchFamily="34" charset="0"/>
              </a:rPr>
              <a:t>DELAC Meeting </a:t>
            </a:r>
          </a:p>
          <a:p>
            <a:r>
              <a:rPr lang="en-US" sz="4000" b="1" dirty="0" smtClean="0">
                <a:solidFill>
                  <a:schemeClr val="tx1"/>
                </a:solidFill>
                <a:latin typeface="Calibri" pitchFamily="34" charset="0"/>
                <a:cs typeface="Calibri" pitchFamily="34" charset="0"/>
              </a:rPr>
              <a:t>February 19, 2014</a:t>
            </a:r>
          </a:p>
          <a:p>
            <a:r>
              <a:rPr lang="en-US" sz="4000" b="1" dirty="0" smtClean="0">
                <a:solidFill>
                  <a:schemeClr val="tx1"/>
                </a:solidFill>
                <a:latin typeface="Calibri" pitchFamily="34" charset="0"/>
                <a:cs typeface="Calibri" pitchFamily="34" charset="0"/>
              </a:rPr>
              <a:t>CA </a:t>
            </a:r>
            <a:r>
              <a:rPr lang="en-US" sz="4000" b="1" dirty="0">
                <a:solidFill>
                  <a:schemeClr val="tx1"/>
                </a:solidFill>
                <a:latin typeface="Calibri" pitchFamily="34" charset="0"/>
                <a:cs typeface="Calibri" pitchFamily="34" charset="0"/>
              </a:rPr>
              <a:t>Common Core Standards</a:t>
            </a:r>
          </a:p>
          <a:p>
            <a:r>
              <a:rPr lang="en-US" sz="4000" b="1" dirty="0" smtClean="0">
                <a:solidFill>
                  <a:schemeClr val="tx1"/>
                </a:solidFill>
                <a:latin typeface="Calibri" pitchFamily="34" charset="0"/>
                <a:cs typeface="Calibri" pitchFamily="34" charset="0"/>
              </a:rPr>
              <a:t>English Language Arts</a:t>
            </a:r>
          </a:p>
          <a:p>
            <a:endParaRPr lang="en-US" sz="1200" b="1" dirty="0" smtClean="0">
              <a:solidFill>
                <a:schemeClr val="tx1"/>
              </a:solidFill>
            </a:endParaRPr>
          </a:p>
          <a:p>
            <a:endParaRPr lang="en-US" sz="1200" b="1" dirty="0">
              <a:solidFill>
                <a:schemeClr val="tx1"/>
              </a:solidFill>
            </a:endParaRPr>
          </a:p>
          <a:p>
            <a:endParaRPr lang="en-US" sz="1200" b="1" dirty="0" smtClean="0">
              <a:solidFill>
                <a:schemeClr val="tx1"/>
              </a:solidFill>
            </a:endParaRPr>
          </a:p>
          <a:p>
            <a:endParaRPr lang="en-US" sz="1200" b="1" dirty="0">
              <a:solidFill>
                <a:schemeClr val="tx1"/>
              </a:solidFill>
            </a:endParaRPr>
          </a:p>
          <a:p>
            <a:endParaRPr lang="en-US" sz="1200" b="1" dirty="0" smtClean="0">
              <a:solidFill>
                <a:schemeClr val="tx1"/>
              </a:solidFill>
            </a:endParaRPr>
          </a:p>
          <a:p>
            <a:endParaRPr lang="en-US" sz="4000" dirty="0" smtClean="0">
              <a:solidFill>
                <a:srgbClr val="FF0000"/>
              </a:solidFill>
              <a:latin typeface="Calibri" pitchFamily="34" charset="0"/>
              <a:cs typeface="Calibri" pitchFamily="34" charset="0"/>
            </a:endParaRPr>
          </a:p>
          <a:p>
            <a:endParaRPr lang="en-US" sz="4000" dirty="0" smtClean="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222561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7543800" cy="762000"/>
          </a:xfrm>
        </p:spPr>
        <p:txBody>
          <a:bodyPr>
            <a:noAutofit/>
          </a:bodyPr>
          <a:lstStyle/>
          <a:p>
            <a:pPr marL="0" indent="0" algn="l"/>
            <a:r>
              <a:rPr lang="en-US" b="1" dirty="0" smtClean="0">
                <a:solidFill>
                  <a:schemeClr val="bg1"/>
                </a:solidFill>
                <a:latin typeface="Calibri" pitchFamily="34" charset="0"/>
                <a:cs typeface="Calibri" pitchFamily="34" charset="0"/>
              </a:rPr>
              <a:t/>
            </a:r>
            <a:br>
              <a:rPr lang="en-US" b="1" dirty="0" smtClean="0">
                <a:solidFill>
                  <a:schemeClr val="bg1"/>
                </a:solidFill>
                <a:latin typeface="Calibri" pitchFamily="34" charset="0"/>
                <a:cs typeface="Calibri" pitchFamily="34" charset="0"/>
              </a:rPr>
            </a:br>
            <a:r>
              <a:rPr lang="en-US" dirty="0" smtClean="0">
                <a:solidFill>
                  <a:schemeClr val="bg1"/>
                </a:solidFill>
                <a:latin typeface="Calibri" pitchFamily="34" charset="0"/>
                <a:cs typeface="Calibri" pitchFamily="34" charset="0"/>
              </a:rPr>
              <a:t>Craft and Structure</a:t>
            </a:r>
            <a:r>
              <a:rPr lang="en-US" b="1" dirty="0" smtClean="0">
                <a:solidFill>
                  <a:schemeClr val="bg1"/>
                </a:solidFill>
                <a:latin typeface="Calibri" pitchFamily="34" charset="0"/>
                <a:cs typeface="Calibri" pitchFamily="34" charset="0"/>
              </a:rPr>
              <a:t/>
            </a:r>
            <a:br>
              <a:rPr lang="en-US" b="1" dirty="0" smtClean="0">
                <a:solidFill>
                  <a:schemeClr val="bg1"/>
                </a:solidFill>
                <a:latin typeface="Calibri" pitchFamily="34" charset="0"/>
                <a:cs typeface="Calibri" pitchFamily="34" charset="0"/>
              </a:rPr>
            </a:br>
            <a:endParaRPr lang="en-US" b="1" dirty="0">
              <a:solidFill>
                <a:schemeClr val="bg1"/>
              </a:solidFill>
              <a:latin typeface="Calibri" pitchFamily="34" charset="0"/>
              <a:cs typeface="Calibri" pitchFamily="34" charset="0"/>
            </a:endParaRPr>
          </a:p>
        </p:txBody>
      </p:sp>
      <p:sp>
        <p:nvSpPr>
          <p:cNvPr id="3" name="Content Placeholder 2"/>
          <p:cNvSpPr>
            <a:spLocks noGrp="1"/>
          </p:cNvSpPr>
          <p:nvPr>
            <p:ph idx="1"/>
          </p:nvPr>
        </p:nvSpPr>
        <p:spPr>
          <a:xfrm>
            <a:off x="1447800" y="1981200"/>
            <a:ext cx="7543800" cy="4876800"/>
          </a:xfrm>
        </p:spPr>
        <p:txBody>
          <a:bodyPr>
            <a:normAutofit/>
          </a:bodyPr>
          <a:lstStyle/>
          <a:p>
            <a:pPr marL="0" indent="0">
              <a:buNone/>
            </a:pPr>
            <a:r>
              <a:rPr lang="en-US" sz="2800" dirty="0" smtClean="0">
                <a:latin typeface="Calibri" pitchFamily="34" charset="0"/>
                <a:cs typeface="Calibri" pitchFamily="34" charset="0"/>
              </a:rPr>
              <a:t>“I ask every American to commit to at least one year or more of higher education or career training. This can be community college or a four-year school; vocational training or an apprenticeship. But whatever the training may be, every American will need to get more than a high school diploma.”</a:t>
            </a:r>
          </a:p>
          <a:p>
            <a:pPr marL="0" indent="0" algn="r">
              <a:buNone/>
            </a:pPr>
            <a:r>
              <a:rPr lang="en-US" sz="2800" i="1" dirty="0" smtClean="0">
                <a:latin typeface="Calibri" pitchFamily="34" charset="0"/>
                <a:cs typeface="Calibri" pitchFamily="34" charset="0"/>
              </a:rPr>
              <a:t>--President Barack Obama</a:t>
            </a:r>
            <a:endParaRPr lang="en-US" sz="2800" i="1" dirty="0">
              <a:latin typeface="Calibri" pitchFamily="34" charset="0"/>
              <a:cs typeface="Calibri" pitchFamily="34" charset="0"/>
            </a:endParaRPr>
          </a:p>
        </p:txBody>
      </p:sp>
    </p:spTree>
    <p:extLst>
      <p:ext uri="{BB962C8B-B14F-4D97-AF65-F5344CB8AC3E}">
        <p14:creationId xmlns:p14="http://schemas.microsoft.com/office/powerpoint/2010/main" val="3976655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7543800" cy="762000"/>
          </a:xfrm>
        </p:spPr>
        <p:txBody>
          <a:bodyPr>
            <a:noAutofit/>
          </a:bodyPr>
          <a:lstStyle/>
          <a:p>
            <a:pPr marL="0" indent="0" algn="l"/>
            <a:r>
              <a:rPr lang="en-US" b="1" dirty="0" smtClean="0">
                <a:solidFill>
                  <a:schemeClr val="bg1"/>
                </a:solidFill>
                <a:latin typeface="Calibri" pitchFamily="34" charset="0"/>
                <a:cs typeface="Calibri" pitchFamily="34" charset="0"/>
              </a:rPr>
              <a:t/>
            </a:r>
            <a:br>
              <a:rPr lang="en-US" b="1" dirty="0" smtClean="0">
                <a:solidFill>
                  <a:schemeClr val="bg1"/>
                </a:solidFill>
                <a:latin typeface="Calibri" pitchFamily="34" charset="0"/>
                <a:cs typeface="Calibri" pitchFamily="34" charset="0"/>
              </a:rPr>
            </a:br>
            <a:r>
              <a:rPr lang="en-US" dirty="0" smtClean="0">
                <a:solidFill>
                  <a:schemeClr val="bg1"/>
                </a:solidFill>
                <a:latin typeface="Calibri" pitchFamily="34" charset="0"/>
                <a:cs typeface="Calibri" pitchFamily="34" charset="0"/>
              </a:rPr>
              <a:t>Craft and Structure</a:t>
            </a:r>
            <a:r>
              <a:rPr lang="en-US" b="1" dirty="0" smtClean="0">
                <a:solidFill>
                  <a:schemeClr val="bg1"/>
                </a:solidFill>
                <a:latin typeface="Calibri" pitchFamily="34" charset="0"/>
                <a:cs typeface="Calibri" pitchFamily="34" charset="0"/>
              </a:rPr>
              <a:t/>
            </a:r>
            <a:br>
              <a:rPr lang="en-US" b="1" dirty="0" smtClean="0">
                <a:solidFill>
                  <a:schemeClr val="bg1"/>
                </a:solidFill>
                <a:latin typeface="Calibri" pitchFamily="34" charset="0"/>
                <a:cs typeface="Calibri" pitchFamily="34" charset="0"/>
              </a:rPr>
            </a:br>
            <a:endParaRPr lang="en-US" b="1" dirty="0">
              <a:solidFill>
                <a:schemeClr val="bg1"/>
              </a:solidFill>
              <a:latin typeface="Calibri" pitchFamily="34" charset="0"/>
              <a:cs typeface="Calibri" pitchFamily="34" charset="0"/>
            </a:endParaRPr>
          </a:p>
        </p:txBody>
      </p:sp>
      <p:sp>
        <p:nvSpPr>
          <p:cNvPr id="3" name="Content Placeholder 2"/>
          <p:cNvSpPr>
            <a:spLocks noGrp="1"/>
          </p:cNvSpPr>
          <p:nvPr>
            <p:ph idx="1"/>
          </p:nvPr>
        </p:nvSpPr>
        <p:spPr>
          <a:xfrm>
            <a:off x="1447800" y="1981200"/>
            <a:ext cx="7543800" cy="4876800"/>
          </a:xfrm>
        </p:spPr>
        <p:txBody>
          <a:bodyPr>
            <a:normAutofit/>
          </a:bodyPr>
          <a:lstStyle/>
          <a:p>
            <a:pPr marL="514350" indent="-514350">
              <a:buAutoNum type="arabicParenR"/>
            </a:pPr>
            <a:r>
              <a:rPr lang="en-US" sz="2800" dirty="0" smtClean="0">
                <a:latin typeface="Calibri" pitchFamily="34" charset="0"/>
                <a:cs typeface="Calibri" pitchFamily="34" charset="0"/>
              </a:rPr>
              <a:t>Locate the repeated phrase in President Obama’s quote.  Why did he repeat it?  What effect does it have?</a:t>
            </a:r>
          </a:p>
          <a:p>
            <a:pPr marL="514350" indent="-514350">
              <a:buAutoNum type="arabicParenR"/>
            </a:pPr>
            <a:r>
              <a:rPr lang="en-US" sz="2800" dirty="0" smtClean="0">
                <a:latin typeface="Calibri" pitchFamily="34" charset="0"/>
                <a:cs typeface="Calibri" pitchFamily="34" charset="0"/>
              </a:rPr>
              <a:t>The president said: </a:t>
            </a:r>
            <a:r>
              <a:rPr lang="en-US" sz="2800" dirty="0">
                <a:latin typeface="Calibri" pitchFamily="34" charset="0"/>
                <a:cs typeface="Calibri" pitchFamily="34" charset="0"/>
              </a:rPr>
              <a:t>“</a:t>
            </a:r>
            <a:r>
              <a:rPr lang="en-US" sz="2800" b="1" dirty="0">
                <a:latin typeface="Calibri" pitchFamily="34" charset="0"/>
                <a:cs typeface="Calibri" pitchFamily="34" charset="0"/>
              </a:rPr>
              <a:t>I ask every American to commit </a:t>
            </a:r>
            <a:r>
              <a:rPr lang="en-US" sz="2800" dirty="0">
                <a:latin typeface="Calibri" pitchFamily="34" charset="0"/>
                <a:cs typeface="Calibri" pitchFamily="34" charset="0"/>
              </a:rPr>
              <a:t>to at least one year or more …” </a:t>
            </a:r>
            <a:r>
              <a:rPr lang="en-US" sz="2800" dirty="0" smtClean="0">
                <a:latin typeface="Calibri" pitchFamily="34" charset="0"/>
                <a:cs typeface="Calibri" pitchFamily="34" charset="0"/>
              </a:rPr>
              <a:t>      How would </a:t>
            </a:r>
            <a:r>
              <a:rPr lang="en-US" sz="2800" dirty="0">
                <a:latin typeface="Calibri" pitchFamily="34" charset="0"/>
                <a:cs typeface="Calibri" pitchFamily="34" charset="0"/>
              </a:rPr>
              <a:t>the </a:t>
            </a:r>
            <a:r>
              <a:rPr lang="en-US" sz="2800" dirty="0" smtClean="0">
                <a:latin typeface="Calibri" pitchFamily="34" charset="0"/>
                <a:cs typeface="Calibri" pitchFamily="34" charset="0"/>
              </a:rPr>
              <a:t>speech have changed if the president had said,  “</a:t>
            </a:r>
            <a:r>
              <a:rPr lang="en-US" sz="2800" b="1" dirty="0" smtClean="0">
                <a:latin typeface="Calibri" pitchFamily="34" charset="0"/>
                <a:cs typeface="Calibri" pitchFamily="34" charset="0"/>
              </a:rPr>
              <a:t>Every American must  </a:t>
            </a:r>
            <a:r>
              <a:rPr lang="en-US" sz="2800" b="1" dirty="0">
                <a:latin typeface="Calibri" pitchFamily="34" charset="0"/>
                <a:cs typeface="Calibri" pitchFamily="34" charset="0"/>
              </a:rPr>
              <a:t>commit</a:t>
            </a:r>
            <a:r>
              <a:rPr lang="en-US" sz="2800" dirty="0">
                <a:latin typeface="Calibri" pitchFamily="34" charset="0"/>
                <a:cs typeface="Calibri" pitchFamily="34" charset="0"/>
              </a:rPr>
              <a:t> to </a:t>
            </a:r>
            <a:r>
              <a:rPr lang="en-US" sz="2800" dirty="0" smtClean="0">
                <a:latin typeface="Calibri" pitchFamily="34" charset="0"/>
                <a:cs typeface="Calibri" pitchFamily="34" charset="0"/>
              </a:rPr>
              <a:t>at </a:t>
            </a:r>
            <a:r>
              <a:rPr lang="en-US" sz="2800" dirty="0">
                <a:latin typeface="Calibri" pitchFamily="34" charset="0"/>
                <a:cs typeface="Calibri" pitchFamily="34" charset="0"/>
              </a:rPr>
              <a:t>least one year or </a:t>
            </a:r>
            <a:r>
              <a:rPr lang="en-US" sz="2800" dirty="0" smtClean="0">
                <a:latin typeface="Calibri" pitchFamily="34" charset="0"/>
                <a:cs typeface="Calibri" pitchFamily="34" charset="0"/>
              </a:rPr>
              <a:t>more…” Why did he choose to say it the way he did?</a:t>
            </a:r>
          </a:p>
        </p:txBody>
      </p:sp>
    </p:spTree>
    <p:extLst>
      <p:ext uri="{BB962C8B-B14F-4D97-AF65-F5344CB8AC3E}">
        <p14:creationId xmlns:p14="http://schemas.microsoft.com/office/powerpoint/2010/main" val="18509685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7696200" cy="762000"/>
          </a:xfrm>
        </p:spPr>
        <p:txBody>
          <a:bodyPr>
            <a:normAutofit/>
          </a:bodyPr>
          <a:lstStyle/>
          <a:p>
            <a:pPr algn="l"/>
            <a:r>
              <a:rPr lang="en-US" dirty="0" smtClean="0">
                <a:solidFill>
                  <a:schemeClr val="bg1"/>
                </a:solidFill>
                <a:latin typeface="Calibri" pitchFamily="34" charset="0"/>
                <a:cs typeface="Calibri" pitchFamily="34" charset="0"/>
              </a:rPr>
              <a:t>Similarities and Differences</a:t>
            </a:r>
            <a:endParaRPr lang="en-US" dirty="0">
              <a:solidFill>
                <a:schemeClr val="bg1"/>
              </a:solidFill>
              <a:latin typeface="Calibri" pitchFamily="34" charset="0"/>
              <a:cs typeface="Calibri" pitchFamily="34" charset="0"/>
            </a:endParaRPr>
          </a:p>
        </p:txBody>
      </p:sp>
      <p:sp>
        <p:nvSpPr>
          <p:cNvPr id="3" name="Content Placeholder 2"/>
          <p:cNvSpPr>
            <a:spLocks noGrp="1"/>
          </p:cNvSpPr>
          <p:nvPr>
            <p:ph idx="1"/>
          </p:nvPr>
        </p:nvSpPr>
        <p:spPr>
          <a:xfrm>
            <a:off x="1447800" y="1981200"/>
            <a:ext cx="7543800" cy="4876800"/>
          </a:xfrm>
        </p:spPr>
        <p:txBody>
          <a:bodyPr>
            <a:normAutofit/>
          </a:bodyPr>
          <a:lstStyle/>
          <a:p>
            <a:pPr marL="0" indent="0">
              <a:buNone/>
            </a:pPr>
            <a:endParaRPr lang="en-US" b="1" dirty="0" smtClean="0"/>
          </a:p>
          <a:p>
            <a:pPr marL="0" indent="0" algn="ctr">
              <a:buNone/>
            </a:pPr>
            <a:r>
              <a:rPr lang="en-US" b="1" dirty="0" smtClean="0"/>
              <a:t>How is this type of reading similar or different from the reading you had to do in school?</a:t>
            </a:r>
            <a:endParaRPr lang="en-US" b="1" dirty="0"/>
          </a:p>
        </p:txBody>
      </p:sp>
    </p:spTree>
    <p:extLst>
      <p:ext uri="{BB962C8B-B14F-4D97-AF65-F5344CB8AC3E}">
        <p14:creationId xmlns:p14="http://schemas.microsoft.com/office/powerpoint/2010/main" val="2057836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7239000" cy="655638"/>
          </a:xfrm>
        </p:spPr>
        <p:txBody>
          <a:bodyPr>
            <a:normAutofit fontScale="90000"/>
          </a:bodyPr>
          <a:lstStyle/>
          <a:p>
            <a:pPr algn="l"/>
            <a:r>
              <a:rPr lang="en-US" dirty="0" smtClean="0">
                <a:solidFill>
                  <a:schemeClr val="bg1"/>
                </a:solidFill>
              </a:rPr>
              <a:t>Writing</a:t>
            </a:r>
            <a:endParaRPr lang="en-US" dirty="0">
              <a:solidFill>
                <a:schemeClr val="bg1"/>
              </a:solidFill>
            </a:endParaRPr>
          </a:p>
        </p:txBody>
      </p:sp>
      <p:sp>
        <p:nvSpPr>
          <p:cNvPr id="3" name="Content Placeholder 2"/>
          <p:cNvSpPr>
            <a:spLocks noGrp="1"/>
          </p:cNvSpPr>
          <p:nvPr>
            <p:ph idx="1"/>
          </p:nvPr>
        </p:nvSpPr>
        <p:spPr>
          <a:xfrm>
            <a:off x="1524000" y="1981200"/>
            <a:ext cx="7162800" cy="4144963"/>
          </a:xfrm>
        </p:spPr>
        <p:txBody>
          <a:bodyPr/>
          <a:lstStyle/>
          <a:p>
            <a:pPr marL="0" indent="0">
              <a:buNone/>
            </a:pPr>
            <a:r>
              <a:rPr lang="en-US" dirty="0" smtClean="0">
                <a:latin typeface="Calibri" pitchFamily="34" charset="0"/>
                <a:cs typeface="Calibri" pitchFamily="34" charset="0"/>
              </a:rPr>
              <a:t>There are three types of writing in the CCSS, K-12</a:t>
            </a:r>
          </a:p>
          <a:p>
            <a:pPr marL="514350" indent="-514350">
              <a:buFont typeface="+mj-lt"/>
              <a:buAutoNum type="arabicPeriod"/>
            </a:pPr>
            <a:r>
              <a:rPr lang="en-US" b="1" dirty="0" smtClean="0">
                <a:latin typeface="Calibri" pitchFamily="34" charset="0"/>
                <a:cs typeface="Calibri" pitchFamily="34" charset="0"/>
              </a:rPr>
              <a:t>Opinion/Argument</a:t>
            </a:r>
          </a:p>
          <a:p>
            <a:pPr marL="514350" indent="-514350">
              <a:buFont typeface="+mj-lt"/>
              <a:buAutoNum type="arabicPeriod"/>
            </a:pPr>
            <a:r>
              <a:rPr lang="en-US" b="1" dirty="0" smtClean="0">
                <a:latin typeface="Calibri" pitchFamily="34" charset="0"/>
                <a:cs typeface="Calibri" pitchFamily="34" charset="0"/>
              </a:rPr>
              <a:t>Informational/Explanatory</a:t>
            </a:r>
          </a:p>
          <a:p>
            <a:pPr marL="514350" indent="-514350">
              <a:buFont typeface="+mj-lt"/>
              <a:buAutoNum type="arabicPeriod"/>
            </a:pPr>
            <a:r>
              <a:rPr lang="en-US" b="1" dirty="0" smtClean="0">
                <a:latin typeface="Calibri" pitchFamily="34" charset="0"/>
                <a:cs typeface="Calibri" pitchFamily="34" charset="0"/>
              </a:rPr>
              <a:t>Narrative (Story)</a:t>
            </a:r>
            <a:endParaRPr lang="en-US" b="1" dirty="0">
              <a:latin typeface="Calibri" pitchFamily="34" charset="0"/>
              <a:cs typeface="Calibri" pitchFamily="34" charset="0"/>
            </a:endParaRPr>
          </a:p>
        </p:txBody>
      </p:sp>
    </p:spTree>
    <p:extLst>
      <p:ext uri="{BB962C8B-B14F-4D97-AF65-F5344CB8AC3E}">
        <p14:creationId xmlns:p14="http://schemas.microsoft.com/office/powerpoint/2010/main" val="628710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143000"/>
            <a:ext cx="7467600" cy="579438"/>
          </a:xfrm>
        </p:spPr>
        <p:txBody>
          <a:bodyPr>
            <a:normAutofit fontScale="90000"/>
          </a:bodyPr>
          <a:lstStyle/>
          <a:p>
            <a:r>
              <a:rPr lang="en-US" sz="2800" b="1" dirty="0" smtClean="0">
                <a:solidFill>
                  <a:schemeClr val="bg1"/>
                </a:solidFill>
              </a:rPr>
              <a:t>A. </a:t>
            </a:r>
            <a:r>
              <a:rPr lang="en-US" sz="2800" dirty="0" smtClean="0">
                <a:solidFill>
                  <a:schemeClr val="bg1"/>
                </a:solidFill>
              </a:rPr>
              <a:t>Opinion/argument   </a:t>
            </a:r>
            <a:r>
              <a:rPr lang="en-US" sz="2800" b="1" dirty="0" smtClean="0">
                <a:solidFill>
                  <a:schemeClr val="bg1"/>
                </a:solidFill>
              </a:rPr>
              <a:t>B. </a:t>
            </a:r>
            <a:r>
              <a:rPr lang="en-US" sz="2800" dirty="0" smtClean="0">
                <a:solidFill>
                  <a:schemeClr val="bg1"/>
                </a:solidFill>
              </a:rPr>
              <a:t>Informational/Explanatory </a:t>
            </a:r>
            <a:r>
              <a:rPr lang="en-US" sz="2800" b="1" dirty="0" smtClean="0">
                <a:solidFill>
                  <a:schemeClr val="bg1"/>
                </a:solidFill>
              </a:rPr>
              <a:t>C. </a:t>
            </a:r>
            <a:r>
              <a:rPr lang="en-US" sz="2800" dirty="0" smtClean="0">
                <a:solidFill>
                  <a:schemeClr val="bg1"/>
                </a:solidFill>
              </a:rPr>
              <a:t>Narrative (Story) </a:t>
            </a:r>
            <a:endParaRPr lang="en-US" sz="2800" dirty="0">
              <a:solidFill>
                <a:schemeClr val="bg1"/>
              </a:solidFill>
            </a:endParaRPr>
          </a:p>
        </p:txBody>
      </p:sp>
      <p:sp>
        <p:nvSpPr>
          <p:cNvPr id="3" name="Content Placeholder 2"/>
          <p:cNvSpPr>
            <a:spLocks noGrp="1"/>
          </p:cNvSpPr>
          <p:nvPr>
            <p:ph idx="1"/>
          </p:nvPr>
        </p:nvSpPr>
        <p:spPr>
          <a:xfrm>
            <a:off x="1383792" y="1981200"/>
            <a:ext cx="7772400" cy="4724400"/>
          </a:xfrm>
        </p:spPr>
        <p:txBody>
          <a:bodyPr>
            <a:normAutofit/>
          </a:bodyPr>
          <a:lstStyle/>
          <a:p>
            <a:pPr marL="0" indent="0">
              <a:buNone/>
            </a:pPr>
            <a:r>
              <a:rPr lang="en-US" dirty="0" smtClean="0">
                <a:latin typeface="Calibri" pitchFamily="34" charset="0"/>
                <a:cs typeface="Calibri" pitchFamily="34" charset="0"/>
              </a:rPr>
              <a:t>Usually, this type of writing …</a:t>
            </a:r>
          </a:p>
          <a:p>
            <a:pPr marL="571500" indent="-514350">
              <a:buFont typeface="+mj-lt"/>
              <a:buAutoNum type="arabicPeriod"/>
            </a:pPr>
            <a:r>
              <a:rPr lang="en-US" sz="2800" dirty="0" smtClean="0">
                <a:latin typeface="Calibri" pitchFamily="34" charset="0"/>
                <a:cs typeface="Calibri" pitchFamily="34" charset="0"/>
              </a:rPr>
              <a:t>Has characters and a problem </a:t>
            </a:r>
            <a:r>
              <a:rPr lang="en-US" sz="2800" dirty="0">
                <a:latin typeface="Calibri" pitchFamily="34" charset="0"/>
                <a:cs typeface="Calibri" pitchFamily="34" charset="0"/>
              </a:rPr>
              <a:t>___ </a:t>
            </a:r>
            <a:endParaRPr lang="en-US" sz="2800" dirty="0" smtClean="0">
              <a:latin typeface="Calibri" pitchFamily="34" charset="0"/>
              <a:cs typeface="Calibri" pitchFamily="34" charset="0"/>
            </a:endParaRPr>
          </a:p>
          <a:p>
            <a:pPr marL="571500" indent="-514350">
              <a:buFont typeface="+mj-lt"/>
              <a:buAutoNum type="arabicPeriod"/>
            </a:pPr>
            <a:r>
              <a:rPr lang="en-US" sz="2800" dirty="0" smtClean="0">
                <a:latin typeface="Calibri" pitchFamily="34" charset="0"/>
                <a:cs typeface="Calibri" pitchFamily="34" charset="0"/>
              </a:rPr>
              <a:t>Works to persuade someone </a:t>
            </a:r>
            <a:r>
              <a:rPr lang="en-US" sz="2800" dirty="0">
                <a:latin typeface="Calibri" pitchFamily="34" charset="0"/>
                <a:cs typeface="Calibri" pitchFamily="34" charset="0"/>
              </a:rPr>
              <a:t>___ </a:t>
            </a:r>
            <a:endParaRPr lang="en-US" sz="2800" dirty="0" smtClean="0">
              <a:latin typeface="Calibri" pitchFamily="34" charset="0"/>
              <a:cs typeface="Calibri" pitchFamily="34" charset="0"/>
            </a:endParaRPr>
          </a:p>
          <a:p>
            <a:pPr marL="571500" indent="-514350">
              <a:buFont typeface="+mj-lt"/>
              <a:buAutoNum type="arabicPeriod"/>
            </a:pPr>
            <a:r>
              <a:rPr lang="en-US" sz="2800" dirty="0" smtClean="0">
                <a:latin typeface="Calibri" pitchFamily="34" charset="0"/>
                <a:cs typeface="Calibri" pitchFamily="34" charset="0"/>
              </a:rPr>
              <a:t>Is what we call “a report”</a:t>
            </a:r>
            <a:r>
              <a:rPr lang="en-US" sz="2800" dirty="0">
                <a:latin typeface="Calibri" pitchFamily="34" charset="0"/>
                <a:cs typeface="Calibri" pitchFamily="34" charset="0"/>
              </a:rPr>
              <a:t> ___ </a:t>
            </a:r>
            <a:endParaRPr lang="en-US" sz="2800" dirty="0" smtClean="0">
              <a:latin typeface="Calibri" pitchFamily="34" charset="0"/>
              <a:cs typeface="Calibri" pitchFamily="34" charset="0"/>
            </a:endParaRPr>
          </a:p>
          <a:p>
            <a:pPr marL="571500" indent="-514350">
              <a:buFont typeface="+mj-lt"/>
              <a:buAutoNum type="arabicPeriod"/>
            </a:pPr>
            <a:r>
              <a:rPr lang="en-US" sz="2800" dirty="0" smtClean="0">
                <a:latin typeface="Calibri" pitchFamily="34" charset="0"/>
                <a:cs typeface="Calibri" pitchFamily="34" charset="0"/>
              </a:rPr>
              <a:t>Follows a chronological (time) structure </a:t>
            </a:r>
            <a:r>
              <a:rPr lang="en-US" sz="2800" dirty="0">
                <a:latin typeface="Calibri" pitchFamily="34" charset="0"/>
                <a:cs typeface="Calibri" pitchFamily="34" charset="0"/>
              </a:rPr>
              <a:t>___ </a:t>
            </a:r>
            <a:endParaRPr lang="en-US" sz="2800" dirty="0" smtClean="0">
              <a:latin typeface="Calibri" pitchFamily="34" charset="0"/>
              <a:cs typeface="Calibri" pitchFamily="34" charset="0"/>
            </a:endParaRPr>
          </a:p>
          <a:p>
            <a:pPr marL="571500" indent="-514350">
              <a:buFont typeface="+mj-lt"/>
              <a:buAutoNum type="arabicPeriod"/>
            </a:pPr>
            <a:r>
              <a:rPr lang="en-US" sz="2800" dirty="0" smtClean="0">
                <a:latin typeface="Calibri" pitchFamily="34" charset="0"/>
                <a:cs typeface="Calibri" pitchFamily="34" charset="0"/>
              </a:rPr>
              <a:t>Is the most common writing used at work </a:t>
            </a:r>
            <a:r>
              <a:rPr lang="en-US" sz="2800" dirty="0">
                <a:latin typeface="Calibri" pitchFamily="34" charset="0"/>
                <a:cs typeface="Calibri" pitchFamily="34" charset="0"/>
              </a:rPr>
              <a:t>___ </a:t>
            </a:r>
            <a:endParaRPr lang="en-US" sz="2800" dirty="0" smtClean="0">
              <a:latin typeface="Calibri" pitchFamily="34" charset="0"/>
              <a:cs typeface="Calibri" pitchFamily="34" charset="0"/>
            </a:endParaRPr>
          </a:p>
          <a:p>
            <a:pPr marL="571500" indent="-514350">
              <a:buFont typeface="+mj-lt"/>
              <a:buAutoNum type="arabicPeriod"/>
            </a:pPr>
            <a:r>
              <a:rPr lang="en-US" sz="2800" dirty="0" smtClean="0">
                <a:latin typeface="Calibri" pitchFamily="34" charset="0"/>
                <a:cs typeface="Calibri" pitchFamily="34" charset="0"/>
              </a:rPr>
              <a:t>Provides counter arguments</a:t>
            </a:r>
            <a:r>
              <a:rPr lang="en-US" sz="2800" dirty="0">
                <a:latin typeface="Calibri" pitchFamily="34" charset="0"/>
                <a:cs typeface="Calibri" pitchFamily="34" charset="0"/>
              </a:rPr>
              <a:t> ___ </a:t>
            </a:r>
            <a:endParaRPr lang="en-US" sz="2800" dirty="0" smtClean="0">
              <a:latin typeface="Calibri" pitchFamily="34" charset="0"/>
              <a:cs typeface="Calibri" pitchFamily="34" charset="0"/>
            </a:endParaRPr>
          </a:p>
          <a:p>
            <a:pPr marL="571500" indent="-514350">
              <a:buFont typeface="+mj-lt"/>
              <a:buAutoNum type="arabicPeriod"/>
            </a:pPr>
            <a:r>
              <a:rPr lang="en-US" sz="2800" dirty="0" smtClean="0">
                <a:latin typeface="Calibri" pitchFamily="34" charset="0"/>
                <a:cs typeface="Calibri" pitchFamily="34" charset="0"/>
              </a:rPr>
              <a:t>Follows a main idea/detail structure </a:t>
            </a:r>
            <a:r>
              <a:rPr lang="en-US" sz="2800" dirty="0">
                <a:latin typeface="Calibri" pitchFamily="34" charset="0"/>
                <a:cs typeface="Calibri" pitchFamily="34" charset="0"/>
              </a:rPr>
              <a:t>___ </a:t>
            </a:r>
            <a:endParaRPr lang="en-US" sz="2800" dirty="0" smtClean="0">
              <a:latin typeface="Calibri" pitchFamily="34" charset="0"/>
              <a:cs typeface="Calibri" pitchFamily="34" charset="0"/>
            </a:endParaRPr>
          </a:p>
          <a:p>
            <a:pPr marL="571500" indent="-514350">
              <a:buFont typeface="+mj-lt"/>
              <a:buAutoNum type="arabicPeriod"/>
            </a:pPr>
            <a:r>
              <a:rPr lang="en-US" sz="2800" dirty="0" smtClean="0">
                <a:latin typeface="Calibri" pitchFamily="34" charset="0"/>
                <a:cs typeface="Calibri" pitchFamily="34" charset="0"/>
              </a:rPr>
              <a:t>Uses evidence and examples to support ideas __</a:t>
            </a:r>
          </a:p>
          <a:p>
            <a:pPr marL="457200" lvl="1" indent="0">
              <a:buNone/>
            </a:pPr>
            <a:endParaRPr lang="en-US" dirty="0" smtClean="0">
              <a:latin typeface="Calibri" pitchFamily="34" charset="0"/>
              <a:cs typeface="Calibri" pitchFamily="34" charset="0"/>
            </a:endParaRPr>
          </a:p>
          <a:p>
            <a:pPr marL="457200" lvl="1" indent="0">
              <a:buNone/>
            </a:pPr>
            <a:endParaRPr lang="en-US" dirty="0" smtClean="0">
              <a:latin typeface="Calibri" pitchFamily="34" charset="0"/>
              <a:cs typeface="Calibri" pitchFamily="34" charset="0"/>
            </a:endParaRPr>
          </a:p>
          <a:p>
            <a:pPr marL="0" indent="0">
              <a:buNone/>
            </a:pPr>
            <a:endParaRPr lang="en-US" dirty="0" smtClean="0">
              <a:latin typeface="Calibri" pitchFamily="34" charset="0"/>
              <a:cs typeface="Calibri" pitchFamily="34" charset="0"/>
            </a:endParaRPr>
          </a:p>
          <a:p>
            <a:endParaRPr lang="en-US" dirty="0" smtClean="0">
              <a:latin typeface="Calibri" pitchFamily="34" charset="0"/>
              <a:cs typeface="Calibri" pitchFamily="34" charset="0"/>
            </a:endParaRPr>
          </a:p>
          <a:p>
            <a:endParaRPr lang="en-US" dirty="0">
              <a:latin typeface="Calibri" pitchFamily="34" charset="0"/>
              <a:cs typeface="Calibri" pitchFamily="34" charset="0"/>
            </a:endParaRPr>
          </a:p>
        </p:txBody>
      </p:sp>
    </p:spTree>
    <p:extLst>
      <p:ext uri="{BB962C8B-B14F-4D97-AF65-F5344CB8AC3E}">
        <p14:creationId xmlns:p14="http://schemas.microsoft.com/office/powerpoint/2010/main" val="4048770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a:xfrm>
            <a:off x="685800" y="609600"/>
            <a:ext cx="8229600" cy="1143000"/>
          </a:xfrm>
        </p:spPr>
        <p:txBody>
          <a:bodyPr/>
          <a:lstStyle/>
          <a:p>
            <a:pPr eaLnBrk="1" hangingPunct="1"/>
            <a:r>
              <a:rPr lang="en-US" sz="3200" dirty="0">
                <a:solidFill>
                  <a:schemeClr val="bg1"/>
                </a:solidFill>
                <a:latin typeface="Tahoma" charset="0"/>
                <a:ea typeface="ＭＳ Ｐゴシック" charset="0"/>
                <a:cs typeface="Tahoma" charset="0"/>
              </a:rPr>
              <a:t/>
            </a:r>
            <a:br>
              <a:rPr lang="en-US" sz="3200" dirty="0">
                <a:solidFill>
                  <a:schemeClr val="bg1"/>
                </a:solidFill>
                <a:latin typeface="Tahoma" charset="0"/>
                <a:ea typeface="ＭＳ Ｐゴシック" charset="0"/>
                <a:cs typeface="Tahoma" charset="0"/>
              </a:rPr>
            </a:br>
            <a:r>
              <a:rPr lang="en-US" sz="3200" dirty="0">
                <a:solidFill>
                  <a:schemeClr val="bg1"/>
                </a:solidFill>
                <a:latin typeface="Tahoma" charset="0"/>
                <a:ea typeface="ＭＳ Ｐゴシック" charset="0"/>
                <a:cs typeface="Tahoma" charset="0"/>
              </a:rPr>
              <a:t> English Language Arts Standards</a:t>
            </a:r>
          </a:p>
        </p:txBody>
      </p:sp>
      <p:sp>
        <p:nvSpPr>
          <p:cNvPr id="4099" name="Content Placeholder 6"/>
          <p:cNvSpPr>
            <a:spLocks noGrp="1"/>
          </p:cNvSpPr>
          <p:nvPr>
            <p:ph idx="1"/>
          </p:nvPr>
        </p:nvSpPr>
        <p:spPr>
          <a:xfrm>
            <a:off x="1066800" y="2057400"/>
            <a:ext cx="7924800" cy="4648200"/>
          </a:xfrm>
        </p:spPr>
        <p:txBody>
          <a:bodyPr>
            <a:normAutofit/>
          </a:bodyPr>
          <a:lstStyle/>
          <a:p>
            <a:pPr marL="914400" lvl="1" indent="-514350" eaLnBrk="1" hangingPunct="1"/>
            <a:r>
              <a:rPr lang="en-US" sz="3200" dirty="0">
                <a:latin typeface="Calibri" charset="0"/>
                <a:ea typeface="ＭＳ Ｐゴシック" charset="0"/>
              </a:rPr>
              <a:t>Organized </a:t>
            </a:r>
            <a:r>
              <a:rPr lang="en-US" sz="3200" dirty="0" smtClean="0">
                <a:latin typeface="Calibri" charset="0"/>
                <a:ea typeface="ＭＳ Ｐゴシック" charset="0"/>
              </a:rPr>
              <a:t>into 5 strands in </a:t>
            </a:r>
            <a:r>
              <a:rPr lang="en-US" sz="3200" dirty="0">
                <a:latin typeface="Calibri" charset="0"/>
                <a:ea typeface="ＭＳ Ｐゴシック" charset="0"/>
              </a:rPr>
              <a:t>K-12 </a:t>
            </a:r>
            <a:endParaRPr lang="en-US" sz="3200" dirty="0" smtClean="0">
              <a:latin typeface="Calibri" charset="0"/>
              <a:ea typeface="ＭＳ Ｐゴシック" charset="0"/>
            </a:endParaRPr>
          </a:p>
          <a:p>
            <a:pPr marL="1314450" lvl="2" indent="-514350"/>
            <a:r>
              <a:rPr lang="en-US" sz="2800" dirty="0" smtClean="0">
                <a:latin typeface="Calibri" charset="0"/>
                <a:ea typeface="ＭＳ Ｐゴシック" charset="0"/>
              </a:rPr>
              <a:t>Reading: Literature </a:t>
            </a:r>
            <a:r>
              <a:rPr lang="en-US" sz="2800" dirty="0" smtClean="0">
                <a:solidFill>
                  <a:srgbClr val="FF0000"/>
                </a:solidFill>
                <a:latin typeface="Calibri" charset="0"/>
                <a:ea typeface="ＭＳ Ｐゴシック" charset="0"/>
                <a:sym typeface="Wingdings"/>
              </a:rPr>
              <a:t></a:t>
            </a:r>
            <a:endParaRPr lang="en-US" sz="2800" dirty="0" smtClean="0">
              <a:solidFill>
                <a:srgbClr val="FF0000"/>
              </a:solidFill>
              <a:latin typeface="Calibri" charset="0"/>
              <a:ea typeface="ＭＳ Ｐゴシック" charset="0"/>
            </a:endParaRPr>
          </a:p>
          <a:p>
            <a:pPr marL="1314450" lvl="2" indent="-514350"/>
            <a:r>
              <a:rPr lang="en-US" sz="2800" dirty="0" smtClean="0">
                <a:latin typeface="Calibri" charset="0"/>
                <a:ea typeface="ＭＳ Ｐゴシック" charset="0"/>
              </a:rPr>
              <a:t>Reading: Informational Text </a:t>
            </a:r>
            <a:r>
              <a:rPr lang="en-US" sz="2800" dirty="0">
                <a:solidFill>
                  <a:srgbClr val="FF0000"/>
                </a:solidFill>
                <a:latin typeface="Calibri" charset="0"/>
                <a:ea typeface="ＭＳ Ｐゴシック" charset="0"/>
                <a:sym typeface="Wingdings"/>
              </a:rPr>
              <a:t></a:t>
            </a:r>
            <a:endParaRPr lang="en-US" sz="2800" dirty="0" smtClean="0">
              <a:solidFill>
                <a:srgbClr val="FF0000"/>
              </a:solidFill>
              <a:latin typeface="Calibri" charset="0"/>
              <a:ea typeface="ＭＳ Ｐゴシック" charset="0"/>
            </a:endParaRPr>
          </a:p>
          <a:p>
            <a:pPr marL="1314450" lvl="2" indent="-514350"/>
            <a:r>
              <a:rPr lang="en-US" sz="2800" dirty="0" smtClean="0">
                <a:latin typeface="Calibri" charset="0"/>
                <a:ea typeface="ＭＳ Ｐゴシック" charset="0"/>
              </a:rPr>
              <a:t>Writing </a:t>
            </a:r>
            <a:r>
              <a:rPr lang="en-US" sz="2800" dirty="0">
                <a:solidFill>
                  <a:srgbClr val="FF0000"/>
                </a:solidFill>
                <a:latin typeface="Calibri" charset="0"/>
                <a:ea typeface="ＭＳ Ｐゴシック" charset="0"/>
                <a:sym typeface="Wingdings"/>
              </a:rPr>
              <a:t></a:t>
            </a:r>
            <a:endParaRPr lang="en-US" sz="2800" dirty="0" smtClean="0">
              <a:solidFill>
                <a:srgbClr val="FF0000"/>
              </a:solidFill>
              <a:latin typeface="Calibri" charset="0"/>
              <a:ea typeface="ＭＳ Ｐゴシック" charset="0"/>
            </a:endParaRPr>
          </a:p>
          <a:p>
            <a:pPr marL="1314450" lvl="2" indent="-514350"/>
            <a:r>
              <a:rPr lang="en-US" sz="2800" dirty="0" smtClean="0">
                <a:latin typeface="Calibri" charset="0"/>
                <a:ea typeface="ＭＳ Ｐゴシック" charset="0"/>
              </a:rPr>
              <a:t>Listening and Speaking</a:t>
            </a:r>
          </a:p>
          <a:p>
            <a:pPr marL="1314450" lvl="2" indent="-514350"/>
            <a:r>
              <a:rPr lang="en-US" sz="2800" dirty="0" smtClean="0">
                <a:latin typeface="Calibri" charset="0"/>
                <a:ea typeface="ＭＳ Ｐゴシック" charset="0"/>
              </a:rPr>
              <a:t>Language </a:t>
            </a:r>
          </a:p>
          <a:p>
            <a:pPr marL="0" indent="0" eaLnBrk="1" hangingPunct="1">
              <a:buFont typeface="Arial" charset="0"/>
              <a:buNone/>
            </a:pPr>
            <a:endParaRPr lang="en-US" sz="2400" dirty="0">
              <a:latin typeface="Calibri" charset="0"/>
              <a:ea typeface="ＭＳ Ｐゴシック" charset="0"/>
            </a:endParaRPr>
          </a:p>
        </p:txBody>
      </p:sp>
    </p:spTree>
    <p:extLst>
      <p:ext uri="{BB962C8B-B14F-4D97-AF65-F5344CB8AC3E}">
        <p14:creationId xmlns:p14="http://schemas.microsoft.com/office/powerpoint/2010/main" val="2112878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066800"/>
            <a:ext cx="7010400" cy="639762"/>
          </a:xfrm>
        </p:spPr>
        <p:txBody>
          <a:bodyPr>
            <a:noAutofit/>
          </a:bodyPr>
          <a:lstStyle/>
          <a:p>
            <a:pPr algn="l"/>
            <a:r>
              <a:rPr lang="en-US" dirty="0" smtClean="0">
                <a:solidFill>
                  <a:schemeClr val="bg1"/>
                </a:solidFill>
              </a:rPr>
              <a:t>Listening and Speaking</a:t>
            </a:r>
            <a:endParaRPr lang="en-US" dirty="0">
              <a:solidFill>
                <a:schemeClr val="bg1"/>
              </a:solidFill>
            </a:endParaRPr>
          </a:p>
        </p:txBody>
      </p:sp>
      <p:sp>
        <p:nvSpPr>
          <p:cNvPr id="3" name="Content Placeholder 2"/>
          <p:cNvSpPr>
            <a:spLocks noGrp="1"/>
          </p:cNvSpPr>
          <p:nvPr>
            <p:ph idx="1"/>
          </p:nvPr>
        </p:nvSpPr>
        <p:spPr>
          <a:xfrm>
            <a:off x="1752600" y="1905000"/>
            <a:ext cx="7391400" cy="4648200"/>
          </a:xfrm>
        </p:spPr>
        <p:txBody>
          <a:bodyPr/>
          <a:lstStyle/>
          <a:p>
            <a:pPr marL="0" indent="0">
              <a:buNone/>
            </a:pPr>
            <a:r>
              <a:rPr lang="en-US" sz="2800" dirty="0">
                <a:latin typeface="Calibri" pitchFamily="34" charset="0"/>
                <a:cs typeface="Calibri" pitchFamily="34" charset="0"/>
              </a:rPr>
              <a:t>Prepare for and participate effectively in a range of conversations and collaborations with diverse partners, building on others’ ideas and expressing their own clearly and persuasively.</a:t>
            </a:r>
            <a:endParaRPr lang="en-US" sz="2800" dirty="0" smtClean="0">
              <a:latin typeface="Calibri" pitchFamily="34" charset="0"/>
              <a:cs typeface="Calibri" pitchFamily="34" charset="0"/>
            </a:endParaRPr>
          </a:p>
          <a:p>
            <a:endParaRPr lang="en-US" sz="2800" dirty="0">
              <a:latin typeface="Calibri" pitchFamily="34" charset="0"/>
              <a:cs typeface="Calibri" pitchFamily="34" charset="0"/>
            </a:endParaRPr>
          </a:p>
          <a:p>
            <a:pPr marL="0" indent="0">
              <a:buNone/>
            </a:pPr>
            <a:r>
              <a:rPr lang="en-US" sz="2800" dirty="0" smtClean="0">
                <a:latin typeface="Calibri" pitchFamily="34" charset="0"/>
                <a:cs typeface="Calibri" pitchFamily="34" charset="0"/>
              </a:rPr>
              <a:t>Apply </a:t>
            </a:r>
            <a:r>
              <a:rPr lang="en-US" sz="2800" dirty="0">
                <a:latin typeface="Calibri" pitchFamily="34" charset="0"/>
                <a:cs typeface="Calibri" pitchFamily="34" charset="0"/>
              </a:rPr>
              <a:t>knowledge of language to understand how language functions in different contexts, to make effective choices for meaning or style, and to comprehend more fully when reading or listening</a:t>
            </a:r>
            <a:r>
              <a:rPr lang="en-US" dirty="0"/>
              <a:t>.</a:t>
            </a:r>
          </a:p>
        </p:txBody>
      </p:sp>
      <p:sp>
        <p:nvSpPr>
          <p:cNvPr id="4" name="TextBox 3"/>
          <p:cNvSpPr txBox="1"/>
          <p:nvPr/>
        </p:nvSpPr>
        <p:spPr>
          <a:xfrm>
            <a:off x="-76200" y="1905000"/>
            <a:ext cx="1752600" cy="3477875"/>
          </a:xfrm>
          <a:prstGeom prst="rect">
            <a:avLst/>
          </a:prstGeom>
          <a:noFill/>
        </p:spPr>
        <p:txBody>
          <a:bodyPr wrap="square" rtlCol="0">
            <a:spAutoFit/>
          </a:bodyPr>
          <a:lstStyle/>
          <a:p>
            <a:r>
              <a:rPr lang="en-US" sz="3200" dirty="0" smtClean="0">
                <a:latin typeface="Impact" pitchFamily="34" charset="0"/>
              </a:rPr>
              <a:t>College and Career </a:t>
            </a:r>
            <a:r>
              <a:rPr lang="en-US" sz="3200" dirty="0" err="1" smtClean="0">
                <a:latin typeface="Impact" pitchFamily="34" charset="0"/>
              </a:rPr>
              <a:t>Readi</a:t>
            </a:r>
            <a:r>
              <a:rPr lang="en-US" sz="3200" dirty="0" smtClean="0">
                <a:latin typeface="Impact" pitchFamily="34" charset="0"/>
              </a:rPr>
              <a:t>-ness </a:t>
            </a:r>
          </a:p>
          <a:p>
            <a:r>
              <a:rPr lang="en-US" sz="3200" dirty="0" smtClean="0">
                <a:latin typeface="Impact" pitchFamily="34" charset="0"/>
              </a:rPr>
              <a:t>Anchor </a:t>
            </a:r>
            <a:r>
              <a:rPr lang="en-US" sz="2800" dirty="0" smtClean="0">
                <a:latin typeface="Impact" pitchFamily="34" charset="0"/>
              </a:rPr>
              <a:t>Standards</a:t>
            </a:r>
            <a:endParaRPr lang="en-US" sz="2800" dirty="0">
              <a:latin typeface="Impact" pitchFamily="34" charset="0"/>
            </a:endParaRPr>
          </a:p>
        </p:txBody>
      </p:sp>
    </p:spTree>
    <p:extLst>
      <p:ext uri="{BB962C8B-B14F-4D97-AF65-F5344CB8AC3E}">
        <p14:creationId xmlns:p14="http://schemas.microsoft.com/office/powerpoint/2010/main" val="36172123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066800"/>
            <a:ext cx="7010400" cy="639762"/>
          </a:xfrm>
        </p:spPr>
        <p:txBody>
          <a:bodyPr>
            <a:noAutofit/>
          </a:bodyPr>
          <a:lstStyle/>
          <a:p>
            <a:pPr algn="l"/>
            <a:r>
              <a:rPr lang="en-US" dirty="0" smtClean="0">
                <a:solidFill>
                  <a:schemeClr val="bg1"/>
                </a:solidFill>
              </a:rPr>
              <a:t>Language</a:t>
            </a:r>
            <a:endParaRPr lang="en-US" dirty="0">
              <a:solidFill>
                <a:schemeClr val="bg1"/>
              </a:solidFill>
            </a:endParaRPr>
          </a:p>
        </p:txBody>
      </p:sp>
      <p:sp>
        <p:nvSpPr>
          <p:cNvPr id="3" name="Content Placeholder 2"/>
          <p:cNvSpPr>
            <a:spLocks noGrp="1"/>
          </p:cNvSpPr>
          <p:nvPr>
            <p:ph idx="1"/>
          </p:nvPr>
        </p:nvSpPr>
        <p:spPr>
          <a:xfrm>
            <a:off x="1752600" y="1905000"/>
            <a:ext cx="7162800" cy="4648200"/>
          </a:xfrm>
        </p:spPr>
        <p:txBody>
          <a:bodyPr>
            <a:normAutofit/>
          </a:bodyPr>
          <a:lstStyle/>
          <a:p>
            <a:pPr marL="0" indent="0">
              <a:buNone/>
            </a:pPr>
            <a:r>
              <a:rPr lang="en-US" sz="2800" dirty="0" smtClean="0">
                <a:latin typeface="Calibri" pitchFamily="34" charset="0"/>
                <a:cs typeface="Calibri" pitchFamily="34" charset="0"/>
              </a:rPr>
              <a:t>Apply </a:t>
            </a:r>
            <a:r>
              <a:rPr lang="en-US" sz="2800" dirty="0">
                <a:latin typeface="Calibri" pitchFamily="34" charset="0"/>
                <a:cs typeface="Calibri" pitchFamily="34" charset="0"/>
              </a:rPr>
              <a:t>knowledge of language to understand how language functions in different contexts, to make effective choices for meaning or style, and to comprehend more fully when reading or listening</a:t>
            </a:r>
            <a:r>
              <a:rPr lang="en-US" dirty="0" smtClean="0"/>
              <a:t>.</a:t>
            </a:r>
          </a:p>
          <a:p>
            <a:pPr marL="0" indent="0">
              <a:buNone/>
            </a:pPr>
            <a:r>
              <a:rPr lang="en-US" sz="2800" dirty="0">
                <a:latin typeface="Calibri" pitchFamily="34" charset="0"/>
                <a:cs typeface="Calibri" pitchFamily="34" charset="0"/>
              </a:rPr>
              <a:t>Acquire and use accurately a range of general academic and domain-specific words and phrases sufficient for reading, writing, speaking, and listening at the college and career readiness level;</a:t>
            </a:r>
          </a:p>
        </p:txBody>
      </p:sp>
      <p:sp>
        <p:nvSpPr>
          <p:cNvPr id="4" name="TextBox 3"/>
          <p:cNvSpPr txBox="1"/>
          <p:nvPr/>
        </p:nvSpPr>
        <p:spPr>
          <a:xfrm>
            <a:off x="-76200" y="1905000"/>
            <a:ext cx="1752600" cy="3477875"/>
          </a:xfrm>
          <a:prstGeom prst="rect">
            <a:avLst/>
          </a:prstGeom>
          <a:noFill/>
        </p:spPr>
        <p:txBody>
          <a:bodyPr wrap="square" rtlCol="0">
            <a:spAutoFit/>
          </a:bodyPr>
          <a:lstStyle/>
          <a:p>
            <a:r>
              <a:rPr lang="en-US" sz="3200" dirty="0" smtClean="0">
                <a:latin typeface="Impact" pitchFamily="34" charset="0"/>
              </a:rPr>
              <a:t>College and Career </a:t>
            </a:r>
            <a:r>
              <a:rPr lang="en-US" sz="3200" dirty="0" err="1" smtClean="0">
                <a:latin typeface="Impact" pitchFamily="34" charset="0"/>
              </a:rPr>
              <a:t>Readi</a:t>
            </a:r>
            <a:r>
              <a:rPr lang="en-US" sz="3200" dirty="0" smtClean="0">
                <a:latin typeface="Impact" pitchFamily="34" charset="0"/>
              </a:rPr>
              <a:t>-ness </a:t>
            </a:r>
          </a:p>
          <a:p>
            <a:r>
              <a:rPr lang="en-US" sz="3200" dirty="0" smtClean="0">
                <a:latin typeface="Impact" pitchFamily="34" charset="0"/>
              </a:rPr>
              <a:t>Anchor </a:t>
            </a:r>
            <a:r>
              <a:rPr lang="en-US" sz="2800" dirty="0" smtClean="0">
                <a:latin typeface="Impact" pitchFamily="34" charset="0"/>
              </a:rPr>
              <a:t>Standards</a:t>
            </a:r>
            <a:endParaRPr lang="en-US" sz="2800" dirty="0">
              <a:latin typeface="Impact" pitchFamily="34" charset="0"/>
            </a:endParaRPr>
          </a:p>
        </p:txBody>
      </p:sp>
    </p:spTree>
    <p:extLst>
      <p:ext uri="{BB962C8B-B14F-4D97-AF65-F5344CB8AC3E}">
        <p14:creationId xmlns:p14="http://schemas.microsoft.com/office/powerpoint/2010/main" val="3623475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7315200" cy="762000"/>
          </a:xfrm>
        </p:spPr>
        <p:txBody>
          <a:bodyPr>
            <a:normAutofit/>
          </a:bodyPr>
          <a:lstStyle/>
          <a:p>
            <a:pPr algn="l"/>
            <a:r>
              <a:rPr lang="en-US" dirty="0" smtClean="0">
                <a:solidFill>
                  <a:schemeClr val="bg1"/>
                </a:solidFill>
                <a:latin typeface="Calibri" pitchFamily="34" charset="0"/>
                <a:cs typeface="Calibri" pitchFamily="34" charset="0"/>
              </a:rPr>
              <a:t>Transition to CCSS: Instruction </a:t>
            </a:r>
            <a:endParaRPr lang="en-US" dirty="0">
              <a:solidFill>
                <a:schemeClr val="bg1"/>
              </a:solidFill>
              <a:latin typeface="Calibri" pitchFamily="34" charset="0"/>
              <a:cs typeface="Calibri" pitchFamily="34" charset="0"/>
            </a:endParaRPr>
          </a:p>
        </p:txBody>
      </p:sp>
      <p:sp>
        <p:nvSpPr>
          <p:cNvPr id="3" name="Content Placeholder 2"/>
          <p:cNvSpPr>
            <a:spLocks noGrp="1"/>
          </p:cNvSpPr>
          <p:nvPr>
            <p:ph idx="1"/>
          </p:nvPr>
        </p:nvSpPr>
        <p:spPr>
          <a:xfrm>
            <a:off x="1447800" y="1981200"/>
            <a:ext cx="7543800" cy="4876800"/>
          </a:xfrm>
        </p:spPr>
        <p:txBody>
          <a:bodyPr>
            <a:normAutofit/>
          </a:bodyPr>
          <a:lstStyle/>
          <a:p>
            <a:r>
              <a:rPr lang="en-US" sz="3000" dirty="0">
                <a:latin typeface="Calibri" pitchFamily="34" charset="0"/>
                <a:cs typeface="Calibri" pitchFamily="34" charset="0"/>
              </a:rPr>
              <a:t>P</a:t>
            </a:r>
            <a:r>
              <a:rPr lang="en-US" sz="3000" dirty="0" smtClean="0">
                <a:latin typeface="Calibri" pitchFamily="34" charset="0"/>
                <a:cs typeface="Calibri" pitchFamily="34" charset="0"/>
              </a:rPr>
              <a:t>rofessional development for teachers and administrators </a:t>
            </a:r>
          </a:p>
          <a:p>
            <a:r>
              <a:rPr lang="en-US" sz="3000" dirty="0" smtClean="0">
                <a:latin typeface="Calibri" pitchFamily="34" charset="0"/>
                <a:cs typeface="Calibri" pitchFamily="34" charset="0"/>
              </a:rPr>
              <a:t>Supplemental materials for the classroom 2014-15</a:t>
            </a:r>
          </a:p>
          <a:p>
            <a:r>
              <a:rPr lang="en-US" sz="3000" dirty="0" smtClean="0">
                <a:latin typeface="Calibri" pitchFamily="34" charset="0"/>
                <a:cs typeface="Calibri" pitchFamily="34" charset="0"/>
              </a:rPr>
              <a:t>Revision to the Report Cards (2014-2015)</a:t>
            </a:r>
          </a:p>
        </p:txBody>
      </p:sp>
    </p:spTree>
    <p:extLst>
      <p:ext uri="{BB962C8B-B14F-4D97-AF65-F5344CB8AC3E}">
        <p14:creationId xmlns:p14="http://schemas.microsoft.com/office/powerpoint/2010/main" val="2482444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7315200" cy="762000"/>
          </a:xfrm>
        </p:spPr>
        <p:txBody>
          <a:bodyPr/>
          <a:lstStyle/>
          <a:p>
            <a:pPr algn="l"/>
            <a:r>
              <a:rPr lang="en-US" dirty="0" smtClean="0">
                <a:solidFill>
                  <a:schemeClr val="bg1"/>
                </a:solidFill>
                <a:latin typeface="Calibri" pitchFamily="34" charset="0"/>
                <a:cs typeface="Calibri" pitchFamily="34" charset="0"/>
              </a:rPr>
              <a:t>Transition to CCSS: Testing</a:t>
            </a:r>
            <a:endParaRPr lang="en-US" dirty="0">
              <a:solidFill>
                <a:schemeClr val="bg1"/>
              </a:solidFill>
              <a:latin typeface="Calibri" pitchFamily="34" charset="0"/>
              <a:cs typeface="Calibri" pitchFamily="34" charset="0"/>
            </a:endParaRPr>
          </a:p>
        </p:txBody>
      </p:sp>
      <p:sp>
        <p:nvSpPr>
          <p:cNvPr id="3" name="Content Placeholder 2"/>
          <p:cNvSpPr>
            <a:spLocks noGrp="1"/>
          </p:cNvSpPr>
          <p:nvPr>
            <p:ph idx="1"/>
          </p:nvPr>
        </p:nvSpPr>
        <p:spPr>
          <a:xfrm>
            <a:off x="1447800" y="1981200"/>
            <a:ext cx="7543800" cy="4876800"/>
          </a:xfrm>
        </p:spPr>
        <p:txBody>
          <a:bodyPr>
            <a:normAutofit lnSpcReduction="10000"/>
          </a:bodyPr>
          <a:lstStyle/>
          <a:p>
            <a:pPr marL="0" indent="0">
              <a:buNone/>
            </a:pPr>
            <a:r>
              <a:rPr lang="en-US" sz="2800" dirty="0" smtClean="0">
                <a:latin typeface="Calibri" pitchFamily="34" charset="0"/>
                <a:cs typeface="Calibri" pitchFamily="34" charset="0"/>
              </a:rPr>
              <a:t>New state assessment </a:t>
            </a:r>
            <a:r>
              <a:rPr lang="en-US" sz="2800" dirty="0">
                <a:latin typeface="Calibri" pitchFamily="34" charset="0"/>
                <a:cs typeface="Calibri" pitchFamily="34" charset="0"/>
              </a:rPr>
              <a:t>s</a:t>
            </a:r>
            <a:r>
              <a:rPr lang="en-US" sz="2800" dirty="0" smtClean="0">
                <a:latin typeface="Calibri" pitchFamily="34" charset="0"/>
                <a:cs typeface="Calibri" pitchFamily="34" charset="0"/>
              </a:rPr>
              <a:t>ystem: CA Assessment of Student Performance and Progress (CAASP), which includes the Smarter Balanced Assessment. </a:t>
            </a:r>
          </a:p>
          <a:p>
            <a:pPr marL="0" indent="0">
              <a:buNone/>
            </a:pPr>
            <a:r>
              <a:rPr lang="en-US" sz="2800" dirty="0" smtClean="0">
                <a:latin typeface="Calibri" pitchFamily="34" charset="0"/>
                <a:cs typeface="Calibri" pitchFamily="34" charset="0"/>
              </a:rPr>
              <a:t>The Smarter Balanced Assessments are:</a:t>
            </a:r>
          </a:p>
          <a:p>
            <a:r>
              <a:rPr lang="en-US" sz="2800" dirty="0" smtClean="0">
                <a:latin typeface="Calibri" pitchFamily="34" charset="0"/>
                <a:cs typeface="Calibri" pitchFamily="34" charset="0"/>
              </a:rPr>
              <a:t>For all </a:t>
            </a:r>
            <a:r>
              <a:rPr lang="en-US" sz="2800" dirty="0">
                <a:latin typeface="Calibri" pitchFamily="34" charset="0"/>
                <a:cs typeface="Calibri" pitchFamily="34" charset="0"/>
              </a:rPr>
              <a:t>students </a:t>
            </a:r>
            <a:r>
              <a:rPr lang="en-US" sz="2800" dirty="0" smtClean="0">
                <a:latin typeface="Calibri" pitchFamily="34" charset="0"/>
                <a:cs typeface="Calibri" pitchFamily="34" charset="0"/>
              </a:rPr>
              <a:t>Grades 3-8; grades 9-10 </a:t>
            </a:r>
          </a:p>
          <a:p>
            <a:r>
              <a:rPr lang="en-US" sz="2800" dirty="0" smtClean="0">
                <a:latin typeface="Calibri" pitchFamily="34" charset="0"/>
                <a:cs typeface="Calibri" pitchFamily="34" charset="0"/>
              </a:rPr>
              <a:t>Computerized</a:t>
            </a:r>
          </a:p>
          <a:p>
            <a:r>
              <a:rPr lang="en-US" sz="2800" dirty="0" smtClean="0">
                <a:latin typeface="Calibri" pitchFamily="34" charset="0"/>
                <a:cs typeface="Calibri" pitchFamily="34" charset="0"/>
              </a:rPr>
              <a:t>Computer adaptive- Will adjust for students’ levels</a:t>
            </a:r>
          </a:p>
          <a:p>
            <a:r>
              <a:rPr lang="en-US" sz="2800" dirty="0" smtClean="0">
                <a:latin typeface="Calibri" pitchFamily="34" charset="0"/>
                <a:cs typeface="Calibri" pitchFamily="34" charset="0"/>
              </a:rPr>
              <a:t>More difficult that the CST-  includes performance (writing) tasks and using several pieces of text for one task</a:t>
            </a:r>
          </a:p>
        </p:txBody>
      </p:sp>
    </p:spTree>
    <p:extLst>
      <p:ext uri="{BB962C8B-B14F-4D97-AF65-F5344CB8AC3E}">
        <p14:creationId xmlns:p14="http://schemas.microsoft.com/office/powerpoint/2010/main" val="949884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
          <p:cNvSpPr>
            <a:spLocks noGrp="1"/>
          </p:cNvSpPr>
          <p:nvPr>
            <p:ph type="sldNum" sz="quarter" idx="10"/>
          </p:nvPr>
        </p:nvSpPr>
        <p:spPr/>
        <p:txBody>
          <a:bodyPr/>
          <a:lstStyle/>
          <a:p>
            <a:fld id="{CF86FA54-1CB8-49B7-8714-9D3A121E2D6E}" type="slidenum">
              <a:rPr lang="en-US"/>
              <a:pPr/>
              <a:t>2</a:t>
            </a:fld>
            <a:endParaRPr lang="en-US"/>
          </a:p>
        </p:txBody>
      </p:sp>
      <p:sp>
        <p:nvSpPr>
          <p:cNvPr id="41986" name="Text Box 2"/>
          <p:cNvSpPr txBox="1">
            <a:spLocks noChangeArrowheads="1"/>
          </p:cNvSpPr>
          <p:nvPr/>
        </p:nvSpPr>
        <p:spPr bwMode="auto">
          <a:xfrm>
            <a:off x="1447800" y="1066800"/>
            <a:ext cx="7601761" cy="646331"/>
          </a:xfrm>
          <a:prstGeom prst="rect">
            <a:avLst/>
          </a:prstGeom>
          <a:noFill/>
          <a:ln w="9525">
            <a:noFill/>
            <a:miter lim="800000"/>
            <a:headEnd/>
            <a:tailEnd/>
          </a:ln>
          <a:effectLst>
            <a:outerShdw dist="35921" dir="2700000" algn="ctr" rotWithShape="0">
              <a:schemeClr val="tx1"/>
            </a:outerShdw>
          </a:effectLst>
        </p:spPr>
        <p:txBody>
          <a:bodyPr wrap="none">
            <a:spAutoFit/>
          </a:bodyPr>
          <a:lstStyle/>
          <a:p>
            <a:r>
              <a:rPr lang="en-US" sz="3600" dirty="0" smtClean="0">
                <a:solidFill>
                  <a:schemeClr val="bg1"/>
                </a:solidFill>
                <a:latin typeface="Calibri" pitchFamily="34" charset="0"/>
                <a:cs typeface="Calibri" pitchFamily="34" charset="0"/>
              </a:rPr>
              <a:t>What are the Common Core Standards?</a:t>
            </a:r>
            <a:endParaRPr lang="en-US" sz="3600" dirty="0">
              <a:solidFill>
                <a:schemeClr val="bg1"/>
              </a:solidFill>
              <a:latin typeface="Calibri" pitchFamily="34" charset="0"/>
              <a:cs typeface="Calibri" pitchFamily="34" charset="0"/>
            </a:endParaRPr>
          </a:p>
        </p:txBody>
      </p:sp>
      <p:sp>
        <p:nvSpPr>
          <p:cNvPr id="41987" name="Text Box 3"/>
          <p:cNvSpPr txBox="1">
            <a:spLocks noChangeArrowheads="1"/>
          </p:cNvSpPr>
          <p:nvPr/>
        </p:nvSpPr>
        <p:spPr bwMode="auto">
          <a:xfrm>
            <a:off x="1414723" y="1905000"/>
            <a:ext cx="7467600" cy="5700535"/>
          </a:xfrm>
          <a:prstGeom prst="rect">
            <a:avLst/>
          </a:prstGeom>
          <a:noFill/>
          <a:ln w="9525">
            <a:noFill/>
            <a:miter lim="800000"/>
            <a:headEnd/>
            <a:tailEnd/>
          </a:ln>
          <a:effectLst/>
        </p:spPr>
        <p:txBody>
          <a:bodyPr>
            <a:spAutoFit/>
          </a:bodyPr>
          <a:lstStyle/>
          <a:p>
            <a:pPr marL="514350" indent="-514350">
              <a:lnSpc>
                <a:spcPct val="105000"/>
              </a:lnSpc>
              <a:spcAft>
                <a:spcPct val="20000"/>
              </a:spcAft>
              <a:buSzPct val="100000"/>
              <a:buFont typeface="+mj-lt"/>
              <a:buAutoNum type="arabicPeriod"/>
              <a:tabLst>
                <a:tab pos="3497263" algn="l"/>
                <a:tab pos="4114800" algn="l"/>
                <a:tab pos="4229100" algn="l"/>
              </a:tabLst>
            </a:pPr>
            <a:r>
              <a:rPr lang="en-US" sz="3200" b="1" dirty="0" smtClean="0">
                <a:latin typeface="Calibri" pitchFamily="34" charset="0"/>
              </a:rPr>
              <a:t>Specify learning expectations  for students in grades K-12</a:t>
            </a:r>
          </a:p>
          <a:p>
            <a:pPr marL="514350" indent="-514350">
              <a:lnSpc>
                <a:spcPct val="105000"/>
              </a:lnSpc>
              <a:spcAft>
                <a:spcPct val="20000"/>
              </a:spcAft>
              <a:buSzPct val="100000"/>
              <a:buFont typeface="+mj-lt"/>
              <a:buAutoNum type="arabicPeriod"/>
              <a:tabLst>
                <a:tab pos="3497263" algn="l"/>
                <a:tab pos="4114800" algn="l"/>
                <a:tab pos="4229100" algn="l"/>
              </a:tabLst>
            </a:pPr>
            <a:r>
              <a:rPr lang="en-US" sz="3200" b="1" dirty="0" smtClean="0">
                <a:latin typeface="Calibri" pitchFamily="34" charset="0"/>
              </a:rPr>
              <a:t>Consists of two sets of standards</a:t>
            </a:r>
          </a:p>
          <a:p>
            <a:pPr marL="971550" lvl="1" indent="-514350">
              <a:lnSpc>
                <a:spcPct val="105000"/>
              </a:lnSpc>
              <a:spcAft>
                <a:spcPct val="20000"/>
              </a:spcAft>
              <a:buSzPct val="100000"/>
              <a:buAutoNum type="alphaLcPeriod"/>
              <a:tabLst>
                <a:tab pos="3497263" algn="l"/>
                <a:tab pos="4114800" algn="l"/>
                <a:tab pos="4229100" algn="l"/>
              </a:tabLst>
            </a:pPr>
            <a:r>
              <a:rPr lang="en-US" sz="2800" b="1" dirty="0" smtClean="0">
                <a:latin typeface="Calibri" pitchFamily="34" charset="0"/>
              </a:rPr>
              <a:t>English Language Arts</a:t>
            </a:r>
          </a:p>
          <a:p>
            <a:pPr marL="971550" lvl="1" indent="-514350">
              <a:lnSpc>
                <a:spcPct val="105000"/>
              </a:lnSpc>
              <a:spcAft>
                <a:spcPct val="20000"/>
              </a:spcAft>
              <a:buSzPct val="100000"/>
              <a:buAutoNum type="alphaLcPeriod"/>
              <a:tabLst>
                <a:tab pos="3497263" algn="l"/>
                <a:tab pos="4114800" algn="l"/>
                <a:tab pos="4229100" algn="l"/>
              </a:tabLst>
            </a:pPr>
            <a:r>
              <a:rPr lang="en-US" sz="2800" b="1" dirty="0" smtClean="0">
                <a:latin typeface="Calibri" pitchFamily="34" charset="0"/>
              </a:rPr>
              <a:t>Mathematics</a:t>
            </a:r>
          </a:p>
          <a:p>
            <a:pPr marL="514350" indent="-514350">
              <a:lnSpc>
                <a:spcPct val="105000"/>
              </a:lnSpc>
              <a:spcAft>
                <a:spcPct val="20000"/>
              </a:spcAft>
              <a:buSzPct val="100000"/>
              <a:buFont typeface="+mj-lt"/>
              <a:buAutoNum type="arabicPeriod"/>
              <a:tabLst>
                <a:tab pos="3497263" algn="l"/>
                <a:tab pos="4114800" algn="l"/>
                <a:tab pos="4229100" algn="l"/>
              </a:tabLst>
            </a:pPr>
            <a:r>
              <a:rPr lang="en-US" sz="3200" b="1" dirty="0" smtClean="0">
                <a:latin typeface="Calibri" pitchFamily="34" charset="0"/>
              </a:rPr>
              <a:t>Focus on college and career readiness</a:t>
            </a:r>
          </a:p>
          <a:p>
            <a:pPr marL="514350" indent="-514350">
              <a:lnSpc>
                <a:spcPct val="105000"/>
              </a:lnSpc>
              <a:spcAft>
                <a:spcPct val="20000"/>
              </a:spcAft>
              <a:buSzPct val="100000"/>
              <a:buFont typeface="+mj-lt"/>
              <a:buAutoNum type="arabicPeriod"/>
              <a:tabLst>
                <a:tab pos="3497263" algn="l"/>
                <a:tab pos="4114800" algn="l"/>
                <a:tab pos="4229100" algn="l"/>
              </a:tabLst>
            </a:pPr>
            <a:r>
              <a:rPr lang="en-US" sz="3200" b="1" dirty="0" smtClean="0">
                <a:latin typeface="Calibri" pitchFamily="34" charset="0"/>
                <a:hlinkClick r:id="rId3"/>
              </a:rPr>
              <a:t>Adopted in 45 states in </a:t>
            </a:r>
            <a:r>
              <a:rPr lang="en-US" sz="3200" b="1" u="sng" dirty="0" smtClean="0">
                <a:latin typeface="Calibri" pitchFamily="34" charset="0"/>
                <a:hlinkClick r:id="rId3"/>
              </a:rPr>
              <a:t>the </a:t>
            </a:r>
            <a:r>
              <a:rPr lang="en-US" sz="3200" b="1" u="sng" dirty="0" smtClean="0">
                <a:latin typeface="Calibri" pitchFamily="34" charset="0"/>
              </a:rPr>
              <a:t>US</a:t>
            </a:r>
          </a:p>
          <a:p>
            <a:pPr marL="514350" indent="-514350">
              <a:lnSpc>
                <a:spcPct val="105000"/>
              </a:lnSpc>
              <a:spcAft>
                <a:spcPct val="20000"/>
              </a:spcAft>
              <a:buSzPct val="100000"/>
              <a:buFont typeface="+mj-lt"/>
              <a:buAutoNum type="arabicPeriod"/>
              <a:tabLst>
                <a:tab pos="3497263" algn="l"/>
                <a:tab pos="4114800" algn="l"/>
                <a:tab pos="4229100" algn="l"/>
              </a:tabLst>
            </a:pPr>
            <a:r>
              <a:rPr lang="en-US" sz="3200" b="1" dirty="0" smtClean="0">
                <a:latin typeface="Calibri" pitchFamily="34" charset="0"/>
              </a:rPr>
              <a:t>Implemented in 2014-2015 school </a:t>
            </a:r>
            <a:r>
              <a:rPr lang="en-US" sz="3200" b="1" dirty="0">
                <a:latin typeface="Calibri" pitchFamily="34" charset="0"/>
              </a:rPr>
              <a:t>y</a:t>
            </a:r>
            <a:r>
              <a:rPr lang="en-US" sz="3200" b="1" dirty="0" smtClean="0">
                <a:latin typeface="Calibri" pitchFamily="34" charset="0"/>
              </a:rPr>
              <a:t>ear</a:t>
            </a:r>
          </a:p>
          <a:p>
            <a:pPr>
              <a:lnSpc>
                <a:spcPct val="105000"/>
              </a:lnSpc>
              <a:spcAft>
                <a:spcPct val="20000"/>
              </a:spcAft>
              <a:buClr>
                <a:srgbClr val="003399"/>
              </a:buClr>
              <a:buSzPct val="150000"/>
              <a:buFont typeface="Wingdings" pitchFamily="2" charset="2"/>
              <a:buNone/>
              <a:tabLst>
                <a:tab pos="3497263" algn="l"/>
                <a:tab pos="4114800" algn="l"/>
                <a:tab pos="4229100" algn="l"/>
              </a:tabLst>
            </a:pPr>
            <a:endParaRPr lang="en-US" sz="3200" b="1" dirty="0" smtClean="0">
              <a:latin typeface="Calibri" pitchFamily="34" charset="0"/>
            </a:endParaRPr>
          </a:p>
          <a:p>
            <a:pPr algn="ctr">
              <a:lnSpc>
                <a:spcPct val="105000"/>
              </a:lnSpc>
              <a:spcAft>
                <a:spcPct val="20000"/>
              </a:spcAft>
              <a:buClr>
                <a:srgbClr val="003399"/>
              </a:buClr>
              <a:buSzPct val="150000"/>
              <a:buFont typeface="Wingdings" pitchFamily="2" charset="2"/>
              <a:buNone/>
              <a:tabLst>
                <a:tab pos="3497263" algn="l"/>
                <a:tab pos="4114800" algn="l"/>
                <a:tab pos="4229100" algn="l"/>
              </a:tabLst>
            </a:pPr>
            <a:endParaRPr lang="en-US" sz="2000" b="1" dirty="0" smtClean="0">
              <a:solidFill>
                <a:srgbClr val="002060"/>
              </a:solidFill>
              <a:latin typeface="Calibri" pitchFamily="34" charset="0"/>
            </a:endParaRPr>
          </a:p>
        </p:txBody>
      </p:sp>
    </p:spTree>
    <p:extLst>
      <p:ext uri="{BB962C8B-B14F-4D97-AF65-F5344CB8AC3E}">
        <p14:creationId xmlns:p14="http://schemas.microsoft.com/office/powerpoint/2010/main" val="41202126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7315200" cy="762000"/>
          </a:xfrm>
        </p:spPr>
        <p:txBody>
          <a:bodyPr>
            <a:normAutofit fontScale="90000"/>
          </a:bodyPr>
          <a:lstStyle/>
          <a:p>
            <a:pPr algn="l"/>
            <a:r>
              <a:rPr lang="en-US" dirty="0" smtClean="0">
                <a:solidFill>
                  <a:schemeClr val="bg1"/>
                </a:solidFill>
                <a:latin typeface="Calibri" pitchFamily="34" charset="0"/>
                <a:cs typeface="Calibri" pitchFamily="34" charset="0"/>
              </a:rPr>
              <a:t>How  You Can Support Your Child</a:t>
            </a:r>
            <a:endParaRPr lang="en-US" dirty="0">
              <a:solidFill>
                <a:schemeClr val="bg1"/>
              </a:solidFill>
              <a:latin typeface="Calibri" pitchFamily="34" charset="0"/>
              <a:cs typeface="Calibri" pitchFamily="34" charset="0"/>
            </a:endParaRPr>
          </a:p>
        </p:txBody>
      </p:sp>
      <p:sp>
        <p:nvSpPr>
          <p:cNvPr id="3" name="Content Placeholder 2"/>
          <p:cNvSpPr>
            <a:spLocks noGrp="1"/>
          </p:cNvSpPr>
          <p:nvPr>
            <p:ph idx="1"/>
          </p:nvPr>
        </p:nvSpPr>
        <p:spPr>
          <a:xfrm>
            <a:off x="1295400" y="1828800"/>
            <a:ext cx="7696200" cy="5105400"/>
          </a:xfrm>
        </p:spPr>
        <p:txBody>
          <a:bodyPr>
            <a:noAutofit/>
          </a:bodyPr>
          <a:lstStyle/>
          <a:p>
            <a:pPr marL="342900" lvl="1" indent="-342900">
              <a:buFont typeface="Arial" pitchFamily="34" charset="0"/>
              <a:buChar char="•"/>
            </a:pPr>
            <a:r>
              <a:rPr lang="en-US" sz="2000" dirty="0" smtClean="0">
                <a:latin typeface="Calibri" pitchFamily="34" charset="0"/>
                <a:cs typeface="Calibri" pitchFamily="34" charset="0"/>
              </a:rPr>
              <a:t>Read the standards for your children’s grade levels so you know what to expect in their learning</a:t>
            </a:r>
            <a:r>
              <a:rPr lang="en-US" sz="2000" dirty="0">
                <a:latin typeface="Calibri" pitchFamily="34" charset="0"/>
                <a:cs typeface="Calibri" pitchFamily="34" charset="0"/>
              </a:rPr>
              <a:t>. Helpful web sites to Google</a:t>
            </a:r>
            <a:r>
              <a:rPr lang="en-US" sz="2000" dirty="0" smtClean="0">
                <a:latin typeface="Calibri" pitchFamily="34" charset="0"/>
                <a:cs typeface="Calibri" pitchFamily="34" charset="0"/>
              </a:rPr>
              <a:t>:</a:t>
            </a:r>
          </a:p>
          <a:p>
            <a:pPr marL="400050" lvl="1" indent="0">
              <a:buNone/>
            </a:pPr>
            <a:r>
              <a:rPr lang="en-US" sz="1600" dirty="0" smtClean="0">
                <a:solidFill>
                  <a:srgbClr val="FF0000"/>
                </a:solidFill>
                <a:latin typeface="Calibri" pitchFamily="34" charset="0"/>
                <a:cs typeface="Calibri" pitchFamily="34" charset="0"/>
              </a:rPr>
              <a:t>Parent </a:t>
            </a:r>
            <a:r>
              <a:rPr lang="en-US" sz="1600" dirty="0">
                <a:solidFill>
                  <a:srgbClr val="FF0000"/>
                </a:solidFill>
                <a:latin typeface="Calibri" pitchFamily="34" charset="0"/>
                <a:cs typeface="Calibri" pitchFamily="34" charset="0"/>
              </a:rPr>
              <a:t>Roadmaps to the CCSS– </a:t>
            </a:r>
            <a:r>
              <a:rPr lang="en-US" sz="1600" dirty="0" smtClean="0">
                <a:solidFill>
                  <a:srgbClr val="FF0000"/>
                </a:solidFill>
                <a:latin typeface="Calibri" pitchFamily="34" charset="0"/>
                <a:cs typeface="Calibri" pitchFamily="34" charset="0"/>
              </a:rPr>
              <a:t>CGCS*	PTA CCSS*</a:t>
            </a:r>
            <a:endParaRPr lang="en-US" sz="1600" dirty="0">
              <a:solidFill>
                <a:srgbClr val="FF0000"/>
              </a:solidFill>
              <a:latin typeface="Calibri" pitchFamily="34" charset="0"/>
              <a:cs typeface="Calibri" pitchFamily="34" charset="0"/>
            </a:endParaRPr>
          </a:p>
          <a:p>
            <a:pPr marL="400050" lvl="1" indent="0">
              <a:buNone/>
            </a:pPr>
            <a:r>
              <a:rPr lang="en-US" sz="1600" dirty="0" smtClean="0">
                <a:solidFill>
                  <a:srgbClr val="FF0000"/>
                </a:solidFill>
                <a:latin typeface="Calibri" pitchFamily="34" charset="0"/>
                <a:cs typeface="Calibri" pitchFamily="34" charset="0"/>
              </a:rPr>
              <a:t>Achieve the Core			Engage NY                 * </a:t>
            </a:r>
            <a:r>
              <a:rPr lang="en-US" sz="1600" dirty="0">
                <a:solidFill>
                  <a:srgbClr val="FF0000"/>
                </a:solidFill>
                <a:latin typeface="Calibri" pitchFamily="34" charset="0"/>
                <a:cs typeface="Calibri" pitchFamily="34" charset="0"/>
              </a:rPr>
              <a:t>Spanish </a:t>
            </a:r>
            <a:r>
              <a:rPr lang="en-US" sz="1600" dirty="0" smtClean="0">
                <a:solidFill>
                  <a:srgbClr val="FF0000"/>
                </a:solidFill>
                <a:latin typeface="Calibri" pitchFamily="34" charset="0"/>
                <a:cs typeface="Calibri" pitchFamily="34" charset="0"/>
              </a:rPr>
              <a:t>available</a:t>
            </a:r>
            <a:endParaRPr lang="en-US" sz="1600" dirty="0">
              <a:latin typeface="Calibri" pitchFamily="34" charset="0"/>
              <a:cs typeface="Calibri" pitchFamily="34" charset="0"/>
            </a:endParaRPr>
          </a:p>
          <a:p>
            <a:r>
              <a:rPr lang="en-US" sz="2000" dirty="0" smtClean="0">
                <a:latin typeface="Calibri" pitchFamily="34" charset="0"/>
                <a:cs typeface="Calibri" pitchFamily="34" charset="0"/>
              </a:rPr>
              <a:t>Ask specific questions about school, such as What book or story are you reading in English?  What type of writing are you doing?  What is your homework (in math or reading ) tonight? </a:t>
            </a:r>
          </a:p>
          <a:p>
            <a:r>
              <a:rPr lang="en-US" sz="2000" dirty="0" smtClean="0">
                <a:latin typeface="Calibri" pitchFamily="34" charset="0"/>
                <a:cs typeface="Calibri" pitchFamily="34" charset="0"/>
              </a:rPr>
              <a:t>Support your child in reading a balance of literary and informational texts.  Sources for books are:  </a:t>
            </a:r>
          </a:p>
          <a:p>
            <a:pPr marL="457200" lvl="1" indent="0">
              <a:buNone/>
            </a:pPr>
            <a:r>
              <a:rPr lang="en-US" sz="2000" u="sng" dirty="0" smtClean="0">
                <a:latin typeface="Calibri" pitchFamily="34" charset="0"/>
                <a:cs typeface="Calibri" pitchFamily="34" charset="0"/>
              </a:rPr>
              <a:t>Library </a:t>
            </a:r>
            <a:r>
              <a:rPr lang="en-US" sz="2000" dirty="0" smtClean="0">
                <a:latin typeface="Calibri" pitchFamily="34" charset="0"/>
                <a:cs typeface="Calibri" pitchFamily="34" charset="0"/>
              </a:rPr>
              <a:t>(city, school, classroom), </a:t>
            </a:r>
            <a:r>
              <a:rPr lang="en-US" sz="2000" u="sng" dirty="0" smtClean="0">
                <a:latin typeface="Calibri" pitchFamily="34" charset="0"/>
                <a:cs typeface="Calibri" pitchFamily="34" charset="0"/>
              </a:rPr>
              <a:t>Thrift stores</a:t>
            </a:r>
            <a:r>
              <a:rPr lang="en-US" sz="2000" dirty="0" smtClean="0">
                <a:latin typeface="Calibri" pitchFamily="34" charset="0"/>
                <a:cs typeface="Calibri" pitchFamily="34" charset="0"/>
              </a:rPr>
              <a:t>, </a:t>
            </a:r>
            <a:r>
              <a:rPr lang="en-US" sz="2000" u="sng" dirty="0" smtClean="0">
                <a:latin typeface="Calibri" pitchFamily="34" charset="0"/>
                <a:cs typeface="Calibri" pitchFamily="34" charset="0"/>
              </a:rPr>
              <a:t>Yard sales</a:t>
            </a:r>
          </a:p>
          <a:p>
            <a:r>
              <a:rPr lang="en-US" sz="2000" dirty="0" smtClean="0">
                <a:latin typeface="Calibri" pitchFamily="34" charset="0"/>
                <a:cs typeface="Calibri" pitchFamily="34" charset="0"/>
              </a:rPr>
              <a:t>Keep in contact with the teacher.  Make an appointment or send an email.  Ask specific questions, like “Is my child understanding what s/he reads?  Can my child summarize?  Can my child provide evidence for his/her arguments?  Specific questions will help you help your child.  </a:t>
            </a:r>
          </a:p>
        </p:txBody>
      </p:sp>
    </p:spTree>
    <p:extLst>
      <p:ext uri="{BB962C8B-B14F-4D97-AF65-F5344CB8AC3E}">
        <p14:creationId xmlns:p14="http://schemas.microsoft.com/office/powerpoint/2010/main" val="34417974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7315200" cy="762000"/>
          </a:xfrm>
        </p:spPr>
        <p:txBody>
          <a:bodyPr>
            <a:normAutofit/>
          </a:bodyPr>
          <a:lstStyle/>
          <a:p>
            <a:pPr algn="l"/>
            <a:r>
              <a:rPr lang="en-US" dirty="0" smtClean="0">
                <a:solidFill>
                  <a:schemeClr val="bg1"/>
                </a:solidFill>
                <a:latin typeface="Calibri" pitchFamily="34" charset="0"/>
                <a:cs typeface="Calibri" pitchFamily="34" charset="0"/>
              </a:rPr>
              <a:t>Table Talk</a:t>
            </a:r>
            <a:endParaRPr lang="en-US" dirty="0">
              <a:solidFill>
                <a:schemeClr val="bg1"/>
              </a:solidFill>
              <a:latin typeface="Calibri" pitchFamily="34" charset="0"/>
              <a:cs typeface="Calibri" pitchFamily="34" charset="0"/>
            </a:endParaRPr>
          </a:p>
        </p:txBody>
      </p:sp>
      <p:sp>
        <p:nvSpPr>
          <p:cNvPr id="3" name="Content Placeholder 2"/>
          <p:cNvSpPr>
            <a:spLocks noGrp="1"/>
          </p:cNvSpPr>
          <p:nvPr>
            <p:ph idx="1"/>
          </p:nvPr>
        </p:nvSpPr>
        <p:spPr>
          <a:xfrm>
            <a:off x="1447800" y="1981200"/>
            <a:ext cx="7543800" cy="4876800"/>
          </a:xfrm>
        </p:spPr>
        <p:txBody>
          <a:bodyPr>
            <a:normAutofit/>
          </a:bodyPr>
          <a:lstStyle/>
          <a:p>
            <a:pPr marL="0" indent="0" algn="ctr">
              <a:buNone/>
            </a:pPr>
            <a:endParaRPr lang="en-US" sz="3600" dirty="0" smtClean="0">
              <a:latin typeface="Calibri" pitchFamily="34" charset="0"/>
              <a:cs typeface="Calibri" pitchFamily="34" charset="0"/>
            </a:endParaRPr>
          </a:p>
          <a:p>
            <a:pPr marL="0" indent="0" algn="ctr">
              <a:buNone/>
            </a:pPr>
            <a:r>
              <a:rPr lang="en-US" sz="3600" b="1" dirty="0" smtClean="0">
                <a:latin typeface="Calibri" pitchFamily="34" charset="0"/>
                <a:cs typeface="Calibri" pitchFamily="34" charset="0"/>
              </a:rPr>
              <a:t>How can you </a:t>
            </a:r>
            <a:r>
              <a:rPr lang="en-US" sz="3600" b="1" dirty="0">
                <a:latin typeface="Calibri" pitchFamily="34" charset="0"/>
                <a:cs typeface="Calibri" pitchFamily="34" charset="0"/>
              </a:rPr>
              <a:t>s</a:t>
            </a:r>
            <a:r>
              <a:rPr lang="en-US" sz="3600" b="1" dirty="0" smtClean="0">
                <a:latin typeface="Calibri" pitchFamily="34" charset="0"/>
                <a:cs typeface="Calibri" pitchFamily="34" charset="0"/>
              </a:rPr>
              <a:t>upport </a:t>
            </a:r>
            <a:r>
              <a:rPr lang="en-US" sz="3600" b="1" dirty="0">
                <a:latin typeface="Calibri" pitchFamily="34" charset="0"/>
                <a:cs typeface="Calibri" pitchFamily="34" charset="0"/>
              </a:rPr>
              <a:t>y</a:t>
            </a:r>
            <a:r>
              <a:rPr lang="en-US" sz="3600" b="1" dirty="0" smtClean="0">
                <a:latin typeface="Calibri" pitchFamily="34" charset="0"/>
                <a:cs typeface="Calibri" pitchFamily="34" charset="0"/>
              </a:rPr>
              <a:t>our </a:t>
            </a:r>
            <a:r>
              <a:rPr lang="en-US" sz="3600" b="1" dirty="0">
                <a:latin typeface="Calibri" pitchFamily="34" charset="0"/>
                <a:cs typeface="Calibri" pitchFamily="34" charset="0"/>
              </a:rPr>
              <a:t>c</a:t>
            </a:r>
            <a:r>
              <a:rPr lang="en-US" sz="3600" b="1" dirty="0" smtClean="0">
                <a:latin typeface="Calibri" pitchFamily="34" charset="0"/>
                <a:cs typeface="Calibri" pitchFamily="34" charset="0"/>
              </a:rPr>
              <a:t>hild’s English/Language Arts success?</a:t>
            </a:r>
          </a:p>
          <a:p>
            <a:endParaRPr lang="en-US" sz="3600" dirty="0">
              <a:latin typeface="Calibri" pitchFamily="34" charset="0"/>
              <a:cs typeface="Calibri" pitchFamily="34" charset="0"/>
            </a:endParaRPr>
          </a:p>
        </p:txBody>
      </p:sp>
    </p:spTree>
    <p:extLst>
      <p:ext uri="{BB962C8B-B14F-4D97-AF65-F5344CB8AC3E}">
        <p14:creationId xmlns:p14="http://schemas.microsoft.com/office/powerpoint/2010/main" val="20497145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1447800" y="974400"/>
            <a:ext cx="7717800" cy="854400"/>
          </a:xfrm>
        </p:spPr>
        <p:txBody>
          <a:bodyPr>
            <a:normAutofit/>
          </a:bodyPr>
          <a:lstStyle/>
          <a:p>
            <a:r>
              <a:rPr lang="en-US" sz="4800" smtClean="0">
                <a:solidFill>
                  <a:schemeClr val="bg1"/>
                </a:solidFill>
                <a:latin typeface="Calibri" pitchFamily="34" charset="0"/>
                <a:cs typeface="Calibri" pitchFamily="34" charset="0"/>
              </a:rPr>
              <a:t>Questions</a:t>
            </a:r>
            <a:endParaRPr lang="en-US" sz="4800" dirty="0">
              <a:solidFill>
                <a:schemeClr val="bg1"/>
              </a:solidFill>
              <a:latin typeface="Calibri" pitchFamily="34" charset="0"/>
              <a:cs typeface="Calibri" pitchFamily="34" charset="0"/>
            </a:endParaRPr>
          </a:p>
        </p:txBody>
      </p:sp>
      <p:pic>
        <p:nvPicPr>
          <p:cNvPr id="3074" name="Picture 2" descr="C:\Users\olivine-roberts\AppData\Local\Microsoft\Windows\Temporary Internet Files\Content.IE5\5U4E38RN\MP90039008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2514600"/>
            <a:ext cx="2609088"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3971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447800" y="1143000"/>
            <a:ext cx="7696200" cy="600075"/>
          </a:xfrm>
        </p:spPr>
        <p:txBody>
          <a:bodyPr>
            <a:normAutofit fontScale="90000"/>
          </a:bodyPr>
          <a:lstStyle/>
          <a:p>
            <a:pPr algn="l" eaLnBrk="1" hangingPunct="1"/>
            <a:r>
              <a:rPr lang="en-US" dirty="0">
                <a:solidFill>
                  <a:srgbClr val="FFFFFF"/>
                </a:solidFill>
                <a:latin typeface="Calibri" pitchFamily="34" charset="0"/>
                <a:ea typeface="ＭＳ Ｐゴシック" charset="0"/>
                <a:cs typeface="Calibri" pitchFamily="34" charset="0"/>
              </a:rPr>
              <a:t>Shifts in ELA/Literacy</a:t>
            </a:r>
          </a:p>
        </p:txBody>
      </p:sp>
      <p:sp>
        <p:nvSpPr>
          <p:cNvPr id="10243"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aseline="-25000">
                <a:solidFill>
                  <a:schemeClr val="tx1"/>
                </a:solidFill>
                <a:latin typeface="Arial" charset="0"/>
                <a:ea typeface="ＭＳ Ｐゴシック" charset="0"/>
                <a:cs typeface="ＭＳ Ｐゴシック" charset="0"/>
              </a:defRPr>
            </a:lvl1pPr>
            <a:lvl2pPr marL="742950" indent="-285750" eaLnBrk="0" hangingPunct="0">
              <a:defRPr baseline="-25000">
                <a:solidFill>
                  <a:schemeClr val="tx1"/>
                </a:solidFill>
                <a:latin typeface="Arial" charset="0"/>
                <a:ea typeface="ＭＳ Ｐゴシック" charset="0"/>
              </a:defRPr>
            </a:lvl2pPr>
            <a:lvl3pPr marL="1143000" indent="-228600" eaLnBrk="0" hangingPunct="0">
              <a:defRPr baseline="-25000">
                <a:solidFill>
                  <a:schemeClr val="tx1"/>
                </a:solidFill>
                <a:latin typeface="Arial" charset="0"/>
                <a:ea typeface="ＭＳ Ｐゴシック" charset="0"/>
              </a:defRPr>
            </a:lvl3pPr>
            <a:lvl4pPr marL="1600200" indent="-228600" eaLnBrk="0" hangingPunct="0">
              <a:defRPr baseline="-25000">
                <a:solidFill>
                  <a:schemeClr val="tx1"/>
                </a:solidFill>
                <a:latin typeface="Arial" charset="0"/>
                <a:ea typeface="ＭＳ Ｐゴシック" charset="0"/>
              </a:defRPr>
            </a:lvl4pPr>
            <a:lvl5pPr marL="2057400" indent="-228600" eaLnBrk="0" hangingPunct="0">
              <a:defRPr baseline="-25000">
                <a:solidFill>
                  <a:schemeClr val="tx1"/>
                </a:solidFill>
                <a:latin typeface="Arial" charset="0"/>
                <a:ea typeface="ＭＳ Ｐゴシック" charset="0"/>
              </a:defRPr>
            </a:lvl5pPr>
            <a:lvl6pPr marL="2514600" indent="-228600" eaLnBrk="0" fontAlgn="base" hangingPunct="0">
              <a:spcBef>
                <a:spcPct val="0"/>
              </a:spcBef>
              <a:spcAft>
                <a:spcPct val="0"/>
              </a:spcAft>
              <a:defRPr baseline="-25000">
                <a:solidFill>
                  <a:schemeClr val="tx1"/>
                </a:solidFill>
                <a:latin typeface="Arial" charset="0"/>
                <a:ea typeface="ＭＳ Ｐゴシック" charset="0"/>
              </a:defRPr>
            </a:lvl6pPr>
            <a:lvl7pPr marL="2971800" indent="-228600" eaLnBrk="0" fontAlgn="base" hangingPunct="0">
              <a:spcBef>
                <a:spcPct val="0"/>
              </a:spcBef>
              <a:spcAft>
                <a:spcPct val="0"/>
              </a:spcAft>
              <a:defRPr baseline="-25000">
                <a:solidFill>
                  <a:schemeClr val="tx1"/>
                </a:solidFill>
                <a:latin typeface="Arial" charset="0"/>
                <a:ea typeface="ＭＳ Ｐゴシック" charset="0"/>
              </a:defRPr>
            </a:lvl7pPr>
            <a:lvl8pPr marL="3429000" indent="-228600" eaLnBrk="0" fontAlgn="base" hangingPunct="0">
              <a:spcBef>
                <a:spcPct val="0"/>
              </a:spcBef>
              <a:spcAft>
                <a:spcPct val="0"/>
              </a:spcAft>
              <a:defRPr baseline="-25000">
                <a:solidFill>
                  <a:schemeClr val="tx1"/>
                </a:solidFill>
                <a:latin typeface="Arial" charset="0"/>
                <a:ea typeface="ＭＳ Ｐゴシック" charset="0"/>
              </a:defRPr>
            </a:lvl8pPr>
            <a:lvl9pPr marL="3886200" indent="-228600" eaLnBrk="0" fontAlgn="base" hangingPunct="0">
              <a:spcBef>
                <a:spcPct val="0"/>
              </a:spcBef>
              <a:spcAft>
                <a:spcPct val="0"/>
              </a:spcAft>
              <a:defRPr baseline="-25000">
                <a:solidFill>
                  <a:schemeClr val="tx1"/>
                </a:solidFill>
                <a:latin typeface="Arial" charset="0"/>
                <a:ea typeface="ＭＳ Ｐゴシック" charset="0"/>
              </a:defRPr>
            </a:lvl9pPr>
          </a:lstStyle>
          <a:p>
            <a:pPr eaLnBrk="1" hangingPunct="1"/>
            <a:fld id="{F9E91E64-5D0E-9B43-BAF1-C10765587B84}" type="slidenum">
              <a:rPr lang="en-US" baseline="0">
                <a:solidFill>
                  <a:srgbClr val="0A2D6B"/>
                </a:solidFill>
                <a:cs typeface="Arial" charset="0"/>
              </a:rPr>
              <a:pPr eaLnBrk="1" hangingPunct="1"/>
              <a:t>3</a:t>
            </a:fld>
            <a:endParaRPr lang="en-US" baseline="0">
              <a:solidFill>
                <a:srgbClr val="0A2D6B"/>
              </a:solidFill>
              <a:cs typeface="Arial" charset="0"/>
            </a:endParaRPr>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1572187453"/>
              </p:ext>
            </p:extLst>
          </p:nvPr>
        </p:nvGraphicFramePr>
        <p:xfrm>
          <a:off x="1062037" y="1905001"/>
          <a:ext cx="8005763" cy="4876799"/>
        </p:xfrm>
        <a:graphic>
          <a:graphicData uri="http://schemas.openxmlformats.org/drawingml/2006/table">
            <a:tbl>
              <a:tblPr/>
              <a:tblGrid>
                <a:gridCol w="649116"/>
                <a:gridCol w="2322684"/>
                <a:gridCol w="5033963"/>
              </a:tblGrid>
              <a:tr h="696687">
                <a:tc>
                  <a:txBody>
                    <a:bodyPr/>
                    <a:lstStyle/>
                    <a:p>
                      <a:pPr>
                        <a:lnSpc>
                          <a:spcPts val="1300"/>
                        </a:lnSpc>
                        <a:tabLst>
                          <a:tab pos="0" algn="l"/>
                        </a:tabLst>
                      </a:pPr>
                      <a:r>
                        <a:rPr lang="en-US" sz="1300" dirty="0">
                          <a:solidFill>
                            <a:srgbClr val="595959"/>
                          </a:solidFill>
                          <a:latin typeface="Helvetica"/>
                          <a:cs typeface="Arial"/>
                        </a:rPr>
                        <a:t>Shift 1</a:t>
                      </a:r>
                      <a:endParaRPr lang="en-US" sz="1400" dirty="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pPr>
                      <a:r>
                        <a:rPr lang="en-US" sz="1300" dirty="0">
                          <a:solidFill>
                            <a:srgbClr val="595959"/>
                          </a:solidFill>
                          <a:latin typeface="Helvetica"/>
                          <a:cs typeface="Arial"/>
                        </a:rPr>
                        <a:t>Balancing Informational </a:t>
                      </a:r>
                      <a:endParaRPr lang="en-US" sz="1400" dirty="0">
                        <a:latin typeface="Cambria"/>
                      </a:endParaRPr>
                    </a:p>
                    <a:p>
                      <a:pPr>
                        <a:lnSpc>
                          <a:spcPts val="1300"/>
                        </a:lnSpc>
                      </a:pPr>
                      <a:r>
                        <a:rPr lang="en-US" sz="1300" dirty="0">
                          <a:solidFill>
                            <a:srgbClr val="595959"/>
                          </a:solidFill>
                          <a:latin typeface="Helvetica"/>
                          <a:cs typeface="Arial"/>
                        </a:rPr>
                        <a:t>&amp;  Literary Text</a:t>
                      </a:r>
                      <a:endParaRPr lang="en-US" sz="1400" dirty="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pPr>
                      <a:r>
                        <a:rPr lang="en-US" sz="1300">
                          <a:solidFill>
                            <a:srgbClr val="595959"/>
                          </a:solidFill>
                          <a:latin typeface="Helvetica"/>
                          <a:cs typeface="Arial"/>
                        </a:rPr>
                        <a:t>Students read a true balance of informational and literary texts. </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733167">
                <a:tc>
                  <a:txBody>
                    <a:bodyPr/>
                    <a:lstStyle/>
                    <a:p>
                      <a:pPr>
                        <a:lnSpc>
                          <a:spcPts val="1300"/>
                        </a:lnSpc>
                        <a:spcBef>
                          <a:spcPts val="30"/>
                        </a:spcBef>
                        <a:tabLst>
                          <a:tab pos="0" algn="l"/>
                        </a:tabLst>
                      </a:pPr>
                      <a:r>
                        <a:rPr lang="en-US" sz="1300">
                          <a:solidFill>
                            <a:srgbClr val="595959"/>
                          </a:solidFill>
                          <a:latin typeface="Helvetica"/>
                          <a:cs typeface="Arial"/>
                        </a:rPr>
                        <a:t>Shift 2</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Knowledge in the Disciplines</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Students build knowledge about the world (domains/ content areas) through TEXT rather than the teacher or activities</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1002661">
                <a:tc>
                  <a:txBody>
                    <a:bodyPr/>
                    <a:lstStyle/>
                    <a:p>
                      <a:pPr>
                        <a:lnSpc>
                          <a:spcPts val="1300"/>
                        </a:lnSpc>
                        <a:spcBef>
                          <a:spcPts val="30"/>
                        </a:spcBef>
                        <a:tabLst>
                          <a:tab pos="0" algn="l"/>
                        </a:tabLst>
                      </a:pPr>
                      <a:r>
                        <a:rPr lang="en-US" sz="1300">
                          <a:solidFill>
                            <a:srgbClr val="595959"/>
                          </a:solidFill>
                          <a:latin typeface="Helvetica"/>
                          <a:cs typeface="Arial"/>
                        </a:rPr>
                        <a:t>Shift 3</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Staircase of Complexity</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dirty="0">
                          <a:solidFill>
                            <a:srgbClr val="595959"/>
                          </a:solidFill>
                          <a:latin typeface="Helvetica"/>
                          <a:cs typeface="Arial"/>
                        </a:rPr>
                        <a:t>Students read the central, grade appropriate text around which instruction is centered.  Teachers are patient, create more time and space and support in the curriculum for close reading.</a:t>
                      </a:r>
                      <a:endParaRPr lang="en-US" sz="1400" dirty="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696687">
                <a:tc>
                  <a:txBody>
                    <a:bodyPr/>
                    <a:lstStyle/>
                    <a:p>
                      <a:pPr>
                        <a:lnSpc>
                          <a:spcPts val="1300"/>
                        </a:lnSpc>
                        <a:spcBef>
                          <a:spcPts val="30"/>
                        </a:spcBef>
                        <a:tabLst>
                          <a:tab pos="0" algn="l"/>
                        </a:tabLst>
                      </a:pPr>
                      <a:r>
                        <a:rPr lang="en-US" sz="1300">
                          <a:solidFill>
                            <a:srgbClr val="595959"/>
                          </a:solidFill>
                          <a:latin typeface="Helvetica"/>
                          <a:cs typeface="Arial"/>
                        </a:rPr>
                        <a:t>Shift 4</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Text-based Answers</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Students engage in rich and rigorous evidence based conversations about text.  </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696687">
                <a:tc>
                  <a:txBody>
                    <a:bodyPr/>
                    <a:lstStyle/>
                    <a:p>
                      <a:pPr>
                        <a:lnSpc>
                          <a:spcPts val="1300"/>
                        </a:lnSpc>
                        <a:spcBef>
                          <a:spcPts val="30"/>
                        </a:spcBef>
                        <a:tabLst>
                          <a:tab pos="0" algn="l"/>
                        </a:tabLst>
                      </a:pPr>
                      <a:r>
                        <a:rPr lang="en-US" sz="1300">
                          <a:solidFill>
                            <a:srgbClr val="595959"/>
                          </a:solidFill>
                          <a:latin typeface="Helvetica"/>
                          <a:cs typeface="Arial"/>
                        </a:rPr>
                        <a:t>Shift 5</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Writing from Sources</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Writing emphasizes use of evidence from sources to inform or make an argument.  </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r h="1050910">
                <a:tc>
                  <a:txBody>
                    <a:bodyPr/>
                    <a:lstStyle/>
                    <a:p>
                      <a:pPr>
                        <a:lnSpc>
                          <a:spcPts val="1300"/>
                        </a:lnSpc>
                        <a:spcBef>
                          <a:spcPts val="30"/>
                        </a:spcBef>
                        <a:tabLst>
                          <a:tab pos="0" algn="l"/>
                        </a:tabLst>
                      </a:pPr>
                      <a:r>
                        <a:rPr lang="en-US" sz="1300" dirty="0">
                          <a:solidFill>
                            <a:srgbClr val="595959"/>
                          </a:solidFill>
                          <a:latin typeface="Helvetica"/>
                          <a:cs typeface="Arial"/>
                        </a:rPr>
                        <a:t>Shift 6</a:t>
                      </a:r>
                      <a:endParaRPr lang="en-US" sz="1400" dirty="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a:solidFill>
                            <a:srgbClr val="595959"/>
                          </a:solidFill>
                          <a:latin typeface="Helvetica"/>
                          <a:cs typeface="Arial"/>
                        </a:rPr>
                        <a:t>Academic Vocabulary</a:t>
                      </a:r>
                      <a:endParaRPr lang="en-US" sz="140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c>
                  <a:txBody>
                    <a:bodyPr/>
                    <a:lstStyle/>
                    <a:p>
                      <a:pPr>
                        <a:lnSpc>
                          <a:spcPts val="1300"/>
                        </a:lnSpc>
                        <a:spcBef>
                          <a:spcPts val="30"/>
                        </a:spcBef>
                      </a:pPr>
                      <a:r>
                        <a:rPr lang="en-US" sz="1300" dirty="0">
                          <a:solidFill>
                            <a:srgbClr val="595959"/>
                          </a:solidFill>
                          <a:latin typeface="Helvetica"/>
                          <a:cs typeface="Arial"/>
                        </a:rPr>
                        <a:t>Students constantly build the transferable vocabulary they need to access grade level complex texts.  This can be done effectively by spiraling like content in increasingly complex texts.</a:t>
                      </a:r>
                      <a:endParaRPr lang="en-US" sz="1400" dirty="0">
                        <a:latin typeface="Cambria"/>
                      </a:endParaRPr>
                    </a:p>
                  </a:txBody>
                  <a:tcPr marL="93036" marR="93036" marT="58253" marB="0">
                    <a:lnL w="12700" cap="flat" cmpd="sng" algn="ctr">
                      <a:solidFill>
                        <a:srgbClr val="A69372"/>
                      </a:solidFill>
                      <a:prstDash val="solid"/>
                      <a:round/>
                      <a:headEnd type="none" w="med" len="med"/>
                      <a:tailEnd type="none" w="med" len="med"/>
                    </a:lnL>
                    <a:lnR w="12700" cap="flat" cmpd="sng" algn="ctr">
                      <a:solidFill>
                        <a:srgbClr val="A69372"/>
                      </a:solidFill>
                      <a:prstDash val="solid"/>
                      <a:round/>
                      <a:headEnd type="none" w="med" len="med"/>
                      <a:tailEnd type="none" w="med" len="med"/>
                    </a:lnR>
                    <a:lnT w="12700" cap="flat" cmpd="sng" algn="ctr">
                      <a:solidFill>
                        <a:srgbClr val="A69372"/>
                      </a:solidFill>
                      <a:prstDash val="solid"/>
                      <a:round/>
                      <a:headEnd type="none" w="med" len="med"/>
                      <a:tailEnd type="none" w="med" len="med"/>
                    </a:lnT>
                    <a:lnB w="12700" cap="flat" cmpd="sng" algn="ctr">
                      <a:solidFill>
                        <a:srgbClr val="A69372"/>
                      </a:solidFill>
                      <a:prstDash val="solid"/>
                      <a:round/>
                      <a:headEnd type="none" w="med" len="med"/>
                      <a:tailEnd type="none" w="med" len="med"/>
                    </a:lnB>
                    <a:solidFill>
                      <a:srgbClr val="EFEACC"/>
                    </a:solidFill>
                  </a:tcPr>
                </a:tc>
              </a:tr>
            </a:tbl>
          </a:graphicData>
        </a:graphic>
      </p:graphicFrame>
    </p:spTree>
    <p:extLst>
      <p:ext uri="{BB962C8B-B14F-4D97-AF65-F5344CB8AC3E}">
        <p14:creationId xmlns:p14="http://schemas.microsoft.com/office/powerpoint/2010/main" val="3062123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a:xfrm>
            <a:off x="1371600" y="609600"/>
            <a:ext cx="7543800" cy="1143000"/>
          </a:xfrm>
        </p:spPr>
        <p:txBody>
          <a:bodyPr/>
          <a:lstStyle/>
          <a:p>
            <a:pPr algn="l" eaLnBrk="1" hangingPunct="1"/>
            <a:r>
              <a:rPr lang="en-US" sz="3200" dirty="0">
                <a:solidFill>
                  <a:schemeClr val="bg1"/>
                </a:solidFill>
                <a:latin typeface="Tahoma" charset="0"/>
                <a:ea typeface="ＭＳ Ｐゴシック" charset="0"/>
                <a:cs typeface="Tahoma" charset="0"/>
              </a:rPr>
              <a:t/>
            </a:r>
            <a:br>
              <a:rPr lang="en-US" sz="3200" dirty="0">
                <a:solidFill>
                  <a:schemeClr val="bg1"/>
                </a:solidFill>
                <a:latin typeface="Tahoma" charset="0"/>
                <a:ea typeface="ＭＳ Ｐゴシック" charset="0"/>
                <a:cs typeface="Tahoma" charset="0"/>
              </a:rPr>
            </a:br>
            <a:r>
              <a:rPr lang="en-US" sz="3200" dirty="0">
                <a:solidFill>
                  <a:schemeClr val="bg1"/>
                </a:solidFill>
                <a:latin typeface="Tahoma" charset="0"/>
                <a:ea typeface="ＭＳ Ｐゴシック" charset="0"/>
                <a:cs typeface="Tahoma" charset="0"/>
              </a:rPr>
              <a:t> </a:t>
            </a:r>
            <a:r>
              <a:rPr lang="en-US" sz="3600" dirty="0">
                <a:solidFill>
                  <a:schemeClr val="bg1"/>
                </a:solidFill>
                <a:latin typeface="Calibri" pitchFamily="34" charset="0"/>
                <a:ea typeface="ＭＳ Ｐゴシック" charset="0"/>
                <a:cs typeface="Calibri" pitchFamily="34" charset="0"/>
              </a:rPr>
              <a:t>English Language Arts Standards</a:t>
            </a:r>
          </a:p>
        </p:txBody>
      </p:sp>
      <p:sp>
        <p:nvSpPr>
          <p:cNvPr id="4099" name="Content Placeholder 6"/>
          <p:cNvSpPr>
            <a:spLocks noGrp="1"/>
          </p:cNvSpPr>
          <p:nvPr>
            <p:ph idx="1"/>
          </p:nvPr>
        </p:nvSpPr>
        <p:spPr>
          <a:xfrm>
            <a:off x="1066800" y="2057400"/>
            <a:ext cx="7924800" cy="4648200"/>
          </a:xfrm>
        </p:spPr>
        <p:txBody>
          <a:bodyPr>
            <a:normAutofit fontScale="92500"/>
          </a:bodyPr>
          <a:lstStyle/>
          <a:p>
            <a:pPr marL="914400" lvl="1" indent="-514350" eaLnBrk="1" hangingPunct="1"/>
            <a:r>
              <a:rPr lang="en-US" sz="3200" dirty="0">
                <a:latin typeface="Calibri" charset="0"/>
                <a:ea typeface="ＭＳ Ｐゴシック" charset="0"/>
              </a:rPr>
              <a:t>Organized </a:t>
            </a:r>
            <a:r>
              <a:rPr lang="en-US" sz="3200" dirty="0" smtClean="0">
                <a:latin typeface="Calibri" charset="0"/>
                <a:ea typeface="ＭＳ Ｐゴシック" charset="0"/>
              </a:rPr>
              <a:t>into 5 strands in </a:t>
            </a:r>
            <a:r>
              <a:rPr lang="en-US" sz="3200" dirty="0">
                <a:latin typeface="Calibri" charset="0"/>
                <a:ea typeface="ＭＳ Ｐゴシック" charset="0"/>
              </a:rPr>
              <a:t>K-12 </a:t>
            </a:r>
            <a:endParaRPr lang="en-US" sz="3200" dirty="0" smtClean="0">
              <a:latin typeface="Calibri" charset="0"/>
              <a:ea typeface="ＭＳ Ｐゴシック" charset="0"/>
            </a:endParaRPr>
          </a:p>
          <a:p>
            <a:pPr marL="1314450" lvl="2" indent="-514350"/>
            <a:r>
              <a:rPr lang="en-US" sz="2800" dirty="0" smtClean="0">
                <a:latin typeface="Calibri" charset="0"/>
                <a:ea typeface="ＭＳ Ｐゴシック" charset="0"/>
              </a:rPr>
              <a:t>Reading: Literature</a:t>
            </a:r>
          </a:p>
          <a:p>
            <a:pPr marL="1314450" lvl="2" indent="-514350"/>
            <a:r>
              <a:rPr lang="en-US" sz="2800" dirty="0" smtClean="0">
                <a:latin typeface="Calibri" charset="0"/>
                <a:ea typeface="ＭＳ Ｐゴシック" charset="0"/>
              </a:rPr>
              <a:t>Reading: Informational Text</a:t>
            </a:r>
          </a:p>
          <a:p>
            <a:pPr marL="1314450" lvl="2" indent="-514350"/>
            <a:r>
              <a:rPr lang="en-US" sz="2800" dirty="0" smtClean="0">
                <a:latin typeface="Calibri" charset="0"/>
                <a:ea typeface="ＭＳ Ｐゴシック" charset="0"/>
              </a:rPr>
              <a:t>Writing</a:t>
            </a:r>
          </a:p>
          <a:p>
            <a:pPr marL="1314450" lvl="2" indent="-514350"/>
            <a:r>
              <a:rPr lang="en-US" sz="2800" dirty="0" smtClean="0">
                <a:latin typeface="Calibri" charset="0"/>
                <a:ea typeface="ＭＳ Ｐゴシック" charset="0"/>
              </a:rPr>
              <a:t>Listening and Speaking</a:t>
            </a:r>
          </a:p>
          <a:p>
            <a:pPr marL="1314450" lvl="2" indent="-514350"/>
            <a:r>
              <a:rPr lang="en-US" sz="2800" dirty="0" smtClean="0">
                <a:latin typeface="Calibri" charset="0"/>
                <a:ea typeface="ＭＳ Ｐゴシック" charset="0"/>
              </a:rPr>
              <a:t>Language </a:t>
            </a:r>
          </a:p>
          <a:p>
            <a:pPr marL="857250" lvl="1" indent="-457200"/>
            <a:r>
              <a:rPr lang="en-US" sz="3200" dirty="0" smtClean="0">
                <a:latin typeface="Calibri" charset="0"/>
                <a:ea typeface="ＭＳ Ｐゴシック" charset="0"/>
              </a:rPr>
              <a:t>In grades K-5 only: Reading Foundations</a:t>
            </a:r>
          </a:p>
          <a:p>
            <a:pPr marL="857250" lvl="1" indent="-457200"/>
            <a:r>
              <a:rPr lang="en-US" sz="3200" dirty="0" smtClean="0">
                <a:latin typeface="Calibri" charset="0"/>
                <a:ea typeface="ＭＳ Ｐゴシック" charset="0"/>
              </a:rPr>
              <a:t>In grades 6-12 only: </a:t>
            </a:r>
            <a:r>
              <a:rPr lang="en-US" sz="3000" dirty="0" smtClean="0">
                <a:latin typeface="Calibri" pitchFamily="34" charset="0"/>
              </a:rPr>
              <a:t>Literacy </a:t>
            </a:r>
            <a:r>
              <a:rPr lang="en-US" sz="3000" dirty="0">
                <a:latin typeface="Calibri" pitchFamily="34" charset="0"/>
              </a:rPr>
              <a:t>in History/Social Studies, </a:t>
            </a:r>
            <a:r>
              <a:rPr lang="en-US" sz="3000" dirty="0" smtClean="0">
                <a:latin typeface="Calibri" pitchFamily="34" charset="0"/>
              </a:rPr>
              <a:t>Science, </a:t>
            </a:r>
            <a:r>
              <a:rPr lang="en-US" sz="3000" dirty="0">
                <a:latin typeface="Calibri" pitchFamily="34" charset="0"/>
              </a:rPr>
              <a:t>and Technical Subjects</a:t>
            </a:r>
          </a:p>
          <a:p>
            <a:pPr marL="857250" lvl="1" indent="-457200"/>
            <a:endParaRPr lang="en-US" sz="2400" dirty="0">
              <a:latin typeface="Calibri" charset="0"/>
              <a:ea typeface="ＭＳ Ｐゴシック" charset="0"/>
            </a:endParaRPr>
          </a:p>
          <a:p>
            <a:pPr marL="0" indent="0" eaLnBrk="1" hangingPunct="1">
              <a:buFont typeface="Arial" charset="0"/>
              <a:buNone/>
            </a:pPr>
            <a:endParaRPr lang="en-US" sz="2400" dirty="0">
              <a:latin typeface="Calibri" charset="0"/>
              <a:ea typeface="ＭＳ Ｐゴシック" charset="0"/>
            </a:endParaRPr>
          </a:p>
        </p:txBody>
      </p:sp>
    </p:spTree>
    <p:extLst>
      <p:ext uri="{BB962C8B-B14F-4D97-AF65-F5344CB8AC3E}">
        <p14:creationId xmlns:p14="http://schemas.microsoft.com/office/powerpoint/2010/main" val="971902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1447800" y="1981200"/>
            <a:ext cx="7543800" cy="5029200"/>
          </a:xfrm>
        </p:spPr>
        <p:txBody>
          <a:bodyPr>
            <a:normAutofit/>
          </a:bodyPr>
          <a:lstStyle/>
          <a:p>
            <a:pPr eaLnBrk="1" hangingPunct="1"/>
            <a:r>
              <a:rPr kumimoji="0" lang="en-US" sz="3000" dirty="0" smtClean="0">
                <a:latin typeface="Calibri" pitchFamily="34" charset="0"/>
              </a:rPr>
              <a:t>Reading Literature (10)</a:t>
            </a:r>
          </a:p>
          <a:p>
            <a:pPr eaLnBrk="1" hangingPunct="1"/>
            <a:r>
              <a:rPr lang="en-US" sz="3000" dirty="0" smtClean="0">
                <a:latin typeface="Calibri" pitchFamily="34" charset="0"/>
              </a:rPr>
              <a:t>Reading Informational Texts (10)</a:t>
            </a:r>
          </a:p>
          <a:p>
            <a:pPr eaLnBrk="1" hangingPunct="1"/>
            <a:r>
              <a:rPr kumimoji="0" lang="en-US" sz="3000" dirty="0" smtClean="0">
                <a:latin typeface="Calibri" pitchFamily="34" charset="0"/>
              </a:rPr>
              <a:t>Writing (10)</a:t>
            </a:r>
          </a:p>
          <a:p>
            <a:pPr eaLnBrk="1" hangingPunct="1"/>
            <a:r>
              <a:rPr kumimoji="0" lang="en-US" sz="3000" dirty="0" smtClean="0">
                <a:latin typeface="Calibri" pitchFamily="34" charset="0"/>
              </a:rPr>
              <a:t>Speaking and Listening (6)</a:t>
            </a:r>
          </a:p>
          <a:p>
            <a:pPr eaLnBrk="1" hangingPunct="1"/>
            <a:r>
              <a:rPr lang="en-US" sz="3000" dirty="0" smtClean="0">
                <a:latin typeface="Calibri" pitchFamily="34" charset="0"/>
              </a:rPr>
              <a:t>Language (6)</a:t>
            </a:r>
            <a:endParaRPr kumimoji="0" lang="en-US" sz="3000" dirty="0" smtClean="0">
              <a:latin typeface="Calibri" pitchFamily="34" charset="0"/>
            </a:endParaRPr>
          </a:p>
          <a:p>
            <a:pPr marL="0" indent="0" eaLnBrk="1" hangingPunct="1">
              <a:buNone/>
            </a:pPr>
            <a:endParaRPr kumimoji="0" lang="en-US" sz="3000" dirty="0" smtClean="0">
              <a:latin typeface="Arial Narrow" charset="0"/>
            </a:endParaRPr>
          </a:p>
          <a:p>
            <a:pPr eaLnBrk="1" hangingPunct="1"/>
            <a:endParaRPr kumimoji="0" lang="en-US" sz="3000" dirty="0" smtClean="0">
              <a:latin typeface="Arial Narrow" charset="0"/>
            </a:endParaRPr>
          </a:p>
          <a:p>
            <a:pPr lvl="1" eaLnBrk="1" hangingPunct="1"/>
            <a:endParaRPr kumimoji="0" lang="en-US" sz="2400" dirty="0" smtClean="0">
              <a:latin typeface="Arial Narrow" charset="0"/>
            </a:endParaRPr>
          </a:p>
          <a:p>
            <a:pPr lvl="1" eaLnBrk="1" hangingPunct="1"/>
            <a:endParaRPr kumimoji="0" lang="en-US" sz="2400" dirty="0" smtClean="0">
              <a:latin typeface="Arial Narrow" charset="0"/>
            </a:endParaRPr>
          </a:p>
        </p:txBody>
      </p:sp>
      <p:sp>
        <p:nvSpPr>
          <p:cNvPr id="16388" name="Slide Number Placeholder 12"/>
          <p:cNvSpPr>
            <a:spLocks noGrp="1"/>
          </p:cNvSpPr>
          <p:nvPr>
            <p:ph type="sldNum" sz="quarter" idx="4294967295"/>
          </p:nvPr>
        </p:nvSpPr>
        <p:spPr bwMode="auto">
          <a:noFill/>
          <a:ln>
            <a:miter lim="800000"/>
            <a:headEnd/>
            <a:tailEnd/>
          </a:ln>
        </p:spPr>
        <p:txBody>
          <a:bodyPr/>
          <a:lstStyle/>
          <a:p>
            <a:fld id="{F8410930-E8B5-475A-887D-3B635C1F4F0F}" type="slidenum">
              <a:rPr lang="en-US"/>
              <a:pPr/>
              <a:t>5</a:t>
            </a:fld>
            <a:endParaRPr lang="en-US" dirty="0"/>
          </a:p>
        </p:txBody>
      </p:sp>
      <p:sp>
        <p:nvSpPr>
          <p:cNvPr id="6" name="Title 5"/>
          <p:cNvSpPr>
            <a:spLocks noGrp="1"/>
          </p:cNvSpPr>
          <p:nvPr>
            <p:ph type="title"/>
          </p:nvPr>
        </p:nvSpPr>
        <p:spPr>
          <a:xfrm>
            <a:off x="1371600" y="609600"/>
            <a:ext cx="7543800" cy="1143000"/>
          </a:xfrm>
        </p:spPr>
        <p:txBody>
          <a:bodyPr/>
          <a:lstStyle/>
          <a:p>
            <a:pPr algn="l" eaLnBrk="1" hangingPunct="1"/>
            <a:r>
              <a:rPr lang="en-US" sz="3200" dirty="0">
                <a:solidFill>
                  <a:schemeClr val="bg1"/>
                </a:solidFill>
                <a:latin typeface="Tahoma" charset="0"/>
                <a:ea typeface="ＭＳ Ｐゴシック" charset="0"/>
                <a:cs typeface="Tahoma" charset="0"/>
              </a:rPr>
              <a:t/>
            </a:r>
            <a:br>
              <a:rPr lang="en-US" sz="3200" dirty="0">
                <a:solidFill>
                  <a:schemeClr val="bg1"/>
                </a:solidFill>
                <a:latin typeface="Tahoma" charset="0"/>
                <a:ea typeface="ＭＳ Ｐゴシック" charset="0"/>
                <a:cs typeface="Tahoma" charset="0"/>
              </a:rPr>
            </a:br>
            <a:r>
              <a:rPr lang="en-US" sz="3200" dirty="0">
                <a:solidFill>
                  <a:schemeClr val="bg1"/>
                </a:solidFill>
                <a:latin typeface="Tahoma" charset="0"/>
                <a:ea typeface="ＭＳ Ｐゴシック" charset="0"/>
                <a:cs typeface="Tahoma" charset="0"/>
              </a:rPr>
              <a:t> </a:t>
            </a:r>
            <a:r>
              <a:rPr lang="en-US" sz="3600" dirty="0">
                <a:solidFill>
                  <a:schemeClr val="bg1"/>
                </a:solidFill>
                <a:latin typeface="Calibri" pitchFamily="34" charset="0"/>
                <a:ea typeface="ＭＳ Ｐゴシック" charset="0"/>
                <a:cs typeface="Calibri" pitchFamily="34" charset="0"/>
              </a:rPr>
              <a:t>English Language Arts Standards</a:t>
            </a:r>
          </a:p>
        </p:txBody>
      </p:sp>
    </p:spTree>
    <p:extLst>
      <p:ext uri="{BB962C8B-B14F-4D97-AF65-F5344CB8AC3E}">
        <p14:creationId xmlns:p14="http://schemas.microsoft.com/office/powerpoint/2010/main" val="419199330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1447800" y="1981200"/>
            <a:ext cx="7543800" cy="5029200"/>
          </a:xfrm>
        </p:spPr>
        <p:txBody>
          <a:bodyPr>
            <a:normAutofit/>
          </a:bodyPr>
          <a:lstStyle/>
          <a:p>
            <a:pPr eaLnBrk="1" hangingPunct="1"/>
            <a:r>
              <a:rPr kumimoji="0" lang="en-US" sz="3000" dirty="0" smtClean="0">
                <a:latin typeface="Calibri" pitchFamily="34" charset="0"/>
              </a:rPr>
              <a:t>Reading: Literature </a:t>
            </a:r>
            <a:r>
              <a:rPr lang="en-US" sz="3000" dirty="0" smtClean="0">
                <a:latin typeface="Calibri" pitchFamily="34" charset="0"/>
              </a:rPr>
              <a:t> and Informational Texts </a:t>
            </a:r>
          </a:p>
          <a:p>
            <a:pPr lvl="1">
              <a:lnSpc>
                <a:spcPct val="120000"/>
              </a:lnSpc>
            </a:pPr>
            <a:r>
              <a:rPr lang="en-US" dirty="0" smtClean="0">
                <a:latin typeface="Calibri" pitchFamily="34" charset="0"/>
              </a:rPr>
              <a:t>Key Ideas and Details (3)</a:t>
            </a:r>
          </a:p>
          <a:p>
            <a:pPr lvl="1">
              <a:lnSpc>
                <a:spcPct val="120000"/>
              </a:lnSpc>
            </a:pPr>
            <a:r>
              <a:rPr lang="en-US" dirty="0" smtClean="0">
                <a:latin typeface="Calibri" pitchFamily="34" charset="0"/>
              </a:rPr>
              <a:t>Craft and Structure (3)</a:t>
            </a:r>
          </a:p>
          <a:p>
            <a:pPr lvl="1">
              <a:lnSpc>
                <a:spcPct val="120000"/>
              </a:lnSpc>
            </a:pPr>
            <a:r>
              <a:rPr lang="en-US" dirty="0" smtClean="0">
                <a:latin typeface="Calibri" pitchFamily="34" charset="0"/>
              </a:rPr>
              <a:t>Integration of Knowledge and Ideas (3)</a:t>
            </a:r>
          </a:p>
          <a:p>
            <a:pPr lvl="1">
              <a:lnSpc>
                <a:spcPct val="120000"/>
              </a:lnSpc>
            </a:pPr>
            <a:r>
              <a:rPr lang="en-US" dirty="0" smtClean="0">
                <a:latin typeface="Calibri" pitchFamily="34" charset="0"/>
              </a:rPr>
              <a:t>Range of Reading and Text Complexity (1)</a:t>
            </a:r>
          </a:p>
          <a:p>
            <a:pPr lvl="1"/>
            <a:endParaRPr lang="en-US" b="1" dirty="0" smtClean="0">
              <a:latin typeface="Calibri" pitchFamily="34" charset="0"/>
            </a:endParaRPr>
          </a:p>
          <a:p>
            <a:pPr marL="0" indent="0" eaLnBrk="1" hangingPunct="1">
              <a:buNone/>
            </a:pPr>
            <a:endParaRPr kumimoji="0" lang="en-US" sz="3000" dirty="0" smtClean="0">
              <a:latin typeface="Arial Narrow" charset="0"/>
            </a:endParaRPr>
          </a:p>
          <a:p>
            <a:pPr eaLnBrk="1" hangingPunct="1"/>
            <a:endParaRPr kumimoji="0" lang="en-US" sz="3000" dirty="0" smtClean="0">
              <a:latin typeface="Arial Narrow" charset="0"/>
            </a:endParaRPr>
          </a:p>
          <a:p>
            <a:pPr eaLnBrk="1" hangingPunct="1"/>
            <a:endParaRPr kumimoji="0" lang="en-US" sz="3000" dirty="0" smtClean="0">
              <a:latin typeface="Arial Narrow" charset="0"/>
            </a:endParaRPr>
          </a:p>
          <a:p>
            <a:pPr lvl="1" eaLnBrk="1" hangingPunct="1"/>
            <a:endParaRPr kumimoji="0" lang="en-US" sz="2400" dirty="0" smtClean="0">
              <a:latin typeface="Arial Narrow" charset="0"/>
            </a:endParaRPr>
          </a:p>
          <a:p>
            <a:pPr lvl="1" eaLnBrk="1" hangingPunct="1"/>
            <a:endParaRPr kumimoji="0" lang="en-US" sz="2400" dirty="0" smtClean="0">
              <a:latin typeface="Arial Narrow" charset="0"/>
            </a:endParaRPr>
          </a:p>
        </p:txBody>
      </p:sp>
      <p:sp>
        <p:nvSpPr>
          <p:cNvPr id="16388" name="Slide Number Placeholder 12"/>
          <p:cNvSpPr>
            <a:spLocks noGrp="1"/>
          </p:cNvSpPr>
          <p:nvPr>
            <p:ph type="sldNum" sz="quarter" idx="4294967295"/>
          </p:nvPr>
        </p:nvSpPr>
        <p:spPr bwMode="auto">
          <a:noFill/>
          <a:ln>
            <a:miter lim="800000"/>
            <a:headEnd/>
            <a:tailEnd/>
          </a:ln>
        </p:spPr>
        <p:txBody>
          <a:bodyPr/>
          <a:lstStyle/>
          <a:p>
            <a:fld id="{F8410930-E8B5-475A-887D-3B635C1F4F0F}" type="slidenum">
              <a:rPr lang="en-US"/>
              <a:pPr/>
              <a:t>6</a:t>
            </a:fld>
            <a:endParaRPr lang="en-US" dirty="0"/>
          </a:p>
        </p:txBody>
      </p:sp>
      <p:sp>
        <p:nvSpPr>
          <p:cNvPr id="2" name="5-Point Star 1"/>
          <p:cNvSpPr/>
          <p:nvPr/>
        </p:nvSpPr>
        <p:spPr>
          <a:xfrm>
            <a:off x="5943600" y="2743200"/>
            <a:ext cx="304800" cy="304800"/>
          </a:xfrm>
          <a:prstGeom prst="star5">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5-Point Star 5"/>
          <p:cNvSpPr/>
          <p:nvPr/>
        </p:nvSpPr>
        <p:spPr>
          <a:xfrm>
            <a:off x="5638800" y="3276600"/>
            <a:ext cx="304800" cy="304800"/>
          </a:xfrm>
          <a:prstGeom prst="star5">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5"/>
          <p:cNvSpPr txBox="1">
            <a:spLocks/>
          </p:cNvSpPr>
          <p:nvPr/>
        </p:nvSpPr>
        <p:spPr>
          <a:xfrm>
            <a:off x="1371600" y="609600"/>
            <a:ext cx="7543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dirty="0" smtClean="0">
                <a:solidFill>
                  <a:schemeClr val="bg1"/>
                </a:solidFill>
                <a:latin typeface="Tahoma" charset="0"/>
                <a:ea typeface="ＭＳ Ｐゴシック" charset="0"/>
                <a:cs typeface="Tahoma" charset="0"/>
              </a:rPr>
              <a:t/>
            </a:r>
            <a:br>
              <a:rPr lang="en-US" sz="3200" dirty="0" smtClean="0">
                <a:solidFill>
                  <a:schemeClr val="bg1"/>
                </a:solidFill>
                <a:latin typeface="Tahoma" charset="0"/>
                <a:ea typeface="ＭＳ Ｐゴシック" charset="0"/>
                <a:cs typeface="Tahoma" charset="0"/>
              </a:rPr>
            </a:br>
            <a:r>
              <a:rPr lang="en-US" sz="3200" dirty="0" smtClean="0">
                <a:solidFill>
                  <a:schemeClr val="bg1"/>
                </a:solidFill>
                <a:latin typeface="Tahoma" charset="0"/>
                <a:ea typeface="ＭＳ Ｐゴシック" charset="0"/>
                <a:cs typeface="Tahoma" charset="0"/>
              </a:rPr>
              <a:t> A Closer Look at the </a:t>
            </a:r>
            <a:r>
              <a:rPr lang="en-US" sz="3600" dirty="0" smtClean="0">
                <a:solidFill>
                  <a:schemeClr val="bg1"/>
                </a:solidFill>
                <a:latin typeface="Calibri" pitchFamily="34" charset="0"/>
                <a:ea typeface="ＭＳ Ｐゴシック" charset="0"/>
                <a:cs typeface="Calibri" pitchFamily="34" charset="0"/>
              </a:rPr>
              <a:t>ELA Standards</a:t>
            </a:r>
            <a:endParaRPr lang="en-US" sz="3600" dirty="0">
              <a:solidFill>
                <a:schemeClr val="bg1"/>
              </a:solidFill>
              <a:latin typeface="Calibri" pitchFamily="34" charset="0"/>
              <a:ea typeface="ＭＳ Ｐゴシック" charset="0"/>
              <a:cs typeface="Calibri" pitchFamily="34" charset="0"/>
            </a:endParaRPr>
          </a:p>
        </p:txBody>
      </p:sp>
    </p:spTree>
    <p:extLst>
      <p:ext uri="{BB962C8B-B14F-4D97-AF65-F5344CB8AC3E}">
        <p14:creationId xmlns:p14="http://schemas.microsoft.com/office/powerpoint/2010/main" val="3815302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28800"/>
            <a:ext cx="9144000" cy="5029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371600" y="1189037"/>
            <a:ext cx="8334375" cy="639763"/>
          </a:xfrm>
        </p:spPr>
        <p:txBody>
          <a:bodyPr>
            <a:noAutofit/>
          </a:bodyPr>
          <a:lstStyle/>
          <a:p>
            <a:pPr algn="l"/>
            <a:r>
              <a:rPr lang="en-US" dirty="0" smtClean="0">
                <a:solidFill>
                  <a:schemeClr val="bg1"/>
                </a:solidFill>
                <a:latin typeface="Calibri"/>
                <a:cs typeface="Calibri"/>
              </a:rPr>
              <a:t>Key ideas and Details</a:t>
            </a:r>
            <a:endParaRPr lang="en-US" dirty="0">
              <a:solidFill>
                <a:schemeClr val="bg1"/>
              </a:solidFill>
              <a:latin typeface="Calibri"/>
              <a:cs typeface="Calibri"/>
            </a:endParaRPr>
          </a:p>
        </p:txBody>
      </p:sp>
      <p:sp>
        <p:nvSpPr>
          <p:cNvPr id="7" name="Rounded Rectangle 6"/>
          <p:cNvSpPr/>
          <p:nvPr/>
        </p:nvSpPr>
        <p:spPr>
          <a:xfrm>
            <a:off x="4876800" y="1981200"/>
            <a:ext cx="4038600" cy="4724400"/>
          </a:xfrm>
          <a:prstGeom prst="roundRect">
            <a:avLst/>
          </a:prstGeom>
          <a:solidFill>
            <a:srgbClr val="92D050"/>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b="1" dirty="0" smtClean="0">
              <a:solidFill>
                <a:schemeClr val="tx1"/>
              </a:solidFill>
              <a:latin typeface="Calibri" pitchFamily="34" charset="0"/>
            </a:endParaRPr>
          </a:p>
          <a:p>
            <a:pPr algn="ctr"/>
            <a:endParaRPr lang="en-US" sz="4400" b="1" dirty="0" smtClean="0">
              <a:solidFill>
                <a:schemeClr val="tx1"/>
              </a:solidFill>
              <a:latin typeface="Calibri" pitchFamily="34" charset="0"/>
            </a:endParaRPr>
          </a:p>
          <a:p>
            <a:pPr algn="ctr"/>
            <a:endParaRPr lang="en-US" sz="2400" dirty="0"/>
          </a:p>
          <a:p>
            <a:endParaRPr lang="en-US" sz="2400" dirty="0"/>
          </a:p>
          <a:p>
            <a:endParaRPr lang="en-US" sz="2400" dirty="0" smtClean="0">
              <a:solidFill>
                <a:schemeClr val="tx1"/>
              </a:solidFill>
            </a:endParaRPr>
          </a:p>
          <a:p>
            <a:pPr algn="ctr"/>
            <a:endParaRPr lang="en-US" sz="2400" b="1" dirty="0" smtClean="0">
              <a:solidFill>
                <a:schemeClr val="tx1"/>
              </a:solidFill>
            </a:endParaRPr>
          </a:p>
          <a:p>
            <a:pPr algn="ctr"/>
            <a:r>
              <a:rPr lang="en-US" sz="2400" b="1" dirty="0" smtClean="0">
                <a:solidFill>
                  <a:schemeClr val="tx1"/>
                </a:solidFill>
              </a:rPr>
              <a:t>NEW</a:t>
            </a:r>
          </a:p>
          <a:p>
            <a:r>
              <a:rPr lang="en-US" sz="2400" dirty="0" smtClean="0">
                <a:solidFill>
                  <a:schemeClr val="tx1"/>
                </a:solidFill>
              </a:rPr>
              <a:t>After </a:t>
            </a:r>
            <a:r>
              <a:rPr lang="en-US" sz="2400" dirty="0">
                <a:solidFill>
                  <a:schemeClr val="tx1"/>
                </a:solidFill>
              </a:rPr>
              <a:t>Reading “The </a:t>
            </a:r>
            <a:r>
              <a:rPr lang="en-US" sz="2400" dirty="0" err="1" smtClean="0">
                <a:solidFill>
                  <a:schemeClr val="tx1"/>
                </a:solidFill>
              </a:rPr>
              <a:t>Captive,”students</a:t>
            </a:r>
            <a:r>
              <a:rPr lang="en-US" sz="2400" dirty="0" smtClean="0">
                <a:solidFill>
                  <a:schemeClr val="tx1"/>
                </a:solidFill>
              </a:rPr>
              <a:t> </a:t>
            </a:r>
            <a:r>
              <a:rPr lang="en-US" sz="2400" dirty="0">
                <a:solidFill>
                  <a:schemeClr val="tx1"/>
                </a:solidFill>
              </a:rPr>
              <a:t>respond to </a:t>
            </a:r>
            <a:r>
              <a:rPr lang="en-US" sz="2400" dirty="0" smtClean="0">
                <a:solidFill>
                  <a:schemeClr val="tx1"/>
                </a:solidFill>
              </a:rPr>
              <a:t>this question in writing:</a:t>
            </a:r>
            <a:endParaRPr lang="en-US" sz="2400" dirty="0">
              <a:solidFill>
                <a:schemeClr val="tx1"/>
              </a:solidFill>
            </a:endParaRPr>
          </a:p>
          <a:p>
            <a:endParaRPr lang="en-US" sz="2400" dirty="0">
              <a:solidFill>
                <a:schemeClr val="tx1"/>
              </a:solidFill>
            </a:endParaRPr>
          </a:p>
          <a:p>
            <a:r>
              <a:rPr lang="en-US" sz="2400" dirty="0">
                <a:solidFill>
                  <a:schemeClr val="tx1"/>
                </a:solidFill>
              </a:rPr>
              <a:t>The author shows that Bessie is a caring person. Write a paragraph telling how Bessie is caring. Use specific details from the story to support your answer. </a:t>
            </a:r>
          </a:p>
          <a:p>
            <a:pPr algn="ctr"/>
            <a:endParaRPr lang="en-US" sz="2000" b="1" dirty="0" smtClean="0">
              <a:solidFill>
                <a:schemeClr val="tx1"/>
              </a:solidFill>
              <a:latin typeface="Calibri" pitchFamily="34" charset="0"/>
            </a:endParaRPr>
          </a:p>
          <a:p>
            <a:pPr algn="ctr"/>
            <a:endParaRPr lang="en-US" sz="4400" b="1" dirty="0" smtClean="0">
              <a:solidFill>
                <a:schemeClr val="tx1"/>
              </a:solidFill>
              <a:latin typeface="Calibri" pitchFamily="34" charset="0"/>
            </a:endParaRPr>
          </a:p>
          <a:p>
            <a:pPr algn="ctr"/>
            <a:r>
              <a:rPr lang="en-US" sz="4400" b="1" dirty="0" smtClean="0">
                <a:solidFill>
                  <a:schemeClr val="tx1"/>
                </a:solidFill>
                <a:latin typeface="Calibri" pitchFamily="34" charset="0"/>
              </a:rPr>
              <a:t>              </a:t>
            </a:r>
          </a:p>
          <a:p>
            <a:endParaRPr lang="en-US" sz="2800" b="1" dirty="0" smtClean="0">
              <a:solidFill>
                <a:schemeClr val="bg2"/>
              </a:solidFill>
              <a:latin typeface="Calibri" pitchFamily="34" charset="0"/>
            </a:endParaRPr>
          </a:p>
          <a:p>
            <a:endParaRPr lang="en-US" sz="2800" b="1" dirty="0" smtClean="0">
              <a:solidFill>
                <a:schemeClr val="bg2"/>
              </a:solidFill>
              <a:latin typeface="Calibri" pitchFamily="34" charset="0"/>
            </a:endParaRPr>
          </a:p>
          <a:p>
            <a:endParaRPr lang="en-US" sz="2800" b="1" dirty="0" smtClean="0">
              <a:solidFill>
                <a:schemeClr val="bg2"/>
              </a:solidFill>
              <a:latin typeface="Calibri" pitchFamily="34" charset="0"/>
            </a:endParaRPr>
          </a:p>
        </p:txBody>
      </p:sp>
      <p:sp>
        <p:nvSpPr>
          <p:cNvPr id="8" name="Rectangle 7"/>
          <p:cNvSpPr/>
          <p:nvPr/>
        </p:nvSpPr>
        <p:spPr>
          <a:xfrm>
            <a:off x="762000" y="2986799"/>
            <a:ext cx="3200400" cy="701731"/>
          </a:xfrm>
          <a:prstGeom prst="rect">
            <a:avLst/>
          </a:prstGeom>
        </p:spPr>
        <p:txBody>
          <a:bodyPr wrap="square">
            <a:spAutoFit/>
          </a:bodyPr>
          <a:lstStyle/>
          <a:p>
            <a:pPr>
              <a:lnSpc>
                <a:spcPct val="90000"/>
              </a:lnSpc>
              <a:buFont typeface="Wingdings" pitchFamily="2" charset="2"/>
              <a:buNone/>
            </a:pPr>
            <a:r>
              <a:rPr lang="en-US" sz="4400" dirty="0" smtClean="0">
                <a:latin typeface="Calibri" pitchFamily="34" charset="0"/>
                <a:cs typeface="Calibri" pitchFamily="34" charset="0"/>
              </a:rPr>
              <a:t>       </a:t>
            </a:r>
            <a:endParaRPr lang="en-US" sz="4400" dirty="0">
              <a:latin typeface="Calibri" pitchFamily="34" charset="0"/>
              <a:cs typeface="Calibri" pitchFamily="34" charset="0"/>
            </a:endParaRPr>
          </a:p>
        </p:txBody>
      </p:sp>
      <p:sp>
        <p:nvSpPr>
          <p:cNvPr id="13" name="Oval 12"/>
          <p:cNvSpPr/>
          <p:nvPr/>
        </p:nvSpPr>
        <p:spPr>
          <a:xfrm>
            <a:off x="1905000" y="3519398"/>
            <a:ext cx="914400" cy="443001"/>
          </a:xfrm>
          <a:prstGeom prst="ellipse">
            <a:avLst/>
          </a:prstGeom>
          <a:noFill/>
          <a:ln w="57150">
            <a:solidFill>
              <a:srgbClr val="CC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533400" y="1981200"/>
            <a:ext cx="3962400" cy="4724400"/>
          </a:xfrm>
          <a:prstGeom prst="roundRect">
            <a:avLst/>
          </a:prstGeom>
          <a:solidFill>
            <a:srgbClr val="92D050"/>
          </a:solidFil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400" b="1" dirty="0" smtClean="0">
                <a:solidFill>
                  <a:schemeClr val="tx1"/>
                </a:solidFill>
              </a:rPr>
              <a:t>OLD</a:t>
            </a:r>
          </a:p>
          <a:p>
            <a:r>
              <a:rPr lang="en-US" sz="2400" dirty="0" smtClean="0">
                <a:solidFill>
                  <a:schemeClr val="tx1"/>
                </a:solidFill>
                <a:cs typeface="Calibri" pitchFamily="34" charset="0"/>
              </a:rPr>
              <a:t>In the story </a:t>
            </a:r>
            <a:r>
              <a:rPr lang="en-US" sz="2400" b="1" dirty="0" smtClean="0">
                <a:solidFill>
                  <a:schemeClr val="tx1"/>
                </a:solidFill>
                <a:latin typeface="Calibri" pitchFamily="34" charset="0"/>
                <a:cs typeface="Calibri" pitchFamily="34" charset="0"/>
              </a:rPr>
              <a:t>“</a:t>
            </a:r>
            <a:r>
              <a:rPr lang="en-US" sz="2400" dirty="0" smtClean="0">
                <a:solidFill>
                  <a:schemeClr val="tx1"/>
                </a:solidFill>
              </a:rPr>
              <a:t>The </a:t>
            </a:r>
            <a:r>
              <a:rPr lang="en-US" sz="2400" dirty="0">
                <a:solidFill>
                  <a:schemeClr val="tx1"/>
                </a:solidFill>
              </a:rPr>
              <a:t>Captive” </a:t>
            </a:r>
            <a:r>
              <a:rPr lang="en-US" sz="2400" dirty="0" smtClean="0">
                <a:solidFill>
                  <a:schemeClr val="tx1"/>
                </a:solidFill>
              </a:rPr>
              <a:t>the author shows that Bessie is:</a:t>
            </a:r>
          </a:p>
          <a:p>
            <a:r>
              <a:rPr lang="en-US" sz="2400" dirty="0" smtClean="0">
                <a:solidFill>
                  <a:schemeClr val="tx1"/>
                </a:solidFill>
              </a:rPr>
              <a:t> </a:t>
            </a:r>
            <a:endParaRPr lang="en-US" sz="2400" b="1" dirty="0">
              <a:solidFill>
                <a:schemeClr val="tx1"/>
              </a:solidFill>
              <a:latin typeface="Calibri" pitchFamily="34" charset="0"/>
              <a:cs typeface="Calibri" pitchFamily="34" charset="0"/>
            </a:endParaRPr>
          </a:p>
          <a:p>
            <a:pPr lvl="0"/>
            <a:r>
              <a:rPr lang="en-US" sz="2400" dirty="0" smtClean="0">
                <a:solidFill>
                  <a:schemeClr val="tx1"/>
                </a:solidFill>
                <a:cs typeface="Calibri" pitchFamily="34" charset="0"/>
              </a:rPr>
              <a:t>a) Mean</a:t>
            </a:r>
            <a:endParaRPr lang="en-US" sz="2400" dirty="0">
              <a:solidFill>
                <a:schemeClr val="tx1"/>
              </a:solidFill>
              <a:cs typeface="Calibri" pitchFamily="34" charset="0"/>
            </a:endParaRPr>
          </a:p>
          <a:p>
            <a:pPr lvl="0"/>
            <a:r>
              <a:rPr lang="en-US" sz="2400" dirty="0" smtClean="0">
                <a:solidFill>
                  <a:schemeClr val="tx1"/>
                </a:solidFill>
                <a:cs typeface="Calibri" pitchFamily="34" charset="0"/>
              </a:rPr>
              <a:t>b) Caring</a:t>
            </a:r>
            <a:endParaRPr lang="en-US" sz="2400" dirty="0">
              <a:solidFill>
                <a:schemeClr val="tx1"/>
              </a:solidFill>
              <a:cs typeface="Calibri" pitchFamily="34" charset="0"/>
            </a:endParaRPr>
          </a:p>
          <a:p>
            <a:pPr lvl="0"/>
            <a:r>
              <a:rPr lang="en-US" sz="2400" dirty="0" smtClean="0">
                <a:solidFill>
                  <a:schemeClr val="tx1"/>
                </a:solidFill>
                <a:cs typeface="Calibri" pitchFamily="34" charset="0"/>
              </a:rPr>
              <a:t>c) Selfish</a:t>
            </a:r>
            <a:endParaRPr lang="en-US" sz="2400" dirty="0">
              <a:solidFill>
                <a:schemeClr val="tx1"/>
              </a:solidFill>
              <a:cs typeface="Calibri" pitchFamily="34" charset="0"/>
            </a:endParaRPr>
          </a:p>
          <a:p>
            <a:pPr lvl="0"/>
            <a:r>
              <a:rPr lang="en-US" sz="2400" dirty="0" smtClean="0">
                <a:solidFill>
                  <a:schemeClr val="tx1"/>
                </a:solidFill>
                <a:cs typeface="Calibri" pitchFamily="34" charset="0"/>
              </a:rPr>
              <a:t>d) Understanding</a:t>
            </a:r>
            <a:endParaRPr lang="en-US" sz="2400" dirty="0">
              <a:solidFill>
                <a:schemeClr val="tx1"/>
              </a:solidFill>
              <a:cs typeface="Calibri" pitchFamily="34" charset="0"/>
            </a:endParaRPr>
          </a:p>
        </p:txBody>
      </p:sp>
    </p:spTree>
    <p:extLst>
      <p:ext uri="{BB962C8B-B14F-4D97-AF65-F5344CB8AC3E}">
        <p14:creationId xmlns:p14="http://schemas.microsoft.com/office/powerpoint/2010/main" val="1691032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1447800" y="1219200"/>
            <a:ext cx="7870200" cy="457200"/>
          </a:xfrm>
        </p:spPr>
        <p:txBody>
          <a:bodyPr>
            <a:noAutofit/>
          </a:bodyPr>
          <a:lstStyle/>
          <a:p>
            <a:r>
              <a:rPr lang="en-US" sz="4400" dirty="0" smtClean="0">
                <a:solidFill>
                  <a:schemeClr val="bg1"/>
                </a:solidFill>
                <a:latin typeface="Calibri" pitchFamily="34" charset="0"/>
                <a:cs typeface="Calibri" pitchFamily="34" charset="0"/>
              </a:rPr>
              <a:t>Key Ideas and </a:t>
            </a:r>
            <a:r>
              <a:rPr lang="en-US" sz="4400" dirty="0" smtClean="0">
                <a:solidFill>
                  <a:schemeClr val="bg1"/>
                </a:solidFill>
                <a:latin typeface="Calibri" pitchFamily="34" charset="0"/>
                <a:cs typeface="Calibri" pitchFamily="34" charset="0"/>
              </a:rPr>
              <a:t>Details K-8</a:t>
            </a:r>
            <a:endParaRPr lang="en-US" sz="4400" dirty="0">
              <a:solidFill>
                <a:schemeClr val="bg1"/>
              </a:solidFill>
              <a:latin typeface="Calibri" pitchFamily="34" charset="0"/>
              <a:cs typeface="Calibri"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620427547"/>
              </p:ext>
            </p:extLst>
          </p:nvPr>
        </p:nvGraphicFramePr>
        <p:xfrm>
          <a:off x="1447800" y="2438400"/>
          <a:ext cx="7467600" cy="709236"/>
        </p:xfrm>
        <a:graphic>
          <a:graphicData uri="http://schemas.openxmlformats.org/drawingml/2006/table">
            <a:tbl>
              <a:tblPr firstRow="1" firstCol="1" bandRow="1" bandCol="1">
                <a:tableStyleId>{5C22544A-7EE6-4342-B048-85BDC9FD1C3A}</a:tableStyleId>
              </a:tblPr>
              <a:tblGrid>
                <a:gridCol w="2514600"/>
                <a:gridCol w="2600394"/>
                <a:gridCol w="2352606"/>
              </a:tblGrid>
              <a:tr h="228600">
                <a:tc>
                  <a:txBody>
                    <a:bodyPr/>
                    <a:lstStyle/>
                    <a:p>
                      <a:pPr marL="167005" marR="0" indent="-167005">
                        <a:spcBef>
                          <a:spcPts val="100"/>
                        </a:spcBef>
                        <a:spcAft>
                          <a:spcPts val="100"/>
                        </a:spcAft>
                      </a:pPr>
                      <a:r>
                        <a:rPr lang="en-US" sz="1000" dirty="0" smtClean="0">
                          <a:solidFill>
                            <a:sysClr val="windowText" lastClr="000000"/>
                          </a:solidFill>
                          <a:effectLst/>
                          <a:latin typeface="Arial"/>
                          <a:ea typeface="Calibri"/>
                          <a:cs typeface="Times New Roman"/>
                        </a:rPr>
                        <a:t>Kindergarten</a:t>
                      </a:r>
                      <a:endParaRPr lang="en-US" sz="1000" dirty="0">
                        <a:solidFill>
                          <a:sysClr val="windowText" lastClr="000000"/>
                        </a:solidFill>
                        <a:effectLst/>
                        <a:latin typeface="Arial"/>
                        <a:ea typeface="Calibri"/>
                        <a:cs typeface="Times New Roman"/>
                      </a:endParaRPr>
                    </a:p>
                  </a:txBody>
                  <a:tcPr marL="24546" marR="24546" marT="24546" marB="24546"/>
                </a:tc>
                <a:tc>
                  <a:txBody>
                    <a:bodyPr/>
                    <a:lstStyle/>
                    <a:p>
                      <a:pPr marL="167005" marR="0" indent="-167005">
                        <a:spcBef>
                          <a:spcPts val="100"/>
                        </a:spcBef>
                        <a:spcAft>
                          <a:spcPts val="100"/>
                        </a:spcAft>
                      </a:pPr>
                      <a:r>
                        <a:rPr lang="en-US" sz="1000" dirty="0" smtClean="0">
                          <a:solidFill>
                            <a:sysClr val="windowText" lastClr="000000"/>
                          </a:solidFill>
                          <a:effectLst/>
                          <a:latin typeface="Arial"/>
                          <a:ea typeface="Calibri"/>
                          <a:cs typeface="Times New Roman"/>
                        </a:rPr>
                        <a:t>First Grade</a:t>
                      </a:r>
                      <a:endParaRPr lang="en-US" sz="1000" dirty="0">
                        <a:solidFill>
                          <a:sysClr val="windowText" lastClr="000000"/>
                        </a:solidFill>
                        <a:effectLst/>
                        <a:latin typeface="Arial"/>
                        <a:ea typeface="Calibri"/>
                        <a:cs typeface="Times New Roman"/>
                      </a:endParaRPr>
                    </a:p>
                  </a:txBody>
                  <a:tcPr marL="24546" marR="24546" marT="24546" marB="24546"/>
                </a:tc>
                <a:tc>
                  <a:txBody>
                    <a:bodyPr/>
                    <a:lstStyle/>
                    <a:p>
                      <a:pPr marL="167005" marR="0" indent="-167005">
                        <a:spcBef>
                          <a:spcPts val="100"/>
                        </a:spcBef>
                        <a:spcAft>
                          <a:spcPts val="100"/>
                        </a:spcAft>
                      </a:pPr>
                      <a:r>
                        <a:rPr lang="en-US" sz="1000" dirty="0" smtClean="0">
                          <a:solidFill>
                            <a:sysClr val="windowText" lastClr="000000"/>
                          </a:solidFill>
                          <a:effectLst/>
                          <a:latin typeface="Arial"/>
                          <a:ea typeface="Calibri"/>
                          <a:cs typeface="Times New Roman"/>
                        </a:rPr>
                        <a:t>Second grade</a:t>
                      </a:r>
                      <a:endParaRPr lang="en-US" sz="1000" dirty="0">
                        <a:solidFill>
                          <a:sysClr val="windowText" lastClr="000000"/>
                        </a:solidFill>
                        <a:effectLst/>
                        <a:latin typeface="Arial"/>
                        <a:ea typeface="Calibri"/>
                        <a:cs typeface="Times New Roman"/>
                      </a:endParaRPr>
                    </a:p>
                  </a:txBody>
                  <a:tcPr marL="24546" marR="24546" marT="24546" marB="24546"/>
                </a:tc>
              </a:tr>
              <a:tr h="480636">
                <a:tc>
                  <a:txBody>
                    <a:bodyPr/>
                    <a:lstStyle/>
                    <a:p>
                      <a:pPr marL="167005" marR="0" indent="-167005">
                        <a:spcBef>
                          <a:spcPts val="100"/>
                        </a:spcBef>
                        <a:spcAft>
                          <a:spcPts val="100"/>
                        </a:spcAft>
                      </a:pPr>
                      <a:r>
                        <a:rPr lang="en-US" sz="1000" b="0" dirty="0">
                          <a:solidFill>
                            <a:sysClr val="windowText" lastClr="000000"/>
                          </a:solidFill>
                          <a:effectLst/>
                        </a:rPr>
                        <a:t>1. 	With prompting and support, ask and answer questions about key details in a text.</a:t>
                      </a:r>
                      <a:endParaRPr lang="en-US" sz="1000" b="0" dirty="0">
                        <a:solidFill>
                          <a:sysClr val="windowText" lastClr="000000"/>
                        </a:solidFill>
                        <a:effectLst/>
                        <a:latin typeface="Arial"/>
                        <a:ea typeface="Calibri"/>
                        <a:cs typeface="Times New Roman"/>
                      </a:endParaRPr>
                    </a:p>
                  </a:txBody>
                  <a:tcPr marL="24546" marR="24546" marT="24546" marB="24546">
                    <a:noFill/>
                  </a:tcPr>
                </a:tc>
                <a:tc>
                  <a:txBody>
                    <a:bodyPr/>
                    <a:lstStyle/>
                    <a:p>
                      <a:pPr marL="167005" marR="0" indent="-167005">
                        <a:spcBef>
                          <a:spcPts val="100"/>
                        </a:spcBef>
                        <a:spcAft>
                          <a:spcPts val="100"/>
                        </a:spcAft>
                      </a:pPr>
                      <a:r>
                        <a:rPr lang="en-US" sz="1000" dirty="0">
                          <a:effectLst/>
                        </a:rPr>
                        <a:t>1. 	Ask and answer questions about key details in a text.</a:t>
                      </a:r>
                      <a:endParaRPr lang="en-US" sz="1000" dirty="0">
                        <a:effectLst/>
                        <a:latin typeface="Arial"/>
                        <a:ea typeface="Calibri"/>
                        <a:cs typeface="Times New Roman"/>
                      </a:endParaRPr>
                    </a:p>
                  </a:txBody>
                  <a:tcPr marL="24546" marR="24546" marT="24546" marB="24546"/>
                </a:tc>
                <a:tc>
                  <a:txBody>
                    <a:bodyPr/>
                    <a:lstStyle/>
                    <a:p>
                      <a:pPr marL="167005" marR="0" indent="-167005">
                        <a:spcBef>
                          <a:spcPts val="100"/>
                        </a:spcBef>
                        <a:spcAft>
                          <a:spcPts val="100"/>
                        </a:spcAft>
                      </a:pPr>
                      <a:r>
                        <a:rPr lang="en-US" sz="900" dirty="0">
                          <a:effectLst/>
                        </a:rPr>
                        <a:t>1. 	Ask and answer such questions as who, what, where, when, why, and how to demonstrate understanding of key details in a text.</a:t>
                      </a:r>
                      <a:endParaRPr lang="en-US" sz="900" dirty="0">
                        <a:effectLst/>
                        <a:latin typeface="Arial"/>
                        <a:ea typeface="Calibri"/>
                        <a:cs typeface="Times New Roman"/>
                      </a:endParaRPr>
                    </a:p>
                  </a:txBody>
                  <a:tcPr marL="24546" marR="24546" marT="24546" marB="24546"/>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84700032"/>
              </p:ext>
            </p:extLst>
          </p:nvPr>
        </p:nvGraphicFramePr>
        <p:xfrm>
          <a:off x="1447800" y="3508941"/>
          <a:ext cx="7467600" cy="860880"/>
        </p:xfrm>
        <a:graphic>
          <a:graphicData uri="http://schemas.openxmlformats.org/drawingml/2006/table">
            <a:tbl>
              <a:tblPr firstRow="1" firstCol="1" bandRow="1" bandCol="1">
                <a:tableStyleId>{5C22544A-7EE6-4342-B048-85BDC9FD1C3A}</a:tableStyleId>
              </a:tblPr>
              <a:tblGrid>
                <a:gridCol w="2339241"/>
                <a:gridCol w="2646000"/>
                <a:gridCol w="2482359"/>
              </a:tblGrid>
              <a:tr h="194314">
                <a:tc>
                  <a:txBody>
                    <a:bodyPr/>
                    <a:lstStyle/>
                    <a:p>
                      <a:pPr marL="0" marR="0" algn="l">
                        <a:spcBef>
                          <a:spcPts val="100"/>
                        </a:spcBef>
                        <a:spcAft>
                          <a:spcPts val="100"/>
                        </a:spcAft>
                      </a:pPr>
                      <a:r>
                        <a:rPr lang="en-US" sz="1000" dirty="0" smtClean="0">
                          <a:solidFill>
                            <a:sysClr val="windowText" lastClr="000000"/>
                          </a:solidFill>
                          <a:effectLst/>
                          <a:latin typeface="+mj-lt"/>
                        </a:rPr>
                        <a:t>Third Grade</a:t>
                      </a:r>
                      <a:endParaRPr lang="en-US" sz="900" dirty="0">
                        <a:solidFill>
                          <a:sysClr val="windowText" lastClr="000000"/>
                        </a:solidFill>
                        <a:effectLst/>
                        <a:latin typeface="+mj-lt"/>
                        <a:ea typeface="Calibri"/>
                        <a:cs typeface="Times New Roman"/>
                      </a:endParaRPr>
                    </a:p>
                  </a:txBody>
                  <a:tcPr marL="24720" marR="24720" marT="24720" marB="24720" anchor="ctr"/>
                </a:tc>
                <a:tc>
                  <a:txBody>
                    <a:bodyPr/>
                    <a:lstStyle/>
                    <a:p>
                      <a:pPr marL="0" marR="0" algn="l">
                        <a:spcBef>
                          <a:spcPts val="100"/>
                        </a:spcBef>
                        <a:spcAft>
                          <a:spcPts val="100"/>
                        </a:spcAft>
                      </a:pPr>
                      <a:r>
                        <a:rPr lang="en-US" sz="1000" dirty="0" smtClean="0">
                          <a:solidFill>
                            <a:sysClr val="windowText" lastClr="000000"/>
                          </a:solidFill>
                          <a:effectLst/>
                          <a:latin typeface="+mj-lt"/>
                        </a:rPr>
                        <a:t>Fourth Grade</a:t>
                      </a:r>
                      <a:endParaRPr lang="en-US" sz="900" dirty="0">
                        <a:solidFill>
                          <a:sysClr val="windowText" lastClr="000000"/>
                        </a:solidFill>
                        <a:effectLst/>
                        <a:latin typeface="+mj-lt"/>
                        <a:ea typeface="Calibri"/>
                        <a:cs typeface="Times New Roman"/>
                      </a:endParaRPr>
                    </a:p>
                  </a:txBody>
                  <a:tcPr marL="24720" marR="24720" marT="24720" marB="24720" anchor="ctr"/>
                </a:tc>
                <a:tc>
                  <a:txBody>
                    <a:bodyPr/>
                    <a:lstStyle/>
                    <a:p>
                      <a:pPr marL="0" marR="0" algn="l">
                        <a:spcBef>
                          <a:spcPts val="100"/>
                        </a:spcBef>
                        <a:spcAft>
                          <a:spcPts val="100"/>
                        </a:spcAft>
                      </a:pPr>
                      <a:r>
                        <a:rPr lang="en-US" sz="1000" dirty="0" smtClean="0">
                          <a:solidFill>
                            <a:sysClr val="windowText" lastClr="000000"/>
                          </a:solidFill>
                          <a:effectLst/>
                          <a:latin typeface="+mj-lt"/>
                        </a:rPr>
                        <a:t>Fifth Grade</a:t>
                      </a:r>
                      <a:endParaRPr lang="en-US" sz="900" dirty="0">
                        <a:solidFill>
                          <a:sysClr val="windowText" lastClr="000000"/>
                        </a:solidFill>
                        <a:effectLst/>
                        <a:latin typeface="+mj-lt"/>
                        <a:ea typeface="Calibri"/>
                        <a:cs typeface="Times New Roman"/>
                      </a:endParaRPr>
                    </a:p>
                  </a:txBody>
                  <a:tcPr marL="24720" marR="24720" marT="24720" marB="24720" anchor="ctr"/>
                </a:tc>
              </a:tr>
              <a:tr h="484060">
                <a:tc>
                  <a:txBody>
                    <a:bodyPr/>
                    <a:lstStyle/>
                    <a:p>
                      <a:pPr marL="171450" marR="0" indent="-171450">
                        <a:spcBef>
                          <a:spcPts val="100"/>
                        </a:spcBef>
                        <a:spcAft>
                          <a:spcPts val="100"/>
                        </a:spcAft>
                      </a:pPr>
                      <a:r>
                        <a:rPr lang="en-US" sz="1000" b="0" dirty="0">
                          <a:solidFill>
                            <a:sysClr val="windowText" lastClr="000000"/>
                          </a:solidFill>
                          <a:effectLst/>
                        </a:rPr>
                        <a:t>1. 	Ask and answer questions to demonstrate understanding of a text, referring explicitly to the text as the basis for the answers.</a:t>
                      </a:r>
                      <a:endParaRPr lang="en-US" sz="900" b="0" dirty="0">
                        <a:solidFill>
                          <a:sysClr val="windowText" lastClr="000000"/>
                        </a:solidFill>
                        <a:effectLst/>
                        <a:latin typeface="Arial"/>
                        <a:ea typeface="Calibri"/>
                        <a:cs typeface="Times New Roman"/>
                      </a:endParaRPr>
                    </a:p>
                  </a:txBody>
                  <a:tcPr marL="24720" marR="24720" marT="24720" marB="24720">
                    <a:noFill/>
                  </a:tcPr>
                </a:tc>
                <a:tc>
                  <a:txBody>
                    <a:bodyPr/>
                    <a:lstStyle/>
                    <a:p>
                      <a:pPr marL="160020" marR="0" indent="-153670">
                        <a:spcBef>
                          <a:spcPts val="100"/>
                        </a:spcBef>
                        <a:spcAft>
                          <a:spcPts val="100"/>
                        </a:spcAft>
                      </a:pPr>
                      <a:r>
                        <a:rPr lang="en-US" sz="1000" b="0" dirty="0">
                          <a:effectLst/>
                        </a:rPr>
                        <a:t>1. 	Refer to details and examples in a text when explaining what the text says explicitly and when drawing inferences from the text.</a:t>
                      </a:r>
                      <a:endParaRPr lang="en-US" sz="900" b="0" dirty="0">
                        <a:effectLst/>
                        <a:latin typeface="Arial"/>
                        <a:ea typeface="Calibri"/>
                        <a:cs typeface="Times New Roman"/>
                      </a:endParaRPr>
                    </a:p>
                  </a:txBody>
                  <a:tcPr marL="24720" marR="24720" marT="24720" marB="24720"/>
                </a:tc>
                <a:tc>
                  <a:txBody>
                    <a:bodyPr/>
                    <a:lstStyle/>
                    <a:p>
                      <a:pPr marL="160020" marR="0" indent="-171450">
                        <a:spcBef>
                          <a:spcPts val="100"/>
                        </a:spcBef>
                        <a:spcAft>
                          <a:spcPts val="100"/>
                        </a:spcAft>
                      </a:pPr>
                      <a:r>
                        <a:rPr lang="en-US" sz="1000" b="0" dirty="0">
                          <a:effectLst/>
                        </a:rPr>
                        <a:t>1. 	Quote accurately from a text when explaining what the text says explicitly and when drawing inferences from the text.</a:t>
                      </a:r>
                      <a:endParaRPr lang="en-US" sz="900" b="0" dirty="0">
                        <a:effectLst/>
                        <a:latin typeface="Arial"/>
                        <a:ea typeface="Calibri"/>
                        <a:cs typeface="Times New Roman"/>
                      </a:endParaRPr>
                    </a:p>
                  </a:txBody>
                  <a:tcPr marL="24720" marR="24720" marT="24720" marB="24720"/>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547614619"/>
              </p:ext>
            </p:extLst>
          </p:nvPr>
        </p:nvGraphicFramePr>
        <p:xfrm>
          <a:off x="1447800" y="4851400"/>
          <a:ext cx="7467600" cy="865828"/>
        </p:xfrm>
        <a:graphic>
          <a:graphicData uri="http://schemas.openxmlformats.org/drawingml/2006/table">
            <a:tbl>
              <a:tblPr firstRow="1" firstCol="1" bandRow="1" bandCol="1">
                <a:tableStyleId>{5C22544A-7EE6-4342-B048-85BDC9FD1C3A}</a:tableStyleId>
              </a:tblPr>
              <a:tblGrid>
                <a:gridCol w="2489200"/>
                <a:gridCol w="2489200"/>
                <a:gridCol w="2489200"/>
              </a:tblGrid>
              <a:tr h="0">
                <a:tc>
                  <a:txBody>
                    <a:bodyPr/>
                    <a:lstStyle/>
                    <a:p>
                      <a:pPr marL="0" marR="0" algn="l">
                        <a:spcBef>
                          <a:spcPts val="100"/>
                        </a:spcBef>
                        <a:spcAft>
                          <a:spcPts val="100"/>
                        </a:spcAft>
                      </a:pPr>
                      <a:r>
                        <a:rPr lang="en-US" sz="1000" dirty="0">
                          <a:solidFill>
                            <a:schemeClr val="tx1"/>
                          </a:solidFill>
                          <a:effectLst/>
                          <a:latin typeface="+mj-lt"/>
                        </a:rPr>
                        <a:t>Grade 6 Students</a:t>
                      </a:r>
                      <a:endParaRPr lang="en-US" sz="1000" dirty="0">
                        <a:solidFill>
                          <a:schemeClr val="tx1"/>
                        </a:solidFill>
                        <a:effectLst/>
                        <a:latin typeface="+mj-lt"/>
                        <a:ea typeface="Calibri"/>
                        <a:cs typeface="Times New Roman"/>
                      </a:endParaRPr>
                    </a:p>
                  </a:txBody>
                  <a:tcPr marL="25957" marR="25957" marT="25957" marB="25957" anchor="ctr"/>
                </a:tc>
                <a:tc>
                  <a:txBody>
                    <a:bodyPr/>
                    <a:lstStyle/>
                    <a:p>
                      <a:pPr marL="0" marR="0" algn="l">
                        <a:spcBef>
                          <a:spcPts val="100"/>
                        </a:spcBef>
                        <a:spcAft>
                          <a:spcPts val="100"/>
                        </a:spcAft>
                      </a:pPr>
                      <a:r>
                        <a:rPr lang="en-US" sz="1000" dirty="0">
                          <a:solidFill>
                            <a:schemeClr val="tx1"/>
                          </a:solidFill>
                          <a:effectLst/>
                          <a:latin typeface="+mj-lt"/>
                        </a:rPr>
                        <a:t>Grade 7 Students</a:t>
                      </a:r>
                      <a:endParaRPr lang="en-US" sz="1000" dirty="0">
                        <a:solidFill>
                          <a:schemeClr val="tx1"/>
                        </a:solidFill>
                        <a:effectLst/>
                        <a:latin typeface="+mj-lt"/>
                        <a:ea typeface="Calibri"/>
                        <a:cs typeface="Times New Roman"/>
                      </a:endParaRPr>
                    </a:p>
                  </a:txBody>
                  <a:tcPr marL="25957" marR="25957" marT="25957" marB="25957" anchor="ctr"/>
                </a:tc>
                <a:tc>
                  <a:txBody>
                    <a:bodyPr/>
                    <a:lstStyle/>
                    <a:p>
                      <a:pPr marL="0" marR="0" algn="l">
                        <a:spcBef>
                          <a:spcPts val="100"/>
                        </a:spcBef>
                        <a:spcAft>
                          <a:spcPts val="100"/>
                        </a:spcAft>
                      </a:pPr>
                      <a:r>
                        <a:rPr lang="en-US" sz="1000" dirty="0">
                          <a:solidFill>
                            <a:schemeClr val="tx1"/>
                          </a:solidFill>
                          <a:effectLst/>
                          <a:latin typeface="+mj-lt"/>
                        </a:rPr>
                        <a:t>Grade 8 Students</a:t>
                      </a:r>
                      <a:endParaRPr lang="en-US" sz="1000" dirty="0">
                        <a:solidFill>
                          <a:schemeClr val="tx1"/>
                        </a:solidFill>
                        <a:effectLst/>
                        <a:latin typeface="+mj-lt"/>
                        <a:ea typeface="Calibri"/>
                        <a:cs typeface="Times New Roman"/>
                      </a:endParaRPr>
                    </a:p>
                  </a:txBody>
                  <a:tcPr marL="25957" marR="25957" marT="25957" marB="25957" anchor="ctr"/>
                </a:tc>
              </a:tr>
              <a:tr h="660396">
                <a:tc>
                  <a:txBody>
                    <a:bodyPr/>
                    <a:lstStyle/>
                    <a:p>
                      <a:pPr marL="0" marR="0" indent="0">
                        <a:spcBef>
                          <a:spcPts val="0"/>
                        </a:spcBef>
                        <a:spcAft>
                          <a:spcPts val="0"/>
                        </a:spcAft>
                        <a:buFont typeface="Arial" pitchFamily="34" charset="0"/>
                        <a:buNone/>
                      </a:pPr>
                      <a:r>
                        <a:rPr lang="en-US" sz="1000" b="0" dirty="0" smtClean="0">
                          <a:solidFill>
                            <a:schemeClr val="tx1"/>
                          </a:solidFill>
                          <a:effectLst/>
                        </a:rPr>
                        <a:t>1. Cite </a:t>
                      </a:r>
                      <a:r>
                        <a:rPr lang="en-US" sz="1000" b="0" dirty="0">
                          <a:solidFill>
                            <a:schemeClr val="tx1"/>
                          </a:solidFill>
                          <a:effectLst/>
                        </a:rPr>
                        <a:t>textual evidence to support analysis of what the text says explicitly as well as inferences drawn from the text.</a:t>
                      </a:r>
                      <a:endParaRPr lang="en-US" sz="1000" b="0" dirty="0">
                        <a:solidFill>
                          <a:schemeClr val="tx1"/>
                        </a:solidFill>
                        <a:effectLst/>
                        <a:latin typeface="Arial"/>
                        <a:ea typeface="Calibri"/>
                        <a:cs typeface="Times New Roman"/>
                      </a:endParaRPr>
                    </a:p>
                  </a:txBody>
                  <a:tcPr marL="25957" marR="25957" marT="25957" marB="25957">
                    <a:noFill/>
                  </a:tcPr>
                </a:tc>
                <a:tc>
                  <a:txBody>
                    <a:bodyPr/>
                    <a:lstStyle/>
                    <a:p>
                      <a:pPr marL="245745" marR="0" indent="-245745">
                        <a:spcBef>
                          <a:spcPts val="0"/>
                        </a:spcBef>
                        <a:spcAft>
                          <a:spcPts val="0"/>
                        </a:spcAft>
                      </a:pPr>
                      <a:r>
                        <a:rPr lang="en-US" sz="1000">
                          <a:effectLst/>
                        </a:rPr>
                        <a:t>1. 	Cite several pieces of textual evidence to support analysis of what the text says explicitly as well as inferences drawn from the text.</a:t>
                      </a:r>
                      <a:endParaRPr lang="en-US" sz="1000">
                        <a:effectLst/>
                        <a:latin typeface="Arial"/>
                        <a:ea typeface="Calibri"/>
                        <a:cs typeface="Times New Roman"/>
                      </a:endParaRPr>
                    </a:p>
                  </a:txBody>
                  <a:tcPr marL="25957" marR="25957" marT="25957" marB="25957"/>
                </a:tc>
                <a:tc>
                  <a:txBody>
                    <a:bodyPr/>
                    <a:lstStyle/>
                    <a:p>
                      <a:pPr marL="245745" marR="0" indent="-245745">
                        <a:spcBef>
                          <a:spcPts val="0"/>
                        </a:spcBef>
                        <a:spcAft>
                          <a:spcPts val="0"/>
                        </a:spcAft>
                      </a:pPr>
                      <a:r>
                        <a:rPr lang="en-US" sz="1000" dirty="0">
                          <a:effectLst/>
                        </a:rPr>
                        <a:t>1. 	Cite the textual evidence that most strongly supports an analysis of what the text says explicitly as well as inferences drawn from the text.</a:t>
                      </a:r>
                      <a:endParaRPr lang="en-US" sz="1000" dirty="0">
                        <a:effectLst/>
                        <a:latin typeface="Arial"/>
                        <a:ea typeface="Calibri"/>
                        <a:cs typeface="Times New Roman"/>
                      </a:endParaRPr>
                    </a:p>
                  </a:txBody>
                  <a:tcPr marL="25957" marR="25957" marT="25957" marB="25957"/>
                </a:tc>
              </a:tr>
            </a:tbl>
          </a:graphicData>
        </a:graphic>
      </p:graphicFrame>
    </p:spTree>
    <p:extLst>
      <p:ext uri="{BB962C8B-B14F-4D97-AF65-F5344CB8AC3E}">
        <p14:creationId xmlns:p14="http://schemas.microsoft.com/office/powerpoint/2010/main" val="1667088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066800"/>
            <a:ext cx="7543800" cy="762000"/>
          </a:xfrm>
        </p:spPr>
        <p:txBody>
          <a:bodyPr>
            <a:noAutofit/>
          </a:bodyPr>
          <a:lstStyle/>
          <a:p>
            <a:pPr marL="0" indent="0" algn="l"/>
            <a:r>
              <a:rPr lang="en-US" dirty="0" smtClean="0">
                <a:solidFill>
                  <a:schemeClr val="bg1"/>
                </a:solidFill>
                <a:latin typeface="Calibri" pitchFamily="34" charset="0"/>
                <a:cs typeface="Calibri" pitchFamily="34" charset="0"/>
              </a:rPr>
              <a:t>Key Ideas and Details</a:t>
            </a:r>
            <a:endParaRPr lang="en-US" dirty="0">
              <a:solidFill>
                <a:schemeClr val="bg1"/>
              </a:solidFill>
              <a:latin typeface="Calibri" pitchFamily="34" charset="0"/>
              <a:cs typeface="Calibri" pitchFamily="34" charset="0"/>
            </a:endParaRPr>
          </a:p>
        </p:txBody>
      </p:sp>
      <p:sp>
        <p:nvSpPr>
          <p:cNvPr id="3" name="Content Placeholder 2"/>
          <p:cNvSpPr>
            <a:spLocks noGrp="1"/>
          </p:cNvSpPr>
          <p:nvPr>
            <p:ph idx="1"/>
          </p:nvPr>
        </p:nvSpPr>
        <p:spPr>
          <a:xfrm>
            <a:off x="1447800" y="1981200"/>
            <a:ext cx="7543800" cy="4876800"/>
          </a:xfrm>
        </p:spPr>
        <p:txBody>
          <a:bodyPr>
            <a:normAutofit/>
          </a:bodyPr>
          <a:lstStyle/>
          <a:p>
            <a:pPr marL="0" indent="0" algn="ctr">
              <a:buNone/>
            </a:pPr>
            <a:endParaRPr lang="en-US" sz="4400" dirty="0" smtClean="0">
              <a:latin typeface="Calibri" pitchFamily="34" charset="0"/>
              <a:cs typeface="Calibri" pitchFamily="34" charset="0"/>
            </a:endParaRPr>
          </a:p>
          <a:p>
            <a:pPr marL="0" indent="0" algn="ctr">
              <a:buNone/>
            </a:pPr>
            <a:r>
              <a:rPr lang="en-US" sz="4400" dirty="0" smtClean="0">
                <a:latin typeface="Calibri" pitchFamily="34" charset="0"/>
                <a:cs typeface="Calibri" pitchFamily="34" charset="0"/>
              </a:rPr>
              <a:t>What is similar and different from grade level to grade level?</a:t>
            </a:r>
          </a:p>
          <a:p>
            <a:pPr marL="0" indent="0" algn="ctr">
              <a:buNone/>
            </a:pPr>
            <a:endParaRPr lang="en-US" sz="4400" dirty="0">
              <a:latin typeface="Calibri" pitchFamily="34" charset="0"/>
              <a:cs typeface="Calibri" pitchFamily="34" charset="0"/>
            </a:endParaRPr>
          </a:p>
        </p:txBody>
      </p:sp>
    </p:spTree>
    <p:extLst>
      <p:ext uri="{BB962C8B-B14F-4D97-AF65-F5344CB8AC3E}">
        <p14:creationId xmlns:p14="http://schemas.microsoft.com/office/powerpoint/2010/main" val="4015183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5435</TotalTime>
  <Words>2306</Words>
  <Application>Microsoft Office PowerPoint</Application>
  <PresentationFormat>On-screen Show (4:3)</PresentationFormat>
  <Paragraphs>371</Paragraphs>
  <Slides>22</Slides>
  <Notes>14</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vt:lpstr>
      <vt:lpstr>PowerPoint Presentation</vt:lpstr>
      <vt:lpstr>Shifts in ELA/Literacy</vt:lpstr>
      <vt:lpstr>  English Language Arts Standards</vt:lpstr>
      <vt:lpstr>  English Language Arts Standards</vt:lpstr>
      <vt:lpstr>PowerPoint Presentation</vt:lpstr>
      <vt:lpstr>Key ideas and Details</vt:lpstr>
      <vt:lpstr>PowerPoint Presentation</vt:lpstr>
      <vt:lpstr>Key Ideas and Details</vt:lpstr>
      <vt:lpstr> Craft and Structure </vt:lpstr>
      <vt:lpstr> Craft and Structure </vt:lpstr>
      <vt:lpstr>Similarities and Differences</vt:lpstr>
      <vt:lpstr>Writing</vt:lpstr>
      <vt:lpstr>A. Opinion/argument   B. Informational/Explanatory C. Narrative (Story) </vt:lpstr>
      <vt:lpstr>  English Language Arts Standards</vt:lpstr>
      <vt:lpstr>Listening and Speaking</vt:lpstr>
      <vt:lpstr>Language</vt:lpstr>
      <vt:lpstr>Transition to CCSS: Instruction </vt:lpstr>
      <vt:lpstr>Transition to CCSS: Testing</vt:lpstr>
      <vt:lpstr>How  You Can Support Your Child</vt:lpstr>
      <vt:lpstr>Table Talk</vt:lpstr>
      <vt:lpstr>PowerPoint Presentation</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SCUSD</cp:lastModifiedBy>
  <cp:revision>184</cp:revision>
  <cp:lastPrinted>2014-02-19T18:21:11Z</cp:lastPrinted>
  <dcterms:created xsi:type="dcterms:W3CDTF">2012-01-25T19:43:10Z</dcterms:created>
  <dcterms:modified xsi:type="dcterms:W3CDTF">2014-02-19T22:18:22Z</dcterms:modified>
</cp:coreProperties>
</file>