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Roboto Mon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gRT6pdXN0MZI2yHgxADF1Vhrs1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Mono-bold.fntdata"/><Relationship Id="rId21" Type="http://schemas.openxmlformats.org/officeDocument/2006/relationships/font" Target="fonts/RobotoMono-regular.fntdata"/><Relationship Id="rId24" Type="http://schemas.openxmlformats.org/officeDocument/2006/relationships/font" Target="fonts/RobotoMono-boldItalic.fntdata"/><Relationship Id="rId23" Type="http://schemas.openxmlformats.org/officeDocument/2006/relationships/font" Target="fonts/RobotoMon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Overview:</a:t>
            </a:r>
            <a:endParaRPr/>
          </a:p>
          <a:p>
            <a:pPr indent="-171450" lvl="0" marL="171450" rtl="0" algn="l">
              <a:lnSpc>
                <a:spcPct val="100000"/>
              </a:lnSpc>
              <a:spcBef>
                <a:spcPts val="0"/>
              </a:spcBef>
              <a:spcAft>
                <a:spcPts val="0"/>
              </a:spcAft>
              <a:buClr>
                <a:schemeClr val="dk1"/>
              </a:buClr>
              <a:buSzPts val="1200"/>
              <a:buFont typeface="Arial"/>
              <a:buChar char="•"/>
            </a:pPr>
            <a:r>
              <a:rPr lang="en-US"/>
              <a:t>Who I am and why my involvement with </a:t>
            </a:r>
            <a:r>
              <a:rPr lang="en-US" u="sng"/>
              <a:t>Decoding Dyslexia</a:t>
            </a:r>
            <a:r>
              <a:rPr lang="en-US"/>
              <a:t> is important to parents, educators and students in SCUSD.</a:t>
            </a:r>
            <a:endParaRPr/>
          </a:p>
          <a:p>
            <a:pPr indent="-171450" lvl="0" marL="171450" rtl="0" algn="l">
              <a:lnSpc>
                <a:spcPct val="100000"/>
              </a:lnSpc>
              <a:spcBef>
                <a:spcPts val="0"/>
              </a:spcBef>
              <a:spcAft>
                <a:spcPts val="0"/>
              </a:spcAft>
              <a:buClr>
                <a:schemeClr val="dk1"/>
              </a:buClr>
              <a:buSzPts val="1200"/>
              <a:buFont typeface="Arial"/>
              <a:buChar char="•"/>
            </a:pPr>
            <a:r>
              <a:rPr lang="en-US" u="sng"/>
              <a:t>Dyslexia 101</a:t>
            </a:r>
            <a:r>
              <a:rPr lang="en-US"/>
              <a:t>, to:</a:t>
            </a:r>
            <a:endParaRPr/>
          </a:p>
          <a:p>
            <a:pPr indent="-171450" lvl="1" marL="628650" rtl="0" algn="l">
              <a:lnSpc>
                <a:spcPct val="100000"/>
              </a:lnSpc>
              <a:spcBef>
                <a:spcPts val="0"/>
              </a:spcBef>
              <a:spcAft>
                <a:spcPts val="0"/>
              </a:spcAft>
              <a:buClr>
                <a:schemeClr val="dk1"/>
              </a:buClr>
              <a:buSzPts val="1200"/>
              <a:buFont typeface="Arial"/>
              <a:buChar char="•"/>
            </a:pPr>
            <a:r>
              <a:rPr lang="en-US"/>
              <a:t>address common myths and affirm facts</a:t>
            </a:r>
            <a:endParaRPr/>
          </a:p>
          <a:p>
            <a:pPr indent="-171450" lvl="1" marL="628650" rtl="0" algn="l">
              <a:lnSpc>
                <a:spcPct val="100000"/>
              </a:lnSpc>
              <a:spcBef>
                <a:spcPts val="0"/>
              </a:spcBef>
              <a:spcAft>
                <a:spcPts val="0"/>
              </a:spcAft>
              <a:buClr>
                <a:schemeClr val="dk1"/>
              </a:buClr>
              <a:buSzPts val="1200"/>
              <a:buFont typeface="Arial"/>
              <a:buChar char="•"/>
            </a:pPr>
            <a:r>
              <a:rPr lang="en-US"/>
              <a:t>describe dyslexia</a:t>
            </a:r>
            <a:endParaRPr/>
          </a:p>
          <a:p>
            <a:pPr indent="-171450" lvl="1" marL="628650" rtl="0" algn="l">
              <a:lnSpc>
                <a:spcPct val="100000"/>
              </a:lnSpc>
              <a:spcBef>
                <a:spcPts val="0"/>
              </a:spcBef>
              <a:spcAft>
                <a:spcPts val="0"/>
              </a:spcAft>
              <a:buClr>
                <a:schemeClr val="dk1"/>
              </a:buClr>
              <a:buSzPts val="1200"/>
              <a:buFont typeface="Arial"/>
              <a:buChar char="•"/>
            </a:pPr>
            <a:r>
              <a:rPr lang="en-US"/>
              <a:t>describe impacts of unremediated dyslexia on students and society</a:t>
            </a:r>
            <a:endParaRPr/>
          </a:p>
          <a:p>
            <a:pPr indent="-171450" lvl="0" marL="171450" rtl="0" algn="l">
              <a:lnSpc>
                <a:spcPct val="100000"/>
              </a:lnSpc>
              <a:spcBef>
                <a:spcPts val="0"/>
              </a:spcBef>
              <a:spcAft>
                <a:spcPts val="0"/>
              </a:spcAft>
              <a:buClr>
                <a:schemeClr val="dk1"/>
              </a:buClr>
              <a:buSzPts val="1200"/>
              <a:buFont typeface="Arial"/>
              <a:buChar char="•"/>
            </a:pPr>
            <a:r>
              <a:rPr lang="en-US"/>
              <a:t>Describe </a:t>
            </a:r>
            <a:r>
              <a:rPr lang="en-US" u="sng"/>
              <a:t>interventions</a:t>
            </a:r>
            <a:r>
              <a:rPr lang="en-US"/>
              <a:t> that can be used both in main class and SpEd</a:t>
            </a:r>
            <a:endParaRPr/>
          </a:p>
          <a:p>
            <a:pPr indent="-171450" lvl="0" marL="171450" rtl="0" algn="l">
              <a:lnSpc>
                <a:spcPct val="100000"/>
              </a:lnSpc>
              <a:spcBef>
                <a:spcPts val="0"/>
              </a:spcBef>
              <a:spcAft>
                <a:spcPts val="0"/>
              </a:spcAft>
              <a:buClr>
                <a:schemeClr val="dk1"/>
              </a:buClr>
              <a:buSzPts val="1200"/>
              <a:buFont typeface="Arial"/>
              <a:buChar char="•"/>
            </a:pPr>
            <a:r>
              <a:rPr lang="en-US"/>
              <a:t>Share important events in </a:t>
            </a:r>
            <a:r>
              <a:rPr lang="en-US" u="sng"/>
              <a:t>law and policy</a:t>
            </a:r>
            <a:r>
              <a:rPr lang="en-US"/>
              <a:t> to address the growing awareness of and demand for better dyslexia intervention.</a:t>
            </a:r>
            <a:endParaRPr/>
          </a:p>
          <a:p>
            <a:pPr indent="-171450" lvl="0" marL="171450" rtl="0" algn="l">
              <a:lnSpc>
                <a:spcPct val="100000"/>
              </a:lnSpc>
              <a:spcBef>
                <a:spcPts val="0"/>
              </a:spcBef>
              <a:spcAft>
                <a:spcPts val="0"/>
              </a:spcAft>
              <a:buClr>
                <a:schemeClr val="dk1"/>
              </a:buClr>
              <a:buSzPts val="1200"/>
              <a:buFont typeface="Arial"/>
              <a:buChar char="•"/>
            </a:pPr>
            <a:r>
              <a:rPr lang="en-US" u="sng"/>
              <a:t>Steps being taken</a:t>
            </a:r>
            <a:r>
              <a:rPr lang="en-US"/>
              <a:t> by CDE and districts in the State.</a:t>
            </a:r>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57b352bb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757b352bb2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Although slow in reading, the same person is often a very fast and able thinker.</a:t>
            </a:r>
            <a:endParaRPr/>
          </a:p>
        </p:txBody>
      </p:sp>
      <p:sp>
        <p:nvSpPr>
          <p:cNvPr id="217" name="Google Shape;217;g757b352bb2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Parents like me. Struggling to understand why my kid isn’t learning to read, despite being smart and surrounded by great teachers.</a:t>
            </a:r>
            <a:endParaRPr/>
          </a:p>
          <a:p>
            <a:pPr indent="-171450" lvl="0" marL="171450" rtl="0" algn="l">
              <a:lnSpc>
                <a:spcPct val="100000"/>
              </a:lnSpc>
              <a:spcBef>
                <a:spcPts val="0"/>
              </a:spcBef>
              <a:spcAft>
                <a:spcPts val="0"/>
              </a:spcAft>
              <a:buClr>
                <a:schemeClr val="dk1"/>
              </a:buClr>
              <a:buSzPts val="1200"/>
              <a:buFont typeface="Arial"/>
              <a:buChar char="•"/>
            </a:pPr>
            <a:r>
              <a:rPr lang="en-US"/>
              <a:t>Due to the work of DD nationally, 30 states have dyslexia laws, and 13 have legislation pending.</a:t>
            </a:r>
            <a:endParaRPr/>
          </a:p>
        </p:txBody>
      </p:sp>
      <p:sp>
        <p:nvSpPr>
          <p:cNvPr id="224" name="Google Shape;2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AB 1369 requires the State Board of Education to include “phonological processing” in the description of basic psychological processes.  Phonological processing is related to the ability to recognize and understand or process units of words, and is distinct from Auditory or Visual </a:t>
            </a:r>
            <a:r>
              <a:rPr b="0" i="0" lang="en-US" sz="1200" u="none" strike="noStrike">
                <a:solidFill>
                  <a:schemeClr val="dk1"/>
                </a:solidFill>
              </a:rPr>
              <a:t>processing</a:t>
            </a:r>
            <a:endParaRPr b="0"/>
          </a:p>
          <a:p>
            <a:pPr indent="0" lvl="0" marL="0" rtl="0" algn="l">
              <a:lnSpc>
                <a:spcPct val="100000"/>
              </a:lnSpc>
              <a:spcBef>
                <a:spcPts val="0"/>
              </a:spcBef>
              <a:spcAft>
                <a:spcPts val="0"/>
              </a:spcAft>
              <a:buSzPts val="1400"/>
              <a:buNone/>
            </a:pPr>
            <a:br>
              <a:rPr b="0" lang="en-US"/>
            </a:br>
            <a:r>
              <a:rPr b="0" i="0" lang="en-US" sz="1200" u="none" strike="noStrike">
                <a:solidFill>
                  <a:schemeClr val="dk1"/>
                </a:solidFill>
                <a:latin typeface="Calibri"/>
                <a:ea typeface="Calibri"/>
                <a:cs typeface="Calibri"/>
                <a:sym typeface="Calibri"/>
              </a:rPr>
              <a:t>AB1369 Requires the Superintendent of Public Instruction to develop program guidelines for dyslexia to be used to assist regular education teachers, Sped teachers, and parents to identify and assess student’s w/ dyslexia, and to plan, provide, evaluate, and improve educational services to student’s w/ dyslexia</a:t>
            </a:r>
            <a:r>
              <a:rPr b="0" i="0" lang="en-US" sz="1200" u="none" strike="noStrike">
                <a:solidFill>
                  <a:schemeClr val="dk1"/>
                </a:solidFill>
              </a:rPr>
              <a:t>.</a:t>
            </a:r>
            <a:endParaRPr b="0"/>
          </a:p>
          <a:p>
            <a:pPr indent="0" lvl="0" marL="0" rtl="0" algn="l">
              <a:lnSpc>
                <a:spcPct val="100000"/>
              </a:lnSpc>
              <a:spcBef>
                <a:spcPts val="0"/>
              </a:spcBef>
              <a:spcAft>
                <a:spcPts val="0"/>
              </a:spcAft>
              <a:buSzPts val="1400"/>
              <a:buNone/>
            </a:pPr>
            <a:br>
              <a:rPr b="0" lang="en-US"/>
            </a:br>
            <a:r>
              <a:rPr b="0" i="0" lang="en-US" sz="1200" u="none" strike="noStrike">
                <a:solidFill>
                  <a:schemeClr val="dk1"/>
                </a:solidFill>
                <a:latin typeface="Calibri"/>
                <a:ea typeface="Calibri"/>
                <a:cs typeface="Calibri"/>
                <a:sym typeface="Calibri"/>
              </a:rPr>
              <a:t>AB1369 defines “educational services” as an evidence-based, multisensory, direct, explicit, structured, and sequential approach to instructing students who have dyslexia. </a:t>
            </a:r>
            <a:r>
              <a:rPr b="0" i="0" lang="en-US" sz="1200" u="none" strike="noStrike">
                <a:solidFill>
                  <a:schemeClr val="dk1"/>
                </a:solidFill>
              </a:rPr>
              <a:t> </a:t>
            </a:r>
            <a:endParaRPr b="0"/>
          </a:p>
          <a:p>
            <a:pPr indent="0" lvl="0" marL="0" rtl="0" algn="l">
              <a:lnSpc>
                <a:spcPct val="100000"/>
              </a:lnSpc>
              <a:spcBef>
                <a:spcPts val="0"/>
              </a:spcBef>
              <a:spcAft>
                <a:spcPts val="0"/>
              </a:spcAft>
              <a:buSzPts val="1400"/>
              <a:buNone/>
            </a:pPr>
            <a:br>
              <a:rPr b="0" lang="en-US"/>
            </a:br>
            <a:r>
              <a:rPr b="0" lang="en-US">
                <a:latin typeface="Calibri"/>
                <a:ea typeface="Calibri"/>
                <a:cs typeface="Calibri"/>
                <a:sym typeface="Calibri"/>
              </a:rPr>
              <a:t>State Task Force met: </a:t>
            </a:r>
            <a:endParaRPr/>
          </a:p>
          <a:p>
            <a:pPr indent="0" lvl="0" marL="0" rtl="0" algn="l">
              <a:lnSpc>
                <a:spcPct val="100000"/>
              </a:lnSpc>
              <a:spcBef>
                <a:spcPts val="0"/>
              </a:spcBef>
              <a:spcAft>
                <a:spcPts val="0"/>
              </a:spcAft>
              <a:buSzPts val="1400"/>
              <a:buNone/>
            </a:pPr>
            <a:br>
              <a:rPr b="0" lang="en-US">
                <a:latin typeface="Calibri"/>
                <a:ea typeface="Calibri"/>
                <a:cs typeface="Calibri"/>
                <a:sym typeface="Calibri"/>
              </a:rPr>
            </a:br>
            <a:endParaRPr b="0">
              <a:latin typeface="Calibri"/>
              <a:ea typeface="Calibri"/>
              <a:cs typeface="Calibri"/>
              <a:sym typeface="Calibri"/>
            </a:endParaRPr>
          </a:p>
          <a:p>
            <a:pPr indent="0" lvl="0" marL="0" rtl="0" algn="l">
              <a:lnSpc>
                <a:spcPct val="100000"/>
              </a:lnSpc>
              <a:spcBef>
                <a:spcPts val="0"/>
              </a:spcBef>
              <a:spcAft>
                <a:spcPts val="0"/>
              </a:spcAft>
              <a:buSzPts val="1400"/>
              <a:buNone/>
            </a:pPr>
            <a:br>
              <a:rPr b="0" lang="en-US">
                <a:latin typeface="Calibri"/>
                <a:ea typeface="Calibri"/>
                <a:cs typeface="Calibri"/>
                <a:sym typeface="Calibri"/>
              </a:rPr>
            </a:br>
            <a:endParaRPr b="0">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The Superintendent shall complete the program guidelines in time for use no later than the beginning of the 2017-2018 academic year.  </a:t>
            </a:r>
            <a:endParaRPr/>
          </a:p>
          <a:p>
            <a:pPr indent="0" lvl="0" marL="0" rtl="0" algn="l">
              <a:lnSpc>
                <a:spcPct val="100000"/>
              </a:lnSpc>
              <a:spcBef>
                <a:spcPts val="0"/>
              </a:spcBef>
              <a:spcAft>
                <a:spcPts val="0"/>
              </a:spcAft>
              <a:buSzPts val="1400"/>
              <a:buNone/>
            </a:pPr>
            <a:br>
              <a:rPr b="0" i="0" lang="en-US" sz="1200" u="none" strike="noStrike">
                <a:solidFill>
                  <a:schemeClr val="dk1"/>
                </a:solidFill>
                <a:latin typeface="Calibri"/>
                <a:ea typeface="Calibri"/>
                <a:cs typeface="Calibri"/>
                <a:sym typeface="Calibri"/>
              </a:rPr>
            </a:b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Future work:</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Mandate: This bill is only the beginning of what still needs to be accomplished for 20% of the California student population.  AB1369 is a Special Education Bill, but 70% of dyslexics can be identified and remediated in General Education w/ appropriate RTI instruction.</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Teacher </a:t>
            </a:r>
            <a:r>
              <a:rPr b="0" i="0" lang="en-US" sz="1200" u="none" strike="noStrike">
                <a:solidFill>
                  <a:schemeClr val="dk1"/>
                </a:solidFill>
              </a:rPr>
              <a:t>training</a:t>
            </a:r>
            <a:endParaRPr b="0"/>
          </a:p>
          <a:p>
            <a:pPr indent="0" lvl="0" marL="0" rtl="0" algn="l">
              <a:lnSpc>
                <a:spcPct val="100000"/>
              </a:lnSpc>
              <a:spcBef>
                <a:spcPts val="0"/>
              </a:spcBef>
              <a:spcAft>
                <a:spcPts val="0"/>
              </a:spcAft>
              <a:buSzPts val="1400"/>
              <a:buNone/>
            </a:pPr>
            <a:br>
              <a:rPr lang="en-US"/>
            </a:br>
            <a:endParaRPr b="0"/>
          </a:p>
          <a:p>
            <a:pPr indent="0" lvl="0" marL="0" rtl="0" algn="l">
              <a:lnSpc>
                <a:spcPct val="100000"/>
              </a:lnSpc>
              <a:spcBef>
                <a:spcPts val="0"/>
              </a:spcBef>
              <a:spcAft>
                <a:spcPts val="0"/>
              </a:spcAft>
              <a:buSzPts val="1400"/>
              <a:buNone/>
            </a:pPr>
            <a:br>
              <a:rPr b="0" lang="en-US"/>
            </a:br>
            <a:endParaRPr/>
          </a:p>
        </p:txBody>
      </p:sp>
      <p:sp>
        <p:nvSpPr>
          <p:cNvPr id="233" name="Google Shape;23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Dyslexia is a visual problem.</a:t>
            </a:r>
            <a:endParaRPr/>
          </a:p>
        </p:txBody>
      </p:sp>
      <p:sp>
        <p:nvSpPr>
          <p:cNvPr id="249" name="Google Shape;2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Senate Resolution 275:</a:t>
            </a:r>
            <a:endParaRPr/>
          </a:p>
          <a:p>
            <a:pPr indent="0" lvl="0" marL="0" rtl="0" algn="l">
              <a:lnSpc>
                <a:spcPct val="100000"/>
              </a:lnSpc>
              <a:spcBef>
                <a:spcPts val="0"/>
              </a:spcBef>
              <a:spcAft>
                <a:spcPts val="0"/>
              </a:spcAft>
              <a:buSzPts val="1400"/>
              <a:buNone/>
            </a:pPr>
            <a:br>
              <a:rPr b="0" i="0" lang="en-US" sz="1200" u="none" strike="noStrike">
                <a:solidFill>
                  <a:schemeClr val="dk1"/>
                </a:solidFill>
                <a:latin typeface="Calibri"/>
                <a:ea typeface="Calibri"/>
                <a:cs typeface="Calibri"/>
                <a:sym typeface="Calibri"/>
              </a:rPr>
            </a:b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br>
              <a:rPr b="0" i="0" lang="en-US" sz="1200" u="none" strike="noStrike">
                <a:solidFill>
                  <a:schemeClr val="dk1"/>
                </a:solidFill>
                <a:latin typeface="Calibri"/>
                <a:ea typeface="Calibri"/>
                <a:cs typeface="Calibri"/>
                <a:sym typeface="Calibri"/>
              </a:rPr>
            </a:b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AB 1369 Supported by: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California PTA</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Disability Rights Education &amp; Defense Fund</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International Dyslexia Association</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UCSF</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Lt. Gov. Gavin Newsom</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Congresswoman Julia </a:t>
            </a:r>
            <a:r>
              <a:rPr b="0" i="0" lang="en-US" sz="1200" u="none" strike="noStrike">
                <a:solidFill>
                  <a:schemeClr val="dk1"/>
                </a:solidFill>
              </a:rPr>
              <a:t>Brownley</a:t>
            </a:r>
            <a:endParaRPr/>
          </a:p>
        </p:txBody>
      </p:sp>
      <p:sp>
        <p:nvSpPr>
          <p:cNvPr id="262" name="Google Shape;2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Dyslexia is a specific learning disability that is neurobiological in origin and is characterized by difficulties with accurate and/or fluent word recognition and by poor spelling and decoding abilities, which typically result from a deficit in the phonological component of language that is often unexpected in relation to</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other cognitive abilities and the provision of effective classroom instruction, whose secondary consequences may include problems in reading comprehension and reduced reading experience that can impede growth of vocabulary and background knowledge; and</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latin typeface="Times New Roman"/>
                <a:ea typeface="Times New Roman"/>
                <a:cs typeface="Times New Roman"/>
                <a:sym typeface="Times New Roman"/>
              </a:rPr>
              <a:t>Dyslexia is a language-based disability that is neurobiological in origin.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latin typeface="Times New Roman"/>
                <a:ea typeface="Times New Roman"/>
                <a:cs typeface="Times New Roman"/>
                <a:sym typeface="Times New Roman"/>
              </a:rPr>
              <a:t>Dyslexia is characterized by difficulties with accurate and/or fluent word recognition and by poor spelling and decoding abilities, and it occurs in a continuum from mild to severe.</a:t>
            </a:r>
            <a:endParaRPr b="0" i="0" sz="120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latin typeface="Times New Roman"/>
                <a:ea typeface="Times New Roman"/>
                <a:cs typeface="Times New Roman"/>
                <a:sym typeface="Times New Roman"/>
              </a:rPr>
              <a:t>It is also the most common learning disability in the nation.</a:t>
            </a:r>
            <a:r>
              <a:rPr b="0" i="0" lang="en-US" sz="1200" u="none" strike="noStrike">
                <a:solidFill>
                  <a:schemeClr val="dk1"/>
                </a:solidFill>
                <a:latin typeface="Calibri"/>
                <a:ea typeface="Calibri"/>
                <a:cs typeface="Calibri"/>
                <a:sym typeface="Calibri"/>
              </a:rPr>
              <a:t>Up to 20% of the general population, or over 1 million students in California K-12 public schools display signs or symptoms of dyslexia</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Dyslexia primarily affects boys.</a:t>
            </a:r>
            <a:endParaRPr/>
          </a:p>
        </p:txBody>
      </p:sp>
      <p:sp>
        <p:nvSpPr>
          <p:cNvPr id="162" name="Google Shape;16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People with dyslexia are below average in intelligence. </a:t>
            </a:r>
            <a:endParaRPr/>
          </a:p>
          <a:p>
            <a:pPr indent="-171450" lvl="0" marL="171450" rtl="0" algn="l">
              <a:lnSpc>
                <a:spcPct val="100000"/>
              </a:lnSpc>
              <a:spcBef>
                <a:spcPts val="0"/>
              </a:spcBef>
              <a:spcAft>
                <a:spcPts val="0"/>
              </a:spcAft>
              <a:buClr>
                <a:schemeClr val="dk1"/>
              </a:buClr>
              <a:buSzPts val="1200"/>
              <a:buFont typeface="Arial"/>
              <a:buChar char="•"/>
            </a:pPr>
            <a:r>
              <a:rPr lang="en-US"/>
              <a:t>You cannot diagnose dyslexia before first or second grade.u</a:t>
            </a:r>
            <a:endParaRPr/>
          </a:p>
        </p:txBody>
      </p:sp>
      <p:sp>
        <p:nvSpPr>
          <p:cNvPr id="171" name="Google Shape;17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Although slow in reading, the same person is often a very fast and able thinker.</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57b352bb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757b352bb2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Teachers might recognize these students in their classroom.</a:t>
            </a:r>
            <a:endParaRPr/>
          </a:p>
        </p:txBody>
      </p:sp>
      <p:sp>
        <p:nvSpPr>
          <p:cNvPr id="203" name="Google Shape;203;g757b352bb2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Teachers might recognize these students in their classroom.</a:t>
            </a:r>
            <a:endParaRPr/>
          </a:p>
        </p:txBody>
      </p:sp>
      <p:sp>
        <p:nvSpPr>
          <p:cNvPr id="210" name="Google Shape;2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6" name="Shape 26"/>
        <p:cNvGrpSpPr/>
        <p:nvPr/>
      </p:nvGrpSpPr>
      <p:grpSpPr>
        <a:xfrm>
          <a:off x="0" y="0"/>
          <a:ext cx="0" cy="0"/>
          <a:chOff x="0" y="0"/>
          <a:chExt cx="0" cy="0"/>
        </a:xfrm>
      </p:grpSpPr>
      <p:grpSp>
        <p:nvGrpSpPr>
          <p:cNvPr id="27" name="Google Shape;27;p18"/>
          <p:cNvGrpSpPr/>
          <p:nvPr/>
        </p:nvGrpSpPr>
        <p:grpSpPr>
          <a:xfrm>
            <a:off x="0" y="-8467"/>
            <a:ext cx="12192000" cy="6866467"/>
            <a:chOff x="0" y="-8467"/>
            <a:chExt cx="12192000" cy="6866467"/>
          </a:xfrm>
        </p:grpSpPr>
        <p:cxnSp>
          <p:nvCxnSpPr>
            <p:cNvPr id="28" name="Google Shape;28;p1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1" name="Google Shape;31;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8"/>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4" name="Google Shape;34;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5" name="Google Shape;35;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6" name="Google Shape;36;p1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18"/>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94" name="Shape 94"/>
        <p:cNvGrpSpPr/>
        <p:nvPr/>
      </p:nvGrpSpPr>
      <p:grpSpPr>
        <a:xfrm>
          <a:off x="0" y="0"/>
          <a:ext cx="0" cy="0"/>
          <a:chOff x="0" y="0"/>
          <a:chExt cx="0" cy="0"/>
        </a:xfrm>
      </p:grpSpPr>
      <p:sp>
        <p:nvSpPr>
          <p:cNvPr id="95" name="Google Shape;95;p27"/>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7" name="Google Shape;97;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00" name="Shape 100"/>
        <p:cNvGrpSpPr/>
        <p:nvPr/>
      </p:nvGrpSpPr>
      <p:grpSpPr>
        <a:xfrm>
          <a:off x="0" y="0"/>
          <a:ext cx="0" cy="0"/>
          <a:chOff x="0" y="0"/>
          <a:chExt cx="0" cy="0"/>
        </a:xfrm>
      </p:grpSpPr>
      <p:sp>
        <p:nvSpPr>
          <p:cNvPr id="101" name="Google Shape;101;p2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8"/>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3" name="Google Shape;103;p28"/>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4" name="Google Shape;104;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8" name="Google Shape;108;p2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9" name="Shape 109"/>
        <p:cNvGrpSpPr/>
        <p:nvPr/>
      </p:nvGrpSpPr>
      <p:grpSpPr>
        <a:xfrm>
          <a:off x="0" y="0"/>
          <a:ext cx="0" cy="0"/>
          <a:chOff x="0" y="0"/>
          <a:chExt cx="0" cy="0"/>
        </a:xfrm>
      </p:grpSpPr>
      <p:sp>
        <p:nvSpPr>
          <p:cNvPr id="110" name="Google Shape;110;p29"/>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9"/>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5" name="Shape 115"/>
        <p:cNvGrpSpPr/>
        <p:nvPr/>
      </p:nvGrpSpPr>
      <p:grpSpPr>
        <a:xfrm>
          <a:off x="0" y="0"/>
          <a:ext cx="0" cy="0"/>
          <a:chOff x="0" y="0"/>
          <a:chExt cx="0" cy="0"/>
        </a:xfrm>
      </p:grpSpPr>
      <p:sp>
        <p:nvSpPr>
          <p:cNvPr id="116" name="Google Shape;116;p3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3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3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3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4" name="Shape 124"/>
        <p:cNvGrpSpPr/>
        <p:nvPr/>
      </p:nvGrpSpPr>
      <p:grpSpPr>
        <a:xfrm>
          <a:off x="0" y="0"/>
          <a:ext cx="0" cy="0"/>
          <a:chOff x="0" y="0"/>
          <a:chExt cx="0" cy="0"/>
        </a:xfrm>
      </p:grpSpPr>
      <p:sp>
        <p:nvSpPr>
          <p:cNvPr id="125" name="Google Shape;125;p31"/>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3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1" name="Shape 131"/>
        <p:cNvGrpSpPr/>
        <p:nvPr/>
      </p:nvGrpSpPr>
      <p:grpSpPr>
        <a:xfrm>
          <a:off x="0" y="0"/>
          <a:ext cx="0" cy="0"/>
          <a:chOff x="0" y="0"/>
          <a:chExt cx="0" cy="0"/>
        </a:xfrm>
      </p:grpSpPr>
      <p:sp>
        <p:nvSpPr>
          <p:cNvPr id="132" name="Google Shape;132;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2"/>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3"/>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3"/>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3" name="Shape 43"/>
        <p:cNvGrpSpPr/>
        <p:nvPr/>
      </p:nvGrpSpPr>
      <p:grpSpPr>
        <a:xfrm>
          <a:off x="0" y="0"/>
          <a:ext cx="0" cy="0"/>
          <a:chOff x="0" y="0"/>
          <a:chExt cx="0" cy="0"/>
        </a:xfrm>
      </p:grpSpPr>
      <p:sp>
        <p:nvSpPr>
          <p:cNvPr id="44" name="Google Shape;44;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9" name="Shape 49"/>
        <p:cNvGrpSpPr/>
        <p:nvPr/>
      </p:nvGrpSpPr>
      <p:grpSpPr>
        <a:xfrm>
          <a:off x="0" y="0"/>
          <a:ext cx="0" cy="0"/>
          <a:chOff x="0" y="0"/>
          <a:chExt cx="0" cy="0"/>
        </a:xfrm>
      </p:grpSpPr>
      <p:sp>
        <p:nvSpPr>
          <p:cNvPr id="50" name="Google Shape;50;p2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5" name="Shape 55"/>
        <p:cNvGrpSpPr/>
        <p:nvPr/>
      </p:nvGrpSpPr>
      <p:grpSpPr>
        <a:xfrm>
          <a:off x="0" y="0"/>
          <a:ext cx="0" cy="0"/>
          <a:chOff x="0" y="0"/>
          <a:chExt cx="0" cy="0"/>
        </a:xfrm>
      </p:grpSpPr>
      <p:sp>
        <p:nvSpPr>
          <p:cNvPr id="56" name="Google Shape;56;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8" name="Google Shape;58;p2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2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2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2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0" name="Shape 80"/>
        <p:cNvGrpSpPr/>
        <p:nvPr/>
      </p:nvGrpSpPr>
      <p:grpSpPr>
        <a:xfrm>
          <a:off x="0" y="0"/>
          <a:ext cx="0" cy="0"/>
          <a:chOff x="0" y="0"/>
          <a:chExt cx="0" cy="0"/>
        </a:xfrm>
      </p:grpSpPr>
      <p:sp>
        <p:nvSpPr>
          <p:cNvPr id="81" name="Google Shape;81;p25"/>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3" name="Google Shape;83;p25"/>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4" name="Google Shape;84;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7" name="Shape 87"/>
        <p:cNvGrpSpPr/>
        <p:nvPr/>
      </p:nvGrpSpPr>
      <p:grpSpPr>
        <a:xfrm>
          <a:off x="0" y="0"/>
          <a:ext cx="0" cy="0"/>
          <a:chOff x="0" y="0"/>
          <a:chExt cx="0" cy="0"/>
        </a:xfrm>
      </p:grpSpPr>
      <p:sp>
        <p:nvSpPr>
          <p:cNvPr id="88" name="Google Shape;88;p26"/>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 name="Google Shape;90;p26"/>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1" name="Google Shape;91;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7"/>
          <p:cNvGrpSpPr/>
          <p:nvPr/>
        </p:nvGrpSpPr>
        <p:grpSpPr>
          <a:xfrm>
            <a:off x="0" y="-8467"/>
            <a:ext cx="12192000" cy="6866467"/>
            <a:chOff x="0" y="-8467"/>
            <a:chExt cx="12192000" cy="6866467"/>
          </a:xfrm>
        </p:grpSpPr>
        <p:cxnSp>
          <p:nvCxnSpPr>
            <p:cNvPr id="11" name="Google Shape;11;p1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 name="Google Shape;14;p1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7"/>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7" name="Google Shape;17;p1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8" name="Google Shape;18;p1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 name="Google Shape;19;p1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7"/>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1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mailto:Renee.SacDDCA@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decodingdyslexiaca.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cde.ca.gov/sp/se/ac/documents/cadyslexiaguidelines.pdf" TargetMode="External"/><Relationship Id="rId4" Type="http://schemas.openxmlformats.org/officeDocument/2006/relationships/hyperlink" Target="https://www.dyslexia.yale.edu/" TargetMode="External"/><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g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hyperlink" Target="http://dyslexia.yale.edu/Myths.html" TargetMode="External"/><Relationship Id="rId6" Type="http://schemas.openxmlformats.org/officeDocument/2006/relationships/image" Target="../media/image20.png"/><Relationship Id="rId7"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ldonline.org/"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ldonline.org/"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
          <p:cNvSpPr txBox="1"/>
          <p:nvPr>
            <p:ph idx="1" type="subTitle"/>
          </p:nvPr>
        </p:nvSpPr>
        <p:spPr>
          <a:xfrm>
            <a:off x="4308049" y="3287876"/>
            <a:ext cx="4709336" cy="115215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760"/>
              <a:buNone/>
            </a:pPr>
            <a:r>
              <a:rPr lang="en-US" sz="2200"/>
              <a:t>Transforming public education with early assessment and intervention for dyslexia</a:t>
            </a:r>
            <a:endParaRPr/>
          </a:p>
        </p:txBody>
      </p:sp>
      <p:pic>
        <p:nvPicPr>
          <p:cNvPr id="149" name="Google Shape;149;p1"/>
          <p:cNvPicPr preferRelativeResize="0"/>
          <p:nvPr/>
        </p:nvPicPr>
        <p:blipFill rotWithShape="1">
          <a:blip r:embed="rId3">
            <a:alphaModFix/>
          </a:blip>
          <a:srcRect b="0" l="0" r="0" t="0"/>
          <a:stretch/>
        </p:blipFill>
        <p:spPr>
          <a:xfrm>
            <a:off x="1188203" y="966824"/>
            <a:ext cx="3038011" cy="3584856"/>
          </a:xfrm>
          <a:prstGeom prst="rect">
            <a:avLst/>
          </a:prstGeom>
          <a:noFill/>
          <a:ln>
            <a:noFill/>
          </a:ln>
        </p:spPr>
      </p:pic>
      <p:sp>
        <p:nvSpPr>
          <p:cNvPr id="150" name="Google Shape;150;p1"/>
          <p:cNvSpPr txBox="1"/>
          <p:nvPr>
            <p:ph type="ctrTitle"/>
          </p:nvPr>
        </p:nvSpPr>
        <p:spPr>
          <a:xfrm>
            <a:off x="1344717" y="1282001"/>
            <a:ext cx="7766936" cy="164630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Trebuchet MS"/>
              <a:buNone/>
            </a:pPr>
            <a:r>
              <a:rPr lang="en-US"/>
              <a:t>Dyslexia California</a:t>
            </a:r>
            <a:endParaRPr/>
          </a:p>
        </p:txBody>
      </p:sp>
      <p:sp>
        <p:nvSpPr>
          <p:cNvPr id="151" name="Google Shape;151;p1"/>
          <p:cNvSpPr txBox="1"/>
          <p:nvPr/>
        </p:nvSpPr>
        <p:spPr>
          <a:xfrm>
            <a:off x="1027523" y="5052767"/>
            <a:ext cx="72077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Reneé Webster-Hawkins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Regional Leader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Trebuchet MS"/>
                <a:ea typeface="Trebuchet MS"/>
                <a:cs typeface="Trebuchet MS"/>
                <a:sym typeface="Trebuchet MS"/>
                <a:hlinkClick r:id="rId4"/>
              </a:rPr>
              <a:t>Renee.SacDDCA@gmail.com</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916.804.1107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descr="sea-of-strengths-model-of-dyslexia.jpg" id="219" name="Google Shape;219;g757b352bb2_0_9"/>
          <p:cNvPicPr preferRelativeResize="0"/>
          <p:nvPr>
            <p:ph idx="1" type="body"/>
          </p:nvPr>
        </p:nvPicPr>
        <p:blipFill rotWithShape="1">
          <a:blip r:embed="rId3">
            <a:alphaModFix/>
          </a:blip>
          <a:srcRect b="0" l="0" r="0" t="0"/>
          <a:stretch/>
        </p:blipFill>
        <p:spPr>
          <a:xfrm>
            <a:off x="3089511" y="380837"/>
            <a:ext cx="8304900" cy="6228600"/>
          </a:xfrm>
          <a:prstGeom prst="rect">
            <a:avLst/>
          </a:prstGeom>
          <a:noFill/>
          <a:ln>
            <a:noFill/>
          </a:ln>
        </p:spPr>
      </p:pic>
      <p:sp>
        <p:nvSpPr>
          <p:cNvPr id="220" name="Google Shape;220;g757b352bb2_0_9"/>
          <p:cNvSpPr txBox="1"/>
          <p:nvPr/>
        </p:nvSpPr>
        <p:spPr>
          <a:xfrm>
            <a:off x="342350" y="644527"/>
            <a:ext cx="2427900" cy="577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Trebuchet MS"/>
                <a:ea typeface="Trebuchet MS"/>
                <a:cs typeface="Trebuchet MS"/>
                <a:sym typeface="Trebuchet MS"/>
              </a:rPr>
              <a:t>What does dyslexia look like?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Trebuchet MS"/>
                <a:ea typeface="Trebuchet MS"/>
                <a:cs typeface="Trebuchet MS"/>
                <a:sym typeface="Trebuchet MS"/>
              </a:rPr>
              <a:t>The paradox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
          <p:cNvSpPr txBox="1"/>
          <p:nvPr>
            <p:ph type="title"/>
          </p:nvPr>
        </p:nvSpPr>
        <p:spPr>
          <a:xfrm>
            <a:off x="3540959" y="699950"/>
            <a:ext cx="8596800" cy="870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is Decoding Dyslexia?</a:t>
            </a:r>
            <a:endParaRPr/>
          </a:p>
        </p:txBody>
      </p:sp>
      <p:sp>
        <p:nvSpPr>
          <p:cNvPr id="227" name="Google Shape;227;p2"/>
          <p:cNvSpPr txBox="1"/>
          <p:nvPr>
            <p:ph idx="1" type="body"/>
          </p:nvPr>
        </p:nvSpPr>
        <p:spPr>
          <a:xfrm>
            <a:off x="3162100" y="1410475"/>
            <a:ext cx="8596800" cy="50709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904"/>
              <a:buChar char="►"/>
            </a:pPr>
            <a:r>
              <a:rPr lang="en-US" sz="2380"/>
              <a:t>We aim to raises dyslexia awareness, empower families, to support their children, and inform policy makers on best practices to identify, remediate, and support students with dyslexia in California schools. </a:t>
            </a:r>
            <a:endParaRPr/>
          </a:p>
          <a:p>
            <a:pPr indent="-342900" lvl="0" marL="342900" rtl="0" algn="l">
              <a:lnSpc>
                <a:spcPct val="80000"/>
              </a:lnSpc>
              <a:spcBef>
                <a:spcPts val="1000"/>
              </a:spcBef>
              <a:spcAft>
                <a:spcPts val="0"/>
              </a:spcAft>
              <a:buSzPts val="1904"/>
              <a:buChar char="►"/>
            </a:pPr>
            <a:r>
              <a:rPr lang="en-US" sz="2380"/>
              <a:t>Grassroots organization of parents and educators </a:t>
            </a:r>
            <a:endParaRPr/>
          </a:p>
          <a:p>
            <a:pPr indent="-342900" lvl="0" marL="342900" rtl="0" algn="l">
              <a:lnSpc>
                <a:spcPct val="80000"/>
              </a:lnSpc>
              <a:spcBef>
                <a:spcPts val="1000"/>
              </a:spcBef>
              <a:spcAft>
                <a:spcPts val="0"/>
              </a:spcAft>
              <a:buSzPts val="1904"/>
              <a:buChar char="►"/>
            </a:pPr>
            <a:r>
              <a:rPr i="1" lang="en-US" sz="2380">
                <a:solidFill>
                  <a:srgbClr val="00B050"/>
                </a:solidFill>
              </a:rPr>
              <a:t>All 50 states</a:t>
            </a:r>
            <a:endParaRPr/>
          </a:p>
          <a:p>
            <a:pPr indent="-342900" lvl="0" marL="342900" rtl="0" algn="l">
              <a:lnSpc>
                <a:spcPct val="80000"/>
              </a:lnSpc>
              <a:spcBef>
                <a:spcPts val="1000"/>
              </a:spcBef>
              <a:spcAft>
                <a:spcPts val="0"/>
              </a:spcAft>
              <a:buSzPts val="1904"/>
              <a:buChar char="►"/>
            </a:pPr>
            <a:r>
              <a:rPr lang="en-US" sz="2380"/>
              <a:t>Organized to promote the awareness of </a:t>
            </a:r>
            <a:r>
              <a:rPr b="1" lang="en-US" sz="2380"/>
              <a:t>dyslexia, dyscalculia and dysgraphia,</a:t>
            </a:r>
            <a:r>
              <a:rPr lang="en-US" sz="2380"/>
              <a:t> and the implementation of evidenced-based instructional interventions and accommodations </a:t>
            </a:r>
            <a:endParaRPr/>
          </a:p>
          <a:p>
            <a:pPr indent="-285750" lvl="1" marL="742950" rtl="0" algn="l">
              <a:lnSpc>
                <a:spcPct val="80000"/>
              </a:lnSpc>
              <a:spcBef>
                <a:spcPts val="1000"/>
              </a:spcBef>
              <a:spcAft>
                <a:spcPts val="0"/>
              </a:spcAft>
              <a:buSzPts val="1632"/>
              <a:buChar char="►"/>
            </a:pPr>
            <a:r>
              <a:rPr lang="en-US" sz="2040"/>
              <a:t>Main classroom</a:t>
            </a:r>
            <a:endParaRPr/>
          </a:p>
          <a:p>
            <a:pPr indent="-285750" lvl="1" marL="742950" rtl="0" algn="l">
              <a:lnSpc>
                <a:spcPct val="80000"/>
              </a:lnSpc>
              <a:spcBef>
                <a:spcPts val="1000"/>
              </a:spcBef>
              <a:spcAft>
                <a:spcPts val="0"/>
              </a:spcAft>
              <a:buSzPts val="1632"/>
              <a:buChar char="►"/>
            </a:pPr>
            <a:r>
              <a:rPr lang="en-US" sz="2040"/>
              <a:t>Special education</a:t>
            </a:r>
            <a:endParaRPr/>
          </a:p>
          <a:p>
            <a:pPr indent="-285750" lvl="1" marL="742950" rtl="0" algn="l">
              <a:lnSpc>
                <a:spcPct val="80000"/>
              </a:lnSpc>
              <a:spcBef>
                <a:spcPts val="1000"/>
              </a:spcBef>
              <a:spcAft>
                <a:spcPts val="0"/>
              </a:spcAft>
              <a:buSzPts val="1632"/>
              <a:buChar char="►"/>
            </a:pPr>
            <a:r>
              <a:rPr lang="en-US" sz="2040"/>
              <a:t>Teacher training </a:t>
            </a:r>
            <a:endParaRPr sz="2040"/>
          </a:p>
          <a:p>
            <a:pPr indent="-311658" lvl="1" marL="742950" rtl="0" algn="l">
              <a:lnSpc>
                <a:spcPct val="80000"/>
              </a:lnSpc>
              <a:spcBef>
                <a:spcPts val="1000"/>
              </a:spcBef>
              <a:spcAft>
                <a:spcPts val="0"/>
              </a:spcAft>
              <a:buSzPts val="2040"/>
              <a:buChar char="►"/>
            </a:pPr>
            <a:r>
              <a:rPr lang="en-US" sz="2040"/>
              <a:t>Parent and student empowerment</a:t>
            </a:r>
            <a:endParaRPr sz="2040"/>
          </a:p>
          <a:p>
            <a:pPr indent="-265176" lvl="0" marL="342900" rtl="0" algn="l">
              <a:lnSpc>
                <a:spcPct val="80000"/>
              </a:lnSpc>
              <a:spcBef>
                <a:spcPts val="1000"/>
              </a:spcBef>
              <a:spcAft>
                <a:spcPts val="0"/>
              </a:spcAft>
              <a:buSzPts val="1224"/>
              <a:buNone/>
            </a:pPr>
            <a:r>
              <a:t/>
            </a:r>
            <a:endParaRPr sz="1530"/>
          </a:p>
          <a:p>
            <a:pPr indent="-265176" lvl="0" marL="342900" rtl="0" algn="l">
              <a:lnSpc>
                <a:spcPct val="80000"/>
              </a:lnSpc>
              <a:spcBef>
                <a:spcPts val="1000"/>
              </a:spcBef>
              <a:spcAft>
                <a:spcPts val="0"/>
              </a:spcAft>
              <a:buSzPts val="1224"/>
              <a:buNone/>
            </a:pPr>
            <a:r>
              <a:t/>
            </a:r>
            <a:endParaRPr sz="1530"/>
          </a:p>
        </p:txBody>
      </p:sp>
      <p:pic>
        <p:nvPicPr>
          <p:cNvPr id="228" name="Google Shape;228;p2"/>
          <p:cNvPicPr preferRelativeResize="0"/>
          <p:nvPr/>
        </p:nvPicPr>
        <p:blipFill rotWithShape="1">
          <a:blip r:embed="rId3">
            <a:alphaModFix/>
          </a:blip>
          <a:srcRect b="0" l="0" r="0" t="0"/>
          <a:stretch/>
        </p:blipFill>
        <p:spPr>
          <a:xfrm>
            <a:off x="277903" y="1246924"/>
            <a:ext cx="3038011" cy="3584856"/>
          </a:xfrm>
          <a:prstGeom prst="rect">
            <a:avLst/>
          </a:prstGeom>
          <a:noFill/>
          <a:ln>
            <a:noFill/>
          </a:ln>
        </p:spPr>
      </p:pic>
      <p:sp>
        <p:nvSpPr>
          <p:cNvPr id="229" name="Google Shape;229;p2"/>
          <p:cNvSpPr txBox="1"/>
          <p:nvPr/>
        </p:nvSpPr>
        <p:spPr>
          <a:xfrm>
            <a:off x="623425" y="4879225"/>
            <a:ext cx="2692500" cy="135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Trebuchet MS"/>
                <a:ea typeface="Trebuchet MS"/>
                <a:cs typeface="Trebuchet MS"/>
                <a:sym typeface="Trebuchet MS"/>
              </a:rPr>
              <a:t>Educate. </a:t>
            </a:r>
            <a:endParaRPr>
              <a:latin typeface="Trebuchet MS"/>
              <a:ea typeface="Trebuchet MS"/>
              <a:cs typeface="Trebuchet MS"/>
              <a:sym typeface="Trebuchet MS"/>
            </a:endParaRPr>
          </a:p>
          <a:p>
            <a:pPr indent="0" lvl="0" marL="0" rtl="0" algn="ctr">
              <a:spcBef>
                <a:spcPts val="0"/>
              </a:spcBef>
              <a:spcAft>
                <a:spcPts val="0"/>
              </a:spcAft>
              <a:buNone/>
            </a:pPr>
            <a:r>
              <a:rPr lang="en-US">
                <a:latin typeface="Trebuchet MS"/>
                <a:ea typeface="Trebuchet MS"/>
                <a:cs typeface="Trebuchet MS"/>
                <a:sym typeface="Trebuchet MS"/>
              </a:rPr>
              <a:t>Advocate.</a:t>
            </a:r>
            <a:endParaRPr>
              <a:latin typeface="Trebuchet MS"/>
              <a:ea typeface="Trebuchet MS"/>
              <a:cs typeface="Trebuchet MS"/>
              <a:sym typeface="Trebuchet MS"/>
            </a:endParaRPr>
          </a:p>
          <a:p>
            <a:pPr indent="0" lvl="0" marL="0" rtl="0" algn="ctr">
              <a:spcBef>
                <a:spcPts val="0"/>
              </a:spcBef>
              <a:spcAft>
                <a:spcPts val="0"/>
              </a:spcAft>
              <a:buNone/>
            </a:pPr>
            <a:r>
              <a:rPr lang="en-US">
                <a:latin typeface="Trebuchet MS"/>
                <a:ea typeface="Trebuchet MS"/>
                <a:cs typeface="Trebuchet MS"/>
                <a:sym typeface="Trebuchet MS"/>
              </a:rPr>
              <a:t>Legislate.</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US" sz="1100" u="sng">
                <a:solidFill>
                  <a:schemeClr val="hlink"/>
                </a:solidFill>
                <a:hlinkClick r:id="rId4"/>
              </a:rPr>
              <a:t>https://decodingdyslexiaca.org/</a:t>
            </a: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677334" y="609600"/>
            <a:ext cx="8596668" cy="87040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does AB 1369 do?</a:t>
            </a:r>
            <a:endParaRPr/>
          </a:p>
        </p:txBody>
      </p:sp>
      <p:sp>
        <p:nvSpPr>
          <p:cNvPr id="236" name="Google Shape;236;p14"/>
          <p:cNvSpPr txBox="1"/>
          <p:nvPr>
            <p:ph idx="1" type="body"/>
          </p:nvPr>
        </p:nvSpPr>
        <p:spPr>
          <a:xfrm>
            <a:off x="774697" y="1090596"/>
            <a:ext cx="8596668" cy="507606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600"/>
              <a:buChar char="►"/>
            </a:pPr>
            <a:r>
              <a:rPr lang="en-US" sz="2000"/>
              <a:t>Include “phonological processing” in the description of the basic psychological processes, in which an impairment may form the basis of a determination of eligibility for special education services</a:t>
            </a:r>
            <a:endParaRPr/>
          </a:p>
          <a:p>
            <a:pPr indent="-342900" lvl="0" marL="342900" rtl="0" algn="l">
              <a:lnSpc>
                <a:spcPct val="100000"/>
              </a:lnSpc>
              <a:spcBef>
                <a:spcPts val="1000"/>
              </a:spcBef>
              <a:spcAft>
                <a:spcPts val="0"/>
              </a:spcAft>
              <a:buSzPts val="1600"/>
              <a:buChar char="►"/>
            </a:pPr>
            <a:r>
              <a:rPr lang="en-US" sz="2000"/>
              <a:t>Develop guidelines</a:t>
            </a:r>
            <a:endParaRPr/>
          </a:p>
          <a:p>
            <a:pPr indent="-285750" lvl="1" marL="742950" rtl="0" algn="l">
              <a:lnSpc>
                <a:spcPct val="100000"/>
              </a:lnSpc>
              <a:spcBef>
                <a:spcPts val="1000"/>
              </a:spcBef>
              <a:spcAft>
                <a:spcPts val="0"/>
              </a:spcAft>
              <a:buSzPts val="1600"/>
              <a:buChar char="►"/>
            </a:pPr>
            <a:r>
              <a:rPr lang="en-US" sz="2000"/>
              <a:t>Assessment and intervention</a:t>
            </a:r>
            <a:endParaRPr/>
          </a:p>
          <a:p>
            <a:pPr indent="-285750" lvl="1" marL="742950" rtl="0" algn="l">
              <a:lnSpc>
                <a:spcPct val="100000"/>
              </a:lnSpc>
              <a:spcBef>
                <a:spcPts val="1000"/>
              </a:spcBef>
              <a:spcAft>
                <a:spcPts val="0"/>
              </a:spcAft>
              <a:buSzPts val="1600"/>
              <a:buChar char="►"/>
            </a:pPr>
            <a:r>
              <a:rPr lang="en-US" sz="2000"/>
              <a:t>Main classroom</a:t>
            </a:r>
            <a:endParaRPr/>
          </a:p>
          <a:p>
            <a:pPr indent="-285750" lvl="1" marL="742950" rtl="0" algn="l">
              <a:lnSpc>
                <a:spcPct val="100000"/>
              </a:lnSpc>
              <a:spcBef>
                <a:spcPts val="1000"/>
              </a:spcBef>
              <a:spcAft>
                <a:spcPts val="0"/>
              </a:spcAft>
              <a:buSzPts val="1600"/>
              <a:buChar char="►"/>
            </a:pPr>
            <a:r>
              <a:rPr lang="en-US" sz="2000"/>
              <a:t>Special education</a:t>
            </a:r>
            <a:endParaRPr/>
          </a:p>
          <a:p>
            <a:pPr indent="-285750" lvl="1" marL="742950" rtl="0" algn="l">
              <a:lnSpc>
                <a:spcPct val="100000"/>
              </a:lnSpc>
              <a:spcBef>
                <a:spcPts val="1000"/>
              </a:spcBef>
              <a:spcAft>
                <a:spcPts val="0"/>
              </a:spcAft>
              <a:buSzPts val="1600"/>
              <a:buChar char="►"/>
            </a:pPr>
            <a:r>
              <a:rPr lang="en-US" sz="2000"/>
              <a:t>Early identification</a:t>
            </a:r>
            <a:endParaRPr/>
          </a:p>
          <a:p>
            <a:pPr indent="-342900" lvl="0" marL="342900" rtl="0" algn="l">
              <a:lnSpc>
                <a:spcPct val="100000"/>
              </a:lnSpc>
              <a:spcBef>
                <a:spcPts val="1000"/>
              </a:spcBef>
              <a:spcAft>
                <a:spcPts val="0"/>
              </a:spcAft>
              <a:buSzPts val="1600"/>
              <a:buChar char="►"/>
            </a:pPr>
            <a:r>
              <a:rPr lang="en-US" sz="2000"/>
              <a:t>Defines “educational services” as evidence-based, multisensory, direct, explicit, structured, sequential instructional approach for students with dyslexia</a:t>
            </a:r>
            <a:endParaRPr/>
          </a:p>
          <a:p>
            <a:pPr indent="-342900" lvl="0" marL="342900" rtl="0" algn="l">
              <a:lnSpc>
                <a:spcPct val="100000"/>
              </a:lnSpc>
              <a:spcBef>
                <a:spcPts val="1000"/>
              </a:spcBef>
              <a:spcAft>
                <a:spcPts val="0"/>
              </a:spcAft>
              <a:buSzPts val="1600"/>
              <a:buChar char="►"/>
            </a:pPr>
            <a:r>
              <a:rPr lang="en-US" sz="2000"/>
              <a:t>Statewide taskforce</a:t>
            </a:r>
            <a:endParaRPr/>
          </a:p>
          <a:p>
            <a:pPr indent="-342900" lvl="0" marL="342900" rtl="0" algn="l">
              <a:lnSpc>
                <a:spcPct val="100000"/>
              </a:lnSpc>
              <a:spcBef>
                <a:spcPts val="1000"/>
              </a:spcBef>
              <a:spcAft>
                <a:spcPts val="0"/>
              </a:spcAft>
              <a:buSzPts val="1600"/>
              <a:buChar char="►"/>
            </a:pPr>
            <a:r>
              <a:rPr lang="en-US" sz="2000"/>
              <a:t>Beginning 2017-18 academic year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677334" y="609600"/>
            <a:ext cx="8596668" cy="74786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can help students with dyslexia?</a:t>
            </a:r>
            <a:endParaRPr/>
          </a:p>
        </p:txBody>
      </p:sp>
      <p:sp>
        <p:nvSpPr>
          <p:cNvPr id="243" name="Google Shape;243;p12"/>
          <p:cNvSpPr txBox="1"/>
          <p:nvPr>
            <p:ph idx="1" type="body"/>
          </p:nvPr>
        </p:nvSpPr>
        <p:spPr>
          <a:xfrm>
            <a:off x="677334" y="1451729"/>
            <a:ext cx="8596668" cy="458963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332"/>
              <a:buChar char="►"/>
            </a:pPr>
            <a:r>
              <a:rPr lang="en-US" sz="1665"/>
              <a:t>Structured Literacy</a:t>
            </a:r>
            <a:endParaRPr/>
          </a:p>
          <a:p>
            <a:pPr indent="-285750" lvl="1" marL="742950" rtl="0" algn="l">
              <a:lnSpc>
                <a:spcPct val="90000"/>
              </a:lnSpc>
              <a:spcBef>
                <a:spcPts val="1000"/>
              </a:spcBef>
              <a:spcAft>
                <a:spcPts val="0"/>
              </a:spcAft>
              <a:buSzPts val="1184"/>
              <a:buChar char="►"/>
            </a:pPr>
            <a:r>
              <a:rPr lang="en-US" sz="1480"/>
              <a:t>Evidenced-based instruction</a:t>
            </a:r>
            <a:endParaRPr/>
          </a:p>
          <a:p>
            <a:pPr indent="-228600" lvl="2" marL="1143000" rtl="0" algn="l">
              <a:lnSpc>
                <a:spcPct val="90000"/>
              </a:lnSpc>
              <a:spcBef>
                <a:spcPts val="1000"/>
              </a:spcBef>
              <a:spcAft>
                <a:spcPts val="0"/>
              </a:spcAft>
              <a:buSzPts val="1036"/>
              <a:buChar char="►"/>
            </a:pPr>
            <a:r>
              <a:rPr lang="en-US" sz="1295">
                <a:solidFill>
                  <a:srgbClr val="00B050"/>
                </a:solidFill>
              </a:rPr>
              <a:t>Multi-sensory</a:t>
            </a:r>
            <a:endParaRPr/>
          </a:p>
          <a:p>
            <a:pPr indent="-228600" lvl="2" marL="1143000" rtl="0" algn="l">
              <a:lnSpc>
                <a:spcPct val="90000"/>
              </a:lnSpc>
              <a:spcBef>
                <a:spcPts val="1000"/>
              </a:spcBef>
              <a:spcAft>
                <a:spcPts val="0"/>
              </a:spcAft>
              <a:buSzPts val="1036"/>
              <a:buChar char="►"/>
            </a:pPr>
            <a:r>
              <a:rPr lang="en-US" sz="1295">
                <a:solidFill>
                  <a:srgbClr val="00B050"/>
                </a:solidFill>
              </a:rPr>
              <a:t>Direct</a:t>
            </a:r>
            <a:endParaRPr/>
          </a:p>
          <a:p>
            <a:pPr indent="-228600" lvl="2" marL="1143000" rtl="0" algn="l">
              <a:lnSpc>
                <a:spcPct val="90000"/>
              </a:lnSpc>
              <a:spcBef>
                <a:spcPts val="1000"/>
              </a:spcBef>
              <a:spcAft>
                <a:spcPts val="0"/>
              </a:spcAft>
              <a:buSzPts val="1036"/>
              <a:buChar char="►"/>
            </a:pPr>
            <a:r>
              <a:rPr lang="en-US" sz="1295">
                <a:solidFill>
                  <a:srgbClr val="00B050"/>
                </a:solidFill>
              </a:rPr>
              <a:t>Explicit</a:t>
            </a:r>
            <a:endParaRPr/>
          </a:p>
          <a:p>
            <a:pPr indent="-228600" lvl="2" marL="1143000" rtl="0" algn="l">
              <a:lnSpc>
                <a:spcPct val="90000"/>
              </a:lnSpc>
              <a:spcBef>
                <a:spcPts val="1000"/>
              </a:spcBef>
              <a:spcAft>
                <a:spcPts val="0"/>
              </a:spcAft>
              <a:buSzPts val="1036"/>
              <a:buChar char="►"/>
            </a:pPr>
            <a:r>
              <a:rPr lang="en-US" sz="1295">
                <a:solidFill>
                  <a:srgbClr val="00B050"/>
                </a:solidFill>
              </a:rPr>
              <a:t>Structured and</a:t>
            </a:r>
            <a:endParaRPr/>
          </a:p>
          <a:p>
            <a:pPr indent="-228600" lvl="2" marL="1143000" rtl="0" algn="l">
              <a:lnSpc>
                <a:spcPct val="90000"/>
              </a:lnSpc>
              <a:spcBef>
                <a:spcPts val="1000"/>
              </a:spcBef>
              <a:spcAft>
                <a:spcPts val="0"/>
              </a:spcAft>
              <a:buSzPts val="1036"/>
              <a:buChar char="►"/>
            </a:pPr>
            <a:r>
              <a:rPr lang="en-US" sz="1295">
                <a:solidFill>
                  <a:srgbClr val="00B050"/>
                </a:solidFill>
              </a:rPr>
              <a:t>Sequential approach to instructing</a:t>
            </a:r>
            <a:endParaRPr/>
          </a:p>
          <a:p>
            <a:pPr indent="-285750" lvl="1" marL="742950" rtl="0" algn="l">
              <a:lnSpc>
                <a:spcPct val="90000"/>
              </a:lnSpc>
              <a:spcBef>
                <a:spcPts val="1000"/>
              </a:spcBef>
              <a:spcAft>
                <a:spcPts val="0"/>
              </a:spcAft>
              <a:buSzPts val="1184"/>
              <a:buChar char="►"/>
            </a:pPr>
            <a:r>
              <a:rPr lang="en-US" sz="1480"/>
              <a:t>Delivered with fidelity by highly qualified educators</a:t>
            </a:r>
            <a:endParaRPr sz="1665"/>
          </a:p>
          <a:p>
            <a:pPr indent="-342900" lvl="0" marL="342900" rtl="0" algn="l">
              <a:lnSpc>
                <a:spcPct val="90000"/>
              </a:lnSpc>
              <a:spcBef>
                <a:spcPts val="1000"/>
              </a:spcBef>
              <a:spcAft>
                <a:spcPts val="0"/>
              </a:spcAft>
              <a:buSzPts val="1332"/>
              <a:buChar char="►"/>
            </a:pPr>
            <a:r>
              <a:rPr lang="en-US" sz="1665"/>
              <a:t>Robust Accommodations! See Understood.org! </a:t>
            </a:r>
            <a:r>
              <a:rPr b="1" lang="en-US" sz="1665">
                <a:solidFill>
                  <a:srgbClr val="FF0000"/>
                </a:solidFill>
              </a:rPr>
              <a:t>---------&gt;  ---------&gt;  ----------&gt;</a:t>
            </a:r>
            <a:endParaRPr b="1" sz="1665">
              <a:solidFill>
                <a:srgbClr val="FF0000"/>
              </a:solidFill>
            </a:endParaRPr>
          </a:p>
          <a:p>
            <a:pPr indent="-342900" lvl="0" marL="342900" rtl="0" algn="l">
              <a:lnSpc>
                <a:spcPct val="90000"/>
              </a:lnSpc>
              <a:spcBef>
                <a:spcPts val="1000"/>
              </a:spcBef>
              <a:spcAft>
                <a:spcPts val="0"/>
              </a:spcAft>
              <a:buSzPts val="1332"/>
              <a:buChar char="►"/>
            </a:pPr>
            <a:r>
              <a:rPr lang="en-US" sz="1665"/>
              <a:t>Criteria outlined by International Dyslexia Association</a:t>
            </a:r>
            <a:endParaRPr/>
          </a:p>
          <a:p>
            <a:pPr indent="-285750" lvl="1" marL="742950" rtl="0" algn="l">
              <a:lnSpc>
                <a:spcPct val="90000"/>
              </a:lnSpc>
              <a:spcBef>
                <a:spcPts val="1000"/>
              </a:spcBef>
              <a:spcAft>
                <a:spcPts val="0"/>
              </a:spcAft>
              <a:buSzPts val="1184"/>
              <a:buChar char="►"/>
            </a:pPr>
            <a:r>
              <a:rPr lang="en-US" sz="1480"/>
              <a:t>Several methods and approaches compared and recognized</a:t>
            </a:r>
            <a:endParaRPr/>
          </a:p>
          <a:p>
            <a:pPr indent="-285750" lvl="1" marL="742950" rtl="0" algn="l">
              <a:lnSpc>
                <a:spcPct val="90000"/>
              </a:lnSpc>
              <a:spcBef>
                <a:spcPts val="1000"/>
              </a:spcBef>
              <a:spcAft>
                <a:spcPts val="0"/>
              </a:spcAft>
              <a:buSzPts val="1184"/>
              <a:buChar char="►"/>
            </a:pPr>
            <a:r>
              <a:rPr lang="en-US" sz="1480"/>
              <a:t>Orton-Gillingham based, Wilson, Barton, Slingerland, Lindamood-Bell</a:t>
            </a:r>
            <a:endParaRPr/>
          </a:p>
          <a:p>
            <a:pPr indent="-342900" lvl="0" marL="342900" rtl="0" algn="l">
              <a:lnSpc>
                <a:spcPct val="90000"/>
              </a:lnSpc>
              <a:spcBef>
                <a:spcPts val="1000"/>
              </a:spcBef>
              <a:spcAft>
                <a:spcPts val="0"/>
              </a:spcAft>
              <a:buSzPts val="1332"/>
              <a:buChar char="►"/>
            </a:pPr>
            <a:r>
              <a:rPr lang="en-US" sz="1665"/>
              <a:t>Main Classroom: Structured Literacy works for all students!</a:t>
            </a:r>
            <a:endParaRPr/>
          </a:p>
          <a:p>
            <a:pPr indent="-342900" lvl="0" marL="342900" rtl="0" algn="l">
              <a:lnSpc>
                <a:spcPct val="90000"/>
              </a:lnSpc>
              <a:spcBef>
                <a:spcPts val="1000"/>
              </a:spcBef>
              <a:spcAft>
                <a:spcPts val="0"/>
              </a:spcAft>
              <a:buSzPts val="1332"/>
              <a:buChar char="►"/>
            </a:pPr>
            <a:r>
              <a:rPr lang="en-US" sz="1665"/>
              <a:t>Special Education: Individual &amp; Small group instruction enables the programs to be delivered at the individualized pace of each student</a:t>
            </a:r>
            <a:endParaRPr/>
          </a:p>
          <a:p>
            <a:pPr indent="-210566" lvl="1" marL="742950" rtl="0" algn="l">
              <a:lnSpc>
                <a:spcPct val="90000"/>
              </a:lnSpc>
              <a:spcBef>
                <a:spcPts val="1000"/>
              </a:spcBef>
              <a:spcAft>
                <a:spcPts val="0"/>
              </a:spcAft>
              <a:buSzPts val="1184"/>
              <a:buNone/>
            </a:pPr>
            <a:r>
              <a:t/>
            </a:r>
            <a:endParaRPr sz="1480"/>
          </a:p>
          <a:p>
            <a:pPr indent="-258318" lvl="0" marL="342900" rtl="0" algn="l">
              <a:lnSpc>
                <a:spcPct val="90000"/>
              </a:lnSpc>
              <a:spcBef>
                <a:spcPts val="1000"/>
              </a:spcBef>
              <a:spcAft>
                <a:spcPts val="0"/>
              </a:spcAft>
              <a:buSzPts val="1332"/>
              <a:buNone/>
            </a:pPr>
            <a:r>
              <a:t/>
            </a:r>
            <a:endParaRPr sz="1665"/>
          </a:p>
          <a:p>
            <a:pPr indent="-210566" lvl="1" marL="742950" rtl="0" algn="l">
              <a:lnSpc>
                <a:spcPct val="90000"/>
              </a:lnSpc>
              <a:spcBef>
                <a:spcPts val="1000"/>
              </a:spcBef>
              <a:spcAft>
                <a:spcPts val="0"/>
              </a:spcAft>
              <a:buSzPts val="1184"/>
              <a:buNone/>
            </a:pPr>
            <a:r>
              <a:t/>
            </a:r>
            <a:endParaRPr sz="1480"/>
          </a:p>
        </p:txBody>
      </p:sp>
      <p:pic>
        <p:nvPicPr>
          <p:cNvPr id="244" name="Google Shape;244;p12"/>
          <p:cNvPicPr preferRelativeResize="0"/>
          <p:nvPr/>
        </p:nvPicPr>
        <p:blipFill rotWithShape="1">
          <a:blip r:embed="rId3">
            <a:alphaModFix/>
          </a:blip>
          <a:srcRect b="0" l="0" r="0" t="0"/>
          <a:stretch/>
        </p:blipFill>
        <p:spPr>
          <a:xfrm>
            <a:off x="5766726" y="1451718"/>
            <a:ext cx="2423948" cy="2018353"/>
          </a:xfrm>
          <a:prstGeom prst="rect">
            <a:avLst/>
          </a:prstGeom>
          <a:noFill/>
          <a:ln>
            <a:noFill/>
          </a:ln>
        </p:spPr>
      </p:pic>
      <p:pic>
        <p:nvPicPr>
          <p:cNvPr id="245" name="Google Shape;245;p12"/>
          <p:cNvPicPr preferRelativeResize="0"/>
          <p:nvPr/>
        </p:nvPicPr>
        <p:blipFill>
          <a:blip r:embed="rId4">
            <a:alphaModFix/>
          </a:blip>
          <a:stretch>
            <a:fillRect/>
          </a:stretch>
        </p:blipFill>
        <p:spPr>
          <a:xfrm>
            <a:off x="8660527" y="3432325"/>
            <a:ext cx="2613197" cy="19642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
          <p:cNvSpPr txBox="1"/>
          <p:nvPr>
            <p:ph type="title"/>
          </p:nvPr>
        </p:nvSpPr>
        <p:spPr>
          <a:xfrm>
            <a:off x="414450" y="473650"/>
            <a:ext cx="11426700" cy="3791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320"/>
              <a:buFont typeface="Trebuchet MS"/>
              <a:buNone/>
            </a:pPr>
            <a:r>
              <a:rPr lang="en-US">
                <a:solidFill>
                  <a:schemeClr val="accent2"/>
                </a:solidFill>
              </a:rPr>
              <a:t>Dyslexia Primary Resources</a:t>
            </a:r>
            <a:endParaRPr sz="4320">
              <a:solidFill>
                <a:schemeClr val="accent2"/>
              </a:solidFill>
            </a:endParaRPr>
          </a:p>
          <a:p>
            <a:pPr indent="0" lvl="0" marL="0" rtl="0" algn="ctr">
              <a:lnSpc>
                <a:spcPct val="100000"/>
              </a:lnSpc>
              <a:spcBef>
                <a:spcPts val="0"/>
              </a:spcBef>
              <a:spcAft>
                <a:spcPts val="0"/>
              </a:spcAft>
              <a:buClr>
                <a:schemeClr val="accent1"/>
              </a:buClr>
              <a:buSzPts val="4320"/>
              <a:buFont typeface="Trebuchet MS"/>
              <a:buNone/>
            </a:pPr>
            <a:r>
              <a:t/>
            </a:r>
            <a:endParaRPr sz="3000"/>
          </a:p>
          <a:p>
            <a:pPr indent="0" lvl="0" marL="0" rtl="0" algn="l">
              <a:lnSpc>
                <a:spcPct val="100000"/>
              </a:lnSpc>
              <a:spcBef>
                <a:spcPts val="0"/>
              </a:spcBef>
              <a:spcAft>
                <a:spcPts val="0"/>
              </a:spcAft>
              <a:buClr>
                <a:schemeClr val="accent1"/>
              </a:buClr>
              <a:buSzPts val="4320"/>
              <a:buFont typeface="Trebuchet MS"/>
              <a:buNone/>
            </a:pPr>
            <a:r>
              <a:rPr lang="en-US" sz="2400">
                <a:solidFill>
                  <a:srgbClr val="6AA84F"/>
                </a:solidFill>
              </a:rPr>
              <a:t>California Dyslexia Guidelines (2017)</a:t>
            </a:r>
            <a:r>
              <a:rPr lang="en-US" sz="2400"/>
              <a:t> </a:t>
            </a:r>
            <a:endParaRPr sz="2400"/>
          </a:p>
          <a:p>
            <a:pPr indent="0" lvl="0" marL="0" rtl="0" algn="l">
              <a:lnSpc>
                <a:spcPct val="100000"/>
              </a:lnSpc>
              <a:spcBef>
                <a:spcPts val="0"/>
              </a:spcBef>
              <a:spcAft>
                <a:spcPts val="0"/>
              </a:spcAft>
              <a:buClr>
                <a:schemeClr val="accent1"/>
              </a:buClr>
              <a:buSzPts val="4320"/>
              <a:buFont typeface="Trebuchet MS"/>
              <a:buNone/>
            </a:pPr>
            <a:r>
              <a:rPr lang="en-US" sz="1400" u="sng">
                <a:solidFill>
                  <a:schemeClr val="hlink"/>
                </a:solidFill>
                <a:latin typeface="Arial"/>
                <a:ea typeface="Arial"/>
                <a:cs typeface="Arial"/>
                <a:sym typeface="Arial"/>
                <a:hlinkClick r:id="rId3"/>
              </a:rPr>
              <a:t>https://www.cde.ca.gov/sp/se/ac/documents/cadyslexiaguidelines.pdf</a:t>
            </a:r>
            <a:endParaRPr sz="1400"/>
          </a:p>
          <a:p>
            <a:pPr indent="0" lvl="0" marL="0" rtl="0" algn="l">
              <a:lnSpc>
                <a:spcPct val="100000"/>
              </a:lnSpc>
              <a:spcBef>
                <a:spcPts val="0"/>
              </a:spcBef>
              <a:spcAft>
                <a:spcPts val="0"/>
              </a:spcAft>
              <a:buClr>
                <a:schemeClr val="accent1"/>
              </a:buClr>
              <a:buSzPts val="4320"/>
              <a:buFont typeface="Trebuchet MS"/>
              <a:buNone/>
            </a:pPr>
            <a:r>
              <a:t/>
            </a:r>
            <a:endParaRPr sz="3240"/>
          </a:p>
          <a:p>
            <a:pPr indent="0" lvl="0" marL="0" rtl="0" algn="l">
              <a:lnSpc>
                <a:spcPct val="100000"/>
              </a:lnSpc>
              <a:spcBef>
                <a:spcPts val="0"/>
              </a:spcBef>
              <a:spcAft>
                <a:spcPts val="0"/>
              </a:spcAft>
              <a:buClr>
                <a:schemeClr val="accent1"/>
              </a:buClr>
              <a:buSzPts val="4320"/>
              <a:buFont typeface="Trebuchet MS"/>
              <a:buNone/>
            </a:pPr>
            <a:r>
              <a:rPr lang="en-US" sz="2400">
                <a:solidFill>
                  <a:srgbClr val="6AA84F"/>
                </a:solidFill>
              </a:rPr>
              <a:t>Yale Center for Dyslexia &amp; Creativity </a:t>
            </a:r>
            <a:endParaRPr sz="2400">
              <a:solidFill>
                <a:srgbClr val="6AA84F"/>
              </a:solidFill>
            </a:endParaRPr>
          </a:p>
          <a:p>
            <a:pPr indent="0" lvl="0" marL="0" rtl="0" algn="l">
              <a:lnSpc>
                <a:spcPct val="100000"/>
              </a:lnSpc>
              <a:spcBef>
                <a:spcPts val="0"/>
              </a:spcBef>
              <a:spcAft>
                <a:spcPts val="0"/>
              </a:spcAft>
              <a:buClr>
                <a:schemeClr val="accent1"/>
              </a:buClr>
              <a:buSzPts val="4320"/>
              <a:buFont typeface="Trebuchet MS"/>
              <a:buNone/>
            </a:pPr>
            <a:r>
              <a:rPr lang="en-US" sz="2400">
                <a:solidFill>
                  <a:srgbClr val="6AA84F"/>
                </a:solidFill>
              </a:rPr>
              <a:t>Yale School of Medicine</a:t>
            </a:r>
            <a:endParaRPr sz="2400">
              <a:solidFill>
                <a:srgbClr val="6AA84F"/>
              </a:solidFill>
              <a:latin typeface="Arial"/>
              <a:ea typeface="Arial"/>
              <a:cs typeface="Arial"/>
              <a:sym typeface="Arial"/>
            </a:endParaRPr>
          </a:p>
          <a:p>
            <a:pPr indent="0" lvl="0" marL="0" rtl="0" algn="l">
              <a:lnSpc>
                <a:spcPct val="100000"/>
              </a:lnSpc>
              <a:spcBef>
                <a:spcPts val="0"/>
              </a:spcBef>
              <a:spcAft>
                <a:spcPts val="0"/>
              </a:spcAft>
              <a:buClr>
                <a:schemeClr val="accent1"/>
              </a:buClr>
              <a:buSzPts val="4320"/>
              <a:buFont typeface="Trebuchet MS"/>
              <a:buNone/>
            </a:pPr>
            <a:r>
              <a:rPr lang="en-US" sz="1800" u="sng">
                <a:solidFill>
                  <a:schemeClr val="hlink"/>
                </a:solidFill>
                <a:latin typeface="Arial"/>
                <a:ea typeface="Arial"/>
                <a:cs typeface="Arial"/>
                <a:sym typeface="Arial"/>
                <a:hlinkClick r:id="rId4"/>
              </a:rPr>
              <a:t>https://www.dyslexia.yale.edu/</a:t>
            </a:r>
            <a:r>
              <a:rPr lang="en-US" sz="1800"/>
              <a:t> </a:t>
            </a:r>
            <a:endParaRPr sz="2400">
              <a:solidFill>
                <a:srgbClr val="6AA84F"/>
              </a:solidFill>
            </a:endParaRPr>
          </a:p>
          <a:p>
            <a:pPr indent="0" lvl="0" marL="0" rtl="0" algn="l">
              <a:spcBef>
                <a:spcPts val="0"/>
              </a:spcBef>
              <a:spcAft>
                <a:spcPts val="0"/>
              </a:spcAft>
              <a:buClr>
                <a:schemeClr val="accent1"/>
              </a:buClr>
              <a:buSzPts val="4320"/>
              <a:buFont typeface="Trebuchet MS"/>
              <a:buNone/>
            </a:pPr>
            <a:r>
              <a:t/>
            </a:r>
            <a:endParaRPr sz="1800">
              <a:solidFill>
                <a:srgbClr val="1155CC"/>
              </a:solidFill>
            </a:endParaRPr>
          </a:p>
          <a:p>
            <a:pPr indent="0" lvl="0" marL="0" rtl="0" algn="l">
              <a:lnSpc>
                <a:spcPct val="100000"/>
              </a:lnSpc>
              <a:spcBef>
                <a:spcPts val="0"/>
              </a:spcBef>
              <a:spcAft>
                <a:spcPts val="0"/>
              </a:spcAft>
              <a:buClr>
                <a:schemeClr val="accent1"/>
              </a:buClr>
              <a:buSzPts val="4320"/>
              <a:buFont typeface="Trebuchet MS"/>
              <a:buNone/>
            </a:pPr>
            <a:br>
              <a:rPr lang="en-US" sz="3240"/>
            </a:br>
            <a:endParaRPr sz="3240"/>
          </a:p>
          <a:p>
            <a:pPr indent="0" lvl="0" marL="0" rtl="0" algn="l">
              <a:lnSpc>
                <a:spcPct val="100000"/>
              </a:lnSpc>
              <a:spcBef>
                <a:spcPts val="0"/>
              </a:spcBef>
              <a:spcAft>
                <a:spcPts val="0"/>
              </a:spcAft>
              <a:buClr>
                <a:schemeClr val="accent1"/>
              </a:buClr>
              <a:buSzPts val="4320"/>
              <a:buFont typeface="Trebuchet MS"/>
              <a:buNone/>
            </a:pPr>
            <a:br>
              <a:rPr lang="en-US" sz="3240">
                <a:solidFill>
                  <a:srgbClr val="90C226"/>
                </a:solidFill>
                <a:latin typeface="Trebuchet MS"/>
                <a:ea typeface="Trebuchet MS"/>
                <a:cs typeface="Trebuchet MS"/>
                <a:sym typeface="Trebuchet MS"/>
              </a:rPr>
            </a:br>
            <a:r>
              <a:rPr lang="en-US" sz="3240">
                <a:solidFill>
                  <a:srgbClr val="90C226"/>
                </a:solidFill>
                <a:latin typeface="Trebuchet MS"/>
                <a:ea typeface="Trebuchet MS"/>
                <a:cs typeface="Trebuchet MS"/>
                <a:sym typeface="Trebuchet MS"/>
              </a:rPr>
              <a:t> </a:t>
            </a:r>
            <a:endParaRPr/>
          </a:p>
        </p:txBody>
      </p:sp>
      <p:sp>
        <p:nvSpPr>
          <p:cNvPr id="252" name="Google Shape;252;p3"/>
          <p:cNvSpPr txBox="1"/>
          <p:nvPr/>
        </p:nvSpPr>
        <p:spPr>
          <a:xfrm>
            <a:off x="5634425" y="2486625"/>
            <a:ext cx="6009300" cy="15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4320"/>
              <a:buFont typeface="Trebuchet MS"/>
              <a:buNone/>
            </a:pPr>
            <a:r>
              <a:rPr i="1" lang="en-US" sz="1800">
                <a:solidFill>
                  <a:srgbClr val="674EA7"/>
                </a:solidFill>
                <a:latin typeface="Trebuchet MS"/>
                <a:ea typeface="Trebuchet MS"/>
                <a:cs typeface="Trebuchet MS"/>
                <a:sym typeface="Trebuchet MS"/>
              </a:rPr>
              <a:t>“</a:t>
            </a:r>
            <a:r>
              <a:rPr i="1" lang="en-US" sz="1800">
                <a:solidFill>
                  <a:srgbClr val="674EA7"/>
                </a:solidFill>
                <a:latin typeface="Trebuchet MS"/>
                <a:ea typeface="Trebuchet MS"/>
                <a:cs typeface="Trebuchet MS"/>
                <a:sym typeface="Trebuchet MS"/>
              </a:rPr>
              <a:t>Dyslexia is an unexpected difficulty in learning to read. Dyslexia takes away an individual’s ability to read quickly and automatically, and to retrieve spoken words easily, but it does not dampen one’s creativity and ingenuity.”</a:t>
            </a:r>
            <a:br>
              <a:rPr i="1" lang="en-US" sz="3240">
                <a:solidFill>
                  <a:srgbClr val="674EA7"/>
                </a:solidFill>
                <a:latin typeface="Trebuchet MS"/>
                <a:ea typeface="Trebuchet MS"/>
                <a:cs typeface="Trebuchet MS"/>
                <a:sym typeface="Trebuchet MS"/>
              </a:rPr>
            </a:br>
            <a:endParaRPr i="1">
              <a:solidFill>
                <a:srgbClr val="674EA7"/>
              </a:solidFill>
              <a:latin typeface="Trebuchet MS"/>
              <a:ea typeface="Trebuchet MS"/>
              <a:cs typeface="Trebuchet MS"/>
              <a:sym typeface="Trebuchet MS"/>
            </a:endParaRPr>
          </a:p>
        </p:txBody>
      </p:sp>
      <p:sp>
        <p:nvSpPr>
          <p:cNvPr id="253" name="Google Shape;253;p3"/>
          <p:cNvSpPr txBox="1"/>
          <p:nvPr/>
        </p:nvSpPr>
        <p:spPr>
          <a:xfrm>
            <a:off x="6029125" y="1312275"/>
            <a:ext cx="4026000" cy="7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4320"/>
              <a:buFont typeface="Trebuchet MS"/>
              <a:buNone/>
            </a:pPr>
            <a:r>
              <a:rPr lang="en-US" sz="2400">
                <a:solidFill>
                  <a:srgbClr val="0000FF"/>
                </a:solidFill>
                <a:latin typeface="Roboto Mono"/>
                <a:ea typeface="Roboto Mono"/>
                <a:cs typeface="Roboto Mono"/>
                <a:sym typeface="Roboto Mono"/>
              </a:rPr>
              <a:t>“Dyslexia is a real disability.”</a:t>
            </a:r>
            <a:br>
              <a:rPr lang="en-US" sz="3000">
                <a:solidFill>
                  <a:srgbClr val="0000FF"/>
                </a:solidFill>
                <a:latin typeface="Roboto Mono"/>
                <a:ea typeface="Roboto Mono"/>
                <a:cs typeface="Roboto Mono"/>
                <a:sym typeface="Roboto Mono"/>
              </a:rPr>
            </a:br>
            <a:endParaRPr>
              <a:latin typeface="Trebuchet MS"/>
              <a:ea typeface="Trebuchet MS"/>
              <a:cs typeface="Trebuchet MS"/>
              <a:sym typeface="Trebuchet MS"/>
            </a:endParaRPr>
          </a:p>
        </p:txBody>
      </p:sp>
      <p:pic>
        <p:nvPicPr>
          <p:cNvPr id="254" name="Google Shape;254;p3"/>
          <p:cNvPicPr preferRelativeResize="0"/>
          <p:nvPr/>
        </p:nvPicPr>
        <p:blipFill>
          <a:blip r:embed="rId5">
            <a:alphaModFix/>
          </a:blip>
          <a:stretch>
            <a:fillRect/>
          </a:stretch>
        </p:blipFill>
        <p:spPr>
          <a:xfrm>
            <a:off x="2806713" y="5871875"/>
            <a:ext cx="5946601" cy="611500"/>
          </a:xfrm>
          <a:prstGeom prst="rect">
            <a:avLst/>
          </a:prstGeom>
          <a:noFill/>
          <a:ln>
            <a:noFill/>
          </a:ln>
        </p:spPr>
      </p:pic>
      <p:pic>
        <p:nvPicPr>
          <p:cNvPr id="255" name="Google Shape;255;p3"/>
          <p:cNvPicPr preferRelativeResize="0"/>
          <p:nvPr/>
        </p:nvPicPr>
        <p:blipFill>
          <a:blip r:embed="rId6">
            <a:alphaModFix/>
          </a:blip>
          <a:stretch>
            <a:fillRect/>
          </a:stretch>
        </p:blipFill>
        <p:spPr>
          <a:xfrm>
            <a:off x="9666850" y="4045725"/>
            <a:ext cx="1714500" cy="1714500"/>
          </a:xfrm>
          <a:prstGeom prst="rect">
            <a:avLst/>
          </a:prstGeom>
          <a:noFill/>
          <a:ln>
            <a:noFill/>
          </a:ln>
        </p:spPr>
      </p:pic>
      <p:pic>
        <p:nvPicPr>
          <p:cNvPr id="256" name="Google Shape;256;p3"/>
          <p:cNvPicPr preferRelativeResize="0"/>
          <p:nvPr/>
        </p:nvPicPr>
        <p:blipFill>
          <a:blip r:embed="rId7">
            <a:alphaModFix/>
          </a:blip>
          <a:stretch>
            <a:fillRect/>
          </a:stretch>
        </p:blipFill>
        <p:spPr>
          <a:xfrm>
            <a:off x="3260663" y="4913912"/>
            <a:ext cx="5038725" cy="847725"/>
          </a:xfrm>
          <a:prstGeom prst="rect">
            <a:avLst/>
          </a:prstGeom>
          <a:noFill/>
          <a:ln>
            <a:noFill/>
          </a:ln>
        </p:spPr>
      </p:pic>
      <p:pic>
        <p:nvPicPr>
          <p:cNvPr id="257" name="Google Shape;257;p3"/>
          <p:cNvPicPr preferRelativeResize="0"/>
          <p:nvPr/>
        </p:nvPicPr>
        <p:blipFill>
          <a:blip r:embed="rId8">
            <a:alphaModFix/>
          </a:blip>
          <a:stretch>
            <a:fillRect/>
          </a:stretch>
        </p:blipFill>
        <p:spPr>
          <a:xfrm>
            <a:off x="7046550" y="4116700"/>
            <a:ext cx="2095500" cy="466725"/>
          </a:xfrm>
          <a:prstGeom prst="rect">
            <a:avLst/>
          </a:prstGeom>
          <a:noFill/>
          <a:ln>
            <a:noFill/>
          </a:ln>
        </p:spPr>
      </p:pic>
      <p:pic>
        <p:nvPicPr>
          <p:cNvPr id="258" name="Google Shape;258;p3"/>
          <p:cNvPicPr preferRelativeResize="0"/>
          <p:nvPr/>
        </p:nvPicPr>
        <p:blipFill>
          <a:blip r:embed="rId9">
            <a:alphaModFix/>
          </a:blip>
          <a:stretch>
            <a:fillRect/>
          </a:stretch>
        </p:blipFill>
        <p:spPr>
          <a:xfrm>
            <a:off x="414450" y="3896476"/>
            <a:ext cx="3834950" cy="907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13"/>
          <p:cNvSpPr txBox="1"/>
          <p:nvPr>
            <p:ph type="title"/>
          </p:nvPr>
        </p:nvSpPr>
        <p:spPr>
          <a:xfrm>
            <a:off x="677334" y="609600"/>
            <a:ext cx="8596668" cy="62531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240"/>
              <a:buFont typeface="Trebuchet MS"/>
              <a:buNone/>
            </a:pPr>
            <a:r>
              <a:rPr lang="en-US" sz="3240"/>
              <a:t>Groundswell of Awareness and Leadership</a:t>
            </a:r>
            <a:endParaRPr/>
          </a:p>
        </p:txBody>
      </p:sp>
      <p:sp>
        <p:nvSpPr>
          <p:cNvPr id="265" name="Google Shape;265;p13"/>
          <p:cNvSpPr txBox="1"/>
          <p:nvPr>
            <p:ph idx="1" type="body"/>
          </p:nvPr>
        </p:nvSpPr>
        <p:spPr>
          <a:xfrm>
            <a:off x="721135" y="1154854"/>
            <a:ext cx="8596312" cy="5200019"/>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480"/>
              <a:buChar char="►"/>
            </a:pPr>
            <a:r>
              <a:rPr lang="en-US" sz="1850"/>
              <a:t>U.S. Senate Resolution 275 (October 2015)</a:t>
            </a:r>
            <a:endParaRPr/>
          </a:p>
          <a:p>
            <a:pPr indent="-285750" lvl="1" marL="742950" rtl="0" algn="l">
              <a:lnSpc>
                <a:spcPct val="90000"/>
              </a:lnSpc>
              <a:spcBef>
                <a:spcPts val="1000"/>
              </a:spcBef>
              <a:spcAft>
                <a:spcPts val="0"/>
              </a:spcAft>
              <a:buSzPts val="1332"/>
              <a:buChar char="►"/>
            </a:pPr>
            <a:r>
              <a:rPr i="1" lang="en-US" sz="1665">
                <a:solidFill>
                  <a:srgbClr val="00B050"/>
                </a:solidFill>
              </a:rPr>
              <a:t>"early diagnosis is critical for ensuring that individuals with dyslexia receive focused, evidence-based intervention"</a:t>
            </a:r>
            <a:endParaRPr/>
          </a:p>
          <a:p>
            <a:pPr indent="-342900" lvl="0" marL="342900" rtl="0" algn="l">
              <a:lnSpc>
                <a:spcPct val="90000"/>
              </a:lnSpc>
              <a:spcBef>
                <a:spcPts val="1000"/>
              </a:spcBef>
              <a:spcAft>
                <a:spcPts val="0"/>
              </a:spcAft>
              <a:buSzPts val="1480"/>
              <a:buChar char="►"/>
            </a:pPr>
            <a:r>
              <a:rPr lang="en-US" sz="1850"/>
              <a:t>U.S. Department of Education Dear Colleague Letters</a:t>
            </a:r>
            <a:endParaRPr/>
          </a:p>
          <a:p>
            <a:pPr indent="-285750" lvl="1" marL="742950" rtl="0" algn="l">
              <a:lnSpc>
                <a:spcPct val="90000"/>
              </a:lnSpc>
              <a:spcBef>
                <a:spcPts val="1000"/>
              </a:spcBef>
              <a:spcAft>
                <a:spcPts val="0"/>
              </a:spcAft>
              <a:buSzPts val="1332"/>
              <a:buChar char="►"/>
            </a:pPr>
            <a:r>
              <a:rPr i="1" lang="en-US" sz="1665">
                <a:solidFill>
                  <a:srgbClr val="00B050"/>
                </a:solidFill>
              </a:rPr>
              <a:t>"nothing in IDEA that prohibits the use of the terms dyslexia, dyscalculia or dysgraphia in IEP documents." </a:t>
            </a:r>
            <a:r>
              <a:rPr i="1" lang="en-US" sz="1665">
                <a:solidFill>
                  <a:srgbClr val="00B0F0"/>
                </a:solidFill>
              </a:rPr>
              <a:t>#saydyslexia </a:t>
            </a:r>
            <a:r>
              <a:rPr lang="en-US" sz="1665">
                <a:solidFill>
                  <a:srgbClr val="000000"/>
                </a:solidFill>
              </a:rPr>
              <a:t>(October 2015)</a:t>
            </a:r>
            <a:r>
              <a:rPr i="1" lang="en-US" sz="1850">
                <a:solidFill>
                  <a:srgbClr val="00B050"/>
                </a:solidFill>
              </a:rPr>
              <a:t> </a:t>
            </a:r>
            <a:endParaRPr/>
          </a:p>
          <a:p>
            <a:pPr indent="-285750" lvl="1" marL="742950" rtl="0" algn="l">
              <a:lnSpc>
                <a:spcPct val="90000"/>
              </a:lnSpc>
              <a:spcBef>
                <a:spcPts val="1000"/>
              </a:spcBef>
              <a:spcAft>
                <a:spcPts val="0"/>
              </a:spcAft>
              <a:buSzPts val="1332"/>
              <a:buChar char="►"/>
            </a:pPr>
            <a:r>
              <a:rPr i="1" lang="en-US" sz="1665">
                <a:solidFill>
                  <a:srgbClr val="00B050"/>
                </a:solidFill>
              </a:rPr>
              <a:t>annual goals must be aligned with statewide grade-level standards</a:t>
            </a:r>
            <a:r>
              <a:rPr lang="en-US" sz="1665"/>
              <a:t> (November 2015)</a:t>
            </a:r>
            <a:endParaRPr/>
          </a:p>
          <a:p>
            <a:pPr indent="-342900" lvl="0" marL="342900" rtl="0" algn="l">
              <a:lnSpc>
                <a:spcPct val="90000"/>
              </a:lnSpc>
              <a:spcBef>
                <a:spcPts val="1000"/>
              </a:spcBef>
              <a:spcAft>
                <a:spcPts val="0"/>
              </a:spcAft>
              <a:buSzPts val="1480"/>
              <a:buChar char="►"/>
            </a:pPr>
            <a:r>
              <a:rPr lang="en-US" sz="1850"/>
              <a:t>Assembly Bill 1369 (Frazier)</a:t>
            </a:r>
            <a:endParaRPr/>
          </a:p>
          <a:p>
            <a:pPr indent="-285750" lvl="1" marL="742950" rtl="0" algn="l">
              <a:lnSpc>
                <a:spcPct val="90000"/>
              </a:lnSpc>
              <a:spcBef>
                <a:spcPts val="1000"/>
              </a:spcBef>
              <a:spcAft>
                <a:spcPts val="0"/>
              </a:spcAft>
              <a:buSzPts val="1332"/>
              <a:buChar char="►"/>
            </a:pPr>
            <a:r>
              <a:rPr lang="en-US" sz="1665">
                <a:solidFill>
                  <a:srgbClr val="00B050"/>
                </a:solidFill>
              </a:rPr>
              <a:t>Unanimous in Senate and Assembly</a:t>
            </a:r>
            <a:endParaRPr/>
          </a:p>
          <a:p>
            <a:pPr indent="-285750" lvl="1" marL="742950" rtl="0" algn="l">
              <a:lnSpc>
                <a:spcPct val="90000"/>
              </a:lnSpc>
              <a:spcBef>
                <a:spcPts val="1000"/>
              </a:spcBef>
              <a:spcAft>
                <a:spcPts val="0"/>
              </a:spcAft>
              <a:buSzPts val="1332"/>
              <a:buChar char="►"/>
            </a:pPr>
            <a:r>
              <a:rPr lang="en-US" sz="1665">
                <a:solidFill>
                  <a:srgbClr val="00B050"/>
                </a:solidFill>
              </a:rPr>
              <a:t>Signed into law October 2015 </a:t>
            </a:r>
            <a:endParaRPr/>
          </a:p>
          <a:p>
            <a:pPr indent="-342900" lvl="0" marL="342900" rtl="0" algn="l">
              <a:lnSpc>
                <a:spcPct val="90000"/>
              </a:lnSpc>
              <a:spcBef>
                <a:spcPts val="1000"/>
              </a:spcBef>
              <a:spcAft>
                <a:spcPts val="0"/>
              </a:spcAft>
              <a:buSzPts val="1480"/>
              <a:buChar char="►"/>
            </a:pPr>
            <a:r>
              <a:rPr lang="en-US" sz="1850"/>
              <a:t>California Parent Teacher Association Business Resolution A</a:t>
            </a:r>
            <a:endParaRPr/>
          </a:p>
          <a:p>
            <a:pPr indent="-342900" lvl="0" marL="342900" rtl="0" algn="l">
              <a:lnSpc>
                <a:spcPct val="90000"/>
              </a:lnSpc>
              <a:spcBef>
                <a:spcPts val="1000"/>
              </a:spcBef>
              <a:spcAft>
                <a:spcPts val="0"/>
              </a:spcAft>
              <a:buSzPts val="1480"/>
              <a:buChar char="►"/>
            </a:pPr>
            <a:r>
              <a:rPr lang="en-US" sz="1850"/>
              <a:t>READ Act</a:t>
            </a:r>
            <a:r>
              <a:rPr lang="en-US" sz="1665">
                <a:solidFill>
                  <a:srgbClr val="00B050"/>
                </a:solidFill>
              </a:rPr>
              <a:t> </a:t>
            </a:r>
            <a:r>
              <a:rPr lang="en-US" sz="1665">
                <a:solidFill>
                  <a:srgbClr val="000000"/>
                </a:solidFill>
              </a:rPr>
              <a:t>(signed by President Obama February 2016)</a:t>
            </a:r>
            <a:endParaRPr/>
          </a:p>
          <a:p>
            <a:pPr indent="-285750" lvl="1" marL="742950" rtl="0" algn="l">
              <a:lnSpc>
                <a:spcPct val="90000"/>
              </a:lnSpc>
              <a:spcBef>
                <a:spcPts val="1000"/>
              </a:spcBef>
              <a:spcAft>
                <a:spcPts val="0"/>
              </a:spcAft>
              <a:buSzPts val="1332"/>
              <a:buChar char="►"/>
            </a:pPr>
            <a:r>
              <a:rPr lang="en-US" sz="1665">
                <a:solidFill>
                  <a:srgbClr val="00B050"/>
                </a:solidFill>
              </a:rPr>
              <a:t>$2.5 million annually to NSF for research in intervention, curriculum and professional development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Next steps in SCUSD: Possibilities?</a:t>
            </a:r>
            <a:endParaRPr/>
          </a:p>
        </p:txBody>
      </p:sp>
      <p:sp>
        <p:nvSpPr>
          <p:cNvPr id="272" name="Google Shape;272;p15"/>
          <p:cNvSpPr txBox="1"/>
          <p:nvPr>
            <p:ph idx="1" type="body"/>
          </p:nvPr>
        </p:nvSpPr>
        <p:spPr>
          <a:xfrm>
            <a:off x="731425" y="1270475"/>
            <a:ext cx="7454700" cy="5099700"/>
          </a:xfrm>
          <a:prstGeom prst="rect">
            <a:avLst/>
          </a:prstGeom>
          <a:noFill/>
          <a:ln>
            <a:noFill/>
          </a:ln>
        </p:spPr>
        <p:txBody>
          <a:bodyPr anchorCtr="0" anchor="t" bIns="45700" lIns="91425" spcFirstLastPara="1" rIns="91425" wrap="square" tIns="45700">
            <a:normAutofit/>
          </a:bodyPr>
          <a:lstStyle/>
          <a:p>
            <a:pPr indent="-365760" lvl="0" marL="342900" rtl="0" algn="l">
              <a:lnSpc>
                <a:spcPct val="100000"/>
              </a:lnSpc>
              <a:spcBef>
                <a:spcPts val="0"/>
              </a:spcBef>
              <a:spcAft>
                <a:spcPts val="0"/>
              </a:spcAft>
              <a:buSzPts val="1800"/>
              <a:buChar char="►"/>
            </a:pPr>
            <a:r>
              <a:rPr b="1" lang="en-US"/>
              <a:t>(Not so) Radical Proposition for MTSS in SCUSD</a:t>
            </a:r>
            <a:r>
              <a:rPr lang="en-US">
                <a:latin typeface="Trebuchet MS"/>
                <a:ea typeface="Trebuchet MS"/>
                <a:cs typeface="Trebuchet MS"/>
                <a:sym typeface="Trebuchet MS"/>
              </a:rPr>
              <a:t>: Training ALL classroom teachers and resource specialists alike in evidence-based practices in dys</a:t>
            </a:r>
            <a:r>
              <a:rPr lang="en-US"/>
              <a:t>lexia, dyscalculia and dysgraphia to </a:t>
            </a:r>
            <a:r>
              <a:rPr lang="en-US">
                <a:latin typeface="Trebuchet MS"/>
                <a:ea typeface="Trebuchet MS"/>
                <a:cs typeface="Trebuchet MS"/>
                <a:sym typeface="Trebuchet MS"/>
              </a:rPr>
              <a:t>fundamentally shift the needle and improve graduation rates for all students across all subgroups in SCUSD!</a:t>
            </a:r>
            <a:endParaRPr/>
          </a:p>
          <a:p>
            <a:pPr indent="-318769" lvl="1" marL="742950" rtl="0" algn="l">
              <a:lnSpc>
                <a:spcPct val="100000"/>
              </a:lnSpc>
              <a:spcBef>
                <a:spcPts val="1000"/>
              </a:spcBef>
              <a:spcAft>
                <a:spcPts val="0"/>
              </a:spcAft>
              <a:buSzPts val="1800"/>
              <a:buChar char="►"/>
            </a:pPr>
            <a:r>
              <a:rPr lang="en-US" sz="1800">
                <a:latin typeface="Trebuchet MS"/>
                <a:ea typeface="Trebuchet MS"/>
                <a:cs typeface="Trebuchet MS"/>
                <a:sym typeface="Trebuchet MS"/>
              </a:rPr>
              <a:t>correlation between illiteracy, dropout rates and dyslexia  </a:t>
            </a:r>
            <a:endParaRPr sz="1800"/>
          </a:p>
          <a:p>
            <a:pPr indent="-318769" lvl="1" marL="742950" rtl="0" algn="l">
              <a:lnSpc>
                <a:spcPct val="100000"/>
              </a:lnSpc>
              <a:spcBef>
                <a:spcPts val="1000"/>
              </a:spcBef>
              <a:spcAft>
                <a:spcPts val="0"/>
              </a:spcAft>
              <a:buSzPts val="1800"/>
              <a:buChar char="►"/>
            </a:pPr>
            <a:r>
              <a:rPr lang="en-US" sz="1800">
                <a:latin typeface="Trebuchet MS"/>
                <a:ea typeface="Trebuchet MS"/>
                <a:cs typeface="Trebuchet MS"/>
                <a:sym typeface="Trebuchet MS"/>
              </a:rPr>
              <a:t>embrace </a:t>
            </a:r>
            <a:r>
              <a:rPr lang="en-US" sz="1800"/>
              <a:t>the best practices for intervention</a:t>
            </a:r>
            <a:endParaRPr sz="1800"/>
          </a:p>
          <a:p>
            <a:pPr indent="-271780" lvl="2" marL="1143000" rtl="0" algn="l">
              <a:lnSpc>
                <a:spcPct val="100000"/>
              </a:lnSpc>
              <a:spcBef>
                <a:spcPts val="1000"/>
              </a:spcBef>
              <a:spcAft>
                <a:spcPts val="0"/>
              </a:spcAft>
              <a:buSzPts val="1800"/>
              <a:buChar char="►"/>
            </a:pPr>
            <a:r>
              <a:rPr lang="en-US" sz="1800"/>
              <a:t>main classroom and special education settings</a:t>
            </a:r>
            <a:endParaRPr sz="1800"/>
          </a:p>
          <a:p>
            <a:pPr indent="-271780" lvl="2" marL="1143000" rtl="0" algn="l">
              <a:lnSpc>
                <a:spcPct val="100000"/>
              </a:lnSpc>
              <a:spcBef>
                <a:spcPts val="1000"/>
              </a:spcBef>
              <a:spcAft>
                <a:spcPts val="0"/>
              </a:spcAft>
              <a:buSzPts val="1800"/>
              <a:buChar char="►"/>
            </a:pPr>
            <a:r>
              <a:rPr lang="en-US" sz="1800"/>
              <a:t>assistive technology for students with IEPs and 504 plans</a:t>
            </a:r>
            <a:endParaRPr sz="1800"/>
          </a:p>
          <a:p>
            <a:pPr indent="-318769" lvl="1" marL="742950" rtl="0" algn="l">
              <a:lnSpc>
                <a:spcPct val="100000"/>
              </a:lnSpc>
              <a:spcBef>
                <a:spcPts val="1000"/>
              </a:spcBef>
              <a:spcAft>
                <a:spcPts val="0"/>
              </a:spcAft>
              <a:buSzPts val="1800"/>
              <a:buChar char="►"/>
            </a:pPr>
            <a:r>
              <a:rPr lang="en-US" sz="1800"/>
              <a:t>universal PD supports early assessment = more effective remediation</a:t>
            </a:r>
            <a:endParaRPr sz="1800"/>
          </a:p>
          <a:p>
            <a:pPr indent="-365760" lvl="0" marL="342900" rtl="0" algn="l">
              <a:lnSpc>
                <a:spcPct val="100000"/>
              </a:lnSpc>
              <a:spcBef>
                <a:spcPts val="1000"/>
              </a:spcBef>
              <a:spcAft>
                <a:spcPts val="0"/>
              </a:spcAft>
              <a:buSzPts val="1800"/>
              <a:buChar char="►"/>
            </a:pPr>
            <a:r>
              <a:rPr lang="en-US"/>
              <a:t>Scale up </a:t>
            </a:r>
            <a:r>
              <a:rPr b="1" lang="en-US"/>
              <a:t>Dyslexia Pilot</a:t>
            </a:r>
            <a:r>
              <a:rPr lang="en-US"/>
              <a:t> to </a:t>
            </a:r>
            <a:r>
              <a:rPr lang="en-US" u="sng"/>
              <a:t>all</a:t>
            </a:r>
            <a:r>
              <a:rPr lang="en-US"/>
              <a:t> schools, </a:t>
            </a:r>
            <a:r>
              <a:rPr lang="en-US" u="sng"/>
              <a:t>all</a:t>
            </a:r>
            <a:r>
              <a:rPr lang="en-US"/>
              <a:t> grades, </a:t>
            </a:r>
            <a:r>
              <a:rPr lang="en-US" u="sng"/>
              <a:t>all</a:t>
            </a:r>
            <a:r>
              <a:rPr lang="en-US"/>
              <a:t> classrooms</a:t>
            </a:r>
            <a:endParaRPr/>
          </a:p>
        </p:txBody>
      </p:sp>
      <p:pic>
        <p:nvPicPr>
          <p:cNvPr id="273" name="Google Shape;273;p15"/>
          <p:cNvPicPr preferRelativeResize="0"/>
          <p:nvPr/>
        </p:nvPicPr>
        <p:blipFill>
          <a:blip r:embed="rId3">
            <a:alphaModFix/>
          </a:blip>
          <a:stretch>
            <a:fillRect/>
          </a:stretch>
        </p:blipFill>
        <p:spPr>
          <a:xfrm>
            <a:off x="8604074" y="1463750"/>
            <a:ext cx="2623750" cy="3502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8"/>
          <p:cNvSpPr txBox="1"/>
          <p:nvPr>
            <p:ph type="title"/>
          </p:nvPr>
        </p:nvSpPr>
        <p:spPr>
          <a:xfrm>
            <a:off x="677334" y="609600"/>
            <a:ext cx="8596668" cy="7761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is dyslexia?</a:t>
            </a:r>
            <a:endParaRPr/>
          </a:p>
        </p:txBody>
      </p:sp>
      <p:sp>
        <p:nvSpPr>
          <p:cNvPr id="158" name="Google Shape;158;p8"/>
          <p:cNvSpPr txBox="1"/>
          <p:nvPr>
            <p:ph idx="1" type="body"/>
          </p:nvPr>
        </p:nvSpPr>
        <p:spPr>
          <a:xfrm>
            <a:off x="677325" y="1385750"/>
            <a:ext cx="10532400" cy="5087400"/>
          </a:xfrm>
          <a:prstGeom prst="rect">
            <a:avLst/>
          </a:prstGeom>
          <a:noFill/>
          <a:ln>
            <a:noFill/>
          </a:ln>
        </p:spPr>
        <p:txBody>
          <a:bodyPr anchorCtr="0" anchor="t" bIns="45700" lIns="91425" spcFirstLastPara="1" rIns="91425" wrap="square" tIns="45700">
            <a:normAutofit/>
          </a:bodyPr>
          <a:lstStyle/>
          <a:p>
            <a:pPr indent="-335280" lvl="0" marL="342900" rtl="0" algn="l">
              <a:lnSpc>
                <a:spcPct val="90000"/>
              </a:lnSpc>
              <a:spcBef>
                <a:spcPts val="0"/>
              </a:spcBef>
              <a:spcAft>
                <a:spcPts val="0"/>
              </a:spcAft>
              <a:buSzPts val="1800"/>
              <a:buChar char="►"/>
            </a:pPr>
            <a:r>
              <a:rPr lang="en-US"/>
              <a:t>A type of specific learning disability (SLD)</a:t>
            </a:r>
            <a:endParaRPr/>
          </a:p>
          <a:p>
            <a:pPr indent="-335280" lvl="0" marL="342900" rtl="0" algn="l">
              <a:lnSpc>
                <a:spcPct val="90000"/>
              </a:lnSpc>
              <a:spcBef>
                <a:spcPts val="1000"/>
              </a:spcBef>
              <a:spcAft>
                <a:spcPts val="0"/>
              </a:spcAft>
              <a:buSzPts val="1800"/>
              <a:buChar char="►"/>
            </a:pPr>
            <a:r>
              <a:rPr lang="en-US"/>
              <a:t>Neurological and hereditary in origin.</a:t>
            </a:r>
            <a:endParaRPr/>
          </a:p>
          <a:p>
            <a:pPr indent="-342900" lvl="1" marL="914400" rtl="0" algn="l">
              <a:lnSpc>
                <a:spcPct val="90000"/>
              </a:lnSpc>
              <a:spcBef>
                <a:spcPts val="1000"/>
              </a:spcBef>
              <a:spcAft>
                <a:spcPts val="0"/>
              </a:spcAft>
              <a:buSzPts val="1800"/>
              <a:buChar char="►"/>
            </a:pPr>
            <a:r>
              <a:rPr lang="en-US"/>
              <a:t>Brains are structurally and chemically different than neurotypical learners. (International Dyslexia Association, </a:t>
            </a:r>
            <a:r>
              <a:rPr i="1" lang="en-US"/>
              <a:t>Dyslexia and the Brain Fact Sheet</a:t>
            </a:r>
            <a:r>
              <a:rPr lang="en-US"/>
              <a:t>)</a:t>
            </a:r>
            <a:endParaRPr/>
          </a:p>
          <a:p>
            <a:pPr indent="-335280" lvl="0" marL="342900" rtl="0" algn="l">
              <a:lnSpc>
                <a:spcPct val="90000"/>
              </a:lnSpc>
              <a:spcBef>
                <a:spcPts val="1000"/>
              </a:spcBef>
              <a:spcAft>
                <a:spcPts val="0"/>
              </a:spcAft>
              <a:buSzPts val="1800"/>
              <a:buChar char="►"/>
            </a:pPr>
            <a:r>
              <a:rPr lang="en-US"/>
              <a:t>Deficits in language processing</a:t>
            </a:r>
            <a:endParaRPr/>
          </a:p>
          <a:p>
            <a:pPr indent="-298450" lvl="1" marL="742950" rtl="0" algn="l">
              <a:lnSpc>
                <a:spcPct val="90000"/>
              </a:lnSpc>
              <a:spcBef>
                <a:spcPts val="1000"/>
              </a:spcBef>
              <a:spcAft>
                <a:spcPts val="0"/>
              </a:spcAft>
              <a:buSzPts val="1800"/>
              <a:buChar char="►"/>
            </a:pPr>
            <a:r>
              <a:rPr lang="en-US" sz="1800"/>
              <a:t>Phonological</a:t>
            </a:r>
            <a:endParaRPr sz="1800"/>
          </a:p>
          <a:p>
            <a:pPr indent="-298450" lvl="1" marL="742950" rtl="0" algn="l">
              <a:lnSpc>
                <a:spcPct val="90000"/>
              </a:lnSpc>
              <a:spcBef>
                <a:spcPts val="1000"/>
              </a:spcBef>
              <a:spcAft>
                <a:spcPts val="0"/>
              </a:spcAft>
              <a:buSzPts val="1800"/>
              <a:buChar char="►"/>
            </a:pPr>
            <a:r>
              <a:rPr lang="en-US" sz="1800"/>
              <a:t>Auditory</a:t>
            </a:r>
            <a:endParaRPr sz="1800"/>
          </a:p>
          <a:p>
            <a:pPr indent="-298450" lvl="1" marL="742950" rtl="0" algn="l">
              <a:lnSpc>
                <a:spcPct val="90000"/>
              </a:lnSpc>
              <a:spcBef>
                <a:spcPts val="1000"/>
              </a:spcBef>
              <a:spcAft>
                <a:spcPts val="0"/>
              </a:spcAft>
              <a:buSzPts val="1800"/>
              <a:buChar char="►"/>
            </a:pPr>
            <a:r>
              <a:rPr lang="en-US" sz="1800"/>
              <a:t>Visual</a:t>
            </a:r>
            <a:endParaRPr sz="1800"/>
          </a:p>
          <a:p>
            <a:pPr indent="-298450" lvl="1" marL="742950" rtl="0" algn="l">
              <a:lnSpc>
                <a:spcPct val="90000"/>
              </a:lnSpc>
              <a:spcBef>
                <a:spcPts val="1000"/>
              </a:spcBef>
              <a:spcAft>
                <a:spcPts val="0"/>
              </a:spcAft>
              <a:buSzPts val="1800"/>
              <a:buChar char="►"/>
            </a:pPr>
            <a:r>
              <a:rPr lang="en-US" sz="1800"/>
              <a:t>Sequential</a:t>
            </a:r>
            <a:endParaRPr sz="1800"/>
          </a:p>
          <a:p>
            <a:pPr indent="-335280" lvl="0" marL="342900" rtl="0" algn="l">
              <a:lnSpc>
                <a:spcPct val="90000"/>
              </a:lnSpc>
              <a:spcBef>
                <a:spcPts val="1000"/>
              </a:spcBef>
              <a:spcAft>
                <a:spcPts val="0"/>
              </a:spcAft>
              <a:buSzPts val="1800"/>
              <a:buChar char="►"/>
            </a:pPr>
            <a:r>
              <a:rPr lang="en-US"/>
              <a:t>Why does it matter? </a:t>
            </a:r>
            <a:endParaRPr/>
          </a:p>
          <a:p>
            <a:pPr indent="-298450" lvl="1" marL="742950" rtl="0" algn="l">
              <a:lnSpc>
                <a:spcPct val="90000"/>
              </a:lnSpc>
              <a:spcBef>
                <a:spcPts val="1000"/>
              </a:spcBef>
              <a:spcAft>
                <a:spcPts val="0"/>
              </a:spcAft>
              <a:buSzPts val="1800"/>
              <a:buChar char="►"/>
            </a:pPr>
            <a:r>
              <a:rPr lang="en-US" sz="1800"/>
              <a:t>Up to 20% of population ---&gt; </a:t>
            </a:r>
            <a:r>
              <a:rPr lang="en-US" sz="1800"/>
              <a:t>Genetic!</a:t>
            </a:r>
            <a:endParaRPr sz="1800"/>
          </a:p>
          <a:p>
            <a:pPr indent="-298450" lvl="1" marL="742950" rtl="0" algn="l">
              <a:lnSpc>
                <a:spcPct val="90000"/>
              </a:lnSpc>
              <a:spcBef>
                <a:spcPts val="1000"/>
              </a:spcBef>
              <a:spcAft>
                <a:spcPts val="0"/>
              </a:spcAft>
              <a:buSzPts val="1800"/>
              <a:buChar char="►"/>
            </a:pPr>
            <a:r>
              <a:rPr lang="en-US" sz="1800"/>
              <a:t>Higher occurrence of functional illiteracy in incarcerated individuals</a:t>
            </a:r>
            <a:endParaRPr sz="1800"/>
          </a:p>
          <a:p>
            <a:pPr indent="-298450" lvl="1" marL="742950" rtl="0" algn="l">
              <a:lnSpc>
                <a:spcPct val="90000"/>
              </a:lnSpc>
              <a:spcBef>
                <a:spcPts val="1000"/>
              </a:spcBef>
              <a:spcAft>
                <a:spcPts val="0"/>
              </a:spcAft>
              <a:buSzPts val="1800"/>
              <a:buChar char="►"/>
            </a:pPr>
            <a:r>
              <a:rPr lang="en-US" sz="1800"/>
              <a:t>People with dyslexia and related learning disabilities have a much higher rate of suicidal behavior. (Attitude Magazine, Study: People with Learning Disabilities More Likely to Attempt SuicideJuly 17, 2017)</a:t>
            </a:r>
            <a:endParaRPr sz="1800"/>
          </a:p>
          <a:p>
            <a:pPr indent="-251459" lvl="0" marL="342900" rtl="0" algn="l">
              <a:lnSpc>
                <a:spcPct val="90000"/>
              </a:lnSpc>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4"/>
          <p:cNvPicPr preferRelativeResize="0"/>
          <p:nvPr>
            <p:ph idx="1" type="body"/>
          </p:nvPr>
        </p:nvPicPr>
        <p:blipFill rotWithShape="1">
          <a:blip r:embed="rId3">
            <a:alphaModFix/>
          </a:blip>
          <a:srcRect b="0" l="0" r="0" t="0"/>
          <a:stretch/>
        </p:blipFill>
        <p:spPr>
          <a:xfrm>
            <a:off x="460159" y="625488"/>
            <a:ext cx="4766100" cy="5728200"/>
          </a:xfrm>
          <a:prstGeom prst="rect">
            <a:avLst/>
          </a:prstGeom>
          <a:noFill/>
          <a:ln>
            <a:noFill/>
          </a:ln>
        </p:spPr>
      </p:pic>
      <p:pic>
        <p:nvPicPr>
          <p:cNvPr id="165" name="Google Shape;165;p4"/>
          <p:cNvPicPr preferRelativeResize="0"/>
          <p:nvPr/>
        </p:nvPicPr>
        <p:blipFill>
          <a:blip r:embed="rId4">
            <a:alphaModFix/>
          </a:blip>
          <a:stretch>
            <a:fillRect/>
          </a:stretch>
        </p:blipFill>
        <p:spPr>
          <a:xfrm>
            <a:off x="5299718" y="2974550"/>
            <a:ext cx="3719300" cy="3719300"/>
          </a:xfrm>
          <a:prstGeom prst="rect">
            <a:avLst/>
          </a:prstGeom>
          <a:noFill/>
          <a:ln>
            <a:noFill/>
          </a:ln>
        </p:spPr>
      </p:pic>
      <p:pic>
        <p:nvPicPr>
          <p:cNvPr id="166" name="Google Shape;166;p4"/>
          <p:cNvPicPr preferRelativeResize="0"/>
          <p:nvPr/>
        </p:nvPicPr>
        <p:blipFill>
          <a:blip r:embed="rId5">
            <a:alphaModFix/>
          </a:blip>
          <a:stretch>
            <a:fillRect/>
          </a:stretch>
        </p:blipFill>
        <p:spPr>
          <a:xfrm>
            <a:off x="6319676" y="286175"/>
            <a:ext cx="4868425" cy="2535975"/>
          </a:xfrm>
          <a:prstGeom prst="rect">
            <a:avLst/>
          </a:prstGeom>
          <a:noFill/>
          <a:ln>
            <a:noFill/>
          </a:ln>
        </p:spPr>
      </p:pic>
      <p:pic>
        <p:nvPicPr>
          <p:cNvPr id="167" name="Google Shape;167;p4"/>
          <p:cNvPicPr preferRelativeResize="0"/>
          <p:nvPr/>
        </p:nvPicPr>
        <p:blipFill>
          <a:blip r:embed="rId6">
            <a:alphaModFix/>
          </a:blip>
          <a:stretch>
            <a:fillRect/>
          </a:stretch>
        </p:blipFill>
        <p:spPr>
          <a:xfrm>
            <a:off x="9210878" y="3190575"/>
            <a:ext cx="2743125" cy="316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6"/>
          <p:cNvPicPr preferRelativeResize="0"/>
          <p:nvPr>
            <p:ph idx="1" type="body"/>
          </p:nvPr>
        </p:nvPicPr>
        <p:blipFill rotWithShape="1">
          <a:blip r:embed="rId3">
            <a:alphaModFix/>
          </a:blip>
          <a:srcRect b="0" l="0" r="0" t="0"/>
          <a:stretch/>
        </p:blipFill>
        <p:spPr>
          <a:xfrm>
            <a:off x="584914" y="753042"/>
            <a:ext cx="6393000" cy="5243100"/>
          </a:xfrm>
          <a:prstGeom prst="rect">
            <a:avLst/>
          </a:prstGeom>
          <a:noFill/>
          <a:ln>
            <a:noFill/>
          </a:ln>
        </p:spPr>
      </p:pic>
      <p:pic>
        <p:nvPicPr>
          <p:cNvPr id="174" name="Google Shape;174;p6"/>
          <p:cNvPicPr preferRelativeResize="0"/>
          <p:nvPr/>
        </p:nvPicPr>
        <p:blipFill>
          <a:blip r:embed="rId4">
            <a:alphaModFix/>
          </a:blip>
          <a:stretch>
            <a:fillRect/>
          </a:stretch>
        </p:blipFill>
        <p:spPr>
          <a:xfrm>
            <a:off x="8024849" y="468250"/>
            <a:ext cx="3269624" cy="581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7"/>
          <p:cNvPicPr preferRelativeResize="0"/>
          <p:nvPr>
            <p:ph idx="1" type="body"/>
          </p:nvPr>
        </p:nvPicPr>
        <p:blipFill rotWithShape="1">
          <a:blip r:embed="rId3">
            <a:alphaModFix/>
          </a:blip>
          <a:srcRect b="0" l="0" r="0" t="0"/>
          <a:stretch/>
        </p:blipFill>
        <p:spPr>
          <a:xfrm>
            <a:off x="713811" y="541995"/>
            <a:ext cx="3647615" cy="3881437"/>
          </a:xfrm>
          <a:prstGeom prst="rect">
            <a:avLst/>
          </a:prstGeom>
          <a:noFill/>
          <a:ln>
            <a:noFill/>
          </a:ln>
        </p:spPr>
      </p:pic>
      <p:pic>
        <p:nvPicPr>
          <p:cNvPr id="181" name="Google Shape;181;p7"/>
          <p:cNvPicPr preferRelativeResize="0"/>
          <p:nvPr/>
        </p:nvPicPr>
        <p:blipFill rotWithShape="1">
          <a:blip r:embed="rId4">
            <a:alphaModFix/>
          </a:blip>
          <a:srcRect b="0" l="0" r="0" t="0"/>
          <a:stretch/>
        </p:blipFill>
        <p:spPr>
          <a:xfrm>
            <a:off x="3883573" y="4154871"/>
            <a:ext cx="7620000" cy="2114550"/>
          </a:xfrm>
          <a:prstGeom prst="rect">
            <a:avLst/>
          </a:prstGeom>
          <a:noFill/>
          <a:ln>
            <a:noFill/>
          </a:ln>
        </p:spPr>
      </p:pic>
      <p:sp>
        <p:nvSpPr>
          <p:cNvPr id="182" name="Google Shape;182;p7"/>
          <p:cNvSpPr txBox="1"/>
          <p:nvPr/>
        </p:nvSpPr>
        <p:spPr>
          <a:xfrm>
            <a:off x="597975" y="5079300"/>
            <a:ext cx="2880600" cy="11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Trebuchet MS"/>
                <a:ea typeface="Trebuchet MS"/>
                <a:cs typeface="Trebuchet MS"/>
                <a:sym typeface="Trebuchet MS"/>
              </a:rPr>
              <a:t>For more dyslexia myths g</a:t>
            </a:r>
            <a:r>
              <a:rPr b="0" i="0" lang="en-US" sz="1800" u="none" cap="none" strike="noStrike">
                <a:solidFill>
                  <a:schemeClr val="dk1"/>
                </a:solidFill>
                <a:latin typeface="Trebuchet MS"/>
                <a:ea typeface="Trebuchet MS"/>
                <a:cs typeface="Trebuchet MS"/>
                <a:sym typeface="Trebuchet MS"/>
              </a:rPr>
              <a:t>o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Trebuchet MS"/>
                <a:ea typeface="Trebuchet MS"/>
                <a:cs typeface="Trebuchet MS"/>
                <a:sym typeface="Trebuchet MS"/>
                <a:hlinkClick r:id="rId5"/>
              </a:rPr>
              <a:t>http://dyslexia.yale.edu/Myths.html</a:t>
            </a:r>
            <a:r>
              <a:rPr b="0" i="0" lang="en-US" sz="18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pic>
        <p:nvPicPr>
          <p:cNvPr id="183" name="Google Shape;183;p7"/>
          <p:cNvPicPr preferRelativeResize="0"/>
          <p:nvPr/>
        </p:nvPicPr>
        <p:blipFill>
          <a:blip r:embed="rId6">
            <a:alphaModFix/>
          </a:blip>
          <a:stretch>
            <a:fillRect/>
          </a:stretch>
        </p:blipFill>
        <p:spPr>
          <a:xfrm>
            <a:off x="4629038" y="961563"/>
            <a:ext cx="4093649" cy="2114550"/>
          </a:xfrm>
          <a:prstGeom prst="rect">
            <a:avLst/>
          </a:prstGeom>
          <a:noFill/>
          <a:ln>
            <a:noFill/>
          </a:ln>
        </p:spPr>
      </p:pic>
      <p:pic>
        <p:nvPicPr>
          <p:cNvPr id="184" name="Google Shape;184;p7"/>
          <p:cNvPicPr preferRelativeResize="0"/>
          <p:nvPr/>
        </p:nvPicPr>
        <p:blipFill>
          <a:blip r:embed="rId7">
            <a:alphaModFix/>
          </a:blip>
          <a:stretch>
            <a:fillRect/>
          </a:stretch>
        </p:blipFill>
        <p:spPr>
          <a:xfrm>
            <a:off x="8990301" y="623450"/>
            <a:ext cx="2460176" cy="279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11"/>
          <p:cNvSpPr txBox="1"/>
          <p:nvPr>
            <p:ph type="title"/>
          </p:nvPr>
        </p:nvSpPr>
        <p:spPr>
          <a:xfrm>
            <a:off x="677334" y="609600"/>
            <a:ext cx="8596668" cy="90811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How does it impact students?</a:t>
            </a:r>
            <a:endParaRPr/>
          </a:p>
        </p:txBody>
      </p:sp>
      <p:sp>
        <p:nvSpPr>
          <p:cNvPr id="191" name="Google Shape;191;p11"/>
          <p:cNvSpPr txBox="1"/>
          <p:nvPr>
            <p:ph idx="1" type="body"/>
          </p:nvPr>
        </p:nvSpPr>
        <p:spPr>
          <a:xfrm>
            <a:off x="677334" y="1355835"/>
            <a:ext cx="5250500" cy="5013434"/>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426"/>
              <a:buChar char="►"/>
            </a:pPr>
            <a:r>
              <a:rPr b="1" lang="en-US" sz="1782"/>
              <a:t>Impaired access to instruction</a:t>
            </a:r>
            <a:endParaRPr/>
          </a:p>
          <a:p>
            <a:pPr indent="-285750" lvl="1" marL="742950" rtl="0" algn="l">
              <a:lnSpc>
                <a:spcPct val="80000"/>
              </a:lnSpc>
              <a:spcBef>
                <a:spcPts val="1000"/>
              </a:spcBef>
              <a:spcAft>
                <a:spcPts val="0"/>
              </a:spcAft>
              <a:buSzPts val="1426"/>
              <a:buChar char="►"/>
            </a:pPr>
            <a:r>
              <a:rPr lang="en-US" sz="1782"/>
              <a:t>Language: reading, writing and spelling, decoding fluency</a:t>
            </a:r>
            <a:endParaRPr/>
          </a:p>
          <a:p>
            <a:pPr indent="-285750" lvl="1" marL="742950" rtl="0" algn="l">
              <a:lnSpc>
                <a:spcPct val="80000"/>
              </a:lnSpc>
              <a:spcBef>
                <a:spcPts val="1000"/>
              </a:spcBef>
              <a:spcAft>
                <a:spcPts val="0"/>
              </a:spcAft>
              <a:buSzPts val="1426"/>
              <a:buChar char="►"/>
            </a:pPr>
            <a:r>
              <a:rPr lang="en-US" sz="1782"/>
              <a:t>Math: math facts and sequential problem solving</a:t>
            </a:r>
            <a:endParaRPr/>
          </a:p>
          <a:p>
            <a:pPr indent="-285750" lvl="1" marL="742950" rtl="0" algn="l">
              <a:lnSpc>
                <a:spcPct val="80000"/>
              </a:lnSpc>
              <a:spcBef>
                <a:spcPts val="1000"/>
              </a:spcBef>
              <a:spcAft>
                <a:spcPts val="0"/>
              </a:spcAft>
              <a:buSzPts val="1426"/>
              <a:buChar char="►"/>
            </a:pPr>
            <a:r>
              <a:rPr lang="en-US" sz="1782"/>
              <a:t>Executive functioning: organization</a:t>
            </a:r>
            <a:endParaRPr/>
          </a:p>
          <a:p>
            <a:pPr indent="-285750" lvl="1" marL="742950" rtl="0" algn="l">
              <a:lnSpc>
                <a:spcPct val="80000"/>
              </a:lnSpc>
              <a:spcBef>
                <a:spcPts val="1000"/>
              </a:spcBef>
              <a:spcAft>
                <a:spcPts val="0"/>
              </a:spcAft>
              <a:buSzPts val="1426"/>
              <a:buChar char="►"/>
            </a:pPr>
            <a:r>
              <a:rPr lang="en-US" sz="1782"/>
              <a:t>Impaired memory: of facts and events</a:t>
            </a:r>
            <a:endParaRPr/>
          </a:p>
          <a:p>
            <a:pPr indent="-342900" lvl="0" marL="342900" rtl="0" algn="l">
              <a:lnSpc>
                <a:spcPct val="80000"/>
              </a:lnSpc>
              <a:spcBef>
                <a:spcPts val="1000"/>
              </a:spcBef>
              <a:spcAft>
                <a:spcPts val="0"/>
              </a:spcAft>
              <a:buSzPts val="1426"/>
              <a:buChar char="►"/>
            </a:pPr>
            <a:r>
              <a:rPr b="1" i="1" lang="en-US" sz="1782"/>
              <a:t>Social and emotional impacts!</a:t>
            </a:r>
            <a:r>
              <a:rPr lang="en-US" sz="1782"/>
              <a:t> </a:t>
            </a:r>
            <a:endParaRPr/>
          </a:p>
          <a:p>
            <a:pPr indent="-285750" lvl="1" marL="742950" rtl="0" algn="l">
              <a:lnSpc>
                <a:spcPct val="80000"/>
              </a:lnSpc>
              <a:spcBef>
                <a:spcPts val="1000"/>
              </a:spcBef>
              <a:spcAft>
                <a:spcPts val="0"/>
              </a:spcAft>
              <a:buSzPts val="1426"/>
              <a:buChar char="►"/>
            </a:pPr>
            <a:r>
              <a:rPr lang="en-US" sz="1782"/>
              <a:t>Perceived as “lazy” “messy” or “not willing to work hard”.</a:t>
            </a:r>
            <a:endParaRPr/>
          </a:p>
          <a:p>
            <a:pPr indent="-285750" lvl="1" marL="742950" rtl="0" algn="l">
              <a:lnSpc>
                <a:spcPct val="80000"/>
              </a:lnSpc>
              <a:spcBef>
                <a:spcPts val="1000"/>
              </a:spcBef>
              <a:spcAft>
                <a:spcPts val="0"/>
              </a:spcAft>
              <a:buSzPts val="1426"/>
              <a:buChar char="►"/>
            </a:pPr>
            <a:r>
              <a:rPr lang="en-US" sz="1782"/>
              <a:t>Anxiety, low self-esteem, targets for bullying </a:t>
            </a:r>
            <a:endParaRPr/>
          </a:p>
          <a:p>
            <a:pPr indent="-260248" lvl="0" marL="342900" rtl="0" algn="l">
              <a:lnSpc>
                <a:spcPct val="80000"/>
              </a:lnSpc>
              <a:spcBef>
                <a:spcPts val="1000"/>
              </a:spcBef>
              <a:spcAft>
                <a:spcPts val="0"/>
              </a:spcAft>
              <a:buSzPts val="1302"/>
              <a:buNone/>
            </a:pPr>
            <a:r>
              <a:t/>
            </a:r>
            <a:endParaRPr sz="1627"/>
          </a:p>
          <a:p>
            <a:pPr indent="0" lvl="0" marL="0" rtl="0" algn="l">
              <a:lnSpc>
                <a:spcPct val="80000"/>
              </a:lnSpc>
              <a:spcBef>
                <a:spcPts val="1000"/>
              </a:spcBef>
              <a:spcAft>
                <a:spcPts val="0"/>
              </a:spcAft>
              <a:buNone/>
            </a:pPr>
            <a:r>
              <a:rPr b="1" i="1" lang="en-US">
                <a:solidFill>
                  <a:srgbClr val="FF0000"/>
                </a:solidFill>
              </a:rPr>
              <a:t>Improved support for struggling readers was the top-ranked priority among parents and educators in Sacramento Unified City School District’s Strategic Planning Survey Fall 2015!</a:t>
            </a:r>
            <a:endParaRPr/>
          </a:p>
          <a:p>
            <a:pPr indent="-272034" lvl="0" marL="342900" rtl="0" algn="l">
              <a:lnSpc>
                <a:spcPct val="80000"/>
              </a:lnSpc>
              <a:spcBef>
                <a:spcPts val="1000"/>
              </a:spcBef>
              <a:spcAft>
                <a:spcPts val="0"/>
              </a:spcAft>
              <a:buSzPts val="1116"/>
              <a:buNone/>
            </a:pPr>
            <a:r>
              <a:t/>
            </a:r>
            <a:endParaRPr sz="1395"/>
          </a:p>
        </p:txBody>
      </p:sp>
      <p:sp>
        <p:nvSpPr>
          <p:cNvPr id="192" name="Google Shape;192;p11"/>
          <p:cNvSpPr txBox="1"/>
          <p:nvPr/>
        </p:nvSpPr>
        <p:spPr>
          <a:xfrm>
            <a:off x="6553762" y="1406003"/>
            <a:ext cx="4393324" cy="4570482"/>
          </a:xfrm>
          <a:prstGeom prst="rect">
            <a:avLst/>
          </a:prstGeom>
          <a:gradFill>
            <a:gsLst>
              <a:gs pos="0">
                <a:srgbClr val="BDD5B6"/>
              </a:gs>
              <a:gs pos="88000">
                <a:srgbClr val="74AC5E"/>
              </a:gs>
              <a:gs pos="100000">
                <a:srgbClr val="74AC5E"/>
              </a:gs>
            </a:gsLst>
            <a:lin ang="5400000" scaled="0"/>
          </a:gradFill>
          <a:ln cap="rnd" cmpd="sng" w="127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133350" lvl="0" marL="0" marR="0" rtl="0" algn="ctr">
              <a:lnSpc>
                <a:spcPct val="100000"/>
              </a:lnSpc>
              <a:spcBef>
                <a:spcPts val="0"/>
              </a:spcBef>
              <a:spcAft>
                <a:spcPts val="0"/>
              </a:spcAft>
              <a:buClr>
                <a:srgbClr val="0070C0"/>
              </a:buClr>
              <a:buSzPts val="2100"/>
              <a:buFont typeface="Noto Sans Symbols"/>
              <a:buChar char="⮚"/>
            </a:pPr>
            <a:r>
              <a:rPr b="0" i="0" lang="en-US" sz="2100" u="none" cap="none" strike="noStrike">
                <a:solidFill>
                  <a:srgbClr val="0070C0"/>
                </a:solidFill>
                <a:latin typeface="Trebuchet MS"/>
                <a:ea typeface="Trebuchet MS"/>
                <a:cs typeface="Trebuchet MS"/>
                <a:sym typeface="Trebuchet MS"/>
              </a:rPr>
              <a:t>80% of students who don’t graduate were “struggling readers”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70C0"/>
              </a:buClr>
              <a:buSzPts val="2100"/>
              <a:buFont typeface="Noto Sans Symbols"/>
              <a:buNone/>
            </a:pPr>
            <a:r>
              <a:t/>
            </a:r>
            <a:endParaRPr b="0" i="0" sz="2100" u="none" cap="none" strike="noStrike">
              <a:solidFill>
                <a:srgbClr val="0070C0"/>
              </a:solidFill>
              <a:latin typeface="Trebuchet MS"/>
              <a:ea typeface="Trebuchet MS"/>
              <a:cs typeface="Trebuchet MS"/>
              <a:sym typeface="Trebuchet MS"/>
            </a:endParaRPr>
          </a:p>
          <a:p>
            <a:pPr indent="-133350" lvl="0" marL="0" marR="0" rtl="0" algn="ctr">
              <a:lnSpc>
                <a:spcPct val="100000"/>
              </a:lnSpc>
              <a:spcBef>
                <a:spcPts val="0"/>
              </a:spcBef>
              <a:spcAft>
                <a:spcPts val="0"/>
              </a:spcAft>
              <a:buClr>
                <a:srgbClr val="0070C0"/>
              </a:buClr>
              <a:buSzPts val="2100"/>
              <a:buFont typeface="Noto Sans Symbols"/>
              <a:buChar char="⮚"/>
            </a:pPr>
            <a:r>
              <a:rPr b="0" i="0" lang="en-US" sz="2100" u="none" cap="none" strike="noStrike">
                <a:solidFill>
                  <a:srgbClr val="0070C0"/>
                </a:solidFill>
                <a:latin typeface="Trebuchet MS"/>
                <a:ea typeface="Trebuchet MS"/>
                <a:cs typeface="Trebuchet MS"/>
                <a:sym typeface="Trebuchet MS"/>
              </a:rPr>
              <a:t>85% of teenagers in juvenile hall are functionally illiterate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70C0"/>
              </a:buClr>
              <a:buSzPts val="2100"/>
              <a:buFont typeface="Noto Sans Symbols"/>
              <a:buNone/>
            </a:pPr>
            <a:r>
              <a:t/>
            </a:r>
            <a:endParaRPr b="0" i="0" sz="2100" u="none" cap="none" strike="noStrike">
              <a:solidFill>
                <a:srgbClr val="0070C0"/>
              </a:solidFill>
              <a:latin typeface="Trebuchet MS"/>
              <a:ea typeface="Trebuchet MS"/>
              <a:cs typeface="Trebuchet MS"/>
              <a:sym typeface="Trebuchet MS"/>
            </a:endParaRPr>
          </a:p>
          <a:p>
            <a:pPr indent="-133350" lvl="0" marL="0" marR="0" rtl="0" algn="ctr">
              <a:lnSpc>
                <a:spcPct val="100000"/>
              </a:lnSpc>
              <a:spcBef>
                <a:spcPts val="0"/>
              </a:spcBef>
              <a:spcAft>
                <a:spcPts val="0"/>
              </a:spcAft>
              <a:buClr>
                <a:srgbClr val="0070C0"/>
              </a:buClr>
              <a:buSzPts val="2100"/>
              <a:buFont typeface="Noto Sans Symbols"/>
              <a:buChar char="⮚"/>
            </a:pPr>
            <a:r>
              <a:rPr b="0" i="0" lang="en-US" sz="2100" u="none" cap="none" strike="noStrike">
                <a:solidFill>
                  <a:srgbClr val="0070C0"/>
                </a:solidFill>
                <a:latin typeface="Trebuchet MS"/>
                <a:ea typeface="Trebuchet MS"/>
                <a:cs typeface="Trebuchet MS"/>
                <a:sym typeface="Trebuchet MS"/>
              </a:rPr>
              <a:t>70% of incarcerated individuals cannot read above a 4</a:t>
            </a:r>
            <a:r>
              <a:rPr b="0" baseline="30000" i="0" lang="en-US" sz="2100" u="none" cap="none" strike="noStrike">
                <a:solidFill>
                  <a:srgbClr val="0070C0"/>
                </a:solidFill>
                <a:latin typeface="Trebuchet MS"/>
                <a:ea typeface="Trebuchet MS"/>
                <a:cs typeface="Trebuchet MS"/>
                <a:sym typeface="Trebuchet MS"/>
              </a:rPr>
              <a:t>th</a:t>
            </a:r>
            <a:r>
              <a:rPr b="0" i="0" lang="en-US" sz="2100" u="none" cap="none" strike="noStrike">
                <a:solidFill>
                  <a:srgbClr val="0070C0"/>
                </a:solidFill>
                <a:latin typeface="Trebuchet MS"/>
                <a:ea typeface="Trebuchet MS"/>
                <a:cs typeface="Trebuchet MS"/>
                <a:sym typeface="Trebuchet MS"/>
              </a:rPr>
              <a:t> grade level</a:t>
            </a:r>
            <a:endParaRPr b="0" i="0" sz="1400" u="none" cap="none" strike="noStrike">
              <a:solidFill>
                <a:srgbClr val="000000"/>
              </a:solidFill>
              <a:latin typeface="Arial"/>
              <a:ea typeface="Arial"/>
              <a:cs typeface="Arial"/>
              <a:sym typeface="Arial"/>
            </a:endParaRPr>
          </a:p>
          <a:p>
            <a:pPr indent="0" lvl="1" marL="457200" marR="0" rtl="0" algn="ctr">
              <a:lnSpc>
                <a:spcPct val="100000"/>
              </a:lnSpc>
              <a:spcBef>
                <a:spcPts val="0"/>
              </a:spcBef>
              <a:spcAft>
                <a:spcPts val="0"/>
              </a:spcAft>
              <a:buClr>
                <a:srgbClr val="000000"/>
              </a:buClr>
              <a:buSzPts val="2100"/>
              <a:buFont typeface="Arial"/>
              <a:buNone/>
            </a:pPr>
            <a:r>
              <a:t/>
            </a:r>
            <a:endParaRPr b="0" i="1" sz="2100" u="none" cap="none" strike="noStrike">
              <a:solidFill>
                <a:srgbClr val="0070C0"/>
              </a:solidFill>
              <a:latin typeface="Trebuchet MS"/>
              <a:ea typeface="Trebuchet MS"/>
              <a:cs typeface="Trebuchet MS"/>
              <a:sym typeface="Trebuchet MS"/>
            </a:endParaRPr>
          </a:p>
          <a:p>
            <a:pPr indent="0" lvl="1" marL="457200" marR="0" rtl="0" algn="ctr">
              <a:lnSpc>
                <a:spcPct val="100000"/>
              </a:lnSpc>
              <a:spcBef>
                <a:spcPts val="0"/>
              </a:spcBef>
              <a:spcAft>
                <a:spcPts val="0"/>
              </a:spcAft>
              <a:buClr>
                <a:srgbClr val="000000"/>
              </a:buClr>
              <a:buSzPts val="2100"/>
              <a:buFont typeface="Arial"/>
              <a:buNone/>
            </a:pPr>
            <a:r>
              <a:rPr b="0" i="1" lang="en-US" sz="2100" u="none" cap="none" strike="noStrike">
                <a:solidFill>
                  <a:srgbClr val="0070C0"/>
                </a:solidFill>
                <a:latin typeface="Trebuchet MS"/>
                <a:ea typeface="Trebuchet MS"/>
                <a:cs typeface="Trebuchet MS"/>
                <a:sym typeface="Trebuchet MS"/>
              </a:rPr>
              <a:t>Source: National Assessment of Adult Literacy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0"/>
          <p:cNvSpPr txBox="1"/>
          <p:nvPr/>
        </p:nvSpPr>
        <p:spPr>
          <a:xfrm>
            <a:off x="214075" y="545852"/>
            <a:ext cx="2427900" cy="5730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Trebuchet MS"/>
                <a:ea typeface="Trebuchet MS"/>
                <a:cs typeface="Trebuchet MS"/>
                <a:sym typeface="Trebuchet MS"/>
              </a:rPr>
              <a:t>What does dyslexia look like?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i="1" sz="2400">
              <a:solidFill>
                <a:srgbClr val="351C75"/>
              </a:solidFill>
            </a:endParaRPr>
          </a:p>
          <a:p>
            <a:pPr indent="0" lvl="0" marL="0" marR="0" rtl="0" algn="ctr">
              <a:lnSpc>
                <a:spcPct val="100000"/>
              </a:lnSpc>
              <a:spcBef>
                <a:spcPts val="0"/>
              </a:spcBef>
              <a:spcAft>
                <a:spcPts val="0"/>
              </a:spcAft>
              <a:buClr>
                <a:srgbClr val="000000"/>
              </a:buClr>
              <a:buSzPts val="3600"/>
              <a:buFont typeface="Arial"/>
              <a:buNone/>
            </a:pPr>
            <a:r>
              <a:rPr i="1" lang="en-US" sz="2400">
                <a:solidFill>
                  <a:srgbClr val="674EA7"/>
                </a:solidFill>
              </a:rPr>
              <a:t>Never ask someone with dyslexia to focus or work harder. They are focusing and working harder than people for whom reading is automatic. </a:t>
            </a:r>
            <a:endParaRPr i="1" sz="2400">
              <a:solidFill>
                <a:srgbClr val="674EA7"/>
              </a:solidFill>
            </a:endParaRPr>
          </a:p>
        </p:txBody>
      </p:sp>
      <p:pic>
        <p:nvPicPr>
          <p:cNvPr id="199" name="Google Shape;199;p10"/>
          <p:cNvPicPr preferRelativeResize="0"/>
          <p:nvPr/>
        </p:nvPicPr>
        <p:blipFill>
          <a:blip r:embed="rId3">
            <a:alphaModFix/>
          </a:blip>
          <a:stretch>
            <a:fillRect/>
          </a:stretch>
        </p:blipFill>
        <p:spPr>
          <a:xfrm>
            <a:off x="2853543" y="152400"/>
            <a:ext cx="8671825" cy="646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g757b352bb2_0_17"/>
          <p:cNvSpPr txBox="1"/>
          <p:nvPr/>
        </p:nvSpPr>
        <p:spPr>
          <a:xfrm>
            <a:off x="263400" y="309027"/>
            <a:ext cx="2427900" cy="623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300" u="none" cap="none" strike="noStrike">
                <a:solidFill>
                  <a:schemeClr val="accent1"/>
                </a:solidFill>
                <a:latin typeface="Trebuchet MS"/>
                <a:ea typeface="Trebuchet MS"/>
                <a:cs typeface="Trebuchet MS"/>
                <a:sym typeface="Trebuchet MS"/>
              </a:rPr>
              <a:t>What </a:t>
            </a:r>
            <a:r>
              <a:rPr lang="en-US" sz="3300">
                <a:solidFill>
                  <a:schemeClr val="accent1"/>
                </a:solidFill>
                <a:latin typeface="Trebuchet MS"/>
                <a:ea typeface="Trebuchet MS"/>
                <a:cs typeface="Trebuchet MS"/>
                <a:sym typeface="Trebuchet MS"/>
              </a:rPr>
              <a:t>is dyscalculia</a:t>
            </a:r>
            <a:r>
              <a:rPr b="0" i="0" lang="en-US" sz="3300" u="none" cap="none" strike="noStrike">
                <a:solidFill>
                  <a:schemeClr val="accent1"/>
                </a:solidFill>
                <a:latin typeface="Trebuchet MS"/>
                <a:ea typeface="Trebuchet MS"/>
                <a:cs typeface="Trebuchet MS"/>
                <a:sym typeface="Trebuchet MS"/>
              </a:rPr>
              <a:t>?</a:t>
            </a:r>
            <a:endParaRPr b="0" i="0" sz="3300" u="none" cap="none" strike="noStrike">
              <a:solidFill>
                <a:schemeClr val="accen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3600"/>
              <a:buFont typeface="Arial"/>
              <a:buNone/>
            </a:pPr>
            <a:r>
              <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rPr i="1" lang="en-US" sz="2400">
                <a:solidFill>
                  <a:srgbClr val="674EA7"/>
                </a:solidFill>
              </a:rPr>
              <a:t>Like dyslexia, it is a real disruption in the complex set of motor and information processing </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rPr i="1" lang="en-US" sz="2400">
                <a:solidFill>
                  <a:srgbClr val="674EA7"/>
                </a:solidFill>
              </a:rPr>
              <a:t>skills.</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rPr lang="en-US" u="sng">
                <a:solidFill>
                  <a:srgbClr val="674EA7"/>
                </a:solidFill>
                <a:hlinkClick r:id="rId3"/>
              </a:rPr>
              <a:t>http://www.ldonline.org/</a:t>
            </a:r>
            <a:endParaRPr>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t/>
            </a:r>
            <a:endParaRPr>
              <a:solidFill>
                <a:srgbClr val="674EA7"/>
              </a:solidFill>
            </a:endParaRPr>
          </a:p>
        </p:txBody>
      </p:sp>
      <p:pic>
        <p:nvPicPr>
          <p:cNvPr id="206" name="Google Shape;206;g757b352bb2_0_17"/>
          <p:cNvPicPr preferRelativeResize="0"/>
          <p:nvPr/>
        </p:nvPicPr>
        <p:blipFill>
          <a:blip r:embed="rId4">
            <a:alphaModFix/>
          </a:blip>
          <a:stretch>
            <a:fillRect/>
          </a:stretch>
        </p:blipFill>
        <p:spPr>
          <a:xfrm>
            <a:off x="3139750" y="309025"/>
            <a:ext cx="8504555" cy="639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9"/>
          <p:cNvSpPr txBox="1"/>
          <p:nvPr/>
        </p:nvSpPr>
        <p:spPr>
          <a:xfrm>
            <a:off x="263400" y="309027"/>
            <a:ext cx="2427900" cy="62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400" u="none" cap="none" strike="noStrike">
                <a:solidFill>
                  <a:schemeClr val="accent1"/>
                </a:solidFill>
                <a:latin typeface="Trebuchet MS"/>
                <a:ea typeface="Trebuchet MS"/>
                <a:cs typeface="Trebuchet MS"/>
                <a:sym typeface="Trebuchet MS"/>
              </a:rPr>
              <a:t>What about dys</a:t>
            </a:r>
            <a:r>
              <a:rPr lang="en-US" sz="3400">
                <a:solidFill>
                  <a:schemeClr val="accent1"/>
                </a:solidFill>
                <a:latin typeface="Trebuchet MS"/>
                <a:ea typeface="Trebuchet MS"/>
                <a:cs typeface="Trebuchet MS"/>
                <a:sym typeface="Trebuchet MS"/>
              </a:rPr>
              <a:t>graph</a:t>
            </a:r>
            <a:r>
              <a:rPr b="0" i="0" lang="en-US" sz="3400" u="none" cap="none" strike="noStrike">
                <a:solidFill>
                  <a:schemeClr val="accent1"/>
                </a:solidFill>
                <a:latin typeface="Trebuchet MS"/>
                <a:ea typeface="Trebuchet MS"/>
                <a:cs typeface="Trebuchet MS"/>
                <a:sym typeface="Trebuchet MS"/>
              </a:rPr>
              <a:t>i</a:t>
            </a:r>
            <a:r>
              <a:rPr lang="en-US" sz="3400">
                <a:solidFill>
                  <a:schemeClr val="accent1"/>
                </a:solidFill>
                <a:latin typeface="Trebuchet MS"/>
                <a:ea typeface="Trebuchet MS"/>
                <a:cs typeface="Trebuchet MS"/>
                <a:sym typeface="Trebuchet MS"/>
              </a:rPr>
              <a:t>a</a:t>
            </a:r>
            <a:r>
              <a:rPr b="0" i="0" lang="en-US" sz="3400" u="none" cap="none" strike="noStrike">
                <a:solidFill>
                  <a:schemeClr val="accent1"/>
                </a:solidFill>
                <a:latin typeface="Trebuchet MS"/>
                <a:ea typeface="Trebuchet MS"/>
                <a:cs typeface="Trebuchet MS"/>
                <a:sym typeface="Trebuchet MS"/>
              </a:rPr>
              <a:t>?</a:t>
            </a:r>
            <a:endParaRPr b="0" i="0" sz="3400" u="none" cap="none" strike="noStrike">
              <a:solidFill>
                <a:schemeClr val="accen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3600"/>
              <a:buFont typeface="Arial"/>
              <a:buNone/>
            </a:pPr>
            <a:r>
              <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rPr i="1" lang="en-US" sz="2400">
                <a:solidFill>
                  <a:srgbClr val="674EA7"/>
                </a:solidFill>
              </a:rPr>
              <a:t>Like dyslexia, it is a real disruption in the complex set of motor and information processing </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rPr i="1" lang="en-US" sz="2400">
                <a:solidFill>
                  <a:srgbClr val="674EA7"/>
                </a:solidFill>
              </a:rPr>
              <a:t>skills.</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t/>
            </a:r>
            <a:endParaRPr i="1" sz="2400">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rPr lang="en-US" u="sng">
                <a:solidFill>
                  <a:srgbClr val="674EA7"/>
                </a:solidFill>
                <a:hlinkClick r:id="rId3"/>
              </a:rPr>
              <a:t>http://www.ldonline.org/</a:t>
            </a:r>
            <a:endParaRPr>
              <a:solidFill>
                <a:srgbClr val="674EA7"/>
              </a:solidFill>
            </a:endParaRPr>
          </a:p>
          <a:p>
            <a:pPr indent="0" lvl="0" marL="0" marR="0" rtl="0" algn="ctr">
              <a:lnSpc>
                <a:spcPct val="100000"/>
              </a:lnSpc>
              <a:spcBef>
                <a:spcPts val="0"/>
              </a:spcBef>
              <a:spcAft>
                <a:spcPts val="0"/>
              </a:spcAft>
              <a:buClr>
                <a:srgbClr val="000000"/>
              </a:buClr>
              <a:buSzPts val="3600"/>
              <a:buFont typeface="Arial"/>
              <a:buNone/>
            </a:pPr>
            <a:r>
              <a:t/>
            </a:r>
            <a:endParaRPr>
              <a:solidFill>
                <a:srgbClr val="674EA7"/>
              </a:solidFill>
            </a:endParaRPr>
          </a:p>
        </p:txBody>
      </p:sp>
      <p:pic>
        <p:nvPicPr>
          <p:cNvPr id="213" name="Google Shape;213;p9"/>
          <p:cNvPicPr preferRelativeResize="0"/>
          <p:nvPr/>
        </p:nvPicPr>
        <p:blipFill>
          <a:blip r:embed="rId4">
            <a:alphaModFix/>
          </a:blip>
          <a:stretch>
            <a:fillRect/>
          </a:stretch>
        </p:blipFill>
        <p:spPr>
          <a:xfrm>
            <a:off x="2853543" y="152400"/>
            <a:ext cx="8750775" cy="6580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2016-05-10T11:15:28Z</dcterms:created>
  <dc:creator>Renee Webster-Hawkins</dc:creator>
</cp:coreProperties>
</file>