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8" r:id="rId2"/>
  </p:sldMasterIdLst>
  <p:notesMasterIdLst>
    <p:notesMasterId r:id="rId22"/>
  </p:notesMasterIdLst>
  <p:handoutMasterIdLst>
    <p:handoutMasterId r:id="rId23"/>
  </p:handoutMasterIdLst>
  <p:sldIdLst>
    <p:sldId id="563" r:id="rId3"/>
    <p:sldId id="544" r:id="rId4"/>
    <p:sldId id="654" r:id="rId5"/>
    <p:sldId id="655" r:id="rId6"/>
    <p:sldId id="631" r:id="rId7"/>
    <p:sldId id="653" r:id="rId8"/>
    <p:sldId id="646" r:id="rId9"/>
    <p:sldId id="647" r:id="rId10"/>
    <p:sldId id="652" r:id="rId11"/>
    <p:sldId id="644" r:id="rId12"/>
    <p:sldId id="645" r:id="rId13"/>
    <p:sldId id="657" r:id="rId14"/>
    <p:sldId id="656" r:id="rId15"/>
    <p:sldId id="658" r:id="rId16"/>
    <p:sldId id="659" r:id="rId17"/>
    <p:sldId id="649" r:id="rId18"/>
    <p:sldId id="650" r:id="rId19"/>
    <p:sldId id="651" r:id="rId20"/>
    <p:sldId id="643" r:id="rId21"/>
  </p:sldIdLst>
  <p:sldSz cx="9829800" cy="7315200"/>
  <p:notesSz cx="6950075" cy="9236075"/>
  <p:defaultTextStyle>
    <a:defPPr>
      <a:defRPr lang="en-US"/>
    </a:defPPr>
    <a:lvl1pPr marL="0" algn="l" defTabSz="979600" rtl="0" eaLnBrk="1" latinLnBrk="0" hangingPunct="1">
      <a:defRPr sz="1929" kern="1200">
        <a:solidFill>
          <a:schemeClr val="tx1"/>
        </a:solidFill>
        <a:latin typeface="+mn-lt"/>
        <a:ea typeface="+mn-ea"/>
        <a:cs typeface="+mn-cs"/>
      </a:defRPr>
    </a:lvl1pPr>
    <a:lvl2pPr marL="489800" algn="l" defTabSz="979600" rtl="0" eaLnBrk="1" latinLnBrk="0" hangingPunct="1">
      <a:defRPr sz="1929" kern="1200">
        <a:solidFill>
          <a:schemeClr val="tx1"/>
        </a:solidFill>
        <a:latin typeface="+mn-lt"/>
        <a:ea typeface="+mn-ea"/>
        <a:cs typeface="+mn-cs"/>
      </a:defRPr>
    </a:lvl2pPr>
    <a:lvl3pPr marL="979600" algn="l" defTabSz="979600" rtl="0" eaLnBrk="1" latinLnBrk="0" hangingPunct="1">
      <a:defRPr sz="1929" kern="1200">
        <a:solidFill>
          <a:schemeClr val="tx1"/>
        </a:solidFill>
        <a:latin typeface="+mn-lt"/>
        <a:ea typeface="+mn-ea"/>
        <a:cs typeface="+mn-cs"/>
      </a:defRPr>
    </a:lvl3pPr>
    <a:lvl4pPr marL="1469400" algn="l" defTabSz="979600" rtl="0" eaLnBrk="1" latinLnBrk="0" hangingPunct="1">
      <a:defRPr sz="1929" kern="1200">
        <a:solidFill>
          <a:schemeClr val="tx1"/>
        </a:solidFill>
        <a:latin typeface="+mn-lt"/>
        <a:ea typeface="+mn-ea"/>
        <a:cs typeface="+mn-cs"/>
      </a:defRPr>
    </a:lvl4pPr>
    <a:lvl5pPr marL="1959202" algn="l" defTabSz="979600" rtl="0" eaLnBrk="1" latinLnBrk="0" hangingPunct="1">
      <a:defRPr sz="1929" kern="1200">
        <a:solidFill>
          <a:schemeClr val="tx1"/>
        </a:solidFill>
        <a:latin typeface="+mn-lt"/>
        <a:ea typeface="+mn-ea"/>
        <a:cs typeface="+mn-cs"/>
      </a:defRPr>
    </a:lvl5pPr>
    <a:lvl6pPr marL="2449003" algn="l" defTabSz="979600" rtl="0" eaLnBrk="1" latinLnBrk="0" hangingPunct="1">
      <a:defRPr sz="1929" kern="1200">
        <a:solidFill>
          <a:schemeClr val="tx1"/>
        </a:solidFill>
        <a:latin typeface="+mn-lt"/>
        <a:ea typeface="+mn-ea"/>
        <a:cs typeface="+mn-cs"/>
      </a:defRPr>
    </a:lvl6pPr>
    <a:lvl7pPr marL="2938803" algn="l" defTabSz="979600" rtl="0" eaLnBrk="1" latinLnBrk="0" hangingPunct="1">
      <a:defRPr sz="1929" kern="1200">
        <a:solidFill>
          <a:schemeClr val="tx1"/>
        </a:solidFill>
        <a:latin typeface="+mn-lt"/>
        <a:ea typeface="+mn-ea"/>
        <a:cs typeface="+mn-cs"/>
      </a:defRPr>
    </a:lvl7pPr>
    <a:lvl8pPr marL="3428603" algn="l" defTabSz="979600" rtl="0" eaLnBrk="1" latinLnBrk="0" hangingPunct="1">
      <a:defRPr sz="1929" kern="1200">
        <a:solidFill>
          <a:schemeClr val="tx1"/>
        </a:solidFill>
        <a:latin typeface="+mn-lt"/>
        <a:ea typeface="+mn-ea"/>
        <a:cs typeface="+mn-cs"/>
      </a:defRPr>
    </a:lvl8pPr>
    <a:lvl9pPr marL="3918403" algn="l" defTabSz="979600" rtl="0" eaLnBrk="1" latinLnBrk="0" hangingPunct="1">
      <a:defRPr sz="192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04">
          <p15:clr>
            <a:srgbClr val="A4A3A4"/>
          </p15:clr>
        </p15:guide>
        <p15:guide id="2" pos="3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66"/>
    <a:srgbClr val="008000"/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059" autoAdjust="0"/>
    <p:restoredTop sz="95638" autoAdjust="0"/>
  </p:normalViewPr>
  <p:slideViewPr>
    <p:cSldViewPr snapToGrid="0">
      <p:cViewPr>
        <p:scale>
          <a:sx n="94" d="100"/>
          <a:sy n="94" d="100"/>
        </p:scale>
        <p:origin x="-486" y="-216"/>
      </p:cViewPr>
      <p:guideLst>
        <p:guide orient="horz" pos="2304"/>
        <p:guide pos="3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-1806" y="-96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7E070-0954-4E6B-A953-1F74F70B0E8C}" type="datetimeFigureOut">
              <a:rPr lang="en-US" smtClean="0"/>
              <a:t>3/9/2015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378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378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0CFFCC-51EF-4D03-9720-4C976BF68B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050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3011699" cy="463407"/>
          </a:xfrm>
          <a:prstGeom prst="rect">
            <a:avLst/>
          </a:prstGeom>
        </p:spPr>
        <p:txBody>
          <a:bodyPr vert="horz" lIns="92472" tIns="46235" rIns="92472" bIns="4623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4"/>
            <a:ext cx="3011699" cy="463407"/>
          </a:xfrm>
          <a:prstGeom prst="rect">
            <a:avLst/>
          </a:prstGeom>
        </p:spPr>
        <p:txBody>
          <a:bodyPr vert="horz" lIns="92472" tIns="46235" rIns="92472" bIns="46235" rtlCol="0"/>
          <a:lstStyle>
            <a:lvl1pPr algn="r">
              <a:defRPr sz="1200"/>
            </a:lvl1pPr>
          </a:lstStyle>
          <a:p>
            <a:fld id="{3B00B56A-1FF1-4473-BD78-3B9FB34FA2F8}" type="datetimeFigureOut">
              <a:rPr lang="en-US" smtClean="0"/>
              <a:t>3/9/2015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9538" y="1154113"/>
            <a:ext cx="419100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72" tIns="46235" rIns="92472" bIns="4623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5"/>
            <a:ext cx="5560060" cy="3636705"/>
          </a:xfrm>
          <a:prstGeom prst="rect">
            <a:avLst/>
          </a:prstGeom>
        </p:spPr>
        <p:txBody>
          <a:bodyPr vert="horz" lIns="92472" tIns="46235" rIns="92472" bIns="4623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6"/>
          </a:xfrm>
          <a:prstGeom prst="rect">
            <a:avLst/>
          </a:prstGeom>
        </p:spPr>
        <p:txBody>
          <a:bodyPr vert="horz" lIns="92472" tIns="46235" rIns="92472" bIns="4623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6"/>
          </a:xfrm>
          <a:prstGeom prst="rect">
            <a:avLst/>
          </a:prstGeom>
        </p:spPr>
        <p:txBody>
          <a:bodyPr vert="horz" lIns="92472" tIns="46235" rIns="92472" bIns="46235" rtlCol="0" anchor="b"/>
          <a:lstStyle>
            <a:lvl1pPr algn="r">
              <a:defRPr sz="1200"/>
            </a:lvl1pPr>
          </a:lstStyle>
          <a:p>
            <a:fld id="{6F81C11A-4A62-4E2C-9802-7B45E53D19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187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79600" rtl="0" eaLnBrk="1" latinLnBrk="0" hangingPunct="1">
      <a:defRPr sz="1286" kern="1200">
        <a:solidFill>
          <a:schemeClr val="tx1"/>
        </a:solidFill>
        <a:latin typeface="+mn-lt"/>
        <a:ea typeface="+mn-ea"/>
        <a:cs typeface="+mn-cs"/>
      </a:defRPr>
    </a:lvl1pPr>
    <a:lvl2pPr marL="489800" algn="l" defTabSz="979600" rtl="0" eaLnBrk="1" latinLnBrk="0" hangingPunct="1">
      <a:defRPr sz="1286" kern="1200">
        <a:solidFill>
          <a:schemeClr val="tx1"/>
        </a:solidFill>
        <a:latin typeface="+mn-lt"/>
        <a:ea typeface="+mn-ea"/>
        <a:cs typeface="+mn-cs"/>
      </a:defRPr>
    </a:lvl2pPr>
    <a:lvl3pPr marL="979600" algn="l" defTabSz="979600" rtl="0" eaLnBrk="1" latinLnBrk="0" hangingPunct="1">
      <a:defRPr sz="1286" kern="1200">
        <a:solidFill>
          <a:schemeClr val="tx1"/>
        </a:solidFill>
        <a:latin typeface="+mn-lt"/>
        <a:ea typeface="+mn-ea"/>
        <a:cs typeface="+mn-cs"/>
      </a:defRPr>
    </a:lvl3pPr>
    <a:lvl4pPr marL="1469400" algn="l" defTabSz="979600" rtl="0" eaLnBrk="1" latinLnBrk="0" hangingPunct="1">
      <a:defRPr sz="1286" kern="1200">
        <a:solidFill>
          <a:schemeClr val="tx1"/>
        </a:solidFill>
        <a:latin typeface="+mn-lt"/>
        <a:ea typeface="+mn-ea"/>
        <a:cs typeface="+mn-cs"/>
      </a:defRPr>
    </a:lvl4pPr>
    <a:lvl5pPr marL="1959202" algn="l" defTabSz="979600" rtl="0" eaLnBrk="1" latinLnBrk="0" hangingPunct="1">
      <a:defRPr sz="1286" kern="1200">
        <a:solidFill>
          <a:schemeClr val="tx1"/>
        </a:solidFill>
        <a:latin typeface="+mn-lt"/>
        <a:ea typeface="+mn-ea"/>
        <a:cs typeface="+mn-cs"/>
      </a:defRPr>
    </a:lvl5pPr>
    <a:lvl6pPr marL="2449003" algn="l" defTabSz="979600" rtl="0" eaLnBrk="1" latinLnBrk="0" hangingPunct="1">
      <a:defRPr sz="1286" kern="1200">
        <a:solidFill>
          <a:schemeClr val="tx1"/>
        </a:solidFill>
        <a:latin typeface="+mn-lt"/>
        <a:ea typeface="+mn-ea"/>
        <a:cs typeface="+mn-cs"/>
      </a:defRPr>
    </a:lvl6pPr>
    <a:lvl7pPr marL="2938803" algn="l" defTabSz="979600" rtl="0" eaLnBrk="1" latinLnBrk="0" hangingPunct="1">
      <a:defRPr sz="1286" kern="1200">
        <a:solidFill>
          <a:schemeClr val="tx1"/>
        </a:solidFill>
        <a:latin typeface="+mn-lt"/>
        <a:ea typeface="+mn-ea"/>
        <a:cs typeface="+mn-cs"/>
      </a:defRPr>
    </a:lvl7pPr>
    <a:lvl8pPr marL="3428603" algn="l" defTabSz="979600" rtl="0" eaLnBrk="1" latinLnBrk="0" hangingPunct="1">
      <a:defRPr sz="1286" kern="1200">
        <a:solidFill>
          <a:schemeClr val="tx1"/>
        </a:solidFill>
        <a:latin typeface="+mn-lt"/>
        <a:ea typeface="+mn-ea"/>
        <a:cs typeface="+mn-cs"/>
      </a:defRPr>
    </a:lvl8pPr>
    <a:lvl9pPr marL="3918403" algn="l" defTabSz="979600" rtl="0" eaLnBrk="1" latinLnBrk="0" hangingPunct="1">
      <a:defRPr sz="128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C11A-4A62-4E2C-9802-7B45E53D192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802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C11A-4A62-4E2C-9802-7B45E53D192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671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C11A-4A62-4E2C-9802-7B45E53D192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960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Grade level teacher can dig in.  More extensive discussion on read-</a:t>
            </a:r>
            <a:r>
              <a:rPr lang="en-US" dirty="0" err="1" smtClean="0"/>
              <a:t>alouds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Disciplinary literacy.</a:t>
            </a:r>
          </a:p>
          <a:p>
            <a:r>
              <a:rPr lang="en-US" dirty="0" smtClean="0"/>
              <a:t>Overview where five themes (circles on turtle) are discussed more specifically for span and grade level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C11A-4A62-4E2C-9802-7B45E53D192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351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86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C11A-4A62-4E2C-9802-7B45E53D192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116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Grade level teacher can dig in.  More extensive discussion on read-</a:t>
            </a:r>
            <a:r>
              <a:rPr lang="en-US" dirty="0" err="1" smtClean="0"/>
              <a:t>alouds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Disciplinary literacy.</a:t>
            </a:r>
          </a:p>
          <a:p>
            <a:r>
              <a:rPr lang="en-US" dirty="0" smtClean="0"/>
              <a:t>Overview where five themes (circles on turtle) are discussed more specifically for span and grade level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C11A-4A62-4E2C-9802-7B45E53D192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351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I’ve been hearing interesting things like We’ve decide to do integrated ELD– but it’s not a choice</a:t>
            </a:r>
          </a:p>
          <a:p>
            <a:endParaRPr lang="en-US" b="1" dirty="0" smtClean="0"/>
          </a:p>
          <a:p>
            <a:r>
              <a:rPr lang="en-US" b="1" dirty="0" smtClean="0"/>
              <a:t>ANY teacher with an EL in their classroom- is=using the ELD standards</a:t>
            </a:r>
          </a:p>
          <a:p>
            <a:endParaRPr lang="en-US" b="1" dirty="0" smtClean="0"/>
          </a:p>
          <a:p>
            <a:r>
              <a:rPr lang="en-US" b="1" dirty="0" smtClean="0"/>
              <a:t>A specific time during the day where we are taking </a:t>
            </a:r>
            <a:r>
              <a:rPr lang="en-US" b="1" dirty="0" err="1" smtClean="0"/>
              <a:t>alser</a:t>
            </a:r>
            <a:r>
              <a:rPr lang="en-US" b="1" dirty="0" smtClean="0"/>
              <a:t>-like focus of the ELs using the ELD standards as the focal standards.  It is NOT isolated language instruction- it MUST build into and from what is happening the rest of the day.  Chapter two describes this piece.  Explained in depth in 2 </a:t>
            </a:r>
            <a:r>
              <a:rPr lang="en-US" b="1" dirty="0" err="1" smtClean="0"/>
              <a:t>ans</a:t>
            </a:r>
            <a:r>
              <a:rPr lang="en-US" b="1" dirty="0" smtClean="0"/>
              <a:t> each grade level chapters and multiple vignettes Don’t just tell us what it is, we want to see what it looks like.</a:t>
            </a:r>
          </a:p>
          <a:p>
            <a:endParaRPr lang="en-US" b="1" dirty="0" smtClean="0"/>
          </a:p>
          <a:p>
            <a:r>
              <a:rPr lang="en-US" b="1" dirty="0" smtClean="0"/>
              <a:t>Figures :  complex because this stuff is really complex..  </a:t>
            </a:r>
          </a:p>
          <a:p>
            <a:endParaRPr lang="en-US" dirty="0" smtClean="0"/>
          </a:p>
          <a:p>
            <a:r>
              <a:rPr lang="en-US" dirty="0" smtClean="0"/>
              <a:t>The relationship between </a:t>
            </a:r>
            <a:r>
              <a:rPr lang="en-US" baseline="0" dirty="0" smtClean="0"/>
              <a:t>integrated ELD, where the CA ELD Standards are used during content instruction, and designated ELD, where the CA ELD Standards are used as the focal standards, is a close one. Designated ELD builds into and from content instruction.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Use the CA ELD Standards as a lens or guide for:</a:t>
            </a:r>
          </a:p>
          <a:p>
            <a:pPr lvl="0">
              <a:buFont typeface="Wingdings" charset="2"/>
              <a:buChar char="Ø"/>
            </a:pPr>
            <a:r>
              <a:rPr lang="en-US" sz="1600" dirty="0" smtClean="0"/>
              <a:t>Routinely examining texts and tasks </a:t>
            </a:r>
          </a:p>
          <a:p>
            <a:pPr lvl="0">
              <a:buFont typeface="Wingdings" charset="2"/>
              <a:buChar char="Ø"/>
            </a:pPr>
            <a:r>
              <a:rPr lang="en-US" sz="1600" dirty="0" smtClean="0"/>
              <a:t>Identifying opportunities for highlighting and discussing language </a:t>
            </a:r>
          </a:p>
          <a:p>
            <a:pPr lvl="0">
              <a:buFont typeface="Wingdings" charset="2"/>
              <a:buChar char="Ø"/>
            </a:pPr>
            <a:r>
              <a:rPr lang="en-US" sz="1600" dirty="0" smtClean="0"/>
              <a:t>Observing students’ language use </a:t>
            </a:r>
          </a:p>
          <a:p>
            <a:pPr lvl="0">
              <a:buFont typeface="Wingdings" charset="2"/>
              <a:buChar char="Ø"/>
            </a:pPr>
            <a:r>
              <a:rPr lang="en-US" sz="1600" dirty="0" smtClean="0"/>
              <a:t>Adjusting instruction</a:t>
            </a:r>
          </a:p>
          <a:p>
            <a:pPr>
              <a:buFont typeface="Wingdings" charset="2"/>
              <a:buChar char="Ø"/>
            </a:pPr>
            <a:r>
              <a:rPr lang="en-US" sz="1600" dirty="0" smtClean="0"/>
              <a:t>Understanding EL students’ language learning needs</a:t>
            </a:r>
          </a:p>
          <a:p>
            <a:pPr>
              <a:buFont typeface="Wingdings" charset="2"/>
              <a:buChar char="Ø"/>
            </a:pPr>
            <a:r>
              <a:rPr lang="en-US" sz="1600" dirty="0" smtClean="0"/>
              <a:t>Addressing the language students need to develop for success in school tasks</a:t>
            </a:r>
          </a:p>
          <a:p>
            <a:pPr>
              <a:buFont typeface="Wingdings" charset="2"/>
              <a:buChar char="Ø"/>
            </a:pPr>
            <a:r>
              <a:rPr lang="en-US" sz="1600" dirty="0" smtClean="0"/>
              <a:t>Identifying opportunities for delving deeper into language</a:t>
            </a:r>
          </a:p>
          <a:p>
            <a:pPr>
              <a:buFont typeface="Wingdings" charset="2"/>
              <a:buChar char="Ø"/>
            </a:pPr>
            <a:r>
              <a:rPr lang="en-US" sz="1600" dirty="0" smtClean="0"/>
              <a:t>Continuously linking language learning to content knowledge</a:t>
            </a:r>
          </a:p>
          <a:p>
            <a:pPr lvl="0">
              <a:buFont typeface="Wingdings" charset="2"/>
              <a:buChar char="Ø"/>
            </a:pPr>
            <a:endParaRPr lang="en-US" sz="16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C11A-4A62-4E2C-9802-7B45E53D192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925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C11A-4A62-4E2C-9802-7B45E53D192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761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C11A-4A62-4E2C-9802-7B45E53D192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355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</a:t>
            </a:r>
            <a:r>
              <a:rPr lang="en-US" baseline="0" dirty="0" smtClean="0"/>
              <a:t> discuss difference between just writing word, and writing words/phrases in a frame.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C11A-4A62-4E2C-9802-7B45E53D192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761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7235" y="1197187"/>
            <a:ext cx="8355330" cy="2546773"/>
          </a:xfrm>
        </p:spPr>
        <p:txBody>
          <a:bodyPr anchor="b"/>
          <a:lstStyle>
            <a:lvl1pPr algn="ctr">
              <a:defRPr sz="6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8725" y="3842174"/>
            <a:ext cx="7372350" cy="1766146"/>
          </a:xfrm>
        </p:spPr>
        <p:txBody>
          <a:bodyPr/>
          <a:lstStyle>
            <a:lvl1pPr marL="0" indent="0" algn="ctr">
              <a:buNone/>
              <a:defRPr sz="2688"/>
            </a:lvl1pPr>
            <a:lvl2pPr marL="512067" indent="0" algn="ctr">
              <a:buNone/>
              <a:defRPr sz="2240"/>
            </a:lvl2pPr>
            <a:lvl3pPr marL="1024134" indent="0" algn="ctr">
              <a:buNone/>
              <a:defRPr sz="2017"/>
            </a:lvl3pPr>
            <a:lvl4pPr marL="1536202" indent="0" algn="ctr">
              <a:buNone/>
              <a:defRPr sz="1792"/>
            </a:lvl4pPr>
            <a:lvl5pPr marL="2048269" indent="0" algn="ctr">
              <a:buNone/>
              <a:defRPr sz="1792"/>
            </a:lvl5pPr>
            <a:lvl6pPr marL="2560336" indent="0" algn="ctr">
              <a:buNone/>
              <a:defRPr sz="1792"/>
            </a:lvl6pPr>
            <a:lvl7pPr marL="3072403" indent="0" algn="ctr">
              <a:buNone/>
              <a:defRPr sz="1792"/>
            </a:lvl7pPr>
            <a:lvl8pPr marL="3584470" indent="0" algn="ctr">
              <a:buNone/>
              <a:defRPr sz="1792"/>
            </a:lvl8pPr>
            <a:lvl9pPr marL="4096538" indent="0" algn="ctr">
              <a:buNone/>
              <a:defRPr sz="1792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936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93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4452" y="389467"/>
            <a:ext cx="2119551" cy="619929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5802" y="389467"/>
            <a:ext cx="6235779" cy="619929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528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7235" y="1197187"/>
            <a:ext cx="8355330" cy="2546773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8725" y="3842174"/>
            <a:ext cx="7372350" cy="1766146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6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498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679" y="1823722"/>
            <a:ext cx="8478203" cy="304291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0679" y="4895429"/>
            <a:ext cx="8478203" cy="16001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647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5799" y="1947333"/>
            <a:ext cx="4177665" cy="46414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6336" y="1947333"/>
            <a:ext cx="4177665" cy="46414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248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079" y="389468"/>
            <a:ext cx="8478203" cy="14139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080" y="1793241"/>
            <a:ext cx="4158466" cy="878839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080" y="2672080"/>
            <a:ext cx="4158466" cy="39302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6337" y="1793241"/>
            <a:ext cx="4178945" cy="878839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6337" y="2672080"/>
            <a:ext cx="4178945" cy="39302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965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566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67" b="85556"/>
          <a:stretch/>
        </p:blipFill>
        <p:spPr>
          <a:xfrm>
            <a:off x="152400" y="176176"/>
            <a:ext cx="3520441" cy="83210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30281" y="1008281"/>
            <a:ext cx="9799519" cy="9526"/>
          </a:xfrm>
          <a:prstGeom prst="line">
            <a:avLst/>
          </a:prstGeom>
          <a:ln w="63500">
            <a:solidFill>
              <a:srgbClr val="33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600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079" y="487680"/>
            <a:ext cx="3170366" cy="170688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45" y="1053255"/>
            <a:ext cx="4976336" cy="5198533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079" y="2194560"/>
            <a:ext cx="3170366" cy="406569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668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469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079" y="487680"/>
            <a:ext cx="3170366" cy="170688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78945" y="1053255"/>
            <a:ext cx="4976336" cy="5198533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079" y="2194560"/>
            <a:ext cx="3170366" cy="406569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471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511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4451" y="389467"/>
            <a:ext cx="2119551" cy="619929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5799" y="389467"/>
            <a:ext cx="6235779" cy="619929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59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679" y="1823732"/>
            <a:ext cx="8478203" cy="3042919"/>
          </a:xfrm>
        </p:spPr>
        <p:txBody>
          <a:bodyPr anchor="b"/>
          <a:lstStyle>
            <a:lvl1pPr>
              <a:defRPr sz="6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0679" y="4895439"/>
            <a:ext cx="8478203" cy="1600199"/>
          </a:xfrm>
        </p:spPr>
        <p:txBody>
          <a:bodyPr/>
          <a:lstStyle>
            <a:lvl1pPr marL="0" indent="0">
              <a:buNone/>
              <a:defRPr sz="2688">
                <a:solidFill>
                  <a:schemeClr val="tx1"/>
                </a:solidFill>
              </a:defRPr>
            </a:lvl1pPr>
            <a:lvl2pPr marL="512067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2pPr>
            <a:lvl3pPr marL="1024134" indent="0">
              <a:buNone/>
              <a:defRPr sz="2017">
                <a:solidFill>
                  <a:schemeClr val="tx1">
                    <a:tint val="75000"/>
                  </a:schemeClr>
                </a:solidFill>
              </a:defRPr>
            </a:lvl3pPr>
            <a:lvl4pPr marL="1536202" indent="0">
              <a:buNone/>
              <a:defRPr sz="1792">
                <a:solidFill>
                  <a:schemeClr val="tx1">
                    <a:tint val="75000"/>
                  </a:schemeClr>
                </a:solidFill>
              </a:defRPr>
            </a:lvl4pPr>
            <a:lvl5pPr marL="2048269" indent="0">
              <a:buNone/>
              <a:defRPr sz="1792">
                <a:solidFill>
                  <a:schemeClr val="tx1">
                    <a:tint val="75000"/>
                  </a:schemeClr>
                </a:solidFill>
              </a:defRPr>
            </a:lvl5pPr>
            <a:lvl6pPr marL="2560336" indent="0">
              <a:buNone/>
              <a:defRPr sz="1792">
                <a:solidFill>
                  <a:schemeClr val="tx1">
                    <a:tint val="75000"/>
                  </a:schemeClr>
                </a:solidFill>
              </a:defRPr>
            </a:lvl6pPr>
            <a:lvl7pPr marL="3072403" indent="0">
              <a:buNone/>
              <a:defRPr sz="1792">
                <a:solidFill>
                  <a:schemeClr val="tx1">
                    <a:tint val="75000"/>
                  </a:schemeClr>
                </a:solidFill>
              </a:defRPr>
            </a:lvl7pPr>
            <a:lvl8pPr marL="3584470" indent="0">
              <a:buNone/>
              <a:defRPr sz="1792">
                <a:solidFill>
                  <a:schemeClr val="tx1">
                    <a:tint val="75000"/>
                  </a:schemeClr>
                </a:solidFill>
              </a:defRPr>
            </a:lvl8pPr>
            <a:lvl9pPr marL="4096538" indent="0">
              <a:buNone/>
              <a:defRPr sz="17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907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5799" y="1947333"/>
            <a:ext cx="4177665" cy="46414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6336" y="1947333"/>
            <a:ext cx="4177665" cy="46414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348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079" y="389471"/>
            <a:ext cx="8478203" cy="14139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080" y="1793242"/>
            <a:ext cx="4158466" cy="878839"/>
          </a:xfrm>
        </p:spPr>
        <p:txBody>
          <a:bodyPr anchor="b"/>
          <a:lstStyle>
            <a:lvl1pPr marL="0" indent="0">
              <a:buNone/>
              <a:defRPr sz="2688" b="1"/>
            </a:lvl1pPr>
            <a:lvl2pPr marL="512067" indent="0">
              <a:buNone/>
              <a:defRPr sz="2240" b="1"/>
            </a:lvl2pPr>
            <a:lvl3pPr marL="1024134" indent="0">
              <a:buNone/>
              <a:defRPr sz="2017" b="1"/>
            </a:lvl3pPr>
            <a:lvl4pPr marL="1536202" indent="0">
              <a:buNone/>
              <a:defRPr sz="1792" b="1"/>
            </a:lvl4pPr>
            <a:lvl5pPr marL="2048269" indent="0">
              <a:buNone/>
              <a:defRPr sz="1792" b="1"/>
            </a:lvl5pPr>
            <a:lvl6pPr marL="2560336" indent="0">
              <a:buNone/>
              <a:defRPr sz="1792" b="1"/>
            </a:lvl6pPr>
            <a:lvl7pPr marL="3072403" indent="0">
              <a:buNone/>
              <a:defRPr sz="1792" b="1"/>
            </a:lvl7pPr>
            <a:lvl8pPr marL="3584470" indent="0">
              <a:buNone/>
              <a:defRPr sz="1792" b="1"/>
            </a:lvl8pPr>
            <a:lvl9pPr marL="4096538" indent="0">
              <a:buNone/>
              <a:defRPr sz="179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080" y="2672080"/>
            <a:ext cx="4158466" cy="39302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6339" y="1793242"/>
            <a:ext cx="4178945" cy="878839"/>
          </a:xfrm>
        </p:spPr>
        <p:txBody>
          <a:bodyPr anchor="b"/>
          <a:lstStyle>
            <a:lvl1pPr marL="0" indent="0">
              <a:buNone/>
              <a:defRPr sz="2688" b="1"/>
            </a:lvl1pPr>
            <a:lvl2pPr marL="512067" indent="0">
              <a:buNone/>
              <a:defRPr sz="2240" b="1"/>
            </a:lvl2pPr>
            <a:lvl3pPr marL="1024134" indent="0">
              <a:buNone/>
              <a:defRPr sz="2017" b="1"/>
            </a:lvl3pPr>
            <a:lvl4pPr marL="1536202" indent="0">
              <a:buNone/>
              <a:defRPr sz="1792" b="1"/>
            </a:lvl4pPr>
            <a:lvl5pPr marL="2048269" indent="0">
              <a:buNone/>
              <a:defRPr sz="1792" b="1"/>
            </a:lvl5pPr>
            <a:lvl6pPr marL="2560336" indent="0">
              <a:buNone/>
              <a:defRPr sz="1792" b="1"/>
            </a:lvl6pPr>
            <a:lvl7pPr marL="3072403" indent="0">
              <a:buNone/>
              <a:defRPr sz="1792" b="1"/>
            </a:lvl7pPr>
            <a:lvl8pPr marL="3584470" indent="0">
              <a:buNone/>
              <a:defRPr sz="1792" b="1"/>
            </a:lvl8pPr>
            <a:lvl9pPr marL="4096538" indent="0">
              <a:buNone/>
              <a:defRPr sz="179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6339" y="2672080"/>
            <a:ext cx="4178945" cy="39302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5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612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147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079" y="487680"/>
            <a:ext cx="3170366" cy="1706880"/>
          </a:xfrm>
        </p:spPr>
        <p:txBody>
          <a:bodyPr anchor="b"/>
          <a:lstStyle>
            <a:lvl1pPr>
              <a:defRPr sz="358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45" y="1053265"/>
            <a:ext cx="4976336" cy="5198533"/>
          </a:xfrm>
        </p:spPr>
        <p:txBody>
          <a:bodyPr/>
          <a:lstStyle>
            <a:lvl1pPr>
              <a:defRPr sz="3584"/>
            </a:lvl1pPr>
            <a:lvl2pPr>
              <a:defRPr sz="3136"/>
            </a:lvl2pPr>
            <a:lvl3pPr>
              <a:defRPr sz="2688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079" y="2194560"/>
            <a:ext cx="3170366" cy="4065694"/>
          </a:xfrm>
        </p:spPr>
        <p:txBody>
          <a:bodyPr/>
          <a:lstStyle>
            <a:lvl1pPr marL="0" indent="0">
              <a:buNone/>
              <a:defRPr sz="1792"/>
            </a:lvl1pPr>
            <a:lvl2pPr marL="512067" indent="0">
              <a:buNone/>
              <a:defRPr sz="1569"/>
            </a:lvl2pPr>
            <a:lvl3pPr marL="1024134" indent="0">
              <a:buNone/>
              <a:defRPr sz="1344"/>
            </a:lvl3pPr>
            <a:lvl4pPr marL="1536202" indent="0">
              <a:buNone/>
              <a:defRPr sz="1121"/>
            </a:lvl4pPr>
            <a:lvl5pPr marL="2048269" indent="0">
              <a:buNone/>
              <a:defRPr sz="1121"/>
            </a:lvl5pPr>
            <a:lvl6pPr marL="2560336" indent="0">
              <a:buNone/>
              <a:defRPr sz="1121"/>
            </a:lvl6pPr>
            <a:lvl7pPr marL="3072403" indent="0">
              <a:buNone/>
              <a:defRPr sz="1121"/>
            </a:lvl7pPr>
            <a:lvl8pPr marL="3584470" indent="0">
              <a:buNone/>
              <a:defRPr sz="1121"/>
            </a:lvl8pPr>
            <a:lvl9pPr marL="4096538" indent="0">
              <a:buNone/>
              <a:defRPr sz="112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743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079" y="487680"/>
            <a:ext cx="3170366" cy="1706880"/>
          </a:xfrm>
        </p:spPr>
        <p:txBody>
          <a:bodyPr anchor="b"/>
          <a:lstStyle>
            <a:lvl1pPr>
              <a:defRPr sz="358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78945" y="1053265"/>
            <a:ext cx="4976336" cy="5198533"/>
          </a:xfrm>
        </p:spPr>
        <p:txBody>
          <a:bodyPr anchor="t"/>
          <a:lstStyle>
            <a:lvl1pPr marL="0" indent="0">
              <a:buNone/>
              <a:defRPr sz="3584"/>
            </a:lvl1pPr>
            <a:lvl2pPr marL="512067" indent="0">
              <a:buNone/>
              <a:defRPr sz="3136"/>
            </a:lvl2pPr>
            <a:lvl3pPr marL="1024134" indent="0">
              <a:buNone/>
              <a:defRPr sz="2688"/>
            </a:lvl3pPr>
            <a:lvl4pPr marL="1536202" indent="0">
              <a:buNone/>
              <a:defRPr sz="2240"/>
            </a:lvl4pPr>
            <a:lvl5pPr marL="2048269" indent="0">
              <a:buNone/>
              <a:defRPr sz="2240"/>
            </a:lvl5pPr>
            <a:lvl6pPr marL="2560336" indent="0">
              <a:buNone/>
              <a:defRPr sz="2240"/>
            </a:lvl6pPr>
            <a:lvl7pPr marL="3072403" indent="0">
              <a:buNone/>
              <a:defRPr sz="2240"/>
            </a:lvl7pPr>
            <a:lvl8pPr marL="3584470" indent="0">
              <a:buNone/>
              <a:defRPr sz="2240"/>
            </a:lvl8pPr>
            <a:lvl9pPr marL="4096538" indent="0">
              <a:buNone/>
              <a:defRPr sz="224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079" y="2194560"/>
            <a:ext cx="3170366" cy="4065694"/>
          </a:xfrm>
        </p:spPr>
        <p:txBody>
          <a:bodyPr/>
          <a:lstStyle>
            <a:lvl1pPr marL="0" indent="0">
              <a:buNone/>
              <a:defRPr sz="1792"/>
            </a:lvl1pPr>
            <a:lvl2pPr marL="512067" indent="0">
              <a:buNone/>
              <a:defRPr sz="1569"/>
            </a:lvl2pPr>
            <a:lvl3pPr marL="1024134" indent="0">
              <a:buNone/>
              <a:defRPr sz="1344"/>
            </a:lvl3pPr>
            <a:lvl4pPr marL="1536202" indent="0">
              <a:buNone/>
              <a:defRPr sz="1121"/>
            </a:lvl4pPr>
            <a:lvl5pPr marL="2048269" indent="0">
              <a:buNone/>
              <a:defRPr sz="1121"/>
            </a:lvl5pPr>
            <a:lvl6pPr marL="2560336" indent="0">
              <a:buNone/>
              <a:defRPr sz="1121"/>
            </a:lvl6pPr>
            <a:lvl7pPr marL="3072403" indent="0">
              <a:buNone/>
              <a:defRPr sz="1121"/>
            </a:lvl7pPr>
            <a:lvl8pPr marL="3584470" indent="0">
              <a:buNone/>
              <a:defRPr sz="1121"/>
            </a:lvl8pPr>
            <a:lvl9pPr marL="4096538" indent="0">
              <a:buNone/>
              <a:defRPr sz="112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185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5800" y="389471"/>
            <a:ext cx="8478203" cy="1413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00" y="1947333"/>
            <a:ext cx="8478203" cy="4641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5799" y="6780118"/>
            <a:ext cx="2211705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6122" y="6780118"/>
            <a:ext cx="3317558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2296" y="6780118"/>
            <a:ext cx="2211705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303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024134" rtl="0" eaLnBrk="1" latinLnBrk="0" hangingPunct="1">
        <a:lnSpc>
          <a:spcPct val="90000"/>
        </a:lnSpc>
        <a:spcBef>
          <a:spcPct val="0"/>
        </a:spcBef>
        <a:buNone/>
        <a:defRPr sz="492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035" indent="-256035" algn="l" defTabSz="1024134" rtl="0" eaLnBrk="1" latinLnBrk="0" hangingPunct="1">
        <a:lnSpc>
          <a:spcPct val="90000"/>
        </a:lnSpc>
        <a:spcBef>
          <a:spcPts val="112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1pPr>
      <a:lvl2pPr marL="768102" indent="-256035" algn="l" defTabSz="1024134" rtl="0" eaLnBrk="1" latinLnBrk="0" hangingPunct="1">
        <a:lnSpc>
          <a:spcPct val="90000"/>
        </a:lnSpc>
        <a:spcBef>
          <a:spcPts val="560"/>
        </a:spcBef>
        <a:buFont typeface="Arial" panose="020B0604020202020204" pitchFamily="34" charset="0"/>
        <a:buChar char="•"/>
        <a:defRPr sz="2688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9" indent="-256035" algn="l" defTabSz="1024134" rtl="0" eaLnBrk="1" latinLnBrk="0" hangingPunct="1">
        <a:lnSpc>
          <a:spcPct val="90000"/>
        </a:lnSpc>
        <a:spcBef>
          <a:spcPts val="56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3pPr>
      <a:lvl4pPr marL="1792236" indent="-256035" algn="l" defTabSz="1024134" rtl="0" eaLnBrk="1" latinLnBrk="0" hangingPunct="1">
        <a:lnSpc>
          <a:spcPct val="90000"/>
        </a:lnSpc>
        <a:spcBef>
          <a:spcPts val="560"/>
        </a:spcBef>
        <a:buFont typeface="Arial" panose="020B0604020202020204" pitchFamily="34" charset="0"/>
        <a:buChar char="•"/>
        <a:defRPr sz="2017" kern="1200">
          <a:solidFill>
            <a:schemeClr val="tx1"/>
          </a:solidFill>
          <a:latin typeface="+mn-lt"/>
          <a:ea typeface="+mn-ea"/>
          <a:cs typeface="+mn-cs"/>
        </a:defRPr>
      </a:lvl4pPr>
      <a:lvl5pPr marL="2304303" indent="-256035" algn="l" defTabSz="1024134" rtl="0" eaLnBrk="1" latinLnBrk="0" hangingPunct="1">
        <a:lnSpc>
          <a:spcPct val="90000"/>
        </a:lnSpc>
        <a:spcBef>
          <a:spcPts val="560"/>
        </a:spcBef>
        <a:buFont typeface="Arial" panose="020B0604020202020204" pitchFamily="34" charset="0"/>
        <a:buChar char="•"/>
        <a:defRPr sz="2017" kern="1200">
          <a:solidFill>
            <a:schemeClr val="tx1"/>
          </a:solidFill>
          <a:latin typeface="+mn-lt"/>
          <a:ea typeface="+mn-ea"/>
          <a:cs typeface="+mn-cs"/>
        </a:defRPr>
      </a:lvl5pPr>
      <a:lvl6pPr marL="2816371" indent="-256035" algn="l" defTabSz="1024134" rtl="0" eaLnBrk="1" latinLnBrk="0" hangingPunct="1">
        <a:lnSpc>
          <a:spcPct val="90000"/>
        </a:lnSpc>
        <a:spcBef>
          <a:spcPts val="560"/>
        </a:spcBef>
        <a:buFont typeface="Arial" panose="020B0604020202020204" pitchFamily="34" charset="0"/>
        <a:buChar char="•"/>
        <a:defRPr sz="2017" kern="1200">
          <a:solidFill>
            <a:schemeClr val="tx1"/>
          </a:solidFill>
          <a:latin typeface="+mn-lt"/>
          <a:ea typeface="+mn-ea"/>
          <a:cs typeface="+mn-cs"/>
        </a:defRPr>
      </a:lvl6pPr>
      <a:lvl7pPr marL="3328438" indent="-256035" algn="l" defTabSz="1024134" rtl="0" eaLnBrk="1" latinLnBrk="0" hangingPunct="1">
        <a:lnSpc>
          <a:spcPct val="90000"/>
        </a:lnSpc>
        <a:spcBef>
          <a:spcPts val="560"/>
        </a:spcBef>
        <a:buFont typeface="Arial" panose="020B0604020202020204" pitchFamily="34" charset="0"/>
        <a:buChar char="•"/>
        <a:defRPr sz="2017" kern="1200">
          <a:solidFill>
            <a:schemeClr val="tx1"/>
          </a:solidFill>
          <a:latin typeface="+mn-lt"/>
          <a:ea typeface="+mn-ea"/>
          <a:cs typeface="+mn-cs"/>
        </a:defRPr>
      </a:lvl7pPr>
      <a:lvl8pPr marL="3840505" indent="-256035" algn="l" defTabSz="1024134" rtl="0" eaLnBrk="1" latinLnBrk="0" hangingPunct="1">
        <a:lnSpc>
          <a:spcPct val="90000"/>
        </a:lnSpc>
        <a:spcBef>
          <a:spcPts val="560"/>
        </a:spcBef>
        <a:buFont typeface="Arial" panose="020B0604020202020204" pitchFamily="34" charset="0"/>
        <a:buChar char="•"/>
        <a:defRPr sz="2017" kern="1200">
          <a:solidFill>
            <a:schemeClr val="tx1"/>
          </a:solidFill>
          <a:latin typeface="+mn-lt"/>
          <a:ea typeface="+mn-ea"/>
          <a:cs typeface="+mn-cs"/>
        </a:defRPr>
      </a:lvl8pPr>
      <a:lvl9pPr marL="4352572" indent="-256035" algn="l" defTabSz="1024134" rtl="0" eaLnBrk="1" latinLnBrk="0" hangingPunct="1">
        <a:lnSpc>
          <a:spcPct val="90000"/>
        </a:lnSpc>
        <a:spcBef>
          <a:spcPts val="560"/>
        </a:spcBef>
        <a:buFont typeface="Arial" panose="020B0604020202020204" pitchFamily="34" charset="0"/>
        <a:buChar char="•"/>
        <a:defRPr sz="20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4134" rtl="0" eaLnBrk="1" latinLnBrk="0" hangingPunct="1">
        <a:defRPr sz="2017" kern="1200">
          <a:solidFill>
            <a:schemeClr val="tx1"/>
          </a:solidFill>
          <a:latin typeface="+mn-lt"/>
          <a:ea typeface="+mn-ea"/>
          <a:cs typeface="+mn-cs"/>
        </a:defRPr>
      </a:lvl1pPr>
      <a:lvl2pPr marL="512067" algn="l" defTabSz="1024134" rtl="0" eaLnBrk="1" latinLnBrk="0" hangingPunct="1">
        <a:defRPr sz="2017" kern="1200">
          <a:solidFill>
            <a:schemeClr val="tx1"/>
          </a:solidFill>
          <a:latin typeface="+mn-lt"/>
          <a:ea typeface="+mn-ea"/>
          <a:cs typeface="+mn-cs"/>
        </a:defRPr>
      </a:lvl2pPr>
      <a:lvl3pPr marL="1024134" algn="l" defTabSz="1024134" rtl="0" eaLnBrk="1" latinLnBrk="0" hangingPunct="1">
        <a:defRPr sz="2017" kern="1200">
          <a:solidFill>
            <a:schemeClr val="tx1"/>
          </a:solidFill>
          <a:latin typeface="+mn-lt"/>
          <a:ea typeface="+mn-ea"/>
          <a:cs typeface="+mn-cs"/>
        </a:defRPr>
      </a:lvl3pPr>
      <a:lvl4pPr marL="1536202" algn="l" defTabSz="1024134" rtl="0" eaLnBrk="1" latinLnBrk="0" hangingPunct="1">
        <a:defRPr sz="2017" kern="1200">
          <a:solidFill>
            <a:schemeClr val="tx1"/>
          </a:solidFill>
          <a:latin typeface="+mn-lt"/>
          <a:ea typeface="+mn-ea"/>
          <a:cs typeface="+mn-cs"/>
        </a:defRPr>
      </a:lvl4pPr>
      <a:lvl5pPr marL="2048269" algn="l" defTabSz="1024134" rtl="0" eaLnBrk="1" latinLnBrk="0" hangingPunct="1">
        <a:defRPr sz="2017" kern="1200">
          <a:solidFill>
            <a:schemeClr val="tx1"/>
          </a:solidFill>
          <a:latin typeface="+mn-lt"/>
          <a:ea typeface="+mn-ea"/>
          <a:cs typeface="+mn-cs"/>
        </a:defRPr>
      </a:lvl5pPr>
      <a:lvl6pPr marL="2560336" algn="l" defTabSz="1024134" rtl="0" eaLnBrk="1" latinLnBrk="0" hangingPunct="1">
        <a:defRPr sz="2017" kern="1200">
          <a:solidFill>
            <a:schemeClr val="tx1"/>
          </a:solidFill>
          <a:latin typeface="+mn-lt"/>
          <a:ea typeface="+mn-ea"/>
          <a:cs typeface="+mn-cs"/>
        </a:defRPr>
      </a:lvl6pPr>
      <a:lvl7pPr marL="3072403" algn="l" defTabSz="1024134" rtl="0" eaLnBrk="1" latinLnBrk="0" hangingPunct="1">
        <a:defRPr sz="2017" kern="1200">
          <a:solidFill>
            <a:schemeClr val="tx1"/>
          </a:solidFill>
          <a:latin typeface="+mn-lt"/>
          <a:ea typeface="+mn-ea"/>
          <a:cs typeface="+mn-cs"/>
        </a:defRPr>
      </a:lvl7pPr>
      <a:lvl8pPr marL="3584470" algn="l" defTabSz="1024134" rtl="0" eaLnBrk="1" latinLnBrk="0" hangingPunct="1">
        <a:defRPr sz="2017" kern="1200">
          <a:solidFill>
            <a:schemeClr val="tx1"/>
          </a:solidFill>
          <a:latin typeface="+mn-lt"/>
          <a:ea typeface="+mn-ea"/>
          <a:cs typeface="+mn-cs"/>
        </a:defRPr>
      </a:lvl8pPr>
      <a:lvl9pPr marL="4096538" algn="l" defTabSz="1024134" rtl="0" eaLnBrk="1" latinLnBrk="0" hangingPunct="1">
        <a:defRPr sz="20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5799" y="389468"/>
            <a:ext cx="8478203" cy="1413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99" y="1947333"/>
            <a:ext cx="8478203" cy="4641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5799" y="6780108"/>
            <a:ext cx="2211705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6121" y="6780108"/>
            <a:ext cx="3317558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2296" y="6780108"/>
            <a:ext cx="2211705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477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7235" y="634930"/>
            <a:ext cx="8355330" cy="1110744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18074"/>
            <a:ext cx="9829800" cy="4536374"/>
          </a:xfrm>
        </p:spPr>
        <p:txBody>
          <a:bodyPr>
            <a:noAutofit/>
          </a:bodyPr>
          <a:lstStyle/>
          <a:p>
            <a:r>
              <a:rPr lang="en-US" sz="4400" dirty="0" smtClean="0"/>
              <a:t>Moving </a:t>
            </a:r>
            <a:r>
              <a:rPr lang="en-US" sz="4400" dirty="0"/>
              <a:t>Beyond Right and Wrong: </a:t>
            </a:r>
            <a:endParaRPr lang="en-US" sz="4400" dirty="0" smtClean="0"/>
          </a:p>
          <a:p>
            <a:r>
              <a:rPr lang="en-US" sz="4000" dirty="0" smtClean="0"/>
              <a:t>Using </a:t>
            </a:r>
            <a:r>
              <a:rPr lang="en-US" sz="4000" dirty="0"/>
              <a:t>Contrastive Analysis to Teach Language</a:t>
            </a:r>
          </a:p>
          <a:p>
            <a:endParaRPr lang="en-US" sz="3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3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3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3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3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3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CCSS </a:t>
            </a:r>
            <a:r>
              <a:rPr lang="en-US" sz="3200" dirty="0">
                <a:latin typeface="Verdana" pitchFamily="34" charset="0"/>
                <a:ea typeface="Verdana" pitchFamily="34" charset="0"/>
                <a:cs typeface="Verdana" pitchFamily="34" charset="0"/>
              </a:rPr>
              <a:t>ELA – ELD Breakout</a:t>
            </a:r>
          </a:p>
          <a:p>
            <a:r>
              <a:rPr lang="en-US" sz="3200" dirty="0">
                <a:latin typeface="Verdana" pitchFamily="34" charset="0"/>
                <a:ea typeface="Verdana" pitchFamily="34" charset="0"/>
                <a:cs typeface="Verdana" pitchFamily="34" charset="0"/>
              </a:rPr>
              <a:t>March </a:t>
            </a:r>
            <a:r>
              <a:rPr lang="en-US" sz="3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10-11</a:t>
            </a:r>
            <a:endParaRPr lang="en-US" sz="1050" dirty="0"/>
          </a:p>
        </p:txBody>
      </p:sp>
      <p:pic>
        <p:nvPicPr>
          <p:cNvPr id="1026" name="Picture 1" descr="New Green Logo 3 t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1" y="72544"/>
            <a:ext cx="973776" cy="105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irard0-R2-049-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80" y="2682240"/>
            <a:ext cx="3105258" cy="209635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76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911" y="1215823"/>
            <a:ext cx="8836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Grammatical Rules in Different Languages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60738" y="2018772"/>
            <a:ext cx="86610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Spanish: no form of do/does/did </a:t>
            </a:r>
            <a:r>
              <a:rPr lang="en-US" sz="2800" i="1" dirty="0" smtClean="0">
                <a:solidFill>
                  <a:srgbClr val="FF0000"/>
                </a:solidFill>
              </a:rPr>
              <a:t>as an auxiliary form </a:t>
            </a:r>
            <a:r>
              <a:rPr lang="en-US" sz="2800" dirty="0" smtClean="0">
                <a:solidFill>
                  <a:srgbClr val="FF0000"/>
                </a:solidFill>
              </a:rPr>
              <a:t>exists</a:t>
            </a:r>
          </a:p>
          <a:p>
            <a:r>
              <a:rPr lang="en-US" sz="2800" dirty="0" smtClean="0"/>
              <a:t>In English, Where did he go?  </a:t>
            </a:r>
            <a:endParaRPr lang="en-US" sz="2800" dirty="0" smtClean="0"/>
          </a:p>
          <a:p>
            <a:r>
              <a:rPr lang="en-US" sz="2800" dirty="0" smtClean="0"/>
              <a:t>In Spanish, He went?</a:t>
            </a: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rgbClr val="FF0000"/>
                </a:solidFill>
              </a:rPr>
              <a:t>Hmong</a:t>
            </a:r>
            <a:r>
              <a:rPr lang="en-US" sz="2800" dirty="0" smtClean="0">
                <a:solidFill>
                  <a:srgbClr val="FF0000"/>
                </a:solidFill>
              </a:rPr>
              <a:t>: No plural form for nouns, rather Hmong uses quantifiers: 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800" dirty="0" smtClean="0"/>
              <a:t>In English, </a:t>
            </a:r>
            <a:r>
              <a:rPr lang="en-US" sz="2800" dirty="0" smtClean="0"/>
              <a:t>I see four dogs.</a:t>
            </a:r>
          </a:p>
          <a:p>
            <a:r>
              <a:rPr lang="en-US" sz="2800" dirty="0" smtClean="0"/>
              <a:t>In Hmong, I see four dog.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56724" y="5957531"/>
            <a:ext cx="92690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First </a:t>
            </a:r>
            <a:r>
              <a:rPr lang="en-US" sz="3200" dirty="0" smtClean="0"/>
              <a:t>languages influence second language acquisition.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8694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841" y="1077720"/>
            <a:ext cx="89718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Contrastive </a:t>
            </a:r>
            <a:r>
              <a:rPr lang="en-US" sz="3200" dirty="0" smtClean="0"/>
              <a:t>Analysis Compares Two or More Things</a:t>
            </a:r>
            <a:endParaRPr lang="en-US" sz="32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34081" y="3950073"/>
            <a:ext cx="8809663" cy="135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2" idx="2"/>
          </p:cNvCxnSpPr>
          <p:nvPr/>
        </p:nvCxnSpPr>
        <p:spPr>
          <a:xfrm>
            <a:off x="4877743" y="1662496"/>
            <a:ext cx="40535" cy="54027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93040" y="1797760"/>
            <a:ext cx="9636760" cy="2467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Primary Language (foreign)	 	Second language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Second language 			Primary Language (foreign)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English Dialect (AAVE, Chicano English)	Standard English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Standard </a:t>
            </a:r>
            <a:r>
              <a:rPr lang="en-US" dirty="0" smtClean="0"/>
              <a:t>English			English </a:t>
            </a:r>
            <a:r>
              <a:rPr lang="en-US" dirty="0"/>
              <a:t>Dialect (AAVE, Chicano English</a:t>
            </a:r>
            <a:r>
              <a:rPr lang="en-US" dirty="0" smtClean="0"/>
              <a:t>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Everyday English			Academic English</a:t>
            </a:r>
            <a:r>
              <a:rPr lang="en-US" dirty="0"/>
              <a:t>	</a:t>
            </a: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Narrative text				Informational text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Etc.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4481" y="4156310"/>
            <a:ext cx="9377680" cy="686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Noticing patterns and rules in text examples      Noticing same and contrasting/comparing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89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1064" y="1029084"/>
            <a:ext cx="8988468" cy="10108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Integrated &amp; Designated ELD: </a:t>
            </a:r>
            <a:br>
              <a:rPr lang="en-US" sz="3200" b="1" dirty="0" smtClean="0"/>
            </a:br>
            <a:r>
              <a:rPr lang="en-US" sz="3200" b="1" dirty="0" smtClean="0"/>
              <a:t>Working in Tandem</a:t>
            </a:r>
            <a:endParaRPr lang="en-US" sz="3200" b="1" dirty="0"/>
          </a:p>
        </p:txBody>
      </p:sp>
      <p:sp>
        <p:nvSpPr>
          <p:cNvPr id="3" name="Text Placeholder 6"/>
          <p:cNvSpPr txBox="1">
            <a:spLocks/>
          </p:cNvSpPr>
          <p:nvPr/>
        </p:nvSpPr>
        <p:spPr>
          <a:xfrm>
            <a:off x="1688795" y="2014915"/>
            <a:ext cx="6635750" cy="342900"/>
          </a:xfrm>
          <a:prstGeom prst="rect">
            <a:avLst/>
          </a:prstGeom>
        </p:spPr>
        <p:txBody>
          <a:bodyPr/>
          <a:lstStyle>
            <a:lvl1pPr marL="243848" indent="-243848" algn="l" defTabSz="975390" rtl="0" eaLnBrk="1" latinLnBrk="0" hangingPunct="1">
              <a:lnSpc>
                <a:spcPct val="90000"/>
              </a:lnSpc>
              <a:spcBef>
                <a:spcPts val="1067"/>
              </a:spcBef>
              <a:buFont typeface="Arial" panose="020B0604020202020204" pitchFamily="34" charset="0"/>
              <a:buChar char="•"/>
              <a:defRPr sz="2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4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38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93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62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232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01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71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410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Both/And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619822" y="2612710"/>
            <a:ext cx="3765636" cy="404761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>
            <a:lvl1pPr marL="243848" indent="-243848" algn="l" defTabSz="975390" rtl="0" eaLnBrk="1" latinLnBrk="0" hangingPunct="1">
              <a:lnSpc>
                <a:spcPct val="90000"/>
              </a:lnSpc>
              <a:spcBef>
                <a:spcPts val="1067"/>
              </a:spcBef>
              <a:buFont typeface="Arial" panose="020B0604020202020204" pitchFamily="34" charset="0"/>
              <a:buChar char="•"/>
              <a:defRPr sz="2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4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38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93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62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232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01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71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410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i="1" dirty="0" smtClean="0"/>
              <a:t>Integrated ELD: </a:t>
            </a:r>
            <a:r>
              <a:rPr lang="en-US" sz="3200" dirty="0" smtClean="0"/>
              <a:t>All teachers with ELs in their classrooms use the CA ELD Standards </a:t>
            </a:r>
            <a:r>
              <a:rPr lang="en-US" sz="3200" i="1" dirty="0" smtClean="0"/>
              <a:t>in tandem with</a:t>
            </a:r>
            <a:r>
              <a:rPr lang="en-US" sz="3200" dirty="0" smtClean="0"/>
              <a:t> the CA CCSS for ELA/Literacy and other content standards.</a:t>
            </a:r>
            <a:endParaRPr lang="en-US" sz="3200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5510147" y="2612708"/>
            <a:ext cx="3613236" cy="404761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 smtClean="0"/>
              <a:t>Designated ELD</a:t>
            </a:r>
            <a:r>
              <a:rPr lang="en-US" b="1" dirty="0" smtClean="0"/>
              <a:t>: </a:t>
            </a:r>
            <a:r>
              <a:rPr lang="en-US" dirty="0" smtClean="0"/>
              <a:t>Teachers use the CA ELD Standards as the focal standards in ways that build </a:t>
            </a:r>
            <a:r>
              <a:rPr lang="en-US" i="1" dirty="0" smtClean="0"/>
              <a:t>into and from content instruction</a:t>
            </a:r>
            <a:r>
              <a:rPr lang="en-US" dirty="0" smtClean="0"/>
              <a:t>.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565340" y="3578100"/>
            <a:ext cx="882662" cy="484632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4565339" y="4724212"/>
            <a:ext cx="882663" cy="484632"/>
          </a:xfrm>
          <a:prstGeom prst="lef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6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3440" y="274320"/>
            <a:ext cx="467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Designated ELD Lesson</a:t>
            </a:r>
            <a:endParaRPr lang="en-US" sz="280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75920" y="1798320"/>
            <a:ext cx="8961120" cy="20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663440" y="1818640"/>
            <a:ext cx="0" cy="52933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7360" y="2062480"/>
            <a:ext cx="3749040" cy="4248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have many brother and sister.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My uncle has two car.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All the student got into trouble.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 did three page of math.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RULE: 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1040" y="1259840"/>
            <a:ext cx="8402320" cy="389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HMONG				ENGLISH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08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451" y="1525520"/>
            <a:ext cx="8971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Using Rules to Teach </a:t>
            </a:r>
            <a:r>
              <a:rPr lang="en-US" sz="4400" dirty="0"/>
              <a:t>G</a:t>
            </a:r>
            <a:r>
              <a:rPr lang="en-US" sz="4400" dirty="0" smtClean="0"/>
              <a:t>enres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391841" y="2630880"/>
            <a:ext cx="9118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/>
              <a:t>Create an account of a video you’ll watch that is written according to your designated genre.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/>
              <a:t>Share your account with another.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/>
              <a:t>How is it similar?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/>
              <a:t>How is it different?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/>
              <a:t>Can your partner guess some of the rule of your genre?  </a:t>
            </a:r>
            <a:endParaRPr lang="en-US" sz="3600" dirty="0"/>
          </a:p>
        </p:txBody>
      </p:sp>
      <p:pic>
        <p:nvPicPr>
          <p:cNvPr id="2050" name="Picture 2" descr="http://icons.iconarchive.com/icons/icons-land/vista-hardware-devices/256/Security-Camera-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855" y="-14148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90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15</a:t>
            </a:fld>
            <a:endParaRPr lang="en-US" dirty="0"/>
          </a:p>
        </p:txBody>
      </p:sp>
      <p:pic>
        <p:nvPicPr>
          <p:cNvPr id="3074" name="Picture 2" descr="http://upload.wikimedia.org/wikipedia/commons/0/09/Inverted_pyramid_in_comprehensive_for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815" y="1108392"/>
            <a:ext cx="6229350" cy="527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396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0375" y="1536668"/>
            <a:ext cx="830085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Cohesion:</a:t>
            </a:r>
          </a:p>
          <a:p>
            <a:r>
              <a:rPr lang="en-US" sz="6000" dirty="0" smtClean="0"/>
              <a:t>Refers to how a writer connects ideas and facilitates understanding for the reader.</a:t>
            </a:r>
            <a:endParaRPr lang="en-US" sz="6000" dirty="0"/>
          </a:p>
        </p:txBody>
      </p:sp>
      <p:sp>
        <p:nvSpPr>
          <p:cNvPr id="3" name="AutoShape 2" descr="Image result for cohes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mage result for cohes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http://www.bruegel.org/uploads/herder_image/crop_480_220_120515_event_photo_workshop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055" y="300355"/>
            <a:ext cx="45720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65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3132" y="2580989"/>
            <a:ext cx="92518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Noticing Cohesion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91650" y="6866526"/>
            <a:ext cx="266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9210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4389" y="1164517"/>
            <a:ext cx="874023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Debrief Lesson:</a:t>
            </a:r>
          </a:p>
          <a:p>
            <a:r>
              <a:rPr lang="en-US" sz="6600" dirty="0" smtClean="0"/>
              <a:t>How did this lesson situate language as a meaning-making resource rather than a set of rules?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24974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0655" y="1067709"/>
            <a:ext cx="7647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Think-Table </a:t>
            </a:r>
            <a:r>
              <a:rPr lang="en-US" sz="3600" b="1" dirty="0" smtClean="0"/>
              <a:t>G</a:t>
            </a:r>
            <a:r>
              <a:rPr lang="en-US" sz="3600" b="1" dirty="0" smtClean="0"/>
              <a:t>roup-Share</a:t>
            </a:r>
            <a:endParaRPr lang="en-US" sz="3600" b="1" dirty="0" smtClean="0"/>
          </a:p>
          <a:p>
            <a:endParaRPr lang="en-US" sz="36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92922" y="2069055"/>
            <a:ext cx="8823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Review your handouts and notes from this session and ponder this question: 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18668" y="3604380"/>
            <a:ext cx="57019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How might you teach differently as a result of this breakout?  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Is there anything form this breakout that you might be able to share wit others?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Be ready to share.</a:t>
            </a:r>
            <a:endParaRPr lang="en-US" dirty="0"/>
          </a:p>
        </p:txBody>
      </p:sp>
      <p:pic>
        <p:nvPicPr>
          <p:cNvPr id="5" name="Picture 4" descr="C:\Program Files\Microsoft Office\Clipart\standard\stddir2\DD02005_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9" y="375920"/>
            <a:ext cx="1442070" cy="169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84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099" y="1133346"/>
            <a:ext cx="936468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PURPOSE and OUTCOMES</a:t>
            </a:r>
          </a:p>
          <a:p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4000" dirty="0" smtClean="0"/>
              <a:t>Discover rule-based language learning</a:t>
            </a:r>
          </a:p>
          <a:p>
            <a:pPr marL="457200" indent="-457200">
              <a:buFont typeface="Arial"/>
              <a:buChar char="•"/>
            </a:pPr>
            <a:r>
              <a:rPr lang="en-US" sz="4000" dirty="0" smtClean="0"/>
              <a:t>Learn one strategy, contrastive analysis, for making the rules of language, contexts, genres, etc. explicit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0014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22515" y="1063944"/>
            <a:ext cx="8478203" cy="988070"/>
          </a:xfrm>
          <a:prstGeom prst="rect">
            <a:avLst/>
          </a:prstGeom>
        </p:spPr>
        <p:txBody>
          <a:bodyPr/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Language and culture			</a:t>
            </a:r>
            <a:endParaRPr lang="en-US" dirty="0"/>
          </a:p>
        </p:txBody>
      </p:sp>
      <p:pic>
        <p:nvPicPr>
          <p:cNvPr id="3" name="Picture 2" descr="http://inter-lingua-online.randilou.com/wp-content/uploads/world_hand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220980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2515" y="2257088"/>
            <a:ext cx="84908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/>
              <a:t>Language is the road map of culture.  It tells you </a:t>
            </a:r>
            <a:r>
              <a:rPr lang="en-US" sz="5400" dirty="0" smtClean="0"/>
              <a:t>where </a:t>
            </a:r>
            <a:r>
              <a:rPr lang="en-US" sz="5400" dirty="0"/>
              <a:t>its people came from and where they are going.</a:t>
            </a:r>
          </a:p>
          <a:p>
            <a:endParaRPr lang="en-US" sz="3200" dirty="0"/>
          </a:p>
          <a:p>
            <a:r>
              <a:rPr lang="en-US" sz="3200" dirty="0"/>
              <a:t>-Rita Mae Brown</a:t>
            </a:r>
          </a:p>
        </p:txBody>
      </p:sp>
    </p:spTree>
    <p:extLst>
      <p:ext uri="{BB962C8B-B14F-4D97-AF65-F5344CB8AC3E}">
        <p14:creationId xmlns:p14="http://schemas.microsoft.com/office/powerpoint/2010/main" val="126676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21979" y="436368"/>
            <a:ext cx="8013700" cy="808223"/>
          </a:xfrm>
          <a:prstGeom prst="rect">
            <a:avLst/>
          </a:prstGeom>
        </p:spPr>
        <p:txBody>
          <a:bodyPr/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/>
              <a:t>The Framework</a:t>
            </a:r>
            <a:endParaRPr lang="en-US" sz="3600" b="1" dirty="0"/>
          </a:p>
        </p:txBody>
      </p:sp>
      <p:sp>
        <p:nvSpPr>
          <p:cNvPr id="3" name="Text Placeholder 3"/>
          <p:cNvSpPr txBox="1">
            <a:spLocks/>
          </p:cNvSpPr>
          <p:nvPr/>
        </p:nvSpPr>
        <p:spPr>
          <a:xfrm>
            <a:off x="269854" y="1072914"/>
            <a:ext cx="8016228" cy="6067641"/>
          </a:xfrm>
          <a:prstGeom prst="rect">
            <a:avLst/>
          </a:prstGeom>
          <a:noFill/>
          <a:ln w="28575" cmpd="sng">
            <a:noFill/>
          </a:ln>
        </p:spPr>
        <p:txBody>
          <a:bodyPr/>
          <a:lstStyle>
            <a:lvl1pPr marL="243848" indent="-243848" algn="l" defTabSz="975390" rtl="0" eaLnBrk="1" latinLnBrk="0" hangingPunct="1">
              <a:lnSpc>
                <a:spcPct val="90000"/>
              </a:lnSpc>
              <a:spcBef>
                <a:spcPts val="1067"/>
              </a:spcBef>
              <a:buFont typeface="Arial" panose="020B0604020202020204" pitchFamily="34" charset="0"/>
              <a:buChar char="•"/>
              <a:defRPr sz="2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4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38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93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62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232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01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71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410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 smtClean="0"/>
              <a:t>Ch. 1 Introduction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 smtClean="0"/>
              <a:t>Ch. 2 Key Considerations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 smtClean="0"/>
              <a:t>		Ch. 3 Grades TK-1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 smtClean="0"/>
              <a:t>		Ch. 4 Grades 2-3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 smtClean="0"/>
              <a:t>		Ch. 5 Grades 4-5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 smtClean="0"/>
              <a:t>		Ch. 6 Grades 6-8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 smtClean="0"/>
              <a:t>		Ch. 7 Grades 9-12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 smtClean="0"/>
              <a:t>Ch. 8 Assessment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 smtClean="0"/>
              <a:t>Ch. 9 Access and Equity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 smtClean="0"/>
              <a:t>Ch.10 Learning in the 21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Century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 smtClean="0"/>
              <a:t>Ch. 11 PL, Leadership, and Program Support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 smtClean="0"/>
              <a:t>Ch. 12 Guidance for Instructional Materials </a:t>
            </a:r>
            <a:endParaRPr lang="en-US" sz="2800" dirty="0"/>
          </a:p>
        </p:txBody>
      </p:sp>
      <p:sp>
        <p:nvSpPr>
          <p:cNvPr id="6" name="5-Point Star 5"/>
          <p:cNvSpPr/>
          <p:nvPr/>
        </p:nvSpPr>
        <p:spPr>
          <a:xfrm>
            <a:off x="3666829" y="4969415"/>
            <a:ext cx="1015918" cy="746206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435753"/>
            <a:ext cx="4549250" cy="3548416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41" t="13873" r="4472" b="43930"/>
          <a:stretch/>
        </p:blipFill>
        <p:spPr>
          <a:xfrm>
            <a:off x="4888257" y="2761977"/>
            <a:ext cx="4640477" cy="166874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xtBox 1"/>
          <p:cNvSpPr txBox="1"/>
          <p:nvPr/>
        </p:nvSpPr>
        <p:spPr>
          <a:xfrm>
            <a:off x="2342745" y="1167926"/>
            <a:ext cx="5223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 New California ELD Standards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32520" y="1871310"/>
            <a:ext cx="4232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Part I:                                Interacting in Meaningful Ways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92755" y="1850895"/>
            <a:ext cx="4257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Part II: Learning About How English Works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2328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520" y="1920240"/>
            <a:ext cx="9286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Read the excerpts from Chapter Nine of the CA ELA/ELD Framework  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3484880"/>
            <a:ext cx="9286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Be prepared to discuss with a partner:</a:t>
            </a:r>
          </a:p>
          <a:p>
            <a:r>
              <a:rPr lang="en-US" sz="3200" dirty="0" smtClean="0"/>
              <a:t>How </a:t>
            </a:r>
            <a:r>
              <a:rPr lang="en-US" sz="3200" dirty="0"/>
              <a:t>does this </a:t>
            </a:r>
            <a:r>
              <a:rPr lang="en-US" sz="3200" dirty="0" smtClean="0"/>
              <a:t>reading challenge or affirm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your </a:t>
            </a:r>
            <a:r>
              <a:rPr lang="en-US" sz="3200" dirty="0"/>
              <a:t>thinking about </a:t>
            </a:r>
            <a:r>
              <a:rPr lang="en-US" sz="3200" dirty="0" smtClean="0"/>
              <a:t>language </a:t>
            </a:r>
            <a:endParaRPr lang="en-US" sz="32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your </a:t>
            </a:r>
            <a:r>
              <a:rPr lang="en-US" sz="3200" dirty="0"/>
              <a:t>experiences with teaching and learning language?</a:t>
            </a:r>
            <a:endParaRPr lang="en-US" sz="3600" dirty="0"/>
          </a:p>
          <a:p>
            <a:endParaRPr lang="en-US" sz="3200" dirty="0"/>
          </a:p>
        </p:txBody>
      </p:sp>
      <p:pic>
        <p:nvPicPr>
          <p:cNvPr id="1026" name="Picture 2" descr="http://commoncore.tcoe.org/images/default-source/ELA/ca-ela-eld-framework-adbox.jpg?sfvrsn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095" y="402639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270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21979" y="436368"/>
            <a:ext cx="8013700" cy="808223"/>
          </a:xfrm>
          <a:prstGeom prst="rect">
            <a:avLst/>
          </a:prstGeom>
        </p:spPr>
        <p:txBody>
          <a:bodyPr/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5642" y="1244591"/>
            <a:ext cx="845523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/>
              <a:t>Jamila</a:t>
            </a:r>
            <a:r>
              <a:rPr lang="en-US" sz="7200" dirty="0" smtClean="0"/>
              <a:t> </a:t>
            </a:r>
            <a:r>
              <a:rPr lang="en-US" sz="7200" dirty="0" err="1" smtClean="0"/>
              <a:t>Lyiscott</a:t>
            </a:r>
            <a:endParaRPr lang="en-US" sz="7200" dirty="0" smtClean="0"/>
          </a:p>
          <a:p>
            <a:pPr algn="ctr"/>
            <a:r>
              <a:rPr lang="en-US" sz="6600" dirty="0" smtClean="0"/>
              <a:t>Poet and Educator</a:t>
            </a:r>
          </a:p>
          <a:p>
            <a:pPr algn="ctr"/>
            <a:endParaRPr lang="en-US" sz="6600" dirty="0"/>
          </a:p>
          <a:p>
            <a:pPr algn="ctr"/>
            <a:endParaRPr lang="en-US" sz="7200" dirty="0" smtClean="0"/>
          </a:p>
          <a:p>
            <a:pPr algn="ctr"/>
            <a:r>
              <a:rPr lang="en-US" sz="7200" dirty="0" smtClean="0"/>
              <a:t>TED Talk</a:t>
            </a:r>
            <a:endParaRPr lang="en-US" sz="7200" dirty="0"/>
          </a:p>
        </p:txBody>
      </p:sp>
      <p:pic>
        <p:nvPicPr>
          <p:cNvPr id="2050" name="Picture 2" descr="https://img-ssl.tedcdn.com/r/images.ted.com/images/ted/d2d31f9b0230d317e469a16441aa3338d1977eda_254x191.jpg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593" y="3532950"/>
            <a:ext cx="241935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6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942296" y="6780118"/>
            <a:ext cx="2211705" cy="389467"/>
          </a:xfrm>
          <a:prstGeom prst="rect">
            <a:avLst/>
          </a:prstGeom>
        </p:spPr>
        <p:txBody>
          <a:bodyPr/>
          <a:lstStyle/>
          <a:p>
            <a:fld id="{7A059683-00B4-4106-94BE-DCBE475237DC}" type="slidenum">
              <a:rPr lang="en-US" smtClean="0"/>
              <a:t>8</a:t>
            </a:fld>
            <a:endParaRPr lang="en-US" dirty="0"/>
          </a:p>
        </p:txBody>
      </p:sp>
      <p:pic>
        <p:nvPicPr>
          <p:cNvPr id="3" name="JamilaLyiscott_2014S-48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889"/>
            <a:ext cx="9829799" cy="552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46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989265"/>
            <a:ext cx="92862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In your table group, discuss: </a:t>
            </a:r>
          </a:p>
          <a:p>
            <a:endParaRPr lang="en-US" sz="4000" dirty="0"/>
          </a:p>
          <a:p>
            <a:r>
              <a:rPr lang="en-US" sz="4000" dirty="0" smtClean="0"/>
              <a:t>What was </a:t>
            </a:r>
            <a:r>
              <a:rPr lang="en-US" sz="4000" dirty="0" err="1" smtClean="0"/>
              <a:t>Jamila</a:t>
            </a:r>
            <a:r>
              <a:rPr lang="en-US" sz="4000" dirty="0" smtClean="0"/>
              <a:t> </a:t>
            </a:r>
            <a:r>
              <a:rPr lang="en-US" sz="4000" dirty="0" err="1" smtClean="0"/>
              <a:t>Lyiscot’s</a:t>
            </a:r>
            <a:r>
              <a:rPr lang="en-US" sz="4000" dirty="0" smtClean="0"/>
              <a:t> purpose in creating this performance?</a:t>
            </a:r>
          </a:p>
          <a:p>
            <a:endParaRPr lang="en-US" sz="4000" dirty="0"/>
          </a:p>
          <a:p>
            <a:r>
              <a:rPr lang="en-US" sz="4000" dirty="0" smtClean="0"/>
              <a:t>What are some of the language choices she made and why?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5363193" y="1361440"/>
            <a:ext cx="3190240" cy="820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TED Talk</a:t>
            </a:r>
          </a:p>
          <a:p>
            <a:endParaRPr lang="en-US" dirty="0"/>
          </a:p>
        </p:txBody>
      </p:sp>
      <p:pic>
        <p:nvPicPr>
          <p:cNvPr id="5" name="Picture 2" descr="https://img-ssl.tedcdn.com/r/images.ted.com/images/ted/d2d31f9b0230d317e469a16441aa3338d1977eda_254x191.jpg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33" y="169990"/>
            <a:ext cx="241935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270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21368</TotalTime>
  <Words>829</Words>
  <Application>Microsoft Office PowerPoint</Application>
  <PresentationFormat>Custom</PresentationFormat>
  <Paragraphs>148</Paragraphs>
  <Slides>19</Slides>
  <Notes>10</Notes>
  <HiddenSlides>2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1_Office Theme</vt:lpstr>
      <vt:lpstr>Office Theme</vt:lpstr>
      <vt:lpstr>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A. Forrest</dc:creator>
  <cp:lastModifiedBy>Admin</cp:lastModifiedBy>
  <cp:revision>797</cp:revision>
  <cp:lastPrinted>2015-03-10T02:43:08Z</cp:lastPrinted>
  <dcterms:created xsi:type="dcterms:W3CDTF">2013-05-24T21:33:12Z</dcterms:created>
  <dcterms:modified xsi:type="dcterms:W3CDTF">2015-03-10T02:50:52Z</dcterms:modified>
</cp:coreProperties>
</file>