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5" r:id="rId1"/>
  </p:sldMasterIdLst>
  <p:notesMasterIdLst>
    <p:notesMasterId r:id="rId12"/>
  </p:notesMasterIdLst>
  <p:handoutMasterIdLst>
    <p:handoutMasterId r:id="rId13"/>
  </p:handoutMasterIdLst>
  <p:sldIdLst>
    <p:sldId id="410" r:id="rId2"/>
    <p:sldId id="411" r:id="rId3"/>
    <p:sldId id="412" r:id="rId4"/>
    <p:sldId id="413" r:id="rId5"/>
    <p:sldId id="414" r:id="rId6"/>
    <p:sldId id="415" r:id="rId7"/>
    <p:sldId id="417" r:id="rId8"/>
    <p:sldId id="418" r:id="rId9"/>
    <p:sldId id="419" r:id="rId10"/>
    <p:sldId id="420" r:id="rId11"/>
  </p:sldIdLst>
  <p:sldSz cx="10058400" cy="77724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4" autoAdjust="0"/>
    <p:restoredTop sz="94708" autoAdjust="0"/>
  </p:normalViewPr>
  <p:slideViewPr>
    <p:cSldViewPr snapToGrid="0">
      <p:cViewPr>
        <p:scale>
          <a:sx n="45" d="100"/>
          <a:sy n="45" d="100"/>
        </p:scale>
        <p:origin x="-774" y="-45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594" y="-7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E1EDC-FCF8-4188-8821-8D61F4037AF6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0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70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31D9F-A1E1-4FA9-8688-87A48C126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7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9AA6F-1013-4D34-8031-488B617FE6D7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58913" y="1154113"/>
            <a:ext cx="403225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70"/>
            <a:ext cx="3011699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79F78-1427-48CF-956D-3768E85A1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1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0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0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68208A-9CC1-435E-9EED-778C8D4CD2A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0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900931E-9F5E-43A2-8ABE-BA6C614E4C9F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1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1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2FD9C4-E263-4EA9-AF62-4B8CDDE2C18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2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262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2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5703A29-6012-4599-98F1-74133DAE4EFC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3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Not computer adaptive</a:t>
            </a:r>
          </a:p>
        </p:txBody>
      </p:sp>
      <p:sp>
        <p:nvSpPr>
          <p:cNvPr id="28365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36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19EC77-9962-4E6F-B757-A50916616924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4676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46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A9CE596-D36B-4BF6-BD1D-76B724789593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5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5700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57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59F679-E670-4494-AAA3-DAD671285EDB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7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87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DADA5FA-0866-4F4F-B7B9-50D14DDB450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8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877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87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EED4CEB-4DDD-4770-B84C-D1DD609E440A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9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9796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  <p:sp>
        <p:nvSpPr>
          <p:cNvPr id="2897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E011CA2-1C8B-465B-BE3D-9F4E5A70A59D}" type="slidenum">
              <a:rPr lang="en-US" altLang="en-US">
                <a:cs typeface="Arial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6767170"/>
            <a:ext cx="10058400" cy="10052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0058" y="6860438"/>
            <a:ext cx="2474366" cy="8083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95067" y="6850075"/>
            <a:ext cx="7463333" cy="80833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98420" y="4577080"/>
            <a:ext cx="7124700" cy="207264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98420" y="6856709"/>
            <a:ext cx="7376160" cy="777240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9412" indent="0" algn="ctr">
              <a:buNone/>
            </a:lvl2pPr>
            <a:lvl3pPr marL="1018824" indent="0" algn="ctr">
              <a:buNone/>
            </a:lvl3pPr>
            <a:lvl4pPr marL="1528237" indent="0" algn="ctr">
              <a:buNone/>
            </a:lvl4pPr>
            <a:lvl5pPr marL="2037649" indent="0" algn="ctr">
              <a:buNone/>
            </a:lvl5pPr>
            <a:lvl6pPr marL="2547061" indent="0" algn="ctr">
              <a:buNone/>
            </a:lvl6pPr>
            <a:lvl7pPr marL="3056473" indent="0" algn="ctr">
              <a:buNone/>
            </a:lvl7pPr>
            <a:lvl8pPr marL="3565886" indent="0" algn="ctr">
              <a:buNone/>
            </a:lvl8pPr>
            <a:lvl9pPr marL="4075298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3820" y="6877859"/>
            <a:ext cx="2263140" cy="77724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fld id="{890348CA-64E5-4E7A-9589-4E00D3CDE3E8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93932" y="268077"/>
            <a:ext cx="6454140" cy="413808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801100" y="259080"/>
            <a:ext cx="922020" cy="431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757D-74BB-4E8C-88E8-25C302EAA0C4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8520" y="690880"/>
            <a:ext cx="2263140" cy="625210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690880"/>
            <a:ext cx="6118860" cy="625210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8520" y="7081523"/>
            <a:ext cx="2430780" cy="413808"/>
          </a:xfrm>
        </p:spPr>
        <p:txBody>
          <a:bodyPr/>
          <a:lstStyle/>
          <a:p>
            <a:fld id="{D8CF8582-AB5E-4961-B472-34BA0E6C75A8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922" y="7081302"/>
            <a:ext cx="6130831" cy="413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705950" y="0"/>
            <a:ext cx="352044" cy="7772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756242" y="690880"/>
            <a:ext cx="251460" cy="708152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756242" y="0"/>
            <a:ext cx="251460" cy="60452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79712" y="167798"/>
            <a:ext cx="604520" cy="268924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913" y="259080"/>
            <a:ext cx="8968740" cy="112268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B6A3-08B3-4D47-9BBC-1ED78B365A1C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73913" y="1813560"/>
            <a:ext cx="8968740" cy="50952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1" y="3108960"/>
            <a:ext cx="7835424" cy="1896322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727200"/>
            <a:ext cx="10058400" cy="12954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813560"/>
            <a:ext cx="1424940" cy="11226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508760" y="1813560"/>
            <a:ext cx="8549640" cy="11226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13560"/>
            <a:ext cx="8382000" cy="1122680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53C1-39E4-472E-9794-D97201B439CA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986280"/>
            <a:ext cx="1424940" cy="795233"/>
          </a:xfrm>
        </p:spPr>
        <p:txBody>
          <a:bodyPr>
            <a:noAutofit/>
          </a:bodyPr>
          <a:lstStyle>
            <a:lvl1pPr>
              <a:defRPr sz="27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70560" y="1801509"/>
            <a:ext cx="4274820" cy="5181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29391" y="1801509"/>
            <a:ext cx="4274820" cy="5181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369F63-759A-4260-A59E-6C2536EAA2AB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" y="309457"/>
            <a:ext cx="8968740" cy="98594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70560" y="2763520"/>
            <a:ext cx="4274820" cy="40589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80660" y="2763520"/>
            <a:ext cx="4274820" cy="40589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548BF3-6211-4F4F-A630-30A4A777786F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70560" y="1986280"/>
            <a:ext cx="4274820" cy="725424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80660" y="1986280"/>
            <a:ext cx="4274820" cy="725424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BFE3-3568-47F8-BEFE-904DC7878AFD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953C-562C-4E07-9C8B-93DF674FA198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7081520"/>
            <a:ext cx="586740" cy="431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309457"/>
            <a:ext cx="8884920" cy="985943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07CF-62DD-469F-94D0-A88EAD4F1A0B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0560" y="1986280"/>
            <a:ext cx="1760220" cy="492252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2824" tIns="203765" rIns="152824" bIns="101882"/>
          <a:lstStyle>
            <a:lvl1pPr marL="0" indent="0">
              <a:spcAft>
                <a:spcPts val="1114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98420" y="1986280"/>
            <a:ext cx="7040880" cy="500888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220" y="6217920"/>
            <a:ext cx="8046720" cy="777240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0058" y="5181600"/>
            <a:ext cx="10058400" cy="10052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0058" y="5285232"/>
            <a:ext cx="1609344" cy="80833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99870" y="5274869"/>
            <a:ext cx="8358530" cy="80833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220" y="5267960"/>
            <a:ext cx="8046720" cy="777240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92580" y="0"/>
            <a:ext cx="110642" cy="77827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873240" y="7081521"/>
            <a:ext cx="2933700" cy="413808"/>
          </a:xfrm>
        </p:spPr>
        <p:txBody>
          <a:bodyPr rtlCol="0"/>
          <a:lstStyle/>
          <a:p>
            <a:fld id="{BE29A67B-C1C1-4175-AA88-B918348AE9DB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5289549"/>
            <a:ext cx="1592580" cy="752055"/>
          </a:xfrm>
        </p:spPr>
        <p:txBody>
          <a:bodyPr rtlCol="0"/>
          <a:lstStyle>
            <a:lvl1pPr>
              <a:defRPr sz="31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60220" y="7081301"/>
            <a:ext cx="5029200" cy="413808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6634" y="0"/>
            <a:ext cx="8341766" cy="517814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70560" y="259080"/>
            <a:ext cx="8968740" cy="1122680"/>
          </a:xfrm>
          <a:prstGeom prst="rect">
            <a:avLst/>
          </a:prstGeom>
        </p:spPr>
        <p:txBody>
          <a:bodyPr vert="horz" lIns="101882" tIns="50941" rIns="101882" bIns="50941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73913" y="1813560"/>
            <a:ext cx="8968740" cy="5129784"/>
          </a:xfrm>
          <a:prstGeom prst="rect">
            <a:avLst/>
          </a:prstGeom>
        </p:spPr>
        <p:txBody>
          <a:bodyPr vert="horz" lIns="101882" tIns="50941" rIns="101882" bIns="5094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05600" y="7081521"/>
            <a:ext cx="2933700" cy="413808"/>
          </a:xfrm>
          <a:prstGeom prst="rect">
            <a:avLst/>
          </a:prstGeom>
        </p:spPr>
        <p:txBody>
          <a:bodyPr vert="horz" lIns="101882" tIns="50941" rIns="101882" bIns="50941" anchor="ctr" anchorCtr="0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BD86BE6C-6A2C-472D-A450-65C7A50A2A0C}" type="datetime1">
              <a:rPr lang="en-US" smtClean="0"/>
              <a:t>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70561" y="7081301"/>
            <a:ext cx="5963191" cy="413808"/>
          </a:xfrm>
          <a:prstGeom prst="rect">
            <a:avLst/>
          </a:prstGeom>
        </p:spPr>
        <p:txBody>
          <a:bodyPr vert="horz" lIns="101882" tIns="50941" rIns="101882" bIns="50941" anchor="ctr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399032"/>
            <a:ext cx="10058400" cy="3627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450848"/>
            <a:ext cx="586740" cy="2590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49605" y="1450848"/>
            <a:ext cx="9408795" cy="2590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41852"/>
            <a:ext cx="586740" cy="277073"/>
          </a:xfrm>
          <a:prstGeom prst="rect">
            <a:avLst/>
          </a:prstGeom>
        </p:spPr>
        <p:txBody>
          <a:bodyPr vert="horz" lIns="101882" tIns="50941" rIns="101882" bIns="50941" anchor="ctr" anchorCtr="0">
            <a:norm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6589" indent="-356589" algn="l" rtl="0" eaLnBrk="1" latinLnBrk="0" hangingPunct="1">
        <a:spcBef>
          <a:spcPts val="780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3177" indent="-305647" algn="l" rtl="0" eaLnBrk="1" latinLnBrk="0" hangingPunct="1">
        <a:spcBef>
          <a:spcPts val="613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indent="-254706" algn="l" rtl="0" eaLnBrk="1" latinLnBrk="0" hangingPunct="1">
        <a:spcBef>
          <a:spcPts val="557"/>
        </a:spcBef>
        <a:buClr>
          <a:schemeClr val="accent2"/>
        </a:buClr>
        <a:buSzPct val="75000"/>
        <a:buFont typeface="Wingdings"/>
        <a:buChar char="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indent="-254706" algn="l" rtl="0" eaLnBrk="1" latinLnBrk="0" hangingPunct="1">
        <a:spcBef>
          <a:spcPts val="446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indent="-254706" algn="l" rtl="0" eaLnBrk="1" latinLnBrk="0" hangingPunct="1">
        <a:spcBef>
          <a:spcPts val="446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43296" indent="-25470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48944" indent="-25470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54591" indent="-25470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60238" indent="-25470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aaspp.org/rsc/videos/archived-webcast_110514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aspp.org/ta-resources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aaspp.org/ta-resources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aaspp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/>
          </p:cNvSpPr>
          <p:nvPr>
            <p:ph type="ctrTitle"/>
          </p:nvPr>
        </p:nvSpPr>
        <p:spPr>
          <a:xfrm>
            <a:off x="62865" y="467134"/>
            <a:ext cx="10058400" cy="1666028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altLang="en-US" dirty="0" smtClean="0"/>
              <a:t>Practice and Training Tests</a:t>
            </a:r>
          </a:p>
        </p:txBody>
      </p:sp>
      <p:pic>
        <p:nvPicPr>
          <p:cNvPr id="197634" name="Picture 2" descr="http://www.mtsac.edu/initiatives/trai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9410" y="2426344"/>
            <a:ext cx="4819650" cy="37782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12" y="364431"/>
            <a:ext cx="1858126" cy="8766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022" y="250084"/>
            <a:ext cx="1229222" cy="110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6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Practice and Training Tests Resources</a:t>
            </a:r>
          </a:p>
        </p:txBody>
      </p:sp>
      <p:sp>
        <p:nvSpPr>
          <p:cNvPr id="130051" name="Text Placeholder 4"/>
          <p:cNvSpPr>
            <a:spLocks noGrp="1"/>
          </p:cNvSpPr>
          <p:nvPr>
            <p:ph idx="1"/>
          </p:nvPr>
        </p:nvSpPr>
        <p:spPr>
          <a:xfrm>
            <a:off x="502920" y="2245360"/>
            <a:ext cx="9052560" cy="3886200"/>
          </a:xfrm>
        </p:spPr>
        <p:txBody>
          <a:bodyPr/>
          <a:lstStyle/>
          <a:p>
            <a:r>
              <a:rPr lang="en-US" altLang="en-US" i="1" dirty="0" smtClean="0"/>
              <a:t>Using the Online Practice and Training Tests </a:t>
            </a:r>
            <a:r>
              <a:rPr lang="en-US" altLang="en-US" dirty="0" smtClean="0"/>
              <a:t>archived Webcast</a:t>
            </a:r>
          </a:p>
          <a:p>
            <a:pPr lvl="1"/>
            <a:r>
              <a:rPr lang="en-US" altLang="en-US" dirty="0" smtClean="0">
                <a:hlinkClick r:id="rId3"/>
              </a:rPr>
              <a:t>http://caaspp.org/rsc/videos/archived-webcast_110514.html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>
                <a:hlinkClick r:id="rId4"/>
              </a:rPr>
              <a:t>http://</a:t>
            </a:r>
            <a:r>
              <a:rPr lang="en-US" altLang="en-US" dirty="0" smtClean="0">
                <a:hlinkClick r:id="rId4"/>
              </a:rPr>
              <a:t>caaspp.org/ta-resources/index.html</a:t>
            </a:r>
            <a:r>
              <a:rPr lang="en-US" altLang="en-US" dirty="0" smtClean="0"/>
              <a:t> </a:t>
            </a:r>
          </a:p>
          <a:p>
            <a:pPr lvl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4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Preparing Students and Staff</a:t>
            </a:r>
          </a:p>
        </p:txBody>
      </p:sp>
      <p:sp>
        <p:nvSpPr>
          <p:cNvPr id="12083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There are multiple ways to prepare students and staff for the Smarter Balanced summative assessments:</a:t>
            </a:r>
          </a:p>
          <a:p>
            <a:pPr lvl="1"/>
            <a:r>
              <a:rPr lang="en-US" altLang="en-US" smtClean="0"/>
              <a:t>Practice Tests</a:t>
            </a:r>
          </a:p>
          <a:p>
            <a:pPr lvl="1"/>
            <a:r>
              <a:rPr lang="en-US" altLang="en-US" smtClean="0"/>
              <a:t>Training Tests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0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Important Notes About </a:t>
            </a:r>
            <a:br>
              <a:rPr lang="en-US" altLang="en-US" smtClean="0"/>
            </a:br>
            <a:r>
              <a:rPr lang="en-US" altLang="en-US" smtClean="0"/>
              <a:t>Practice and Training Tests</a:t>
            </a:r>
          </a:p>
        </p:txBody>
      </p:sp>
      <p:sp>
        <p:nvSpPr>
          <p:cNvPr id="121859" name="Text Placeholder 2"/>
          <p:cNvSpPr>
            <a:spLocks noGrp="1"/>
          </p:cNvSpPr>
          <p:nvPr>
            <p:ph idx="1"/>
          </p:nvPr>
        </p:nvSpPr>
        <p:spPr>
          <a:xfrm>
            <a:off x="502920" y="2245360"/>
            <a:ext cx="9052560" cy="3886200"/>
          </a:xfrm>
        </p:spPr>
        <p:txBody>
          <a:bodyPr/>
          <a:lstStyle/>
          <a:p>
            <a:r>
              <a:rPr lang="en-US" altLang="en-US" smtClean="0">
                <a:cs typeface="Arial" pitchFamily="34" charset="0"/>
              </a:rPr>
              <a:t>Practice Tests and Training Tests do </a:t>
            </a:r>
            <a:r>
              <a:rPr lang="en-US" altLang="en-US" b="1" smtClean="0">
                <a:cs typeface="Arial" pitchFamily="34" charset="0"/>
              </a:rPr>
              <a:t>not</a:t>
            </a:r>
            <a:r>
              <a:rPr lang="en-US" altLang="en-US" smtClean="0">
                <a:cs typeface="Arial" pitchFamily="34" charset="0"/>
              </a:rPr>
              <a:t>:</a:t>
            </a:r>
          </a:p>
          <a:p>
            <a:pPr lvl="1"/>
            <a:r>
              <a:rPr lang="en-US" altLang="en-US" smtClean="0">
                <a:cs typeface="Arial" pitchFamily="34" charset="0"/>
              </a:rPr>
              <a:t>Assess all of the standards that will be in the operational tests </a:t>
            </a:r>
          </a:p>
          <a:p>
            <a:pPr lvl="1"/>
            <a:r>
              <a:rPr lang="en-US" altLang="en-US" smtClean="0">
                <a:cs typeface="Arial" pitchFamily="34" charset="0"/>
              </a:rPr>
              <a:t>Predict or gauge a student</a:t>
            </a:r>
            <a:r>
              <a:rPr lang="ja-JP" altLang="en-US" smtClean="0">
                <a:cs typeface="Arial" pitchFamily="34" charset="0"/>
              </a:rPr>
              <a:t>’</a:t>
            </a:r>
            <a:r>
              <a:rPr lang="en-US" altLang="ja-JP" smtClean="0">
                <a:cs typeface="Arial" pitchFamily="34" charset="0"/>
              </a:rPr>
              <a:t>s success on the operational assessments</a:t>
            </a:r>
          </a:p>
          <a:p>
            <a:pPr lvl="1"/>
            <a:r>
              <a:rPr lang="en-US" altLang="en-US" smtClean="0">
                <a:cs typeface="Arial" pitchFamily="34" charset="0"/>
              </a:rPr>
              <a:t>Produce scores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7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Purpose of the Practice Tests</a:t>
            </a:r>
          </a:p>
        </p:txBody>
      </p:sp>
      <p:sp>
        <p:nvSpPr>
          <p:cNvPr id="12288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en-US" smtClean="0">
                <a:cs typeface="Arial" pitchFamily="34" charset="0"/>
              </a:rPr>
              <a:t>Allow students and administrators to become familiar with: 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The experience of a grade-level assessment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A variety of grade-specific items and difficulty levels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Performance tasks (PTs)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The format and structure of the operational assessments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About the Practice Tests</a:t>
            </a:r>
          </a:p>
        </p:txBody>
      </p:sp>
      <p:sp>
        <p:nvSpPr>
          <p:cNvPr id="123907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900">
                <a:cs typeface="Arial" pitchFamily="34" charset="0"/>
              </a:rPr>
              <a:t>Practice Tests are available in </a:t>
            </a:r>
            <a:r>
              <a:rPr lang="en-US" altLang="en-US" sz="2900" b="1">
                <a:cs typeface="Arial" pitchFamily="34" charset="0"/>
              </a:rPr>
              <a:t>each </a:t>
            </a:r>
            <a:r>
              <a:rPr lang="en-US" altLang="en-US" sz="2900">
                <a:cs typeface="Arial" pitchFamily="34" charset="0"/>
              </a:rPr>
              <a:t>grade level for grades 3–8 and 11 for English language arts/literacy (ELA) and mathematics</a:t>
            </a:r>
          </a:p>
          <a:p>
            <a:r>
              <a:rPr lang="en-US" altLang="en-US" sz="2900">
                <a:cs typeface="Arial" pitchFamily="34" charset="0"/>
              </a:rPr>
              <a:t>Each Practice Test contains approximately 30 items</a:t>
            </a:r>
          </a:p>
          <a:p>
            <a:r>
              <a:rPr lang="en-US" altLang="en-US" sz="2900">
                <a:cs typeface="Arial" pitchFamily="34" charset="0"/>
              </a:rPr>
              <a:t>Performance tasks are available for both ELA and mathematics</a:t>
            </a:r>
          </a:p>
          <a:p>
            <a:r>
              <a:rPr lang="en-US" altLang="en-US" sz="2900">
                <a:cs typeface="Arial" pitchFamily="34" charset="0"/>
              </a:rPr>
              <a:t>Scoring rubrics and answers are available on the TA Resource Web page at </a:t>
            </a:r>
            <a:r>
              <a:rPr lang="en-US" altLang="en-US" sz="2900">
                <a:cs typeface="Arial" pitchFamily="34" charset="0"/>
                <a:hlinkClick r:id="rId3"/>
              </a:rPr>
              <a:t>http://caaspp.org/ta-resources/index.html</a:t>
            </a:r>
            <a:r>
              <a:rPr lang="en-US" altLang="en-US" sz="2900">
                <a:cs typeface="Arial" pitchFamily="34" charset="0"/>
              </a:rPr>
              <a:t> </a:t>
            </a:r>
          </a:p>
          <a:p>
            <a:r>
              <a:rPr lang="en-US" altLang="en-US" sz="2900" b="1">
                <a:cs typeface="Arial" pitchFamily="34" charset="0"/>
              </a:rPr>
              <a:t>All</a:t>
            </a:r>
            <a:r>
              <a:rPr lang="en-US" altLang="en-US" sz="2900">
                <a:cs typeface="Arial" pitchFamily="34" charset="0"/>
              </a:rPr>
              <a:t> universal tools, designated supports, and accommodations are available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3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Purpose of the Training Tests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en-US" smtClean="0">
                <a:cs typeface="Arial" pitchFamily="34" charset="0"/>
              </a:rPr>
              <a:t>Allow students and administrators to become familiar with the test delivery system and interface features</a:t>
            </a:r>
          </a:p>
          <a:p>
            <a:pPr>
              <a:buFont typeface="Arial" pitchFamily="34" charset="0"/>
              <a:buChar char="•"/>
            </a:pPr>
            <a:r>
              <a:rPr lang="en-US" altLang="en-US" smtClean="0">
                <a:cs typeface="Arial" pitchFamily="34" charset="0"/>
              </a:rPr>
              <a:t>Allow students to become familiar with: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Accessing the tests (log on process)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The testing software</a:t>
            </a:r>
          </a:p>
          <a:p>
            <a:pPr lvl="1">
              <a:buFont typeface="Arial" pitchFamily="34" charset="0"/>
              <a:buChar char="–"/>
            </a:pPr>
            <a:r>
              <a:rPr lang="en-US" altLang="en-US" smtClean="0">
                <a:cs typeface="Arial" pitchFamily="34" charset="0"/>
              </a:rPr>
              <a:t>The navigational tools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3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Practice Tests vs. Training Tests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0355"/>
              </p:ext>
            </p:extLst>
          </p:nvPr>
        </p:nvGraphicFramePr>
        <p:xfrm>
          <a:off x="805218" y="1678676"/>
          <a:ext cx="8582623" cy="5920200"/>
        </p:xfrm>
        <a:graphic>
          <a:graphicData uri="http://schemas.openxmlformats.org/drawingml/2006/table">
            <a:tbl>
              <a:tblPr/>
              <a:tblGrid>
                <a:gridCol w="1864172"/>
                <a:gridCol w="3360111"/>
                <a:gridCol w="3358340"/>
              </a:tblGrid>
              <a:tr h="366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Practice Test 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Training Test 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</a:tr>
              <a:tr h="12644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Purpose 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Provide students with a grade specific testing experience similar in structure and format to the summative assessments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Provide students with an opportunity to quickly become familiar with the software and interface features. There are no performance tasks (PTs). </a:t>
                      </a: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10314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Grade Levels 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Each grade: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3–8, 11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 Grade bands: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3–5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6–8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High school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12412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Number and Types of Items 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Approximately 30 items in ELA and 30 items in math per grade level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Includes 1 ELA PT and 1 math PT per grade level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Approximately 15 items per grade band (6 in ELA and 8–9 in math); PTs are not available </a:t>
                      </a: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10162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Universal Tools, Designated Supports, and </a:t>
                      </a: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Accommodations </a:t>
                      </a:r>
                      <a:endParaRPr kumimoji="0" lang="en-US" alt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All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All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798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Scoring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59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Results are not scored, however answer keys and scoring rubrics are available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Results are not scored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  <a:ea typeface="MS PGothic" pitchFamily="34" charset="-128"/>
                      </a:endParaRPr>
                    </a:p>
                  </a:txBody>
                  <a:tcPr marL="100577" marR="100577" marT="51839" marB="518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3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4"/>
          <p:cNvSpPr>
            <a:spLocks noGrp="1"/>
          </p:cNvSpPr>
          <p:nvPr>
            <p:ph type="title"/>
          </p:nvPr>
        </p:nvSpPr>
        <p:spPr>
          <a:xfrm>
            <a:off x="163773" y="372053"/>
            <a:ext cx="9689911" cy="72506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Accessing the Practice and Training Tests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idx="1"/>
          </p:nvPr>
        </p:nvSpPr>
        <p:spPr>
          <a:xfrm>
            <a:off x="502920" y="1856095"/>
            <a:ext cx="9052560" cy="5390865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305647" indent="-305647">
              <a:defRPr/>
            </a:pPr>
            <a:r>
              <a:rPr lang="en-US" altLang="en-US" sz="2900" dirty="0">
                <a:cs typeface="Arial" panose="020B0604020202020204" pitchFamily="34" charset="0"/>
              </a:rPr>
              <a:t>There are two means for accessing the Practice and Training Tests:</a:t>
            </a:r>
          </a:p>
          <a:p>
            <a:pPr lvl="1">
              <a:buFont typeface="Arial" pitchFamily="34" charset="0"/>
              <a:buAutoNum type="arabicPeriod"/>
              <a:defRPr/>
            </a:pPr>
            <a:r>
              <a:rPr lang="en-US" altLang="en-US" sz="2700" dirty="0">
                <a:cs typeface="Arial" panose="020B0604020202020204" pitchFamily="34" charset="0"/>
              </a:rPr>
              <a:t>Through </a:t>
            </a:r>
            <a:r>
              <a:rPr lang="en-US" altLang="en-US" sz="2700" dirty="0">
                <a:cs typeface="Arial" panose="020B0604020202020204" pitchFamily="34" charset="0"/>
                <a:hlinkClick r:id="rId3"/>
              </a:rPr>
              <a:t>http://caaspp.org</a:t>
            </a:r>
            <a:r>
              <a:rPr lang="en-US" altLang="en-US" sz="2700" dirty="0">
                <a:cs typeface="Arial" panose="020B0604020202020204" pitchFamily="34" charset="0"/>
              </a:rPr>
              <a:t> on a Web browser</a:t>
            </a:r>
          </a:p>
          <a:p>
            <a:pPr lvl="1">
              <a:buFont typeface="Arial" pitchFamily="34" charset="0"/>
              <a:buAutoNum type="arabicPeriod"/>
              <a:defRPr/>
            </a:pPr>
            <a:r>
              <a:rPr lang="en-US" altLang="en-US" sz="2700" dirty="0">
                <a:cs typeface="Arial" panose="020B0604020202020204" pitchFamily="34" charset="0"/>
              </a:rPr>
              <a:t>Through the secure browser</a:t>
            </a:r>
          </a:p>
          <a:p>
            <a:pPr marL="1528237" lvl="2" indent="-509412">
              <a:buFont typeface="Arial" panose="020B0604020202020204" pitchFamily="34" charset="0"/>
              <a:buChar char="−"/>
              <a:defRPr/>
            </a:pPr>
            <a:r>
              <a:rPr lang="en-US" altLang="en-US" sz="2500" dirty="0">
                <a:cs typeface="Arial" panose="020B0604020202020204" pitchFamily="34" charset="0"/>
              </a:rPr>
              <a:t>Simulates operational online testing environment</a:t>
            </a:r>
          </a:p>
          <a:p>
            <a:pPr marL="509412" lvl="2" indent="-509412"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cs typeface="Arial" panose="020B0604020202020204" pitchFamily="34" charset="0"/>
              </a:rPr>
              <a:t>TAs may create test sessions for the Practice Tests or Training Tests on the TA Practice and Training Site</a:t>
            </a:r>
          </a:p>
          <a:p>
            <a:pPr marL="1018824" lvl="3" indent="-509412">
              <a:buFont typeface="Arial" panose="020B0604020202020204" pitchFamily="34" charset="0"/>
              <a:buChar char="−"/>
              <a:defRPr/>
            </a:pPr>
            <a:r>
              <a:rPr lang="en-US" altLang="en-US" sz="2700" dirty="0">
                <a:cs typeface="Arial" panose="020B0604020202020204" pitchFamily="34" charset="0"/>
              </a:rPr>
              <a:t>Students may return to a Practice Test and/or Training Test session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6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4"/>
          <p:cNvSpPr>
            <a:spLocks noGrp="1"/>
          </p:cNvSpPr>
          <p:nvPr>
            <p:ph type="title"/>
          </p:nvPr>
        </p:nvSpPr>
        <p:spPr>
          <a:xfrm>
            <a:off x="0" y="573207"/>
            <a:ext cx="10058400" cy="102358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Accessing the Practice and Training Tests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" y="2245360"/>
            <a:ext cx="6035040" cy="2671763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88080" y="4231640"/>
            <a:ext cx="1302703" cy="557742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882" tIns="50941" rIns="101882" bIns="50941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8-Point Star 8"/>
          <p:cNvSpPr/>
          <p:nvPr/>
        </p:nvSpPr>
        <p:spPr>
          <a:xfrm>
            <a:off x="1341120" y="2290340"/>
            <a:ext cx="670560" cy="604520"/>
          </a:xfrm>
          <a:prstGeom prst="star8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 smtClean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" name="8-Point Star 9"/>
          <p:cNvSpPr/>
          <p:nvPr/>
        </p:nvSpPr>
        <p:spPr>
          <a:xfrm>
            <a:off x="4400550" y="3713480"/>
            <a:ext cx="670560" cy="604520"/>
          </a:xfrm>
          <a:prstGeom prst="star8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mtClean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129031" name="Group 3"/>
          <p:cNvGrpSpPr>
            <a:grpSpLocks/>
          </p:cNvGrpSpPr>
          <p:nvPr/>
        </p:nvGrpSpPr>
        <p:grpSpPr bwMode="auto">
          <a:xfrm>
            <a:off x="6057742" y="4015740"/>
            <a:ext cx="3749198" cy="3130550"/>
            <a:chOff x="5257801" y="3543300"/>
            <a:chExt cx="3407898" cy="276224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rcRect r="27396"/>
            <a:stretch>
              <a:fillRect/>
            </a:stretch>
          </p:blipFill>
          <p:spPr bwMode="auto">
            <a:xfrm>
              <a:off x="5257801" y="3543300"/>
              <a:ext cx="3407898" cy="2762249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486370" y="4648200"/>
              <a:ext cx="1066655" cy="1101725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endParaRPr lang="en-US" altLang="en-US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7568886" y="4648200"/>
              <a:ext cx="1068242" cy="1101725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endParaRPr lang="en-US" altLang="en-US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4" name="8-Point Star 13"/>
          <p:cNvSpPr/>
          <p:nvPr/>
        </p:nvSpPr>
        <p:spPr>
          <a:xfrm>
            <a:off x="6560662" y="4789382"/>
            <a:ext cx="670560" cy="604520"/>
          </a:xfrm>
          <a:prstGeom prst="star8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 smtClean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747510" y="2504440"/>
            <a:ext cx="3059430" cy="2196783"/>
          </a:xfrm>
          <a:prstGeom prst="rect">
            <a:avLst/>
          </a:prstGeom>
          <a:solidFill>
            <a:srgbClr val="95B3D7">
              <a:alpha val="54117"/>
            </a:srgbClr>
          </a:solidFill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2200" dirty="0">
                <a:latin typeface="+mj-lt"/>
              </a:rPr>
              <a:t>Students and parents who wish to access the Practice Test and/or Test via an </a:t>
            </a:r>
            <a:r>
              <a:rPr lang="en-US" sz="2200" b="1" dirty="0">
                <a:latin typeface="+mj-lt"/>
              </a:rPr>
              <a:t>Internet browser </a:t>
            </a:r>
            <a:r>
              <a:rPr lang="en-US" sz="2200" dirty="0">
                <a:latin typeface="+mj-lt"/>
              </a:rPr>
              <a:t>will select the button below</a:t>
            </a:r>
          </a:p>
        </p:txBody>
      </p:sp>
      <p:sp>
        <p:nvSpPr>
          <p:cNvPr id="4" name="Down Arrow 3"/>
          <p:cNvSpPr/>
          <p:nvPr/>
        </p:nvSpPr>
        <p:spPr>
          <a:xfrm>
            <a:off x="8968740" y="4717416"/>
            <a:ext cx="218282" cy="550545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01232015 Workshop for paper pencil tests</Template>
  <TotalTime>5491</TotalTime>
  <Words>472</Words>
  <Application>Microsoft Office PowerPoint</Application>
  <PresentationFormat>Custom</PresentationFormat>
  <Paragraphs>89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Practice and Training Tests</vt:lpstr>
      <vt:lpstr>Preparing Students and Staff</vt:lpstr>
      <vt:lpstr>Important Notes About  Practice and Training Tests</vt:lpstr>
      <vt:lpstr>Purpose of the Practice Tests</vt:lpstr>
      <vt:lpstr>About the Practice Tests</vt:lpstr>
      <vt:lpstr>Purpose of the Training Tests</vt:lpstr>
      <vt:lpstr>Practice Tests vs. Training Tests</vt:lpstr>
      <vt:lpstr>Accessing the Practice and Training Tests</vt:lpstr>
      <vt:lpstr>Accessing the Practice and Training Tests</vt:lpstr>
      <vt:lpstr>Practice and Training Tests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Assessment of Student Performance and Progress (CAASPP) Spring 2014 Training</dc:title>
  <dc:creator>Melissa Neuburger</dc:creator>
  <cp:lastModifiedBy>SCUSD</cp:lastModifiedBy>
  <cp:revision>240</cp:revision>
  <cp:lastPrinted>2015-02-03T20:15:48Z</cp:lastPrinted>
  <dcterms:created xsi:type="dcterms:W3CDTF">2014-02-03T23:10:58Z</dcterms:created>
  <dcterms:modified xsi:type="dcterms:W3CDTF">2015-02-04T20:05:28Z</dcterms:modified>
</cp:coreProperties>
</file>