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67" r:id="rId2"/>
    <p:sldId id="276" r:id="rId3"/>
    <p:sldId id="294" r:id="rId4"/>
    <p:sldId id="304" r:id="rId5"/>
    <p:sldId id="305" r:id="rId6"/>
    <p:sldId id="306" r:id="rId7"/>
    <p:sldId id="307" r:id="rId8"/>
    <p:sldId id="299" r:id="rId9"/>
    <p:sldId id="309" r:id="rId10"/>
    <p:sldId id="310" r:id="rId11"/>
    <p:sldId id="311" r:id="rId12"/>
    <p:sldId id="312" r:id="rId13"/>
    <p:sldId id="313" r:id="rId14"/>
    <p:sldId id="308" r:id="rId15"/>
    <p:sldId id="300" r:id="rId16"/>
    <p:sldId id="278" r:id="rId17"/>
    <p:sldId id="314" r:id="rId18"/>
    <p:sldId id="315" r:id="rId19"/>
    <p:sldId id="316" r:id="rId20"/>
    <p:sldId id="317" r:id="rId21"/>
    <p:sldId id="318" r:id="rId22"/>
    <p:sldId id="295" r:id="rId23"/>
    <p:sldId id="320" r:id="rId24"/>
    <p:sldId id="321" r:id="rId25"/>
    <p:sldId id="322" r:id="rId26"/>
    <p:sldId id="323" r:id="rId27"/>
    <p:sldId id="324" r:id="rId28"/>
    <p:sldId id="325" r:id="rId29"/>
    <p:sldId id="326" r:id="rId30"/>
    <p:sldId id="327" r:id="rId31"/>
    <p:sldId id="328" r:id="rId32"/>
    <p:sldId id="389"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51" r:id="rId53"/>
    <p:sldId id="348" r:id="rId54"/>
    <p:sldId id="349" r:id="rId55"/>
    <p:sldId id="350"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83" r:id="rId77"/>
    <p:sldId id="372" r:id="rId78"/>
    <p:sldId id="385" r:id="rId79"/>
    <p:sldId id="384" r:id="rId80"/>
    <p:sldId id="373" r:id="rId81"/>
    <p:sldId id="374" r:id="rId82"/>
    <p:sldId id="375" r:id="rId83"/>
    <p:sldId id="377" r:id="rId84"/>
    <p:sldId id="376" r:id="rId85"/>
    <p:sldId id="378" r:id="rId86"/>
    <p:sldId id="379" r:id="rId87"/>
    <p:sldId id="301" r:id="rId88"/>
    <p:sldId id="319" r:id="rId89"/>
    <p:sldId id="382" r:id="rId90"/>
    <p:sldId id="386" r:id="rId91"/>
    <p:sldId id="388" r:id="rId92"/>
    <p:sldId id="387" r:id="rId93"/>
    <p:sldId id="381" r:id="rId94"/>
    <p:sldId id="380" r:id="rId9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03" autoAdjust="0"/>
  </p:normalViewPr>
  <p:slideViewPr>
    <p:cSldViewPr>
      <p:cViewPr varScale="1">
        <p:scale>
          <a:sx n="85" d="100"/>
          <a:sy n="85" d="100"/>
        </p:scale>
        <p:origin x="-72" y="-4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248"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E187386-787D-0045-9FBD-A8E13FB4868F}" type="datetimeFigureOut">
              <a:rPr lang="en-US" smtClean="0"/>
              <a:t>2/25/2014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F8B05D9-9DF3-1044-91BA-DDBEB5D0DE95}" type="slidenum">
              <a:rPr lang="en-US" smtClean="0"/>
              <a:t>‹#›</a:t>
            </a:fld>
            <a:endParaRPr lang="en-US"/>
          </a:p>
        </p:txBody>
      </p:sp>
    </p:spTree>
    <p:extLst>
      <p:ext uri="{BB962C8B-B14F-4D97-AF65-F5344CB8AC3E}">
        <p14:creationId xmlns:p14="http://schemas.microsoft.com/office/powerpoint/2010/main" val="553632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a:t>
            </a:fld>
            <a:endParaRPr lang="en-US"/>
          </a:p>
        </p:txBody>
      </p:sp>
    </p:spTree>
    <p:extLst>
      <p:ext uri="{BB962C8B-B14F-4D97-AF65-F5344CB8AC3E}">
        <p14:creationId xmlns:p14="http://schemas.microsoft.com/office/powerpoint/2010/main" val="865039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a:t>
            </a:r>
            <a:r>
              <a:rPr lang="en-US" dirty="0" err="1" smtClean="0"/>
              <a:t>pgs</a:t>
            </a:r>
            <a:r>
              <a:rPr lang="en-US" dirty="0" smtClean="0"/>
              <a:t> 25-27</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10</a:t>
            </a:fld>
            <a:endParaRPr lang="en-US"/>
          </a:p>
        </p:txBody>
      </p:sp>
    </p:spTree>
    <p:extLst>
      <p:ext uri="{BB962C8B-B14F-4D97-AF65-F5344CB8AC3E}">
        <p14:creationId xmlns:p14="http://schemas.microsoft.com/office/powerpoint/2010/main" val="29362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11</a:t>
            </a:fld>
            <a:endParaRPr lang="en-US"/>
          </a:p>
        </p:txBody>
      </p:sp>
    </p:spTree>
    <p:extLst>
      <p:ext uri="{BB962C8B-B14F-4D97-AF65-F5344CB8AC3E}">
        <p14:creationId xmlns:p14="http://schemas.microsoft.com/office/powerpoint/2010/main" val="334599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12</a:t>
            </a:fld>
            <a:endParaRPr lang="en-US"/>
          </a:p>
        </p:txBody>
      </p:sp>
    </p:spTree>
    <p:extLst>
      <p:ext uri="{BB962C8B-B14F-4D97-AF65-F5344CB8AC3E}">
        <p14:creationId xmlns:p14="http://schemas.microsoft.com/office/powerpoint/2010/main" val="225673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a:t>
            </a:r>
            <a:r>
              <a:rPr lang="en-US" dirty="0" err="1" smtClean="0"/>
              <a:t>pg</a:t>
            </a:r>
            <a:r>
              <a:rPr lang="en-US" dirty="0" smtClean="0"/>
              <a:t> 71</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13</a:t>
            </a:fld>
            <a:endParaRPr lang="en-US"/>
          </a:p>
        </p:txBody>
      </p:sp>
    </p:spTree>
    <p:extLst>
      <p:ext uri="{BB962C8B-B14F-4D97-AF65-F5344CB8AC3E}">
        <p14:creationId xmlns:p14="http://schemas.microsoft.com/office/powerpoint/2010/main" val="143657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page 30-32  go to practice tests and have them review</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14</a:t>
            </a:fld>
            <a:endParaRPr lang="en-US"/>
          </a:p>
        </p:txBody>
      </p:sp>
    </p:spTree>
    <p:extLst>
      <p:ext uri="{BB962C8B-B14F-4D97-AF65-F5344CB8AC3E}">
        <p14:creationId xmlns:p14="http://schemas.microsoft.com/office/powerpoint/2010/main" val="181709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30-32</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15</a:t>
            </a:fld>
            <a:endParaRPr lang="en-US"/>
          </a:p>
        </p:txBody>
      </p:sp>
    </p:spTree>
    <p:extLst>
      <p:ext uri="{BB962C8B-B14F-4D97-AF65-F5344CB8AC3E}">
        <p14:creationId xmlns:p14="http://schemas.microsoft.com/office/powerpoint/2010/main" val="316781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29</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16</a:t>
            </a:fld>
            <a:endParaRPr lang="en-US"/>
          </a:p>
        </p:txBody>
      </p:sp>
    </p:spTree>
    <p:extLst>
      <p:ext uri="{BB962C8B-B14F-4D97-AF65-F5344CB8AC3E}">
        <p14:creationId xmlns:p14="http://schemas.microsoft.com/office/powerpoint/2010/main" val="209654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17</a:t>
            </a:fld>
            <a:endParaRPr lang="en-US"/>
          </a:p>
        </p:txBody>
      </p:sp>
    </p:spTree>
    <p:extLst>
      <p:ext uri="{BB962C8B-B14F-4D97-AF65-F5344CB8AC3E}">
        <p14:creationId xmlns:p14="http://schemas.microsoft.com/office/powerpoint/2010/main" val="175677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18</a:t>
            </a:fld>
            <a:endParaRPr lang="en-US"/>
          </a:p>
        </p:txBody>
      </p:sp>
    </p:spTree>
    <p:extLst>
      <p:ext uri="{BB962C8B-B14F-4D97-AF65-F5344CB8AC3E}">
        <p14:creationId xmlns:p14="http://schemas.microsoft.com/office/powerpoint/2010/main" val="318902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have current student information</a:t>
            </a:r>
            <a:r>
              <a:rPr lang="en-US" baseline="0" dirty="0" smtClean="0"/>
              <a:t> in Zangle or Infinite Campus so that Joanne can pull </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19</a:t>
            </a:fld>
            <a:endParaRPr lang="en-US"/>
          </a:p>
        </p:txBody>
      </p:sp>
    </p:spTree>
    <p:extLst>
      <p:ext uri="{BB962C8B-B14F-4D97-AF65-F5344CB8AC3E}">
        <p14:creationId xmlns:p14="http://schemas.microsoft.com/office/powerpoint/2010/main" val="294374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2</a:t>
            </a:fld>
            <a:endParaRPr lang="en-US"/>
          </a:p>
        </p:txBody>
      </p:sp>
    </p:spTree>
    <p:extLst>
      <p:ext uri="{BB962C8B-B14F-4D97-AF65-F5344CB8AC3E}">
        <p14:creationId xmlns:p14="http://schemas.microsoft.com/office/powerpoint/2010/main" val="570239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20</a:t>
            </a:fld>
            <a:endParaRPr lang="en-US"/>
          </a:p>
        </p:txBody>
      </p:sp>
    </p:spTree>
    <p:extLst>
      <p:ext uri="{BB962C8B-B14F-4D97-AF65-F5344CB8AC3E}">
        <p14:creationId xmlns:p14="http://schemas.microsoft.com/office/powerpoint/2010/main" val="3949635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21</a:t>
            </a:fld>
            <a:endParaRPr lang="en-US"/>
          </a:p>
        </p:txBody>
      </p:sp>
    </p:spTree>
    <p:extLst>
      <p:ext uri="{BB962C8B-B14F-4D97-AF65-F5344CB8AC3E}">
        <p14:creationId xmlns:p14="http://schemas.microsoft.com/office/powerpoint/2010/main" val="231153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22</a:t>
            </a:fld>
            <a:endParaRPr lang="en-US"/>
          </a:p>
        </p:txBody>
      </p:sp>
    </p:spTree>
    <p:extLst>
      <p:ext uri="{BB962C8B-B14F-4D97-AF65-F5344CB8AC3E}">
        <p14:creationId xmlns:p14="http://schemas.microsoft.com/office/powerpoint/2010/main" val="21578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23</a:t>
            </a:fld>
            <a:endParaRPr lang="en-US"/>
          </a:p>
        </p:txBody>
      </p:sp>
    </p:spTree>
    <p:extLst>
      <p:ext uri="{BB962C8B-B14F-4D97-AF65-F5344CB8AC3E}">
        <p14:creationId xmlns:p14="http://schemas.microsoft.com/office/powerpoint/2010/main" val="1066453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http://sbac.portal.airast.org/wp-content/uploads/presentations/TIDE/</a:t>
            </a:r>
          </a:p>
          <a:p>
            <a:endParaRPr lang="en-US" dirty="0" smtClean="0"/>
          </a:p>
        </p:txBody>
      </p:sp>
      <p:sp>
        <p:nvSpPr>
          <p:cNvPr id="4" name="Slide Number Placeholder 3"/>
          <p:cNvSpPr>
            <a:spLocks noGrp="1"/>
          </p:cNvSpPr>
          <p:nvPr>
            <p:ph type="sldNum" sz="quarter" idx="10"/>
          </p:nvPr>
        </p:nvSpPr>
        <p:spPr/>
        <p:txBody>
          <a:bodyPr/>
          <a:lstStyle/>
          <a:p>
            <a:fld id="{3F8B05D9-9DF3-1044-91BA-DDBEB5D0DE95}" type="slidenum">
              <a:rPr lang="en-US" smtClean="0"/>
              <a:t>24</a:t>
            </a:fld>
            <a:endParaRPr lang="en-US"/>
          </a:p>
        </p:txBody>
      </p:sp>
    </p:spTree>
    <p:extLst>
      <p:ext uri="{BB962C8B-B14F-4D97-AF65-F5344CB8AC3E}">
        <p14:creationId xmlns:p14="http://schemas.microsoft.com/office/powerpoint/2010/main" val="283777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go to and log in</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25</a:t>
            </a:fld>
            <a:endParaRPr lang="en-US"/>
          </a:p>
        </p:txBody>
      </p:sp>
    </p:spTree>
    <p:extLst>
      <p:ext uri="{BB962C8B-B14F-4D97-AF65-F5344CB8AC3E}">
        <p14:creationId xmlns:p14="http://schemas.microsoft.com/office/powerpoint/2010/main" val="352575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26</a:t>
            </a:fld>
            <a:endParaRPr lang="en-US"/>
          </a:p>
        </p:txBody>
      </p:sp>
    </p:spTree>
    <p:extLst>
      <p:ext uri="{BB962C8B-B14F-4D97-AF65-F5344CB8AC3E}">
        <p14:creationId xmlns:p14="http://schemas.microsoft.com/office/powerpoint/2010/main" val="1122278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27</a:t>
            </a:fld>
            <a:endParaRPr lang="en-US"/>
          </a:p>
        </p:txBody>
      </p:sp>
    </p:spTree>
    <p:extLst>
      <p:ext uri="{BB962C8B-B14F-4D97-AF65-F5344CB8AC3E}">
        <p14:creationId xmlns:p14="http://schemas.microsoft.com/office/powerpoint/2010/main" val="186422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28</a:t>
            </a:fld>
            <a:endParaRPr lang="en-US"/>
          </a:p>
        </p:txBody>
      </p:sp>
    </p:spTree>
    <p:extLst>
      <p:ext uri="{BB962C8B-B14F-4D97-AF65-F5344CB8AC3E}">
        <p14:creationId xmlns:p14="http://schemas.microsoft.com/office/powerpoint/2010/main" val="1807200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29</a:t>
            </a:fld>
            <a:endParaRPr lang="en-US"/>
          </a:p>
        </p:txBody>
      </p:sp>
    </p:spTree>
    <p:extLst>
      <p:ext uri="{BB962C8B-B14F-4D97-AF65-F5344CB8AC3E}">
        <p14:creationId xmlns:p14="http://schemas.microsoft.com/office/powerpoint/2010/main" val="17490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7 overview and purpose of the field test</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a:t>
            </a:fld>
            <a:endParaRPr lang="en-US"/>
          </a:p>
        </p:txBody>
      </p:sp>
    </p:spTree>
    <p:extLst>
      <p:ext uri="{BB962C8B-B14F-4D97-AF65-F5344CB8AC3E}">
        <p14:creationId xmlns:p14="http://schemas.microsoft.com/office/powerpoint/2010/main" val="272845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30</a:t>
            </a:fld>
            <a:endParaRPr lang="en-US"/>
          </a:p>
        </p:txBody>
      </p:sp>
    </p:spTree>
    <p:extLst>
      <p:ext uri="{BB962C8B-B14F-4D97-AF65-F5344CB8AC3E}">
        <p14:creationId xmlns:p14="http://schemas.microsoft.com/office/powerpoint/2010/main" val="2498509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to TIDE</a:t>
            </a:r>
          </a:p>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31</a:t>
            </a:fld>
            <a:endParaRPr lang="en-US"/>
          </a:p>
        </p:txBody>
      </p:sp>
    </p:spTree>
    <p:extLst>
      <p:ext uri="{BB962C8B-B14F-4D97-AF65-F5344CB8AC3E}">
        <p14:creationId xmlns:p14="http://schemas.microsoft.com/office/powerpoint/2010/main" val="569256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to TIDE</a:t>
            </a:r>
          </a:p>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32</a:t>
            </a:fld>
            <a:endParaRPr lang="en-US"/>
          </a:p>
        </p:txBody>
      </p:sp>
    </p:spTree>
    <p:extLst>
      <p:ext uri="{BB962C8B-B14F-4D97-AF65-F5344CB8AC3E}">
        <p14:creationId xmlns:p14="http://schemas.microsoft.com/office/powerpoint/2010/main" val="569256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the test administrators able to access</a:t>
            </a:r>
            <a:r>
              <a:rPr lang="en-US" baseline="0" dirty="0" smtClean="0"/>
              <a:t> the students and assign the students’ tests, let’s look at Field test administration</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33</a:t>
            </a:fld>
            <a:endParaRPr lang="en-US"/>
          </a:p>
        </p:txBody>
      </p:sp>
    </p:spTree>
    <p:extLst>
      <p:ext uri="{BB962C8B-B14F-4D97-AF65-F5344CB8AC3E}">
        <p14:creationId xmlns:p14="http://schemas.microsoft.com/office/powerpoint/2010/main" val="368375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34</a:t>
            </a:fld>
            <a:endParaRPr lang="en-US"/>
          </a:p>
        </p:txBody>
      </p:sp>
    </p:spTree>
    <p:extLst>
      <p:ext uri="{BB962C8B-B14F-4D97-AF65-F5344CB8AC3E}">
        <p14:creationId xmlns:p14="http://schemas.microsoft.com/office/powerpoint/2010/main" val="31238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page 35 also</a:t>
            </a:r>
            <a:r>
              <a:rPr lang="en-US" baseline="0" dirty="0" smtClean="0"/>
              <a:t> on our website under site coordinator responsibilities we have a tool to use </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35</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page 35-41</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36</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37</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page 48-62</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38</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page 48-62</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39</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7</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4</a:t>
            </a:fld>
            <a:endParaRPr lang="en-US"/>
          </a:p>
        </p:txBody>
      </p:sp>
    </p:spTree>
    <p:extLst>
      <p:ext uri="{BB962C8B-B14F-4D97-AF65-F5344CB8AC3E}">
        <p14:creationId xmlns:p14="http://schemas.microsoft.com/office/powerpoint/2010/main" val="3306675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 page 48-62</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40</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of Test Administrator Interface   http://sbac.portal.airast.org/wp-content/uploads/presentations/tainterface/ </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41</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42</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43</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44</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45</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46</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47</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48</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49</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7</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a:t>
            </a:fld>
            <a:endParaRPr lang="en-US"/>
          </a:p>
        </p:txBody>
      </p:sp>
    </p:spTree>
    <p:extLst>
      <p:ext uri="{BB962C8B-B14F-4D97-AF65-F5344CB8AC3E}">
        <p14:creationId xmlns:p14="http://schemas.microsoft.com/office/powerpoint/2010/main" val="1939766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TAM page 35</a:t>
            </a:r>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50</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51</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52</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53</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54</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55</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student interface video module about 20 minutes long that is good. Have them go to practice test and go through the sections</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56</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57</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58</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59</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6</a:t>
            </a:fld>
            <a:endParaRPr lang="en-US"/>
          </a:p>
        </p:txBody>
      </p:sp>
    </p:spTree>
    <p:extLst>
      <p:ext uri="{BB962C8B-B14F-4D97-AF65-F5344CB8AC3E}">
        <p14:creationId xmlns:p14="http://schemas.microsoft.com/office/powerpoint/2010/main" val="21110717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60</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task overview video 10 minutes long</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61</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62</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63</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64</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65</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66</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67</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68</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Pgs</a:t>
            </a:r>
            <a:r>
              <a:rPr lang="en-US" dirty="0" smtClean="0"/>
              <a:t> 42-46 there</a:t>
            </a:r>
            <a:r>
              <a:rPr lang="en-US" baseline="0" dirty="0" smtClean="0"/>
              <a:t> is also a video module available on our website</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69</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7</a:t>
            </a:fld>
            <a:endParaRPr lang="en-US"/>
          </a:p>
        </p:txBody>
      </p:sp>
    </p:spTree>
    <p:extLst>
      <p:ext uri="{BB962C8B-B14F-4D97-AF65-F5344CB8AC3E}">
        <p14:creationId xmlns:p14="http://schemas.microsoft.com/office/powerpoint/2010/main" val="5946583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longer as with STAR accommodations and modifications</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70</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71</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72</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73</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74</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75</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76</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77</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78</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79</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8</a:t>
            </a:fld>
            <a:endParaRPr lang="en-US"/>
          </a:p>
        </p:txBody>
      </p:sp>
    </p:spTree>
    <p:extLst>
      <p:ext uri="{BB962C8B-B14F-4D97-AF65-F5344CB8AC3E}">
        <p14:creationId xmlns:p14="http://schemas.microsoft.com/office/powerpoint/2010/main" val="42701381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80</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81</a:t>
            </a:fld>
            <a:endParaRPr lang="en-US"/>
          </a:p>
        </p:txBody>
      </p:sp>
    </p:spTree>
    <p:extLst>
      <p:ext uri="{BB962C8B-B14F-4D97-AF65-F5344CB8AC3E}">
        <p14:creationId xmlns:p14="http://schemas.microsoft.com/office/powerpoint/2010/main" val="37679726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82</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83</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84</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85</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86</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website and show resources, etc.</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87</a:t>
            </a:fld>
            <a:endParaRPr lang="en-US"/>
          </a:p>
        </p:txBody>
      </p:sp>
    </p:spTree>
    <p:extLst>
      <p:ext uri="{BB962C8B-B14F-4D97-AF65-F5344CB8AC3E}">
        <p14:creationId xmlns:p14="http://schemas.microsoft.com/office/powerpoint/2010/main" val="8138361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88</a:t>
            </a:fld>
            <a:endParaRPr lang="en-US"/>
          </a:p>
        </p:txBody>
      </p:sp>
    </p:spTree>
    <p:extLst>
      <p:ext uri="{BB962C8B-B14F-4D97-AF65-F5344CB8AC3E}">
        <p14:creationId xmlns:p14="http://schemas.microsoft.com/office/powerpoint/2010/main" val="20105093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89</a:t>
            </a:fld>
            <a:endParaRPr lang="en-US"/>
          </a:p>
        </p:txBody>
      </p:sp>
    </p:spTree>
    <p:extLst>
      <p:ext uri="{BB962C8B-B14F-4D97-AF65-F5344CB8AC3E}">
        <p14:creationId xmlns:p14="http://schemas.microsoft.com/office/powerpoint/2010/main" val="413555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8-10</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9</a:t>
            </a:fld>
            <a:endParaRPr lang="en-US"/>
          </a:p>
        </p:txBody>
      </p:sp>
    </p:spTree>
    <p:extLst>
      <p:ext uri="{BB962C8B-B14F-4D97-AF65-F5344CB8AC3E}">
        <p14:creationId xmlns:p14="http://schemas.microsoft.com/office/powerpoint/2010/main" val="15573076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90</a:t>
            </a:fld>
            <a:endParaRPr lang="en-US"/>
          </a:p>
        </p:txBody>
      </p:sp>
    </p:spTree>
    <p:extLst>
      <p:ext uri="{BB962C8B-B14F-4D97-AF65-F5344CB8AC3E}">
        <p14:creationId xmlns:p14="http://schemas.microsoft.com/office/powerpoint/2010/main" val="41355588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91</a:t>
            </a:fld>
            <a:endParaRPr lang="en-US"/>
          </a:p>
        </p:txBody>
      </p:sp>
    </p:spTree>
    <p:extLst>
      <p:ext uri="{BB962C8B-B14F-4D97-AF65-F5344CB8AC3E}">
        <p14:creationId xmlns:p14="http://schemas.microsoft.com/office/powerpoint/2010/main" val="41355588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B05D9-9DF3-1044-91BA-DDBEB5D0DE95}" type="slidenum">
              <a:rPr lang="en-US" smtClean="0"/>
              <a:t>92</a:t>
            </a:fld>
            <a:endParaRPr lang="en-US"/>
          </a:p>
        </p:txBody>
      </p:sp>
    </p:spTree>
    <p:extLst>
      <p:ext uri="{BB962C8B-B14F-4D97-AF65-F5344CB8AC3E}">
        <p14:creationId xmlns:p14="http://schemas.microsoft.com/office/powerpoint/2010/main" val="4135558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93</a:t>
            </a:fld>
            <a:endParaRPr lang="en-US"/>
          </a:p>
        </p:txBody>
      </p:sp>
    </p:spTree>
    <p:extLst>
      <p:ext uri="{BB962C8B-B14F-4D97-AF65-F5344CB8AC3E}">
        <p14:creationId xmlns:p14="http://schemas.microsoft.com/office/powerpoint/2010/main" val="40201950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test</a:t>
            </a:r>
            <a:r>
              <a:rPr lang="en-US" baseline="0" dirty="0" smtClean="0"/>
              <a:t> how to highlight, strikethrough, zoom, expand, notes and mark</a:t>
            </a:r>
            <a:endParaRPr lang="en-US" dirty="0"/>
          </a:p>
        </p:txBody>
      </p:sp>
      <p:sp>
        <p:nvSpPr>
          <p:cNvPr id="4" name="Slide Number Placeholder 3"/>
          <p:cNvSpPr>
            <a:spLocks noGrp="1"/>
          </p:cNvSpPr>
          <p:nvPr>
            <p:ph type="sldNum" sz="quarter" idx="10"/>
          </p:nvPr>
        </p:nvSpPr>
        <p:spPr/>
        <p:txBody>
          <a:bodyPr/>
          <a:lstStyle/>
          <a:p>
            <a:fld id="{3F8B05D9-9DF3-1044-91BA-DDBEB5D0DE95}" type="slidenum">
              <a:rPr lang="en-US" smtClean="0"/>
              <a:t>94</a:t>
            </a:fld>
            <a:endParaRPr lang="en-US"/>
          </a:p>
        </p:txBody>
      </p:sp>
    </p:spTree>
    <p:extLst>
      <p:ext uri="{BB962C8B-B14F-4D97-AF65-F5344CB8AC3E}">
        <p14:creationId xmlns:p14="http://schemas.microsoft.com/office/powerpoint/2010/main" val="402019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6D52C-439E-4753-99CA-A9C908650A7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104648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6D52C-439E-4753-99CA-A9C908650A7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55083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6D52C-439E-4753-99CA-A9C908650A7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336271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6D52C-439E-4753-99CA-A9C908650A7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290152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6D52C-439E-4753-99CA-A9C908650A7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346252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6D52C-439E-4753-99CA-A9C908650A73}"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314579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6D52C-439E-4753-99CA-A9C908650A73}" type="datetimeFigureOut">
              <a:rPr lang="en-US" smtClean="0"/>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225371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6D52C-439E-4753-99CA-A9C908650A73}" type="datetimeFigureOut">
              <a:rPr lang="en-US" smtClean="0"/>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154366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6D52C-439E-4753-99CA-A9C908650A73}" type="datetimeFigureOut">
              <a:rPr lang="en-US" smtClean="0"/>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221566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6D52C-439E-4753-99CA-A9C908650A73}"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20900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6D52C-439E-4753-99CA-A9C908650A73}"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47611-A1FD-4321-80E6-333CBFCF1AEE}" type="slidenum">
              <a:rPr lang="en-US" smtClean="0"/>
              <a:t>‹#›</a:t>
            </a:fld>
            <a:endParaRPr lang="en-US"/>
          </a:p>
        </p:txBody>
      </p:sp>
    </p:spTree>
    <p:extLst>
      <p:ext uri="{BB962C8B-B14F-4D97-AF65-F5344CB8AC3E}">
        <p14:creationId xmlns:p14="http://schemas.microsoft.com/office/powerpoint/2010/main" val="318536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D52C-439E-4753-99CA-A9C908650A73}" type="datetimeFigureOut">
              <a:rPr lang="en-US" smtClean="0"/>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47611-A1FD-4321-80E6-333CBFCF1AEE}" type="slidenum">
              <a:rPr lang="en-US" smtClean="0"/>
              <a:t>‹#›</a:t>
            </a:fld>
            <a:endParaRPr lang="en-US"/>
          </a:p>
        </p:txBody>
      </p:sp>
    </p:spTree>
    <p:extLst>
      <p:ext uri="{BB962C8B-B14F-4D97-AF65-F5344CB8AC3E}">
        <p14:creationId xmlns:p14="http://schemas.microsoft.com/office/powerpoint/2010/main" val="166665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hyperlink" Target="http://californiatac.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californiata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mailto:CAASPPSupport@scusd.edu" TargetMode="External"/><Relationship Id="rId4" Type="http://schemas.openxmlformats.org/officeDocument/2006/relationships/hyperlink" Target="mailto:Smarter-CA-DoNotReply@airast.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mailto:CAASPP@scusd.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3.cde.ca.gov/sbactechcal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bac.portal.airast.org/wp-content/uploads/presentations/tainterface/" TargetMode="External"/><Relationship Id="rId5" Type="http://schemas.openxmlformats.org/officeDocument/2006/relationships/image" Target="../media/image22.png"/><Relationship Id="rId4" Type="http://schemas.openxmlformats.org/officeDocument/2006/relationships/hyperlink" Target="http://californiatac.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bac.portal.airast.org/ca/practice-test-c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5.emf"/><Relationship Id="rId5" Type="http://schemas.openxmlformats.org/officeDocument/2006/relationships/oleObject" Target="../embeddings/Microsoft_Word_97_-_2003_Document1.doc"/><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6.tmp"/></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hyperlink" Target="http://www.scusd.edu/pod/2014-caaspp-test-site-coordinator-responsibilities" TargetMode="External"/><Relationship Id="rId4" Type="http://schemas.openxmlformats.org/officeDocument/2006/relationships/hyperlink" Target="http://www.scusd.edu/california-assessment-student-performance-and-progress-caasp"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49.tmp"/></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hyperlink" Target="mailto:CAASPPSupport@scusd.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90.xml.rels><?xml version="1.0" encoding="UTF-8" standalone="yes"?>
<Relationships xmlns="http://schemas.openxmlformats.org/package/2006/relationships"><Relationship Id="rId8" Type="http://schemas.openxmlformats.org/officeDocument/2006/relationships/hyperlink" Target="http://sbac.portal.airast.org/wp-content/uploads/presentations/StInterface/" TargetMode="External"/><Relationship Id="rId3" Type="http://schemas.openxmlformats.org/officeDocument/2006/relationships/image" Target="../media/image1.jpg"/><Relationship Id="rId7" Type="http://schemas.openxmlformats.org/officeDocument/2006/relationships/hyperlink" Target="http://sbac.portal.airast.org/wp-content/uploads/presentations/tainterface/"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hyperlink" Target="http://sbac.portal.airast.org/wp-content/uploads/presentations/TIDE/" TargetMode="External"/><Relationship Id="rId5" Type="http://schemas.openxmlformats.org/officeDocument/2006/relationships/hyperlink" Target="http://sbac.portal.airast.org/wp-content/uploads/presentations/AdminOverview/" TargetMode="External"/><Relationship Id="rId10" Type="http://schemas.openxmlformats.org/officeDocument/2006/relationships/hyperlink" Target="http://smarterbalanced.articulate-online.com/p/7753246798/DocumentViewRouter.ashx?Cust=77532&amp;DocumentID=6c584f1e-8a30-45d3-8230-1bf46b73a721&amp;Popped=True&amp;InitialPage=presentation.html" TargetMode="External"/><Relationship Id="rId4" Type="http://schemas.openxmlformats.org/officeDocument/2006/relationships/hyperlink" Target="http://www.youtube.com/watch?v=IQxahRJGTOk" TargetMode="External"/><Relationship Id="rId9" Type="http://schemas.openxmlformats.org/officeDocument/2006/relationships/hyperlink" Target="http://smarterbalanced.articulate-online.com/p/7753246145/DocumentViewRouter.ashx?Cust=77532&amp;DocumentID=e2486dcc-d881-451c-aa4a-348cba44d48e&amp;Popped=True&amp;InitialPage=presentation.html"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youtube.com/watch?v=IQxahRJGTOk"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http://www.youtube.com/watch?v=DXXd451e580&amp;feature=youtu.be" TargetMode="External"/><Relationship Id="rId5" Type="http://schemas.openxmlformats.org/officeDocument/2006/relationships/hyperlink" Target="http://smarterbalanced.articulate-online.com/p/7753246145/DocumentViewRouter.ashx?Cust=77532&amp;DocumentID=e2486dcc-d881-451c-aa4a-348cba44d48e&amp;Popped=True&amp;InitialPage=presentation.html" TargetMode="External"/><Relationship Id="rId4" Type="http://schemas.openxmlformats.org/officeDocument/2006/relationships/hyperlink" Target="http://sbac.portal.airast.org/wp-content/uploads/2014/01/KeyboardCommandsForStudents.pdf"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0.emf"/><Relationship Id="rId5" Type="http://schemas.openxmlformats.org/officeDocument/2006/relationships/package" Target="../embeddings/Microsoft_Excel_Worksheet1.xlsx"/><Relationship Id="rId4" Type="http://schemas.openxmlformats.org/officeDocument/2006/relationships/image" Target="../media/image1.jpg"/></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676400" y="2362200"/>
            <a:ext cx="7239000" cy="3416320"/>
          </a:xfrm>
          <a:prstGeom prst="rect">
            <a:avLst/>
          </a:prstGeom>
          <a:noFill/>
        </p:spPr>
        <p:txBody>
          <a:bodyPr wrap="square" rtlCol="0">
            <a:spAutoFit/>
          </a:bodyPr>
          <a:lstStyle/>
          <a:p>
            <a:pPr algn="ctr"/>
            <a:endParaRPr lang="en-US" sz="4000" b="1" dirty="0" smtClean="0"/>
          </a:p>
          <a:p>
            <a:pPr algn="ctr"/>
            <a:r>
              <a:rPr lang="en-US" sz="5400" b="1" dirty="0" smtClean="0">
                <a:solidFill>
                  <a:schemeClr val="accent3">
                    <a:lumMod val="50000"/>
                  </a:schemeClr>
                </a:solidFill>
              </a:rPr>
              <a:t>Field Test Training</a:t>
            </a:r>
          </a:p>
          <a:p>
            <a:pPr algn="ctr"/>
            <a:endParaRPr lang="en-US" sz="4000" b="1" dirty="0">
              <a:solidFill>
                <a:schemeClr val="accent3">
                  <a:lumMod val="50000"/>
                </a:schemeClr>
              </a:solidFill>
            </a:endParaRPr>
          </a:p>
          <a:p>
            <a:pPr algn="ctr"/>
            <a:r>
              <a:rPr lang="en-US" sz="4000" b="1" dirty="0" smtClean="0">
                <a:solidFill>
                  <a:schemeClr val="accent3">
                    <a:lumMod val="50000"/>
                  </a:schemeClr>
                </a:solidFill>
              </a:rPr>
              <a:t>February 24-27, 2014</a:t>
            </a:r>
          </a:p>
          <a:p>
            <a:pPr algn="ctr"/>
            <a:r>
              <a:rPr lang="en-US" sz="2400" b="1" dirty="0" smtClean="0">
                <a:solidFill>
                  <a:schemeClr val="accent3">
                    <a:lumMod val="50000"/>
                  </a:schemeClr>
                </a:solidFill>
              </a:rPr>
              <a:t>Presenter:  Melody Hartman</a:t>
            </a:r>
          </a:p>
          <a:p>
            <a:pPr lvl="1"/>
            <a:endParaRPr lang="en-US"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133600"/>
            <a:ext cx="2771775" cy="781050"/>
          </a:xfrm>
          <a:prstGeom prst="rect">
            <a:avLst/>
          </a:prstGeom>
        </p:spPr>
      </p:pic>
    </p:spTree>
    <p:extLst>
      <p:ext uri="{BB962C8B-B14F-4D97-AF65-F5344CB8AC3E}">
        <p14:creationId xmlns:p14="http://schemas.microsoft.com/office/powerpoint/2010/main" val="403995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543800"/>
          </a:xfrm>
          <a:prstGeom prst="rect">
            <a:avLst/>
          </a:prstGeom>
        </p:spPr>
      </p:pic>
      <p:sp>
        <p:nvSpPr>
          <p:cNvPr id="6" name="TextBox 5"/>
          <p:cNvSpPr txBox="1"/>
          <p:nvPr/>
        </p:nvSpPr>
        <p:spPr>
          <a:xfrm>
            <a:off x="1585332" y="1381780"/>
            <a:ext cx="7162800" cy="523220"/>
          </a:xfrm>
          <a:prstGeom prst="rect">
            <a:avLst/>
          </a:prstGeom>
          <a:noFill/>
        </p:spPr>
        <p:txBody>
          <a:bodyPr wrap="square" rtlCol="0">
            <a:spAutoFit/>
          </a:bodyPr>
          <a:lstStyle/>
          <a:p>
            <a:r>
              <a:rPr lang="en-US" altLang="en-US" sz="2800" dirty="0" smtClean="0">
                <a:solidFill>
                  <a:schemeClr val="bg1"/>
                </a:solidFill>
              </a:rPr>
              <a:t>Secure Browser</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10</a:t>
            </a:fld>
            <a:endParaRPr lang="en-US"/>
          </a:p>
        </p:txBody>
      </p:sp>
      <p:sp>
        <p:nvSpPr>
          <p:cNvPr id="8" name="Rectangle 7"/>
          <p:cNvSpPr/>
          <p:nvPr/>
        </p:nvSpPr>
        <p:spPr>
          <a:xfrm>
            <a:off x="1295400" y="2057400"/>
            <a:ext cx="8004717" cy="4893647"/>
          </a:xfrm>
          <a:prstGeom prst="rect">
            <a:avLst/>
          </a:prstGeom>
        </p:spPr>
        <p:txBody>
          <a:bodyPr wrap="square">
            <a:spAutoFit/>
          </a:bodyPr>
          <a:lstStyle/>
          <a:p>
            <a:pPr marL="342900" indent="-342900">
              <a:buFont typeface="Arial" panose="020B0604020202020204" pitchFamily="34" charset="0"/>
              <a:buChar char="•"/>
              <a:defRPr/>
            </a:pPr>
            <a:r>
              <a:rPr lang="en-US" altLang="en-US" sz="2400" dirty="0"/>
              <a:t>Specifically designed by Smarter Balanced to provide secure access to the Field Test. </a:t>
            </a:r>
          </a:p>
          <a:p>
            <a:pPr marL="342900" indent="-342900">
              <a:buFont typeface="Arial" panose="020B0604020202020204" pitchFamily="34" charset="0"/>
              <a:buChar char="•"/>
              <a:defRPr/>
            </a:pPr>
            <a:r>
              <a:rPr lang="en-US" altLang="en-US" sz="2400" dirty="0"/>
              <a:t>Prevents students from accessing other hardware and software functions.</a:t>
            </a:r>
            <a:endParaRPr lang="en-US" altLang="en-US" sz="2400" b="1" dirty="0"/>
          </a:p>
          <a:p>
            <a:pPr marL="342900" indent="-342900">
              <a:buFont typeface="Arial" panose="020B0604020202020204" pitchFamily="34" charset="0"/>
              <a:buChar char="•"/>
              <a:defRPr/>
            </a:pPr>
            <a:r>
              <a:rPr lang="en-US" altLang="en-US" sz="2400" dirty="0"/>
              <a:t>A secure browser must be installed on all student computers/devices. </a:t>
            </a:r>
            <a:r>
              <a:rPr lang="en-US" altLang="en-US" sz="2400" dirty="0" smtClean="0"/>
              <a:t>(This will be done by Technology Services in the next few weeks)</a:t>
            </a:r>
            <a:endParaRPr lang="en-US" altLang="en-US" sz="2400" dirty="0"/>
          </a:p>
          <a:p>
            <a:pPr marL="800100" lvl="1" indent="-342900">
              <a:buFont typeface="Arial" panose="020B0604020202020204" pitchFamily="34" charset="0"/>
              <a:buChar char="•"/>
              <a:defRPr/>
            </a:pPr>
            <a:r>
              <a:rPr lang="en-US" altLang="en-US" sz="2400" dirty="0"/>
              <a:t>Updated and reinstalled annually</a:t>
            </a:r>
            <a:endParaRPr lang="en-US" altLang="en-US" sz="2400" b="1" dirty="0"/>
          </a:p>
          <a:p>
            <a:pPr marL="342900" indent="-342900">
              <a:buFont typeface="Arial" panose="020B0604020202020204" pitchFamily="34" charset="0"/>
              <a:buChar char="•"/>
              <a:defRPr/>
            </a:pPr>
            <a:r>
              <a:rPr lang="en-US" altLang="en-US" sz="2400" dirty="0" smtClean="0"/>
              <a:t>‘</a:t>
            </a:r>
            <a:r>
              <a:rPr lang="en-US" altLang="en-US" sz="2400" dirty="0"/>
              <a:t>CA’ will need to be selected on each instance of secure browser the first time it is run</a:t>
            </a:r>
            <a:r>
              <a:rPr lang="en-US" altLang="en-US" sz="2400" dirty="0" smtClean="0"/>
              <a:t>.</a:t>
            </a:r>
          </a:p>
          <a:p>
            <a:pPr>
              <a:defRPr/>
            </a:pPr>
            <a:endParaRPr lang="en-US" altLang="en-US" sz="2400" dirty="0"/>
          </a:p>
          <a:p>
            <a:pPr>
              <a:defRPr/>
            </a:pPr>
            <a:r>
              <a:rPr lang="en-US" altLang="en-US" sz="2400" b="1" i="1" dirty="0"/>
              <a:t>Test Administrator computers will use a standard Web browser</a:t>
            </a:r>
            <a:r>
              <a:rPr lang="en-US" altLang="en-US" sz="2400" b="1" i="1" dirty="0" smtClean="0"/>
              <a:t>.</a:t>
            </a:r>
            <a:r>
              <a:rPr lang="en-US" altLang="en-US" sz="2400" dirty="0"/>
              <a:t> </a:t>
            </a:r>
            <a:endParaRPr lang="en-US" altLang="en-US" sz="2400" b="1" i="1" dirty="0"/>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 y="2438400"/>
            <a:ext cx="977900" cy="1066800"/>
          </a:xfrm>
          <a:prstGeom prst="rect">
            <a:avLst/>
          </a:prstGeom>
        </p:spPr>
      </p:pic>
      <p:sp>
        <p:nvSpPr>
          <p:cNvPr id="3" name="Rectangle 2"/>
          <p:cNvSpPr/>
          <p:nvPr/>
        </p:nvSpPr>
        <p:spPr>
          <a:xfrm>
            <a:off x="35812" y="3657600"/>
            <a:ext cx="1096775" cy="646331"/>
          </a:xfrm>
          <a:prstGeom prst="rect">
            <a:avLst/>
          </a:prstGeom>
        </p:spPr>
        <p:txBody>
          <a:bodyPr wrap="none">
            <a:spAutoFit/>
          </a:bodyPr>
          <a:lstStyle/>
          <a:p>
            <a:r>
              <a:rPr lang="en-US" dirty="0"/>
              <a:t>TAM </a:t>
            </a:r>
            <a:endParaRPr lang="en-US" dirty="0" smtClean="0"/>
          </a:p>
          <a:p>
            <a:r>
              <a:rPr lang="en-US" dirty="0" err="1" smtClean="0"/>
              <a:t>pgs</a:t>
            </a:r>
            <a:r>
              <a:rPr lang="en-US" dirty="0" smtClean="0"/>
              <a:t> 25-27</a:t>
            </a:r>
            <a:endParaRPr lang="en-US" dirty="0"/>
          </a:p>
        </p:txBody>
      </p:sp>
    </p:spTree>
    <p:extLst>
      <p:ext uri="{BB962C8B-B14F-4D97-AF65-F5344CB8AC3E}">
        <p14:creationId xmlns:p14="http://schemas.microsoft.com/office/powerpoint/2010/main" val="239719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543800"/>
          </a:xfrm>
          <a:prstGeom prst="rect">
            <a:avLst/>
          </a:prstGeom>
        </p:spPr>
      </p:pic>
      <p:sp>
        <p:nvSpPr>
          <p:cNvPr id="6" name="TextBox 5"/>
          <p:cNvSpPr txBox="1"/>
          <p:nvPr/>
        </p:nvSpPr>
        <p:spPr>
          <a:xfrm>
            <a:off x="1585332" y="1381780"/>
            <a:ext cx="7162800" cy="523220"/>
          </a:xfrm>
          <a:prstGeom prst="rect">
            <a:avLst/>
          </a:prstGeom>
          <a:noFill/>
        </p:spPr>
        <p:txBody>
          <a:bodyPr wrap="square" rtlCol="0">
            <a:spAutoFit/>
          </a:bodyPr>
          <a:lstStyle/>
          <a:p>
            <a:r>
              <a:rPr lang="en-US" altLang="en-US" sz="2800" dirty="0" smtClean="0">
                <a:solidFill>
                  <a:schemeClr val="bg1"/>
                </a:solidFill>
              </a:rPr>
              <a:t>Secure Browser (cont.)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11</a:t>
            </a:fld>
            <a:endParaRPr lang="en-US"/>
          </a:p>
        </p:txBody>
      </p:sp>
      <p:sp>
        <p:nvSpPr>
          <p:cNvPr id="8" name="Rectangle 7"/>
          <p:cNvSpPr/>
          <p:nvPr/>
        </p:nvSpPr>
        <p:spPr>
          <a:xfrm>
            <a:off x="1295400" y="2057400"/>
            <a:ext cx="8004717" cy="4585871"/>
          </a:xfrm>
          <a:prstGeom prst="rect">
            <a:avLst/>
          </a:prstGeom>
        </p:spPr>
        <p:txBody>
          <a:bodyPr wrap="square">
            <a:spAutoFit/>
          </a:bodyPr>
          <a:lstStyle/>
          <a:p>
            <a:pPr>
              <a:defRPr/>
            </a:pPr>
            <a:r>
              <a:rPr lang="en-US" altLang="en-US" sz="2600" dirty="0"/>
              <a:t>Students must use the secure browser to log in to the Student Interface and access the Field Test</a:t>
            </a:r>
            <a:r>
              <a:rPr lang="en-US" altLang="en-US" sz="2600" dirty="0" smtClean="0"/>
              <a:t>.</a:t>
            </a:r>
          </a:p>
          <a:p>
            <a:pPr>
              <a:defRPr/>
            </a:pPr>
            <a:endParaRPr lang="en-US" altLang="en-US" sz="2600" dirty="0"/>
          </a:p>
          <a:p>
            <a:pPr marL="800100" lvl="1" indent="-342900">
              <a:buFont typeface="Arial" panose="020B0604020202020204" pitchFamily="34" charset="0"/>
              <a:buChar char="•"/>
              <a:defRPr/>
            </a:pPr>
            <a:r>
              <a:rPr lang="en-US" altLang="en-US" sz="2400" dirty="0"/>
              <a:t>Prohibits access to external applications or navigation away from the test</a:t>
            </a:r>
          </a:p>
          <a:p>
            <a:pPr marL="800100" lvl="1" indent="-342900">
              <a:buFont typeface="Arial" panose="020B0604020202020204" pitchFamily="34" charset="0"/>
              <a:buChar char="•"/>
              <a:defRPr/>
            </a:pPr>
            <a:r>
              <a:rPr lang="en-US" altLang="en-US" sz="2400" dirty="0"/>
              <a:t>Prior to testing, TAs should verify that:</a:t>
            </a:r>
          </a:p>
          <a:p>
            <a:pPr marL="1257300" lvl="2" indent="-342900">
              <a:spcBef>
                <a:spcPct val="0"/>
              </a:spcBef>
              <a:buFont typeface="Arial" panose="020B0604020202020204" pitchFamily="34" charset="0"/>
              <a:buChar char="•"/>
              <a:defRPr/>
            </a:pPr>
            <a:r>
              <a:rPr lang="en-US" altLang="en-US" sz="2200" dirty="0"/>
              <a:t>External user applications are closed</a:t>
            </a:r>
          </a:p>
          <a:p>
            <a:pPr marL="1714500" lvl="3" indent="-342900">
              <a:spcBef>
                <a:spcPct val="0"/>
              </a:spcBef>
              <a:buFont typeface="Arial" panose="020B0604020202020204" pitchFamily="34" charset="0"/>
              <a:buChar char="•"/>
              <a:defRPr/>
            </a:pPr>
            <a:r>
              <a:rPr lang="en-US" altLang="en-US" sz="2000" dirty="0"/>
              <a:t>The secure browser will not work if the computer detects that a forbidden application is running. </a:t>
            </a:r>
          </a:p>
          <a:p>
            <a:pPr marL="1257300" lvl="2" indent="-342900">
              <a:spcBef>
                <a:spcPct val="0"/>
              </a:spcBef>
              <a:buFont typeface="Arial" panose="020B0604020202020204" pitchFamily="34" charset="0"/>
              <a:buChar char="•"/>
              <a:defRPr/>
            </a:pPr>
            <a:r>
              <a:rPr lang="en-US" altLang="en-US" sz="2200" dirty="0"/>
              <a:t>No testing on computers with dual monitors </a:t>
            </a:r>
          </a:p>
          <a:p>
            <a:pPr lvl="3">
              <a:spcBef>
                <a:spcPct val="0"/>
              </a:spcBef>
              <a:defRPr/>
            </a:pPr>
            <a:r>
              <a:rPr lang="en-US" altLang="en-US" sz="2000" dirty="0"/>
              <a:t>Students must not take the test on computers connected to more than one monitor. </a:t>
            </a:r>
            <a:br>
              <a:rPr lang="en-US" altLang="en-US" sz="2000" dirty="0"/>
            </a:br>
            <a:endParaRPr lang="en-US" altLang="en-US"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 y="2438400"/>
            <a:ext cx="977900" cy="1066800"/>
          </a:xfrm>
          <a:prstGeom prst="rect">
            <a:avLst/>
          </a:prstGeom>
        </p:spPr>
      </p:pic>
    </p:spTree>
    <p:extLst>
      <p:ext uri="{BB962C8B-B14F-4D97-AF65-F5344CB8AC3E}">
        <p14:creationId xmlns:p14="http://schemas.microsoft.com/office/powerpoint/2010/main" val="2627557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543800"/>
          </a:xfrm>
          <a:prstGeom prst="rect">
            <a:avLst/>
          </a:prstGeom>
        </p:spPr>
      </p:pic>
      <p:sp>
        <p:nvSpPr>
          <p:cNvPr id="6" name="TextBox 5"/>
          <p:cNvSpPr txBox="1"/>
          <p:nvPr/>
        </p:nvSpPr>
        <p:spPr>
          <a:xfrm>
            <a:off x="1585332" y="1381780"/>
            <a:ext cx="7162800" cy="523220"/>
          </a:xfrm>
          <a:prstGeom prst="rect">
            <a:avLst/>
          </a:prstGeom>
          <a:noFill/>
        </p:spPr>
        <p:txBody>
          <a:bodyPr wrap="square" rtlCol="0">
            <a:spAutoFit/>
          </a:bodyPr>
          <a:lstStyle/>
          <a:p>
            <a:r>
              <a:rPr lang="en-US" altLang="en-US" sz="2800" dirty="0" smtClean="0">
                <a:solidFill>
                  <a:schemeClr val="bg1"/>
                </a:solidFill>
              </a:rPr>
              <a:t>Preparing Students and Staff for the Field Test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12</a:t>
            </a:fld>
            <a:endParaRPr lang="en-US"/>
          </a:p>
        </p:txBody>
      </p:sp>
      <p:pic>
        <p:nvPicPr>
          <p:cNvPr id="7" name="Picture 2" descr="http://www.mtsac.edu/initiatives/training.jpg"/>
          <p:cNvPicPr>
            <a:picLocks noChangeAspect="1" noChangeArrowheads="1"/>
          </p:cNvPicPr>
          <p:nvPr/>
        </p:nvPicPr>
        <p:blipFill>
          <a:blip r:embed="rId4"/>
          <a:srcRect/>
          <a:stretch>
            <a:fillRect/>
          </a:stretch>
        </p:blipFill>
        <p:spPr bwMode="auto">
          <a:xfrm>
            <a:off x="2438400" y="2971800"/>
            <a:ext cx="5715000" cy="434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842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543800"/>
          </a:xfrm>
          <a:prstGeom prst="rect">
            <a:avLst/>
          </a:prstGeom>
        </p:spPr>
      </p:pic>
      <p:sp>
        <p:nvSpPr>
          <p:cNvPr id="6" name="TextBox 5"/>
          <p:cNvSpPr txBox="1"/>
          <p:nvPr/>
        </p:nvSpPr>
        <p:spPr>
          <a:xfrm>
            <a:off x="1585332" y="1381780"/>
            <a:ext cx="7162800" cy="523220"/>
          </a:xfrm>
          <a:prstGeom prst="rect">
            <a:avLst/>
          </a:prstGeom>
          <a:noFill/>
        </p:spPr>
        <p:txBody>
          <a:bodyPr wrap="square" rtlCol="0">
            <a:spAutoFit/>
          </a:bodyPr>
          <a:lstStyle/>
          <a:p>
            <a:r>
              <a:rPr lang="en-US" altLang="en-US" sz="2800" dirty="0" smtClean="0">
                <a:solidFill>
                  <a:schemeClr val="bg1"/>
                </a:solidFill>
              </a:rPr>
              <a:t>Field Test Item Types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13</a:t>
            </a:fld>
            <a:endParaRPr lang="en-US"/>
          </a:p>
        </p:txBody>
      </p:sp>
      <p:sp>
        <p:nvSpPr>
          <p:cNvPr id="3" name="Rectangle 2"/>
          <p:cNvSpPr/>
          <p:nvPr/>
        </p:nvSpPr>
        <p:spPr>
          <a:xfrm>
            <a:off x="1447800" y="2057400"/>
            <a:ext cx="5397190" cy="5109091"/>
          </a:xfrm>
          <a:prstGeom prst="rect">
            <a:avLst/>
          </a:prstGeom>
        </p:spPr>
        <p:txBody>
          <a:bodyPr wrap="square">
            <a:spAutoFit/>
          </a:bodyPr>
          <a:lstStyle/>
          <a:p>
            <a:pPr marL="342900" indent="-342900">
              <a:spcBef>
                <a:spcPct val="0"/>
              </a:spcBef>
              <a:spcAft>
                <a:spcPct val="0"/>
              </a:spcAft>
              <a:buFont typeface="Arial" panose="020B0604020202020204" pitchFamily="34" charset="0"/>
              <a:buChar char="•"/>
              <a:defRPr/>
            </a:pPr>
            <a:r>
              <a:rPr lang="en-US" sz="2400" dirty="0"/>
              <a:t>Selected response </a:t>
            </a:r>
          </a:p>
          <a:p>
            <a:pPr marL="800100" lvl="1" indent="-342900">
              <a:spcBef>
                <a:spcPct val="0"/>
              </a:spcBef>
              <a:spcAft>
                <a:spcPct val="0"/>
              </a:spcAft>
              <a:buFont typeface="Arial" panose="020B0604020202020204" pitchFamily="34" charset="0"/>
              <a:buChar char="•"/>
              <a:defRPr/>
            </a:pPr>
            <a:r>
              <a:rPr lang="en-US" sz="2200" dirty="0"/>
              <a:t>one correct response</a:t>
            </a:r>
          </a:p>
          <a:p>
            <a:pPr marL="800100" lvl="1" indent="-342900">
              <a:spcBef>
                <a:spcPct val="0"/>
              </a:spcBef>
              <a:spcAft>
                <a:spcPct val="0"/>
              </a:spcAft>
              <a:buFont typeface="Arial" panose="020B0604020202020204" pitchFamily="34" charset="0"/>
              <a:buChar char="•"/>
              <a:defRPr/>
            </a:pPr>
            <a:r>
              <a:rPr lang="en-US" sz="2200" dirty="0"/>
              <a:t>multiple correct responses</a:t>
            </a:r>
          </a:p>
          <a:p>
            <a:pPr marL="800100" lvl="1" indent="-342900">
              <a:spcBef>
                <a:spcPct val="0"/>
              </a:spcBef>
              <a:spcAft>
                <a:spcPct val="0"/>
              </a:spcAft>
              <a:buFont typeface="Arial" panose="020B0604020202020204" pitchFamily="34" charset="0"/>
              <a:buChar char="•"/>
              <a:defRPr/>
            </a:pPr>
            <a:r>
              <a:rPr lang="en-US" sz="2200" dirty="0"/>
              <a:t>two-part</a:t>
            </a:r>
          </a:p>
          <a:p>
            <a:pPr marL="342900" indent="-342900">
              <a:spcBef>
                <a:spcPct val="0"/>
              </a:spcBef>
              <a:spcAft>
                <a:spcPct val="0"/>
              </a:spcAft>
              <a:buFont typeface="Arial" panose="020B0604020202020204" pitchFamily="34" charset="0"/>
              <a:buChar char="•"/>
              <a:defRPr/>
            </a:pPr>
            <a:r>
              <a:rPr lang="en-US" sz="2400" dirty="0"/>
              <a:t>Matching tables</a:t>
            </a:r>
          </a:p>
          <a:p>
            <a:pPr marL="800100" lvl="1" indent="-342900">
              <a:spcBef>
                <a:spcPct val="0"/>
              </a:spcBef>
              <a:spcAft>
                <a:spcPct val="0"/>
              </a:spcAft>
              <a:buFont typeface="Arial" panose="020B0604020202020204" pitchFamily="34" charset="0"/>
              <a:buChar char="•"/>
              <a:defRPr/>
            </a:pPr>
            <a:r>
              <a:rPr lang="en-US" sz="2200" dirty="0"/>
              <a:t>yes/no </a:t>
            </a:r>
          </a:p>
          <a:p>
            <a:pPr marL="800100" lvl="1" indent="-342900">
              <a:spcBef>
                <a:spcPct val="0"/>
              </a:spcBef>
              <a:spcAft>
                <a:spcPct val="0"/>
              </a:spcAft>
              <a:buFont typeface="Arial" panose="020B0604020202020204" pitchFamily="34" charset="0"/>
              <a:buChar char="•"/>
              <a:defRPr/>
            </a:pPr>
            <a:r>
              <a:rPr lang="en-US" sz="2200" dirty="0"/>
              <a:t>true/false </a:t>
            </a:r>
          </a:p>
          <a:p>
            <a:pPr marL="342900" indent="-342900">
              <a:spcBef>
                <a:spcPct val="0"/>
              </a:spcBef>
              <a:spcAft>
                <a:spcPct val="0"/>
              </a:spcAft>
              <a:buFont typeface="Arial" panose="020B0604020202020204" pitchFamily="34" charset="0"/>
              <a:buChar char="•"/>
              <a:defRPr/>
            </a:pPr>
            <a:r>
              <a:rPr lang="en-US" sz="2400" dirty="0"/>
              <a:t>Fill-in tables</a:t>
            </a:r>
          </a:p>
          <a:p>
            <a:pPr marL="342900" indent="-342900">
              <a:spcBef>
                <a:spcPct val="0"/>
              </a:spcBef>
              <a:spcAft>
                <a:spcPct val="0"/>
              </a:spcAft>
              <a:buFont typeface="Arial" panose="020B0604020202020204" pitchFamily="34" charset="0"/>
              <a:buChar char="•"/>
              <a:defRPr/>
            </a:pPr>
            <a:r>
              <a:rPr lang="en-US" sz="2400" dirty="0"/>
              <a:t>Select or order text or graphics</a:t>
            </a:r>
          </a:p>
          <a:p>
            <a:pPr marL="342900" indent="-342900">
              <a:spcBef>
                <a:spcPct val="0"/>
              </a:spcBef>
              <a:spcAft>
                <a:spcPct val="0"/>
              </a:spcAft>
              <a:buFont typeface="Arial" panose="020B0604020202020204" pitchFamily="34" charset="0"/>
              <a:buChar char="•"/>
              <a:defRPr/>
            </a:pPr>
            <a:r>
              <a:rPr lang="en-US" sz="2400" dirty="0"/>
              <a:t>Drag and drop</a:t>
            </a:r>
          </a:p>
          <a:p>
            <a:pPr marL="342900" indent="-342900">
              <a:spcBef>
                <a:spcPct val="0"/>
              </a:spcBef>
              <a:spcAft>
                <a:spcPct val="0"/>
              </a:spcAft>
              <a:buFont typeface="Arial" panose="020B0604020202020204" pitchFamily="34" charset="0"/>
              <a:buChar char="•"/>
              <a:defRPr/>
            </a:pPr>
            <a:r>
              <a:rPr lang="en-US" sz="2400" dirty="0"/>
              <a:t>Graphing</a:t>
            </a:r>
          </a:p>
          <a:p>
            <a:pPr marL="342900" indent="-342900">
              <a:spcBef>
                <a:spcPct val="0"/>
              </a:spcBef>
              <a:spcAft>
                <a:spcPct val="0"/>
              </a:spcAft>
              <a:buFont typeface="Arial" panose="020B0604020202020204" pitchFamily="34" charset="0"/>
              <a:buChar char="•"/>
              <a:defRPr/>
            </a:pPr>
            <a:r>
              <a:rPr lang="en-US" sz="2400" dirty="0"/>
              <a:t>Equation or numeric response</a:t>
            </a:r>
          </a:p>
          <a:p>
            <a:pPr marL="342900" indent="-342900">
              <a:spcBef>
                <a:spcPct val="0"/>
              </a:spcBef>
              <a:spcAft>
                <a:spcPct val="0"/>
              </a:spcAft>
              <a:buFont typeface="Arial" panose="020B0604020202020204" pitchFamily="34" charset="0"/>
              <a:buChar char="•"/>
              <a:defRPr/>
            </a:pPr>
            <a:r>
              <a:rPr lang="en-US" sz="2400" dirty="0"/>
              <a:t>Short text</a:t>
            </a:r>
          </a:p>
          <a:p>
            <a:pPr marL="342900" indent="-342900">
              <a:spcBef>
                <a:spcPct val="0"/>
              </a:spcBef>
              <a:spcAft>
                <a:spcPct val="0"/>
              </a:spcAft>
              <a:buFont typeface="Arial" panose="020B0604020202020204" pitchFamily="34" charset="0"/>
              <a:buChar char="•"/>
              <a:defRPr/>
            </a:pPr>
            <a:r>
              <a:rPr lang="en-US" sz="2400" dirty="0"/>
              <a:t>Long essay</a:t>
            </a:r>
          </a:p>
        </p:txBody>
      </p:sp>
      <p:sp>
        <p:nvSpPr>
          <p:cNvPr id="4" name="Rectangle 3"/>
          <p:cNvSpPr/>
          <p:nvPr/>
        </p:nvSpPr>
        <p:spPr>
          <a:xfrm>
            <a:off x="195146" y="1320224"/>
            <a:ext cx="755335" cy="646331"/>
          </a:xfrm>
          <a:prstGeom prst="rect">
            <a:avLst/>
          </a:prstGeom>
        </p:spPr>
        <p:txBody>
          <a:bodyPr wrap="none">
            <a:spAutoFit/>
          </a:bodyPr>
          <a:lstStyle/>
          <a:p>
            <a:r>
              <a:rPr lang="en-US" dirty="0" smtClean="0"/>
              <a:t>TAM</a:t>
            </a:r>
          </a:p>
          <a:p>
            <a:r>
              <a:rPr lang="en-US" dirty="0" smtClean="0"/>
              <a:t> </a:t>
            </a:r>
            <a:r>
              <a:rPr lang="en-US" dirty="0" err="1"/>
              <a:t>pg</a:t>
            </a:r>
            <a:r>
              <a:rPr lang="en-US" dirty="0"/>
              <a:t> </a:t>
            </a:r>
            <a:r>
              <a:rPr lang="en-US" dirty="0" smtClean="0"/>
              <a:t>65</a:t>
            </a:r>
            <a:endParaRPr lang="en-US" dirty="0"/>
          </a:p>
        </p:txBody>
      </p:sp>
    </p:spTree>
    <p:extLst>
      <p:ext uri="{BB962C8B-B14F-4D97-AF65-F5344CB8AC3E}">
        <p14:creationId xmlns:p14="http://schemas.microsoft.com/office/powerpoint/2010/main" val="3461618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SBAC Practice Tests for Students</a:t>
            </a:r>
            <a:endParaRPr lang="en-US" sz="28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a:xfrm>
            <a:off x="1447800" y="1905000"/>
            <a:ext cx="7239000" cy="4724400"/>
          </a:xfrm>
        </p:spPr>
        <p:txBody>
          <a:bodyPr>
            <a:normAutofit/>
          </a:bodyPr>
          <a:lstStyle/>
          <a:p>
            <a:r>
              <a:rPr lang="en-US" sz="2800" dirty="0">
                <a:hlinkClick r:id="rId4"/>
              </a:rPr>
              <a:t>http://californiatac.org</a:t>
            </a:r>
            <a:r>
              <a:rPr lang="en-US" sz="2800" dirty="0" smtClean="0">
                <a:hlinkClick r:id="rId4"/>
              </a:rPr>
              <a:t>/</a:t>
            </a:r>
            <a:r>
              <a:rPr lang="en-US" sz="2800" dirty="0" smtClean="0"/>
              <a:t> </a:t>
            </a:r>
            <a:endParaRPr lang="en-US" sz="2800" dirty="0"/>
          </a:p>
          <a:p>
            <a:pPr marL="0" indent="0">
              <a:buNone/>
            </a:pPr>
            <a:endParaRPr lang="en-US" sz="2800" dirty="0" smtClean="0"/>
          </a:p>
        </p:txBody>
      </p:sp>
      <p:sp>
        <p:nvSpPr>
          <p:cNvPr id="2" name="Slide Number Placeholder 1"/>
          <p:cNvSpPr>
            <a:spLocks noGrp="1"/>
          </p:cNvSpPr>
          <p:nvPr>
            <p:ph type="sldNum" sz="quarter" idx="12"/>
          </p:nvPr>
        </p:nvSpPr>
        <p:spPr/>
        <p:txBody>
          <a:bodyPr/>
          <a:lstStyle/>
          <a:p>
            <a:fld id="{F0C47611-A1FD-4321-80E6-333CBFCF1AEE}" type="slidenum">
              <a:rPr lang="en-US" smtClean="0"/>
              <a:t>14</a:t>
            </a:fld>
            <a:endParaRPr lang="en-US"/>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2576512"/>
            <a:ext cx="6019800" cy="2986088"/>
          </a:xfrm>
          <a:prstGeom prst="rect">
            <a:avLst/>
          </a:prstGeom>
        </p:spPr>
      </p:pic>
      <p:sp>
        <p:nvSpPr>
          <p:cNvPr id="4" name="TextBox 3"/>
          <p:cNvSpPr txBox="1"/>
          <p:nvPr/>
        </p:nvSpPr>
        <p:spPr>
          <a:xfrm>
            <a:off x="1600200" y="5867400"/>
            <a:ext cx="6858000" cy="646331"/>
          </a:xfrm>
          <a:prstGeom prst="rect">
            <a:avLst/>
          </a:prstGeom>
          <a:noFill/>
        </p:spPr>
        <p:txBody>
          <a:bodyPr wrap="square" rtlCol="0">
            <a:spAutoFit/>
          </a:bodyPr>
          <a:lstStyle/>
          <a:p>
            <a:r>
              <a:rPr lang="en-US" b="1" dirty="0" smtClean="0"/>
              <a:t>You should have students try practice test in all rooms planning to use for testing at the same time to check for any connectivity issues, etc.</a:t>
            </a:r>
            <a:endParaRPr lang="en-US" b="1" dirty="0"/>
          </a:p>
        </p:txBody>
      </p:sp>
      <p:sp>
        <p:nvSpPr>
          <p:cNvPr id="7" name="Rectangle 6"/>
          <p:cNvSpPr/>
          <p:nvPr/>
        </p:nvSpPr>
        <p:spPr>
          <a:xfrm>
            <a:off x="98502" y="1343054"/>
            <a:ext cx="1096775" cy="646331"/>
          </a:xfrm>
          <a:prstGeom prst="rect">
            <a:avLst/>
          </a:prstGeom>
        </p:spPr>
        <p:txBody>
          <a:bodyPr wrap="none">
            <a:spAutoFit/>
          </a:bodyPr>
          <a:lstStyle/>
          <a:p>
            <a:r>
              <a:rPr lang="en-US" dirty="0"/>
              <a:t>TAM </a:t>
            </a:r>
            <a:endParaRPr lang="en-US" dirty="0" smtClean="0"/>
          </a:p>
          <a:p>
            <a:r>
              <a:rPr lang="en-US" dirty="0" err="1" smtClean="0"/>
              <a:t>pgs</a:t>
            </a:r>
            <a:r>
              <a:rPr lang="en-US" dirty="0" smtClean="0"/>
              <a:t> 30-32</a:t>
            </a:r>
            <a:endParaRPr lang="en-US" dirty="0"/>
          </a:p>
        </p:txBody>
      </p:sp>
    </p:spTree>
    <p:extLst>
      <p:ext uri="{BB962C8B-B14F-4D97-AF65-F5344CB8AC3E}">
        <p14:creationId xmlns:p14="http://schemas.microsoft.com/office/powerpoint/2010/main" val="393778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SBAC Tests for Students</a:t>
            </a:r>
            <a:endParaRPr lang="en-US" sz="28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a:xfrm>
            <a:off x="1447800" y="1905000"/>
            <a:ext cx="7239000" cy="4724400"/>
          </a:xfrm>
        </p:spPr>
        <p:txBody>
          <a:bodyPr>
            <a:normAutofit/>
          </a:bodyPr>
          <a:lstStyle/>
          <a:p>
            <a:endParaRPr lang="en-US" sz="2800" dirty="0"/>
          </a:p>
          <a:p>
            <a:pPr marL="0" indent="0">
              <a:buNone/>
            </a:pPr>
            <a:endParaRPr lang="en-US" sz="2800" dirty="0" smtClean="0"/>
          </a:p>
        </p:txBody>
      </p:sp>
      <p:sp>
        <p:nvSpPr>
          <p:cNvPr id="2" name="Slide Number Placeholder 1"/>
          <p:cNvSpPr>
            <a:spLocks noGrp="1"/>
          </p:cNvSpPr>
          <p:nvPr>
            <p:ph type="sldNum" sz="quarter" idx="12"/>
          </p:nvPr>
        </p:nvSpPr>
        <p:spPr/>
        <p:txBody>
          <a:bodyPr/>
          <a:lstStyle/>
          <a:p>
            <a:fld id="{F0C47611-A1FD-4321-80E6-333CBFCF1AEE}" type="slidenum">
              <a:rPr lang="en-US" smtClean="0"/>
              <a:t>15</a:t>
            </a:fld>
            <a:endParaRPr lang="en-US"/>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791518"/>
            <a:ext cx="7315200" cy="5050545"/>
          </a:xfrm>
          <a:prstGeom prst="rect">
            <a:avLst/>
          </a:prstGeom>
        </p:spPr>
      </p:pic>
    </p:spTree>
    <p:extLst>
      <p:ext uri="{BB962C8B-B14F-4D97-AF65-F5344CB8AC3E}">
        <p14:creationId xmlns:p14="http://schemas.microsoft.com/office/powerpoint/2010/main" val="350605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Students Log In Information</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1200329"/>
          </a:xfrm>
          <a:prstGeom prst="rect">
            <a:avLst/>
          </a:prstGeom>
          <a:noFill/>
        </p:spPr>
        <p:txBody>
          <a:bodyPr wrap="square" rtlCol="0">
            <a:spAutoFit/>
          </a:bodyPr>
          <a:lstStyle/>
          <a:p>
            <a:pPr marL="171450" lvl="1" indent="-171450">
              <a:buFont typeface="Arial" pitchFamily="34" charset="0"/>
              <a:buChar char="•"/>
            </a:pPr>
            <a:r>
              <a:rPr lang="en-US" sz="2400" dirty="0" smtClean="0"/>
              <a:t>Need their official first name in Calpads</a:t>
            </a:r>
          </a:p>
          <a:p>
            <a:pPr marL="171450" lvl="1" indent="-171450">
              <a:buFont typeface="Arial" pitchFamily="34" charset="0"/>
              <a:buChar char="•"/>
            </a:pPr>
            <a:r>
              <a:rPr lang="en-US" sz="2400" dirty="0" smtClean="0"/>
              <a:t>State Student ID number</a:t>
            </a:r>
          </a:p>
          <a:p>
            <a:pPr marL="171450" lvl="1" indent="-171450">
              <a:buFont typeface="Arial" pitchFamily="34" charset="0"/>
              <a:buChar char="•"/>
            </a:pPr>
            <a:r>
              <a:rPr lang="en-US" sz="2400" dirty="0" smtClean="0"/>
              <a:t>Number generated from on-line test</a:t>
            </a:r>
          </a:p>
        </p:txBody>
      </p:sp>
      <p:sp>
        <p:nvSpPr>
          <p:cNvPr id="2" name="Slide Number Placeholder 1"/>
          <p:cNvSpPr>
            <a:spLocks noGrp="1"/>
          </p:cNvSpPr>
          <p:nvPr>
            <p:ph type="sldNum" sz="quarter" idx="12"/>
          </p:nvPr>
        </p:nvSpPr>
        <p:spPr/>
        <p:txBody>
          <a:bodyPr/>
          <a:lstStyle/>
          <a:p>
            <a:fld id="{F0C47611-A1FD-4321-80E6-333CBFCF1AEE}" type="slidenum">
              <a:rPr lang="en-US" smtClean="0"/>
              <a:t>16</a:t>
            </a:fld>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429000"/>
            <a:ext cx="5391150" cy="2933700"/>
          </a:xfrm>
          <a:prstGeom prst="rect">
            <a:avLst/>
          </a:prstGeom>
        </p:spPr>
      </p:pic>
      <p:sp>
        <p:nvSpPr>
          <p:cNvPr id="3" name="Rectangle 2"/>
          <p:cNvSpPr/>
          <p:nvPr/>
        </p:nvSpPr>
        <p:spPr>
          <a:xfrm>
            <a:off x="304800" y="1172737"/>
            <a:ext cx="702436" cy="646331"/>
          </a:xfrm>
          <a:prstGeom prst="rect">
            <a:avLst/>
          </a:prstGeom>
        </p:spPr>
        <p:txBody>
          <a:bodyPr wrap="none">
            <a:spAutoFit/>
          </a:bodyPr>
          <a:lstStyle/>
          <a:p>
            <a:r>
              <a:rPr lang="en-US" dirty="0"/>
              <a:t>TAM </a:t>
            </a:r>
            <a:endParaRPr lang="en-US" dirty="0" smtClean="0"/>
          </a:p>
          <a:p>
            <a:r>
              <a:rPr lang="en-US" dirty="0" err="1" smtClean="0"/>
              <a:t>pg</a:t>
            </a:r>
            <a:r>
              <a:rPr lang="en-US" dirty="0" smtClean="0"/>
              <a:t> 29</a:t>
            </a:r>
            <a:endParaRPr lang="en-US" dirty="0"/>
          </a:p>
        </p:txBody>
      </p:sp>
      <p:sp>
        <p:nvSpPr>
          <p:cNvPr id="8" name="TextBox 7"/>
          <p:cNvSpPr txBox="1"/>
          <p:nvPr/>
        </p:nvSpPr>
        <p:spPr>
          <a:xfrm>
            <a:off x="4191000" y="4006334"/>
            <a:ext cx="1600200" cy="369332"/>
          </a:xfrm>
          <a:prstGeom prst="rect">
            <a:avLst/>
          </a:prstGeom>
          <a:noFill/>
        </p:spPr>
        <p:txBody>
          <a:bodyPr wrap="square" rtlCol="0">
            <a:spAutoFit/>
          </a:bodyPr>
          <a:lstStyle/>
          <a:p>
            <a:r>
              <a:rPr lang="en-US" dirty="0" smtClean="0"/>
              <a:t>Johnny</a:t>
            </a:r>
            <a:endParaRPr lang="en-US" dirty="0"/>
          </a:p>
        </p:txBody>
      </p:sp>
      <p:sp>
        <p:nvSpPr>
          <p:cNvPr id="9" name="Rectangle 8"/>
          <p:cNvSpPr/>
          <p:nvPr/>
        </p:nvSpPr>
        <p:spPr>
          <a:xfrm>
            <a:off x="4257907" y="4375666"/>
            <a:ext cx="2066694" cy="369332"/>
          </a:xfrm>
          <a:prstGeom prst="rect">
            <a:avLst/>
          </a:prstGeom>
        </p:spPr>
        <p:txBody>
          <a:bodyPr wrap="square">
            <a:spAutoFit/>
          </a:bodyPr>
          <a:lstStyle/>
          <a:p>
            <a:r>
              <a:rPr lang="en-US" dirty="0" smtClean="0"/>
              <a:t>CA-1234567890</a:t>
            </a:r>
            <a:endParaRPr lang="en-US" dirty="0"/>
          </a:p>
        </p:txBody>
      </p:sp>
      <p:sp>
        <p:nvSpPr>
          <p:cNvPr id="10" name="TextBox 9"/>
          <p:cNvSpPr txBox="1"/>
          <p:nvPr/>
        </p:nvSpPr>
        <p:spPr>
          <a:xfrm>
            <a:off x="4038600" y="4756614"/>
            <a:ext cx="1143000" cy="369332"/>
          </a:xfrm>
          <a:prstGeom prst="rect">
            <a:avLst/>
          </a:prstGeom>
          <a:noFill/>
        </p:spPr>
        <p:txBody>
          <a:bodyPr wrap="square" rtlCol="0">
            <a:spAutoFit/>
          </a:bodyPr>
          <a:lstStyle/>
          <a:p>
            <a:r>
              <a:rPr lang="en-US" dirty="0" smtClean="0"/>
              <a:t>APR-7471</a:t>
            </a:r>
            <a:endParaRPr lang="en-US" dirty="0"/>
          </a:p>
        </p:txBody>
      </p:sp>
    </p:spTree>
    <p:extLst>
      <p:ext uri="{BB962C8B-B14F-4D97-AF65-F5344CB8AC3E}">
        <p14:creationId xmlns:p14="http://schemas.microsoft.com/office/powerpoint/2010/main" val="3288107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Field Test Registration</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17</a:t>
            </a:fld>
            <a:endParaRPr lang="en-US"/>
          </a:p>
        </p:txBody>
      </p:sp>
      <p:pic>
        <p:nvPicPr>
          <p:cNvPr id="8" name="Picture 2" descr="http://socialmediaclub.org/sites/default/files/bigstock-children-at-computer-terminals-3917452.jpg"/>
          <p:cNvPicPr>
            <a:picLocks noChangeAspect="1" noChangeArrowheads="1"/>
          </p:cNvPicPr>
          <p:nvPr/>
        </p:nvPicPr>
        <p:blipFill>
          <a:blip r:embed="rId4" cstate="print"/>
          <a:srcRect/>
          <a:stretch>
            <a:fillRect/>
          </a:stretch>
        </p:blipFill>
        <p:spPr bwMode="auto">
          <a:xfrm>
            <a:off x="2362200" y="2667000"/>
            <a:ext cx="4612082" cy="3075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45139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592766" y="1172737"/>
            <a:ext cx="7162800" cy="523220"/>
          </a:xfrm>
          <a:prstGeom prst="rect">
            <a:avLst/>
          </a:prstGeom>
          <a:noFill/>
        </p:spPr>
        <p:txBody>
          <a:bodyPr wrap="square" rtlCol="0">
            <a:spAutoFit/>
          </a:bodyPr>
          <a:lstStyle/>
          <a:p>
            <a:r>
              <a:rPr lang="en-US" altLang="en-US" sz="2800" dirty="0">
                <a:solidFill>
                  <a:schemeClr val="bg1"/>
                </a:solidFill>
              </a:rPr>
              <a:t>Test Information Distribution Engine (TIDE)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18</a:t>
            </a:fld>
            <a:endParaRPr lang="en-US"/>
          </a:p>
        </p:txBody>
      </p:sp>
      <p:sp>
        <p:nvSpPr>
          <p:cNvPr id="3" name="Rectangle 2"/>
          <p:cNvSpPr/>
          <p:nvPr/>
        </p:nvSpPr>
        <p:spPr>
          <a:xfrm>
            <a:off x="1447800" y="2057400"/>
            <a:ext cx="7010400" cy="4572000"/>
          </a:xfrm>
          <a:prstGeom prst="rect">
            <a:avLst/>
          </a:prstGeom>
        </p:spPr>
        <p:txBody>
          <a:bodyPr wrap="square">
            <a:spAutoFit/>
          </a:bodyPr>
          <a:lstStyle/>
          <a:p>
            <a:pPr marL="6350" lvl="1" indent="6350">
              <a:buFont typeface="Arial" pitchFamily="34" charset="0"/>
              <a:buNone/>
              <a:defRPr/>
            </a:pPr>
            <a:r>
              <a:rPr lang="en-US" altLang="en-US" sz="2800" dirty="0"/>
              <a:t>TIDE is a password-protected Web site that provides administrators with tools to manage users and students participating in the Smarter Balanced Field Test.</a:t>
            </a:r>
          </a:p>
          <a:p>
            <a:pPr lvl="1" indent="-444500">
              <a:buFont typeface="Arial" pitchFamily="34" charset="0"/>
              <a:buChar char="•"/>
              <a:defRPr/>
            </a:pPr>
            <a:r>
              <a:rPr lang="en-US" altLang="en-US" sz="2800" dirty="0"/>
              <a:t>Repository for student information, including initial test settings and accommodations</a:t>
            </a:r>
            <a:endParaRPr lang="en-US" altLang="en-US" dirty="0"/>
          </a:p>
          <a:p>
            <a:pPr lvl="1" indent="-444500">
              <a:buFont typeface="Arial" pitchFamily="34" charset="0"/>
              <a:buChar char="•"/>
              <a:defRPr/>
            </a:pPr>
            <a:r>
              <a:rPr lang="en-US" altLang="en-US" sz="2800" dirty="0"/>
              <a:t>Different levels of user access</a:t>
            </a:r>
          </a:p>
          <a:p>
            <a:pPr lvl="1" indent="-444500">
              <a:buFont typeface="Arial" pitchFamily="34" charset="0"/>
              <a:buChar char="•"/>
              <a:defRPr/>
            </a:pPr>
            <a:r>
              <a:rPr lang="en-US" altLang="en-US" sz="2800" dirty="0"/>
              <a:t>Just for the Field Test, not remaining paper-pencil tests</a:t>
            </a:r>
          </a:p>
        </p:txBody>
      </p:sp>
      <p:sp>
        <p:nvSpPr>
          <p:cNvPr id="4" name="TextBox 3"/>
          <p:cNvSpPr txBox="1"/>
          <p:nvPr/>
        </p:nvSpPr>
        <p:spPr>
          <a:xfrm>
            <a:off x="228600" y="1176816"/>
            <a:ext cx="762000" cy="923330"/>
          </a:xfrm>
          <a:prstGeom prst="rect">
            <a:avLst/>
          </a:prstGeom>
          <a:noFill/>
        </p:spPr>
        <p:txBody>
          <a:bodyPr wrap="square" rtlCol="0">
            <a:spAutoFit/>
          </a:bodyPr>
          <a:lstStyle/>
          <a:p>
            <a:r>
              <a:rPr lang="en-US" dirty="0" smtClean="0"/>
              <a:t>TIDE User Guide</a:t>
            </a:r>
            <a:endParaRPr lang="en-US" dirty="0"/>
          </a:p>
        </p:txBody>
      </p:sp>
    </p:spTree>
    <p:extLst>
      <p:ext uri="{BB962C8B-B14F-4D97-AF65-F5344CB8AC3E}">
        <p14:creationId xmlns:p14="http://schemas.microsoft.com/office/powerpoint/2010/main" val="2929864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76400" y="1172737"/>
            <a:ext cx="7162800" cy="523220"/>
          </a:xfrm>
          <a:prstGeom prst="rect">
            <a:avLst/>
          </a:prstGeom>
          <a:noFill/>
        </p:spPr>
        <p:txBody>
          <a:bodyPr wrap="square" rtlCol="0">
            <a:spAutoFit/>
          </a:bodyPr>
          <a:lstStyle/>
          <a:p>
            <a:r>
              <a:rPr lang="en-US" altLang="en-US" sz="2800" dirty="0">
                <a:solidFill>
                  <a:schemeClr val="bg1"/>
                </a:solidFill>
              </a:rPr>
              <a:t>Importance of </a:t>
            </a:r>
            <a:r>
              <a:rPr lang="en-US" altLang="en-US" sz="2800" dirty="0" smtClean="0">
                <a:solidFill>
                  <a:schemeClr val="bg1"/>
                </a:solidFill>
              </a:rPr>
              <a:t>CALPADS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19</a:t>
            </a:fld>
            <a:endParaRPr lang="en-US"/>
          </a:p>
        </p:txBody>
      </p:sp>
      <p:sp>
        <p:nvSpPr>
          <p:cNvPr id="3" name="Rectangle 2"/>
          <p:cNvSpPr/>
          <p:nvPr/>
        </p:nvSpPr>
        <p:spPr>
          <a:xfrm>
            <a:off x="1447800" y="2057400"/>
            <a:ext cx="7010400" cy="3785652"/>
          </a:xfrm>
          <a:prstGeom prst="rect">
            <a:avLst/>
          </a:prstGeom>
        </p:spPr>
        <p:txBody>
          <a:bodyPr wrap="square">
            <a:spAutoFit/>
          </a:bodyPr>
          <a:lstStyle/>
          <a:p>
            <a:pPr lvl="1">
              <a:buFont typeface="Arial" pitchFamily="34" charset="0"/>
              <a:buChar char="•"/>
              <a:defRPr/>
            </a:pPr>
            <a:r>
              <a:rPr lang="en-US" altLang="en-US" sz="2400" dirty="0"/>
              <a:t>CALPADS is the </a:t>
            </a:r>
            <a:r>
              <a:rPr lang="en-US" altLang="en-US" sz="2400" b="1" dirty="0"/>
              <a:t>sole </a:t>
            </a:r>
            <a:r>
              <a:rPr lang="en-US" altLang="en-US" sz="2400" dirty="0"/>
              <a:t>source for student demographic and program participation data for TIDE.</a:t>
            </a:r>
          </a:p>
          <a:p>
            <a:pPr lvl="1">
              <a:buFont typeface="Arial" pitchFamily="34" charset="0"/>
              <a:buChar char="•"/>
              <a:defRPr/>
            </a:pPr>
            <a:r>
              <a:rPr lang="en-US" altLang="en-US" sz="2400" dirty="0"/>
              <a:t>Student accommodations and supports will </a:t>
            </a:r>
            <a:r>
              <a:rPr lang="en-US" altLang="en-US" sz="2400" b="1" u="sng" dirty="0"/>
              <a:t>not</a:t>
            </a:r>
            <a:r>
              <a:rPr lang="en-US" altLang="en-US" sz="2400" dirty="0"/>
              <a:t> be uploaded in CALPADS.</a:t>
            </a:r>
          </a:p>
          <a:p>
            <a:pPr lvl="1">
              <a:buFont typeface="Arial" pitchFamily="34" charset="0"/>
              <a:buChar char="•"/>
              <a:defRPr/>
            </a:pPr>
            <a:r>
              <a:rPr lang="en-US" altLang="en-US" sz="2400" dirty="0"/>
              <a:t>LEAs cannot update student demographic or program participation data in TIDE; must be updated in CALPADS.</a:t>
            </a:r>
          </a:p>
          <a:p>
            <a:pPr lvl="1">
              <a:buFont typeface="Arial" pitchFamily="34" charset="0"/>
              <a:buChar char="•"/>
              <a:defRPr/>
            </a:pPr>
            <a:r>
              <a:rPr lang="en-US" altLang="en-US" sz="2400" b="1" dirty="0"/>
              <a:t>It is critical for LEAs to update CALPADS regularly.</a:t>
            </a:r>
            <a:r>
              <a:rPr lang="en-US" altLang="en-US" sz="2400" dirty="0"/>
              <a:t> </a:t>
            </a:r>
          </a:p>
          <a:p>
            <a:pPr lvl="1">
              <a:buFont typeface="Arial" pitchFamily="34" charset="0"/>
              <a:buChar char="•"/>
              <a:defRPr/>
            </a:pPr>
            <a:r>
              <a:rPr lang="en-US" altLang="en-US" sz="2400" dirty="0"/>
              <a:t>Processing time from CALPADS to TIDE is 48 hours.</a:t>
            </a:r>
          </a:p>
        </p:txBody>
      </p:sp>
    </p:spTree>
    <p:extLst>
      <p:ext uri="{BB962C8B-B14F-4D97-AF65-F5344CB8AC3E}">
        <p14:creationId xmlns:p14="http://schemas.microsoft.com/office/powerpoint/2010/main" val="130384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Objectives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a:t>
            </a:fld>
            <a:endParaRPr lang="en-US"/>
          </a:p>
        </p:txBody>
      </p:sp>
      <p:sp>
        <p:nvSpPr>
          <p:cNvPr id="3" name="Content Placeholder 2"/>
          <p:cNvSpPr>
            <a:spLocks noGrp="1"/>
          </p:cNvSpPr>
          <p:nvPr>
            <p:ph idx="1"/>
          </p:nvPr>
        </p:nvSpPr>
        <p:spPr>
          <a:xfrm>
            <a:off x="1828800" y="1905000"/>
            <a:ext cx="7772400" cy="4800600"/>
          </a:xfrm>
        </p:spPr>
        <p:txBody>
          <a:bodyPr>
            <a:normAutofit fontScale="92500" lnSpcReduction="10000"/>
          </a:bodyPr>
          <a:lstStyle/>
          <a:p>
            <a:pPr>
              <a:lnSpc>
                <a:spcPct val="90000"/>
              </a:lnSpc>
              <a:defRPr/>
            </a:pPr>
            <a:r>
              <a:rPr lang="en-US" altLang="en-US" dirty="0"/>
              <a:t>Overview</a:t>
            </a:r>
          </a:p>
          <a:p>
            <a:pPr>
              <a:lnSpc>
                <a:spcPct val="90000"/>
              </a:lnSpc>
              <a:defRPr/>
            </a:pPr>
            <a:r>
              <a:rPr lang="en-US" altLang="en-US" dirty="0"/>
              <a:t>Roles and Responsibilities </a:t>
            </a:r>
          </a:p>
          <a:p>
            <a:pPr>
              <a:lnSpc>
                <a:spcPct val="90000"/>
              </a:lnSpc>
              <a:defRPr/>
            </a:pPr>
            <a:r>
              <a:rPr lang="en-US" altLang="en-US" dirty="0" smtClean="0"/>
              <a:t>Preparing </a:t>
            </a:r>
            <a:r>
              <a:rPr lang="en-US" altLang="en-US" dirty="0"/>
              <a:t>Students and Staff for the Field Test </a:t>
            </a:r>
          </a:p>
          <a:p>
            <a:pPr>
              <a:lnSpc>
                <a:spcPct val="90000"/>
              </a:lnSpc>
              <a:defRPr/>
            </a:pPr>
            <a:r>
              <a:rPr lang="en-US" altLang="en-US" dirty="0" smtClean="0"/>
              <a:t>Field </a:t>
            </a:r>
            <a:r>
              <a:rPr lang="en-US" altLang="en-US" dirty="0"/>
              <a:t>Test Administration</a:t>
            </a:r>
          </a:p>
          <a:p>
            <a:pPr>
              <a:lnSpc>
                <a:spcPct val="90000"/>
              </a:lnSpc>
              <a:defRPr/>
            </a:pPr>
            <a:r>
              <a:rPr lang="en-US" altLang="en-US" dirty="0"/>
              <a:t>Designating Student Accessibility and Accommodation Options</a:t>
            </a:r>
          </a:p>
          <a:p>
            <a:pPr>
              <a:lnSpc>
                <a:spcPct val="90000"/>
              </a:lnSpc>
              <a:defRPr/>
            </a:pPr>
            <a:r>
              <a:rPr lang="en-US" altLang="en-US" dirty="0"/>
              <a:t>Test </a:t>
            </a:r>
            <a:r>
              <a:rPr lang="en-US" altLang="en-US" dirty="0" smtClean="0"/>
              <a:t>Security</a:t>
            </a:r>
          </a:p>
          <a:p>
            <a:pPr>
              <a:lnSpc>
                <a:spcPct val="90000"/>
              </a:lnSpc>
              <a:defRPr/>
            </a:pPr>
            <a:r>
              <a:rPr lang="en-US" altLang="en-US" dirty="0" smtClean="0"/>
              <a:t>Support</a:t>
            </a:r>
          </a:p>
          <a:p>
            <a:pPr>
              <a:lnSpc>
                <a:spcPct val="90000"/>
              </a:lnSpc>
              <a:defRPr/>
            </a:pPr>
            <a:r>
              <a:rPr lang="en-US" altLang="en-US" dirty="0" smtClean="0"/>
              <a:t>Are You Ready? </a:t>
            </a:r>
            <a:endParaRPr lang="en-US" altLang="en-US" dirty="0"/>
          </a:p>
          <a:p>
            <a:pPr>
              <a:lnSpc>
                <a:spcPct val="90000"/>
              </a:lnSpc>
              <a:defRPr/>
            </a:pPr>
            <a:r>
              <a:rPr lang="en-US" altLang="en-US" dirty="0"/>
              <a:t>Questions </a:t>
            </a:r>
          </a:p>
          <a:p>
            <a:endParaRPr lang="en-US" dirty="0"/>
          </a:p>
        </p:txBody>
      </p:sp>
    </p:spTree>
    <p:extLst>
      <p:ext uri="{BB962C8B-B14F-4D97-AF65-F5344CB8AC3E}">
        <p14:creationId xmlns:p14="http://schemas.microsoft.com/office/powerpoint/2010/main" val="286129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76400" y="1172737"/>
            <a:ext cx="7162800" cy="523220"/>
          </a:xfrm>
          <a:prstGeom prst="rect">
            <a:avLst/>
          </a:prstGeom>
          <a:noFill/>
        </p:spPr>
        <p:txBody>
          <a:bodyPr wrap="square" rtlCol="0">
            <a:spAutoFit/>
          </a:bodyPr>
          <a:lstStyle/>
          <a:p>
            <a:r>
              <a:rPr lang="en-US" altLang="en-US" sz="2800" dirty="0">
                <a:solidFill>
                  <a:schemeClr val="bg1"/>
                </a:solidFill>
              </a:rPr>
              <a:t>Importance of </a:t>
            </a:r>
            <a:r>
              <a:rPr lang="en-US" altLang="en-US" sz="2800" dirty="0" smtClean="0">
                <a:solidFill>
                  <a:schemeClr val="bg1"/>
                </a:solidFill>
              </a:rPr>
              <a:t>TIDE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20</a:t>
            </a:fld>
            <a:endParaRPr lang="en-US"/>
          </a:p>
        </p:txBody>
      </p:sp>
      <p:sp>
        <p:nvSpPr>
          <p:cNvPr id="3" name="Rectangle 2"/>
          <p:cNvSpPr/>
          <p:nvPr/>
        </p:nvSpPr>
        <p:spPr>
          <a:xfrm>
            <a:off x="1447800" y="2057400"/>
            <a:ext cx="7239000" cy="2646878"/>
          </a:xfrm>
          <a:prstGeom prst="rect">
            <a:avLst/>
          </a:prstGeom>
        </p:spPr>
        <p:txBody>
          <a:bodyPr wrap="square">
            <a:spAutoFit/>
          </a:bodyPr>
          <a:lstStyle/>
          <a:p>
            <a:pPr lvl="1" indent="-457200">
              <a:buFont typeface="Arial" panose="020B0604020202020204" pitchFamily="34" charset="0"/>
              <a:buChar char="•"/>
              <a:defRPr/>
            </a:pPr>
            <a:r>
              <a:rPr lang="en-US" altLang="en-US" sz="2800" dirty="0" smtClean="0"/>
              <a:t>School coordinators must </a:t>
            </a:r>
            <a:r>
              <a:rPr lang="en-US" altLang="en-US" sz="2800" dirty="0"/>
              <a:t>set designated supports and accommodations for students in </a:t>
            </a:r>
            <a:r>
              <a:rPr lang="en-US" altLang="en-US" sz="2800" dirty="0" smtClean="0"/>
              <a:t>TIDE.</a:t>
            </a:r>
          </a:p>
          <a:p>
            <a:pPr marL="457200" lvl="2">
              <a:spcBef>
                <a:spcPct val="0"/>
              </a:spcBef>
              <a:defRPr/>
            </a:pPr>
            <a:endParaRPr lang="en-US" altLang="en-US" sz="2600" dirty="0"/>
          </a:p>
          <a:p>
            <a:pPr marL="457200" indent="-457200">
              <a:spcBef>
                <a:spcPct val="0"/>
              </a:spcBef>
              <a:buFont typeface="Arial" panose="020B0604020202020204" pitchFamily="34" charset="0"/>
              <a:buChar char="•"/>
              <a:defRPr/>
            </a:pPr>
            <a:r>
              <a:rPr lang="en-US" altLang="en-US" sz="2800" dirty="0" smtClean="0"/>
              <a:t>Demographic </a:t>
            </a:r>
            <a:r>
              <a:rPr lang="en-US" altLang="en-US" sz="2800" dirty="0"/>
              <a:t>data or program participation </a:t>
            </a:r>
            <a:r>
              <a:rPr lang="en-US" altLang="en-US" sz="2800" dirty="0" smtClean="0"/>
              <a:t>   cannot </a:t>
            </a:r>
            <a:r>
              <a:rPr lang="en-US" altLang="en-US" sz="2800" dirty="0"/>
              <a:t>be updated in TIDE.</a:t>
            </a:r>
          </a:p>
        </p:txBody>
      </p:sp>
    </p:spTree>
    <p:extLst>
      <p:ext uri="{BB962C8B-B14F-4D97-AF65-F5344CB8AC3E}">
        <p14:creationId xmlns:p14="http://schemas.microsoft.com/office/powerpoint/2010/main" val="1126323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76400" y="1172737"/>
            <a:ext cx="7162800" cy="523220"/>
          </a:xfrm>
          <a:prstGeom prst="rect">
            <a:avLst/>
          </a:prstGeom>
          <a:noFill/>
        </p:spPr>
        <p:txBody>
          <a:bodyPr wrap="square" rtlCol="0">
            <a:spAutoFit/>
          </a:bodyPr>
          <a:lstStyle/>
          <a:p>
            <a:r>
              <a:rPr lang="en-US" altLang="en-US" sz="2800" dirty="0" smtClean="0">
                <a:solidFill>
                  <a:schemeClr val="bg1"/>
                </a:solidFill>
              </a:rPr>
              <a:t>Accessing TIDE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21</a:t>
            </a:fld>
            <a:endParaRPr lang="en-US"/>
          </a:p>
        </p:txBody>
      </p:sp>
      <p:sp>
        <p:nvSpPr>
          <p:cNvPr id="3" name="Rectangle 2"/>
          <p:cNvSpPr/>
          <p:nvPr/>
        </p:nvSpPr>
        <p:spPr>
          <a:xfrm>
            <a:off x="1447800" y="2057400"/>
            <a:ext cx="7239000" cy="1754326"/>
          </a:xfrm>
          <a:prstGeom prst="rect">
            <a:avLst/>
          </a:prstGeom>
        </p:spPr>
        <p:txBody>
          <a:bodyPr wrap="square">
            <a:spAutoFit/>
          </a:bodyPr>
          <a:lstStyle/>
          <a:p>
            <a:pPr marL="457200" indent="-457200">
              <a:spcAft>
                <a:spcPts val="0"/>
              </a:spcAft>
              <a:buFont typeface="Arial" panose="020B0604020202020204" pitchFamily="34" charset="0"/>
              <a:buChar char="•"/>
              <a:defRPr/>
            </a:pPr>
            <a:r>
              <a:rPr lang="en-US" dirty="0"/>
              <a:t>Users may access a link to the California Smarter Balanced Portal on the California TAC website at </a:t>
            </a:r>
            <a:r>
              <a:rPr lang="en-US" dirty="0">
                <a:hlinkClick r:id="rId4"/>
              </a:rPr>
              <a:t>http://californiatac.org</a:t>
            </a:r>
            <a:r>
              <a:rPr lang="en-US" dirty="0"/>
              <a:t>. Selecting the portal link will bring you to the page below. </a:t>
            </a:r>
          </a:p>
          <a:p>
            <a:pPr marL="457200" indent="-457200">
              <a:spcAft>
                <a:spcPts val="0"/>
              </a:spcAft>
              <a:buFont typeface="Arial" panose="020B0604020202020204" pitchFamily="34" charset="0"/>
              <a:buChar char="•"/>
              <a:defRPr/>
            </a:pPr>
            <a:r>
              <a:rPr lang="en-US" dirty="0"/>
              <a:t>To access TIDE, select the Field Test link.</a:t>
            </a:r>
          </a:p>
          <a:p>
            <a:pPr marL="457200" indent="-457200">
              <a:spcAft>
                <a:spcPts val="0"/>
              </a:spcAft>
              <a:buFont typeface="Arial" panose="020B0604020202020204" pitchFamily="34" charset="0"/>
              <a:buChar char="•"/>
              <a:defRPr/>
            </a:pPr>
            <a:r>
              <a:rPr lang="en-US" dirty="0"/>
              <a:t>A direct link to the California Smarter Balanced Portal may be found in the TIDE User Guide. </a:t>
            </a:r>
            <a:r>
              <a:rPr lang="en-US" dirty="0" smtClean="0"/>
              <a:t>(linked on our CAASPP  website)</a:t>
            </a:r>
            <a:endParaRPr lang="en-US" dirty="0"/>
          </a:p>
        </p:txBody>
      </p:sp>
      <p:pic>
        <p:nvPicPr>
          <p:cNvPr id="7" name="Picture 2"/>
          <p:cNvPicPr>
            <a:picLocks noChangeAspect="1" noChangeArrowheads="1"/>
          </p:cNvPicPr>
          <p:nvPr/>
        </p:nvPicPr>
        <p:blipFill>
          <a:blip r:embed="rId5" cstate="print">
            <a:extLst/>
          </a:blip>
          <a:srcRect/>
          <a:stretch>
            <a:fillRect/>
          </a:stretch>
        </p:blipFill>
        <p:spPr bwMode="auto">
          <a:xfrm>
            <a:off x="2362200" y="3962400"/>
            <a:ext cx="4834431" cy="2707719"/>
          </a:xfrm>
          <a:prstGeom prst="rect">
            <a:avLst/>
          </a:prstGeom>
          <a:noFill/>
          <a:ln>
            <a:noFill/>
          </a:ln>
          <a:effectLst>
            <a:glow rad="63500">
              <a:schemeClr val="accent1">
                <a:satMod val="175000"/>
                <a:alpha val="40000"/>
              </a:schemeClr>
            </a:glow>
          </a:effectLst>
          <a:extLst/>
        </p:spPr>
      </p:pic>
      <p:sp>
        <p:nvSpPr>
          <p:cNvPr id="4" name="Rectangle 3"/>
          <p:cNvSpPr/>
          <p:nvPr/>
        </p:nvSpPr>
        <p:spPr>
          <a:xfrm rot="10800000" flipV="1">
            <a:off x="26020" y="1172737"/>
            <a:ext cx="1421780" cy="1754326"/>
          </a:xfrm>
          <a:prstGeom prst="rect">
            <a:avLst/>
          </a:prstGeom>
        </p:spPr>
        <p:txBody>
          <a:bodyPr wrap="square">
            <a:spAutoFit/>
          </a:bodyPr>
          <a:lstStyle/>
          <a:p>
            <a:pPr>
              <a:defRPr/>
            </a:pPr>
            <a:r>
              <a:rPr lang="en-US" b="1" dirty="0">
                <a:solidFill>
                  <a:srgbClr val="FF0000"/>
                </a:solidFill>
              </a:rPr>
              <a:t>Note: </a:t>
            </a:r>
            <a:r>
              <a:rPr lang="en-US" b="1" dirty="0"/>
              <a:t>DCs add </a:t>
            </a:r>
            <a:r>
              <a:rPr lang="en-US" b="1" dirty="0" smtClean="0"/>
              <a:t>SC users</a:t>
            </a:r>
            <a:r>
              <a:rPr lang="en-US" b="1" dirty="0"/>
              <a:t>; </a:t>
            </a:r>
            <a:r>
              <a:rPr lang="en-US" b="1" dirty="0" smtClean="0"/>
              <a:t>     </a:t>
            </a:r>
          </a:p>
          <a:p>
            <a:pPr>
              <a:defRPr/>
            </a:pPr>
            <a:endParaRPr lang="en-US" b="1" dirty="0"/>
          </a:p>
          <a:p>
            <a:pPr>
              <a:defRPr/>
            </a:pPr>
            <a:r>
              <a:rPr lang="en-US" b="1" dirty="0" smtClean="0"/>
              <a:t>SCs </a:t>
            </a:r>
            <a:r>
              <a:rPr lang="en-US" b="1" dirty="0"/>
              <a:t>add TA users. </a:t>
            </a:r>
          </a:p>
        </p:txBody>
      </p:sp>
    </p:spTree>
    <p:extLst>
      <p:ext uri="{BB962C8B-B14F-4D97-AF65-F5344CB8AC3E}">
        <p14:creationId xmlns:p14="http://schemas.microsoft.com/office/powerpoint/2010/main" val="1805737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Accessing TIDE</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2431435"/>
          </a:xfrm>
          <a:prstGeom prst="rect">
            <a:avLst/>
          </a:prstGeom>
          <a:noFill/>
        </p:spPr>
        <p:txBody>
          <a:bodyPr wrap="square" rtlCol="0">
            <a:spAutoFit/>
          </a:bodyPr>
          <a:lstStyle/>
          <a:p>
            <a:pPr marL="457200" indent="-457200">
              <a:spcAft>
                <a:spcPts val="0"/>
              </a:spcAft>
              <a:buFont typeface="Arial" pitchFamily="34" charset="0"/>
              <a:buChar char="•"/>
              <a:defRPr/>
            </a:pPr>
            <a:r>
              <a:rPr lang="en-US" sz="2600" dirty="0"/>
              <a:t>Select the </a:t>
            </a:r>
            <a:r>
              <a:rPr lang="en-US" sz="2600" i="1" dirty="0"/>
              <a:t>Online TIDE System for California Users</a:t>
            </a:r>
            <a:r>
              <a:rPr lang="en-US" sz="2600" dirty="0"/>
              <a:t> card.</a:t>
            </a:r>
          </a:p>
          <a:p>
            <a:pPr marL="457200" indent="-457200">
              <a:spcAft>
                <a:spcPts val="0"/>
              </a:spcAft>
              <a:buFont typeface="Arial" pitchFamily="34" charset="0"/>
              <a:buChar char="•"/>
              <a:defRPr/>
            </a:pPr>
            <a:r>
              <a:rPr lang="en-US" sz="2600" dirty="0"/>
              <a:t>When logging into TIDE for the first time, users will be prompted to change their password.</a:t>
            </a:r>
          </a:p>
          <a:p>
            <a:pPr marL="0" lvl="1"/>
            <a:endParaRPr lang="en-US" sz="2400" dirty="0"/>
          </a:p>
          <a:p>
            <a:pPr marL="171450" lvl="1" indent="-171450">
              <a:buFont typeface="Arial" pitchFamily="34" charset="0"/>
              <a:buChar char="•"/>
            </a:pP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22</a:t>
            </a:fld>
            <a:endParaRPr lang="en-US"/>
          </a:p>
        </p:txBody>
      </p:sp>
      <p:pic>
        <p:nvPicPr>
          <p:cNvPr id="7" name="Picture 7"/>
          <p:cNvPicPr>
            <a:picLocks noChangeAspect="1" noChangeArrowheads="1"/>
          </p:cNvPicPr>
          <p:nvPr/>
        </p:nvPicPr>
        <p:blipFill>
          <a:blip r:embed="rId4" cstate="print">
            <a:extLst/>
          </a:blip>
          <a:srcRect/>
          <a:stretch>
            <a:fillRect/>
          </a:stretch>
        </p:blipFill>
        <p:spPr bwMode="auto">
          <a:xfrm>
            <a:off x="6019800" y="3962400"/>
            <a:ext cx="2498834" cy="2655011"/>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598419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TIDE:  First-Time Users</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4616648"/>
          </a:xfrm>
          <a:prstGeom prst="rect">
            <a:avLst/>
          </a:prstGeom>
          <a:noFill/>
        </p:spPr>
        <p:txBody>
          <a:bodyPr wrap="square" rtlCol="0">
            <a:spAutoFit/>
          </a:bodyPr>
          <a:lstStyle/>
          <a:p>
            <a:pPr marL="463550" indent="-463550">
              <a:spcBef>
                <a:spcPct val="20000"/>
              </a:spcBef>
              <a:buFont typeface="Arial" charset="0"/>
              <a:buChar char="•"/>
              <a:defRPr/>
            </a:pPr>
            <a:r>
              <a:rPr lang="en-US" altLang="en-US" sz="2600" dirty="0">
                <a:latin typeface="Arial" charset="0"/>
              </a:rPr>
              <a:t>When a user is added to TIDE, the user will receive an automated email from </a:t>
            </a:r>
            <a:r>
              <a:rPr lang="en-US" altLang="en-US" sz="2600" dirty="0">
                <a:latin typeface="Arial" charset="0"/>
                <a:hlinkClick r:id="rId4"/>
              </a:rPr>
              <a:t>Smarter-CA-DoNotReply@airast.org</a:t>
            </a:r>
            <a:r>
              <a:rPr lang="en-US" altLang="en-US" sz="2600" dirty="0">
                <a:latin typeface="Arial" charset="0"/>
              </a:rPr>
              <a:t> that contains the following:</a:t>
            </a:r>
          </a:p>
          <a:p>
            <a:pPr marL="908050" lvl="1" indent="-444500">
              <a:spcBef>
                <a:spcPts val="0"/>
              </a:spcBef>
              <a:buFont typeface="Arial" charset="0"/>
              <a:buChar char="–"/>
              <a:defRPr/>
            </a:pPr>
            <a:r>
              <a:rPr lang="en-US" altLang="en-US" dirty="0">
                <a:latin typeface="Arial" charset="0"/>
              </a:rPr>
              <a:t>User role</a:t>
            </a:r>
          </a:p>
          <a:p>
            <a:pPr marL="908050" lvl="1" indent="-444500">
              <a:spcBef>
                <a:spcPts val="0"/>
              </a:spcBef>
              <a:buFont typeface="Arial" charset="0"/>
              <a:buChar char="–"/>
              <a:defRPr/>
            </a:pPr>
            <a:r>
              <a:rPr lang="en-US" altLang="en-US" dirty="0">
                <a:latin typeface="Arial" charset="0"/>
              </a:rPr>
              <a:t>Temporary password that must be changed upon initial login</a:t>
            </a:r>
          </a:p>
          <a:p>
            <a:pPr marL="465138" indent="-465138">
              <a:spcBef>
                <a:spcPts val="0"/>
              </a:spcBef>
              <a:buFont typeface="Arial" charset="0"/>
              <a:buChar char="•"/>
              <a:defRPr/>
            </a:pPr>
            <a:r>
              <a:rPr lang="en-US" altLang="en-US" sz="2600" dirty="0">
                <a:latin typeface="Arial" charset="0"/>
              </a:rPr>
              <a:t>If user has not received the e-mail with temporary password, he or she should contact </a:t>
            </a:r>
            <a:r>
              <a:rPr lang="en-US" altLang="en-US" sz="2600" dirty="0" smtClean="0">
                <a:latin typeface="Arial" charset="0"/>
                <a:hlinkClick r:id="rId5"/>
              </a:rPr>
              <a:t>CAASPPSupport@scusd.edu</a:t>
            </a:r>
            <a:r>
              <a:rPr lang="en-US" altLang="en-US" sz="2600" dirty="0" smtClean="0">
                <a:latin typeface="Arial" charset="0"/>
              </a:rPr>
              <a:t> or </a:t>
            </a:r>
            <a:r>
              <a:rPr lang="en-US" altLang="en-US" sz="2600" dirty="0" err="1" smtClean="0">
                <a:latin typeface="Arial" charset="0"/>
              </a:rPr>
              <a:t>CalTAC</a:t>
            </a:r>
            <a:r>
              <a:rPr lang="en-US" altLang="en-US" sz="2600" dirty="0">
                <a:latin typeface="Arial" charset="0"/>
              </a:rPr>
              <a:t>.</a:t>
            </a:r>
          </a:p>
          <a:p>
            <a:pPr marL="465138" indent="-465138">
              <a:spcBef>
                <a:spcPts val="0"/>
              </a:spcBef>
              <a:buFont typeface="Arial" charset="0"/>
              <a:buChar char="•"/>
              <a:defRPr/>
            </a:pPr>
            <a:endParaRPr lang="en-US" altLang="en-US" sz="2600" dirty="0">
              <a:latin typeface="Arial" charset="0"/>
            </a:endParaRPr>
          </a:p>
          <a:p>
            <a:pPr marL="0" lvl="1"/>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23</a:t>
            </a:fld>
            <a:endParaRPr lang="en-US"/>
          </a:p>
        </p:txBody>
      </p:sp>
    </p:spTree>
    <p:extLst>
      <p:ext uri="{BB962C8B-B14F-4D97-AF65-F5344CB8AC3E}">
        <p14:creationId xmlns:p14="http://schemas.microsoft.com/office/powerpoint/2010/main" val="3605205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Accessing TIDE</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461665"/>
          </a:xfrm>
          <a:prstGeom prst="rect">
            <a:avLst/>
          </a:prstGeom>
          <a:noFill/>
        </p:spPr>
        <p:txBody>
          <a:bodyPr wrap="square" rtlCol="0">
            <a:spAutoFit/>
          </a:bodyPr>
          <a:lstStyle/>
          <a:p>
            <a:pPr marL="171450" lvl="1" indent="-171450">
              <a:buFont typeface="Arial" pitchFamily="34" charset="0"/>
              <a:buChar char="•"/>
            </a:pP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24</a:t>
            </a:fld>
            <a:endParaRPr lang="en-US"/>
          </a:p>
        </p:txBody>
      </p:sp>
      <p:pic>
        <p:nvPicPr>
          <p:cNvPr id="7" name="Picture 3"/>
          <p:cNvPicPr>
            <a:picLocks noChangeAspect="1" noChangeArrowheads="1"/>
          </p:cNvPicPr>
          <p:nvPr/>
        </p:nvPicPr>
        <p:blipFill>
          <a:blip r:embed="rId4" cstate="print">
            <a:extLst/>
          </a:blip>
          <a:srcRect/>
          <a:stretch>
            <a:fillRect/>
          </a:stretch>
        </p:blipFill>
        <p:spPr bwMode="auto">
          <a:xfrm>
            <a:off x="1447800" y="2012432"/>
            <a:ext cx="7315200" cy="4235968"/>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97641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524000" y="2438400"/>
            <a:ext cx="3048000" cy="3170099"/>
          </a:xfrm>
          <a:prstGeom prst="rect">
            <a:avLst/>
          </a:prstGeom>
          <a:noFill/>
        </p:spPr>
        <p:txBody>
          <a:bodyPr wrap="square" rtlCol="0">
            <a:spAutoFit/>
          </a:bodyPr>
          <a:lstStyle/>
          <a:p>
            <a:pPr marL="465138" indent="-465138">
              <a:buFont typeface="Arial" pitchFamily="34" charset="0"/>
              <a:buChar char="•"/>
              <a:defRPr/>
            </a:pPr>
            <a:r>
              <a:rPr lang="en-US" sz="2000" dirty="0" smtClean="0">
                <a:solidFill>
                  <a:prstClr val="black"/>
                </a:solidFill>
              </a:rPr>
              <a:t>To </a:t>
            </a:r>
            <a:r>
              <a:rPr lang="en-US" sz="2000" dirty="0">
                <a:solidFill>
                  <a:prstClr val="black"/>
                </a:solidFill>
              </a:rPr>
              <a:t>log in, the user should enter his or her username and password. </a:t>
            </a:r>
          </a:p>
          <a:p>
            <a:pPr marL="465138" indent="-465138">
              <a:buFont typeface="Arial" pitchFamily="34" charset="0"/>
              <a:buChar char="•"/>
              <a:defRPr/>
            </a:pPr>
            <a:r>
              <a:rPr lang="en-US" sz="2000" dirty="0">
                <a:solidFill>
                  <a:prstClr val="black"/>
                </a:solidFill>
              </a:rPr>
              <a:t>If a user has access to multiple schools or districts, he or she may be prompted to choose an LEA, and/or a school</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Logging In</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25</a:t>
            </a:fld>
            <a:endParaRPr lang="en-US"/>
          </a:p>
        </p:txBody>
      </p:sp>
      <p:pic>
        <p:nvPicPr>
          <p:cNvPr id="8" name="Picture 8"/>
          <p:cNvPicPr>
            <a:picLocks noChangeAspect="1" noChangeArrowheads="1"/>
          </p:cNvPicPr>
          <p:nvPr/>
        </p:nvPicPr>
        <p:blipFill>
          <a:blip r:embed="rId4" cstate="print">
            <a:extLst/>
          </a:blip>
          <a:srcRect/>
          <a:stretch>
            <a:fillRect/>
          </a:stretch>
        </p:blipFill>
        <p:spPr bwMode="auto">
          <a:xfrm>
            <a:off x="4651917" y="2135832"/>
            <a:ext cx="3933825" cy="3971925"/>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47964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600200" y="3657600"/>
            <a:ext cx="7086600" cy="2200602"/>
          </a:xfrm>
          <a:prstGeom prst="rect">
            <a:avLst/>
          </a:prstGeom>
          <a:noFill/>
        </p:spPr>
        <p:txBody>
          <a:bodyPr wrap="square" rtlCol="0">
            <a:spAutoFit/>
          </a:bodyPr>
          <a:lstStyle/>
          <a:p>
            <a:pPr marL="465138" indent="-465138">
              <a:spcBef>
                <a:spcPct val="0"/>
              </a:spcBef>
              <a:spcAft>
                <a:spcPts val="600"/>
              </a:spcAft>
            </a:pPr>
            <a:r>
              <a:rPr lang="en-US" altLang="en-US" sz="2600" dirty="0">
                <a:solidFill>
                  <a:srgbClr val="000000"/>
                </a:solidFill>
              </a:rPr>
              <a:t>The </a:t>
            </a:r>
            <a:r>
              <a:rPr lang="en-US" altLang="en-US" sz="2600" b="1" dirty="0">
                <a:solidFill>
                  <a:srgbClr val="000000"/>
                </a:solidFill>
              </a:rPr>
              <a:t>Manage Users</a:t>
            </a:r>
            <a:r>
              <a:rPr lang="en-US" altLang="en-US" sz="2600" dirty="0">
                <a:solidFill>
                  <a:srgbClr val="000000"/>
                </a:solidFill>
              </a:rPr>
              <a:t> tab may be used to:</a:t>
            </a:r>
          </a:p>
          <a:p>
            <a:pPr marL="909638" lvl="1" indent="-446088">
              <a:spcBef>
                <a:spcPct val="0"/>
              </a:spcBef>
              <a:spcAft>
                <a:spcPts val="400"/>
              </a:spcAft>
              <a:buFont typeface="Arial" pitchFamily="34" charset="0"/>
              <a:buChar char="−"/>
            </a:pPr>
            <a:r>
              <a:rPr lang="en-US" altLang="en-US" sz="2400" dirty="0" smtClean="0">
                <a:solidFill>
                  <a:srgbClr val="000000"/>
                </a:solidFill>
              </a:rPr>
              <a:t>Add </a:t>
            </a:r>
            <a:r>
              <a:rPr lang="en-US" altLang="en-US" sz="2400" dirty="0">
                <a:solidFill>
                  <a:srgbClr val="000000"/>
                </a:solidFill>
              </a:rPr>
              <a:t>new user (individual user)</a:t>
            </a:r>
          </a:p>
          <a:p>
            <a:pPr marL="909638" lvl="1" indent="-446088">
              <a:spcBef>
                <a:spcPct val="0"/>
              </a:spcBef>
              <a:spcAft>
                <a:spcPts val="400"/>
              </a:spcAft>
              <a:buFont typeface="Arial" pitchFamily="34" charset="0"/>
              <a:buChar char="−"/>
            </a:pPr>
            <a:r>
              <a:rPr lang="en-US" altLang="en-US" sz="2400" dirty="0">
                <a:solidFill>
                  <a:srgbClr val="000000"/>
                </a:solidFill>
              </a:rPr>
              <a:t>Search for existing user records</a:t>
            </a:r>
          </a:p>
          <a:p>
            <a:pPr marL="909638" lvl="1" indent="-446088">
              <a:spcBef>
                <a:spcPct val="0"/>
              </a:spcBef>
              <a:spcAft>
                <a:spcPts val="400"/>
              </a:spcAft>
              <a:buFont typeface="Arial" pitchFamily="34" charset="0"/>
              <a:buChar char="−"/>
            </a:pPr>
            <a:r>
              <a:rPr lang="en-US" altLang="en-US" sz="2400" dirty="0" smtClean="0">
                <a:solidFill>
                  <a:srgbClr val="000000"/>
                </a:solidFill>
              </a:rPr>
              <a:t>View </a:t>
            </a:r>
            <a:r>
              <a:rPr lang="en-US" altLang="en-US" sz="2400" dirty="0">
                <a:solidFill>
                  <a:srgbClr val="000000"/>
                </a:solidFill>
              </a:rPr>
              <a:t>and/or edit existing user records</a:t>
            </a:r>
          </a:p>
          <a:p>
            <a:pPr marL="909638" lvl="1" indent="-446088">
              <a:spcBef>
                <a:spcPct val="0"/>
              </a:spcBef>
              <a:spcAft>
                <a:spcPts val="400"/>
              </a:spcAft>
              <a:buFont typeface="Arial" pitchFamily="34" charset="0"/>
              <a:buChar char="−"/>
            </a:pPr>
            <a:r>
              <a:rPr lang="en-US" altLang="en-US" sz="2400" dirty="0">
                <a:solidFill>
                  <a:srgbClr val="000000"/>
                </a:solidFill>
              </a:rPr>
              <a:t>Delete an existing user record</a:t>
            </a: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Manage Users Tab</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26</a:t>
            </a:fld>
            <a:endParaRPr lang="en-US"/>
          </a:p>
        </p:txBody>
      </p:sp>
      <p:pic>
        <p:nvPicPr>
          <p:cNvPr id="7" name="Picture 8"/>
          <p:cNvPicPr>
            <a:picLocks noChangeAspect="1" noChangeArrowheads="1"/>
          </p:cNvPicPr>
          <p:nvPr/>
        </p:nvPicPr>
        <p:blipFill>
          <a:blip r:embed="rId4" cstate="print">
            <a:extLst/>
          </a:blip>
          <a:srcRect/>
          <a:stretch>
            <a:fillRect/>
          </a:stretch>
        </p:blipFill>
        <p:spPr bwMode="auto">
          <a:xfrm>
            <a:off x="1371600" y="1828800"/>
            <a:ext cx="7455923" cy="1371742"/>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296828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447800" y="5257800"/>
            <a:ext cx="7086600" cy="1384995"/>
          </a:xfrm>
          <a:prstGeom prst="rect">
            <a:avLst/>
          </a:prstGeom>
          <a:noFill/>
        </p:spPr>
        <p:txBody>
          <a:bodyPr wrap="square" rtlCol="0">
            <a:spAutoFit/>
          </a:bodyPr>
          <a:lstStyle/>
          <a:p>
            <a:pPr>
              <a:spcBef>
                <a:spcPct val="0"/>
              </a:spcBef>
            </a:pPr>
            <a:r>
              <a:rPr lang="en-US" altLang="en-US" sz="2800" dirty="0">
                <a:solidFill>
                  <a:srgbClr val="000000"/>
                </a:solidFill>
              </a:rPr>
              <a:t>The </a:t>
            </a:r>
            <a:r>
              <a:rPr lang="en-US" altLang="en-US" sz="2800" b="1" dirty="0">
                <a:solidFill>
                  <a:srgbClr val="000000"/>
                </a:solidFill>
              </a:rPr>
              <a:t>Add User</a:t>
            </a:r>
            <a:r>
              <a:rPr lang="en-US" altLang="en-US" sz="2800" dirty="0">
                <a:solidFill>
                  <a:srgbClr val="000000"/>
                </a:solidFill>
              </a:rPr>
              <a:t> tab allows you to enter details for a single individual and add them to the system.</a:t>
            </a:r>
          </a:p>
          <a:p>
            <a:pPr>
              <a:spcBef>
                <a:spcPct val="0"/>
              </a:spcBef>
            </a:pPr>
            <a:r>
              <a:rPr lang="en-US" altLang="en-US" sz="2800" dirty="0">
                <a:solidFill>
                  <a:srgbClr val="000000"/>
                </a:solidFill>
              </a:rPr>
              <a:t>DCs and SCs will be able to add users. </a:t>
            </a:r>
            <a:endParaRPr lang="en-US" altLang="en-US" sz="3200" dirty="0">
              <a:solidFill>
                <a:srgbClr val="000000"/>
              </a:solidFill>
            </a:endParaRP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Adding an Individual User</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27</a:t>
            </a:fld>
            <a:endParaRPr lang="en-US"/>
          </a:p>
        </p:txBody>
      </p:sp>
      <p:pic>
        <p:nvPicPr>
          <p:cNvPr id="8" name="Picture 2"/>
          <p:cNvPicPr>
            <a:picLocks noChangeAspect="1" noChangeArrowheads="1"/>
          </p:cNvPicPr>
          <p:nvPr/>
        </p:nvPicPr>
        <p:blipFill>
          <a:blip r:embed="rId4" cstate="print">
            <a:extLst/>
          </a:blip>
          <a:srcRect/>
          <a:stretch>
            <a:fillRect/>
          </a:stretch>
        </p:blipFill>
        <p:spPr bwMode="auto">
          <a:xfrm>
            <a:off x="1447800" y="2108782"/>
            <a:ext cx="7467600" cy="2648341"/>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1925199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371600" y="1905000"/>
            <a:ext cx="7086600" cy="3190617"/>
          </a:xfrm>
          <a:prstGeom prst="rect">
            <a:avLst/>
          </a:prstGeom>
          <a:noFill/>
        </p:spPr>
        <p:txBody>
          <a:bodyPr wrap="square" rtlCol="0">
            <a:spAutoFit/>
          </a:bodyPr>
          <a:lstStyle/>
          <a:p>
            <a:pPr marL="342900" indent="-342900">
              <a:spcAft>
                <a:spcPts val="0"/>
              </a:spcAft>
              <a:buFont typeface="Arial" panose="020B0604020202020204" pitchFamily="34" charset="0"/>
              <a:buChar char="•"/>
              <a:defRPr/>
            </a:pPr>
            <a:r>
              <a:rPr lang="en-US" sz="2200" dirty="0">
                <a:solidFill>
                  <a:prstClr val="black"/>
                </a:solidFill>
              </a:rPr>
              <a:t>For reference purposes, a user may choose to export a list of users in his or her school or district.</a:t>
            </a:r>
          </a:p>
          <a:p>
            <a:pPr lvl="2" indent="-457200">
              <a:spcAft>
                <a:spcPts val="200"/>
              </a:spcAft>
              <a:buFont typeface="Arial" pitchFamily="34" charset="0"/>
              <a:buChar char="−"/>
              <a:defRPr/>
            </a:pPr>
            <a:r>
              <a:rPr lang="en-US" altLang="en-US" sz="2200" dirty="0">
                <a:solidFill>
                  <a:prstClr val="black"/>
                </a:solidFill>
                <a:latin typeface="Arial"/>
                <a:cs typeface="Times New Roman" pitchFamily="18" charset="0"/>
              </a:rPr>
              <a:t>Users may conduct a search for other users.</a:t>
            </a:r>
          </a:p>
          <a:p>
            <a:pPr lvl="2" indent="-457200">
              <a:spcAft>
                <a:spcPts val="200"/>
              </a:spcAft>
              <a:buFont typeface="Arial" pitchFamily="34" charset="0"/>
              <a:buChar char="−"/>
              <a:defRPr/>
            </a:pPr>
            <a:r>
              <a:rPr lang="en-US" altLang="en-US" sz="2200" dirty="0">
                <a:solidFill>
                  <a:prstClr val="black"/>
                </a:solidFill>
                <a:latin typeface="Arial"/>
                <a:cs typeface="Times New Roman" pitchFamily="18" charset="0"/>
              </a:rPr>
              <a:t>To export the resulting list of users, </a:t>
            </a:r>
            <a:r>
              <a:rPr lang="en-US" sz="2200" dirty="0">
                <a:solidFill>
                  <a:prstClr val="black"/>
                </a:solidFill>
              </a:rPr>
              <a:t>select [</a:t>
            </a:r>
            <a:r>
              <a:rPr lang="en-US" sz="2200" b="1" dirty="0">
                <a:solidFill>
                  <a:prstClr val="black"/>
                </a:solidFill>
              </a:rPr>
              <a:t>Export</a:t>
            </a:r>
            <a:r>
              <a:rPr lang="en-US" sz="2200" dirty="0">
                <a:solidFill>
                  <a:prstClr val="black"/>
                </a:solidFill>
              </a:rPr>
              <a:t>] and select the desired format (Excel or CSV). </a:t>
            </a:r>
          </a:p>
          <a:p>
            <a:pPr lvl="2" indent="-457200">
              <a:spcAft>
                <a:spcPts val="200"/>
              </a:spcAft>
              <a:buFont typeface="Arial" pitchFamily="34" charset="0"/>
              <a:buChar char="−"/>
              <a:defRPr/>
            </a:pPr>
            <a:r>
              <a:rPr lang="en-US" sz="2200" dirty="0">
                <a:solidFill>
                  <a:prstClr val="black"/>
                </a:solidFill>
              </a:rPr>
              <a:t>You may select a subgroup of users for export by selecting the check box next to each record you want to include in the export.</a:t>
            </a: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Export a List of Users</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28</a:t>
            </a:fld>
            <a:endParaRPr lang="en-US"/>
          </a:p>
        </p:txBody>
      </p:sp>
      <p:pic>
        <p:nvPicPr>
          <p:cNvPr id="7" name="Picture 2"/>
          <p:cNvPicPr>
            <a:picLocks noChangeAspect="1" noChangeArrowheads="1"/>
          </p:cNvPicPr>
          <p:nvPr/>
        </p:nvPicPr>
        <p:blipFill>
          <a:blip r:embed="rId4" cstate="print">
            <a:extLst/>
          </a:blip>
          <a:srcRect/>
          <a:stretch>
            <a:fillRect/>
          </a:stretch>
        </p:blipFill>
        <p:spPr bwMode="auto">
          <a:xfrm>
            <a:off x="1371600" y="5095617"/>
            <a:ext cx="7630510" cy="1436332"/>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786526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524000" y="3733800"/>
            <a:ext cx="7086600" cy="2092881"/>
          </a:xfrm>
          <a:prstGeom prst="rect">
            <a:avLst/>
          </a:prstGeom>
          <a:noFill/>
        </p:spPr>
        <p:txBody>
          <a:bodyPr wrap="square" rtlCol="0">
            <a:spAutoFit/>
          </a:bodyPr>
          <a:lstStyle/>
          <a:p>
            <a:pPr>
              <a:spcAft>
                <a:spcPts val="0"/>
              </a:spcAft>
              <a:defRPr/>
            </a:pPr>
            <a:r>
              <a:rPr lang="en-US" sz="2600" dirty="0">
                <a:solidFill>
                  <a:prstClr val="black"/>
                </a:solidFill>
              </a:rPr>
              <a:t>The </a:t>
            </a:r>
            <a:r>
              <a:rPr lang="en-US" sz="2600" b="1" dirty="0">
                <a:solidFill>
                  <a:prstClr val="black"/>
                </a:solidFill>
              </a:rPr>
              <a:t>Student Information </a:t>
            </a:r>
            <a:r>
              <a:rPr lang="en-US" sz="2600" dirty="0">
                <a:solidFill>
                  <a:prstClr val="black"/>
                </a:solidFill>
              </a:rPr>
              <a:t>tab may be used to:</a:t>
            </a:r>
          </a:p>
          <a:p>
            <a:pPr marL="458788" lvl="1" indent="-458788">
              <a:spcAft>
                <a:spcPts val="0"/>
              </a:spcAft>
              <a:buFont typeface="Arial" pitchFamily="34" charset="0"/>
              <a:buChar char="•"/>
              <a:defRPr/>
            </a:pPr>
            <a:r>
              <a:rPr lang="en-US" sz="2600" dirty="0">
                <a:solidFill>
                  <a:prstClr val="black"/>
                </a:solidFill>
              </a:rPr>
              <a:t>Search for existing student records</a:t>
            </a:r>
          </a:p>
          <a:p>
            <a:pPr marL="458788" lvl="1" indent="-458788">
              <a:spcAft>
                <a:spcPts val="0"/>
              </a:spcAft>
              <a:buFont typeface="Arial" pitchFamily="34" charset="0"/>
              <a:buChar char="•"/>
              <a:defRPr/>
            </a:pPr>
            <a:r>
              <a:rPr lang="en-US" sz="2600" dirty="0">
                <a:solidFill>
                  <a:prstClr val="black"/>
                </a:solidFill>
              </a:rPr>
              <a:t>Export a list of existing student records</a:t>
            </a:r>
          </a:p>
          <a:p>
            <a:pPr marL="458788" lvl="1" indent="-458788">
              <a:spcAft>
                <a:spcPts val="0"/>
              </a:spcAft>
              <a:buFont typeface="Arial" pitchFamily="34" charset="0"/>
              <a:buChar char="•"/>
              <a:defRPr/>
            </a:pPr>
            <a:r>
              <a:rPr lang="en-US" sz="2600" dirty="0">
                <a:solidFill>
                  <a:prstClr val="black"/>
                </a:solidFill>
              </a:rPr>
              <a:t>View an existing student record</a:t>
            </a:r>
          </a:p>
          <a:p>
            <a:pPr marL="458788" lvl="1" indent="-458788">
              <a:buFont typeface="Arial" pitchFamily="34" charset="0"/>
              <a:buChar char="•"/>
              <a:defRPr/>
            </a:pPr>
            <a:r>
              <a:rPr lang="en-US" sz="2600" dirty="0">
                <a:solidFill>
                  <a:prstClr val="black"/>
                </a:solidFill>
              </a:rPr>
              <a:t>View and update student test settings</a:t>
            </a: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Student Information Tab</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29</a:t>
            </a:fld>
            <a:endParaRPr lang="en-US"/>
          </a:p>
        </p:txBody>
      </p:sp>
      <p:pic>
        <p:nvPicPr>
          <p:cNvPr id="8" name="Picture 8"/>
          <p:cNvPicPr>
            <a:picLocks noChangeAspect="1" noChangeArrowheads="1"/>
          </p:cNvPicPr>
          <p:nvPr/>
        </p:nvPicPr>
        <p:blipFill>
          <a:blip r:embed="rId4" cstate="print">
            <a:extLst/>
          </a:blip>
          <a:srcRect/>
          <a:stretch>
            <a:fillRect/>
          </a:stretch>
        </p:blipFill>
        <p:spPr bwMode="auto">
          <a:xfrm>
            <a:off x="1503556" y="1855317"/>
            <a:ext cx="7488044" cy="1411604"/>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887508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altLang="en-US" sz="2800" dirty="0">
                <a:solidFill>
                  <a:schemeClr val="bg1"/>
                </a:solidFill>
              </a:rPr>
              <a:t>Purpose of the </a:t>
            </a:r>
            <a:r>
              <a:rPr lang="en-US" altLang="en-US" sz="2800" dirty="0" smtClean="0">
                <a:solidFill>
                  <a:schemeClr val="bg1"/>
                </a:solidFill>
              </a:rPr>
              <a:t>Smarter </a:t>
            </a:r>
            <a:r>
              <a:rPr lang="en-US" altLang="en-US" sz="2800" dirty="0">
                <a:solidFill>
                  <a:schemeClr val="bg1"/>
                </a:solidFill>
              </a:rPr>
              <a:t>Balanced Field Test</a:t>
            </a:r>
            <a:endParaRPr lang="en-US" sz="28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a:xfrm>
            <a:off x="1447800" y="1905000"/>
            <a:ext cx="7239000" cy="4724400"/>
          </a:xfrm>
        </p:spPr>
        <p:txBody>
          <a:bodyPr>
            <a:normAutofit lnSpcReduction="10000"/>
          </a:bodyPr>
          <a:lstStyle/>
          <a:p>
            <a:pPr marL="457200" lvl="1">
              <a:buFont typeface="Arial" pitchFamily="34" charset="0"/>
              <a:buChar char="•"/>
              <a:defRPr/>
            </a:pPr>
            <a:r>
              <a:rPr lang="en-US" altLang="en-US" dirty="0"/>
              <a:t>“Test the test”</a:t>
            </a:r>
          </a:p>
          <a:p>
            <a:pPr marL="457200" lvl="1">
              <a:buFont typeface="Arial" pitchFamily="34" charset="0"/>
              <a:buChar char="•"/>
              <a:defRPr/>
            </a:pPr>
            <a:r>
              <a:rPr lang="en-US" altLang="en-US" dirty="0"/>
              <a:t>Evaluate testing software</a:t>
            </a:r>
          </a:p>
          <a:p>
            <a:pPr marL="457200" lvl="1">
              <a:buFont typeface="Arial" pitchFamily="34" charset="0"/>
              <a:buChar char="•"/>
              <a:defRPr/>
            </a:pPr>
            <a:r>
              <a:rPr lang="en-US" altLang="en-US" dirty="0"/>
              <a:t>Ensure quality of test questions</a:t>
            </a:r>
          </a:p>
          <a:p>
            <a:pPr marL="457200" lvl="1">
              <a:buFont typeface="Arial" pitchFamily="34" charset="0"/>
              <a:buChar char="•"/>
              <a:defRPr/>
            </a:pPr>
            <a:r>
              <a:rPr lang="en-US" altLang="en-US" dirty="0"/>
              <a:t>Evaluate the effectiveness of the test administration and training materials</a:t>
            </a:r>
          </a:p>
          <a:p>
            <a:pPr marL="457200" lvl="1">
              <a:buFont typeface="Arial" pitchFamily="34" charset="0"/>
              <a:buChar char="•"/>
              <a:defRPr/>
            </a:pPr>
            <a:r>
              <a:rPr lang="en-US" altLang="en-US" dirty="0"/>
              <a:t>Establish scoring and reporting levels</a:t>
            </a:r>
          </a:p>
          <a:p>
            <a:pPr marL="457200" lvl="1">
              <a:buFont typeface="Arial" pitchFamily="34" charset="0"/>
              <a:buChar char="•"/>
              <a:defRPr/>
            </a:pPr>
            <a:r>
              <a:rPr lang="en-US" altLang="en-US" dirty="0"/>
              <a:t>“Dress rehearsal” for operational assessments in 2015</a:t>
            </a:r>
          </a:p>
          <a:p>
            <a:pPr marL="911225" lvl="2" indent="-447675">
              <a:spcBef>
                <a:spcPct val="0"/>
              </a:spcBef>
              <a:buFont typeface="Arial" pitchFamily="34" charset="0"/>
              <a:buChar char="−"/>
              <a:defRPr/>
            </a:pPr>
            <a:r>
              <a:rPr lang="en-US" altLang="en-US" dirty="0"/>
              <a:t>“Stress test” LEA technology </a:t>
            </a:r>
          </a:p>
          <a:p>
            <a:pPr marL="911225" lvl="2" indent="-447675">
              <a:spcBef>
                <a:spcPct val="0"/>
              </a:spcBef>
              <a:buFont typeface="Arial" pitchFamily="34" charset="0"/>
              <a:buChar char="−"/>
              <a:defRPr/>
            </a:pPr>
            <a:r>
              <a:rPr lang="en-US" altLang="en-US" dirty="0"/>
              <a:t>Familiarize educators, administrators, and students with online </a:t>
            </a:r>
            <a:r>
              <a:rPr lang="en-US" altLang="en-US" dirty="0" smtClean="0"/>
              <a:t>testing</a:t>
            </a:r>
            <a:endParaRPr lang="en-US" altLang="en-US" dirty="0"/>
          </a:p>
        </p:txBody>
      </p:sp>
      <p:sp>
        <p:nvSpPr>
          <p:cNvPr id="2" name="Slide Number Placeholder 1"/>
          <p:cNvSpPr>
            <a:spLocks noGrp="1"/>
          </p:cNvSpPr>
          <p:nvPr>
            <p:ph type="sldNum" sz="quarter" idx="12"/>
          </p:nvPr>
        </p:nvSpPr>
        <p:spPr/>
        <p:txBody>
          <a:bodyPr/>
          <a:lstStyle/>
          <a:p>
            <a:fld id="{F0C47611-A1FD-4321-80E6-333CBFCF1AEE}" type="slidenum">
              <a:rPr lang="en-US" smtClean="0"/>
              <a:t>3</a:t>
            </a:fld>
            <a:endParaRPr lang="en-US"/>
          </a:p>
        </p:txBody>
      </p:sp>
      <p:sp>
        <p:nvSpPr>
          <p:cNvPr id="3" name="TextBox 2"/>
          <p:cNvSpPr txBox="1"/>
          <p:nvPr/>
        </p:nvSpPr>
        <p:spPr>
          <a:xfrm>
            <a:off x="152400" y="1343054"/>
            <a:ext cx="762000" cy="646331"/>
          </a:xfrm>
          <a:prstGeom prst="rect">
            <a:avLst/>
          </a:prstGeom>
          <a:noFill/>
        </p:spPr>
        <p:txBody>
          <a:bodyPr wrap="square" rtlCol="0">
            <a:spAutoFit/>
          </a:bodyPr>
          <a:lstStyle/>
          <a:p>
            <a:r>
              <a:rPr lang="en-US" dirty="0" smtClean="0"/>
              <a:t>TAM </a:t>
            </a:r>
            <a:r>
              <a:rPr lang="en-US" dirty="0" err="1" smtClean="0"/>
              <a:t>pg</a:t>
            </a:r>
            <a:r>
              <a:rPr lang="en-US" dirty="0" smtClean="0"/>
              <a:t> 7</a:t>
            </a:r>
            <a:endParaRPr lang="en-US" dirty="0"/>
          </a:p>
        </p:txBody>
      </p:sp>
    </p:spTree>
    <p:extLst>
      <p:ext uri="{BB962C8B-B14F-4D97-AF65-F5344CB8AC3E}">
        <p14:creationId xmlns:p14="http://schemas.microsoft.com/office/powerpoint/2010/main" val="2493744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295400" y="1905000"/>
            <a:ext cx="7086600" cy="1015663"/>
          </a:xfrm>
          <a:prstGeom prst="rect">
            <a:avLst/>
          </a:prstGeom>
          <a:noFill/>
        </p:spPr>
        <p:txBody>
          <a:bodyPr wrap="square" rtlCol="0">
            <a:spAutoFit/>
          </a:bodyPr>
          <a:lstStyle/>
          <a:p>
            <a:pPr marL="461963" indent="-461963">
              <a:spcAft>
                <a:spcPts val="0"/>
              </a:spcAft>
              <a:buFont typeface="Arial" pitchFamily="34" charset="0"/>
              <a:buChar char="•"/>
              <a:tabLst>
                <a:tab pos="463550" algn="l"/>
              </a:tabLst>
              <a:defRPr/>
            </a:pPr>
            <a:r>
              <a:rPr lang="en-US" sz="2000" dirty="0">
                <a:solidFill>
                  <a:prstClr val="black"/>
                </a:solidFill>
              </a:rPr>
              <a:t>To search for existing student records, select the sub-tab [</a:t>
            </a:r>
            <a:r>
              <a:rPr lang="en-US" sz="2000" b="1" dirty="0">
                <a:solidFill>
                  <a:prstClr val="black"/>
                </a:solidFill>
              </a:rPr>
              <a:t>View Students</a:t>
            </a:r>
            <a:r>
              <a:rPr lang="en-US" sz="2000" dirty="0">
                <a:solidFill>
                  <a:prstClr val="black"/>
                </a:solidFill>
              </a:rPr>
              <a:t>].</a:t>
            </a:r>
          </a:p>
          <a:p>
            <a:pPr marL="461963" indent="-461963">
              <a:spcAft>
                <a:spcPts val="0"/>
              </a:spcAft>
              <a:buFont typeface="Arial" pitchFamily="34" charset="0"/>
              <a:buChar char="•"/>
              <a:tabLst>
                <a:tab pos="463550" algn="l"/>
              </a:tabLst>
              <a:defRPr/>
            </a:pPr>
            <a:r>
              <a:rPr lang="en-US" sz="2000" dirty="0">
                <a:solidFill>
                  <a:prstClr val="black"/>
                </a:solidFill>
              </a:rPr>
              <a:t>Select a district and school from the drop-down menu. </a:t>
            </a: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View Student Information</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30</a:t>
            </a:fld>
            <a:endParaRPr lang="en-US"/>
          </a:p>
        </p:txBody>
      </p:sp>
      <p:pic>
        <p:nvPicPr>
          <p:cNvPr id="7" name="Picture 9"/>
          <p:cNvPicPr>
            <a:picLocks noChangeAspect="1" noChangeArrowheads="1"/>
          </p:cNvPicPr>
          <p:nvPr/>
        </p:nvPicPr>
        <p:blipFill>
          <a:blip r:embed="rId4" cstate="print">
            <a:extLst/>
          </a:blip>
          <a:srcRect/>
          <a:stretch>
            <a:fillRect/>
          </a:stretch>
        </p:blipFill>
        <p:spPr bwMode="auto">
          <a:xfrm>
            <a:off x="3968930" y="2971800"/>
            <a:ext cx="4954090" cy="2971800"/>
          </a:xfrm>
          <a:prstGeom prst="rect">
            <a:avLst/>
          </a:prstGeom>
          <a:noFill/>
          <a:ln>
            <a:noFill/>
          </a:ln>
          <a:effectLst>
            <a:glow rad="63500">
              <a:schemeClr val="accent1">
                <a:satMod val="175000"/>
                <a:alpha val="40000"/>
              </a:schemeClr>
            </a:glow>
          </a:effectLst>
          <a:extLst/>
        </p:spPr>
      </p:pic>
      <p:sp>
        <p:nvSpPr>
          <p:cNvPr id="3" name="Rectangle 2"/>
          <p:cNvSpPr/>
          <p:nvPr/>
        </p:nvSpPr>
        <p:spPr>
          <a:xfrm>
            <a:off x="1600200" y="3276600"/>
            <a:ext cx="1905000" cy="2308324"/>
          </a:xfrm>
          <a:prstGeom prst="rect">
            <a:avLst/>
          </a:prstGeom>
        </p:spPr>
        <p:txBody>
          <a:bodyPr wrap="square">
            <a:spAutoFit/>
          </a:bodyPr>
          <a:lstStyle/>
          <a:p>
            <a:pPr>
              <a:spcAft>
                <a:spcPts val="0"/>
              </a:spcAft>
              <a:tabLst>
                <a:tab pos="463550" algn="l"/>
              </a:tabLst>
              <a:defRPr/>
            </a:pPr>
            <a:r>
              <a:rPr lang="en-US" b="1" dirty="0">
                <a:solidFill>
                  <a:srgbClr val="FF0000"/>
                </a:solidFill>
              </a:rPr>
              <a:t>Note: </a:t>
            </a:r>
            <a:r>
              <a:rPr lang="en-US" dirty="0">
                <a:solidFill>
                  <a:prstClr val="black"/>
                </a:solidFill>
              </a:rPr>
              <a:t>Users only have access to students in districts and schools with which they are associated in TIDE.</a:t>
            </a:r>
          </a:p>
        </p:txBody>
      </p:sp>
    </p:spTree>
    <p:extLst>
      <p:ext uri="{BB962C8B-B14F-4D97-AF65-F5344CB8AC3E}">
        <p14:creationId xmlns:p14="http://schemas.microsoft.com/office/powerpoint/2010/main" val="1349362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295400" y="1905000"/>
            <a:ext cx="7086600" cy="3077766"/>
          </a:xfrm>
          <a:prstGeom prst="rect">
            <a:avLst/>
          </a:prstGeom>
          <a:noFill/>
        </p:spPr>
        <p:txBody>
          <a:bodyPr wrap="square" rtlCol="0">
            <a:spAutoFit/>
          </a:bodyPr>
          <a:lstStyle/>
          <a:p>
            <a:pPr marL="461963" indent="-461963">
              <a:spcAft>
                <a:spcPts val="0"/>
              </a:spcAft>
              <a:buFont typeface="Arial" pitchFamily="34" charset="0"/>
              <a:buChar char="•"/>
              <a:defRPr/>
            </a:pPr>
            <a:r>
              <a:rPr lang="en-US" sz="2200" dirty="0">
                <a:solidFill>
                  <a:prstClr val="black"/>
                </a:solidFill>
              </a:rPr>
              <a:t>The search will result in a table similar to the one shown below.</a:t>
            </a:r>
          </a:p>
          <a:p>
            <a:pPr marL="461963" indent="-461963">
              <a:spcAft>
                <a:spcPts val="0"/>
              </a:spcAft>
              <a:buFont typeface="Arial" pitchFamily="34" charset="0"/>
              <a:buChar char="•"/>
              <a:defRPr/>
            </a:pPr>
            <a:r>
              <a:rPr lang="en-US" sz="2200" dirty="0">
                <a:solidFill>
                  <a:prstClr val="black"/>
                </a:solidFill>
              </a:rPr>
              <a:t>Results may be sorted by selecting the column header above the data.</a:t>
            </a:r>
          </a:p>
          <a:p>
            <a:pPr marL="461963" indent="-461963">
              <a:spcAft>
                <a:spcPts val="0"/>
              </a:spcAft>
              <a:buFont typeface="Arial" pitchFamily="34" charset="0"/>
              <a:buChar char="•"/>
              <a:defRPr/>
            </a:pPr>
            <a:r>
              <a:rPr lang="en-US" sz="2200" dirty="0">
                <a:solidFill>
                  <a:prstClr val="black"/>
                </a:solidFill>
              </a:rPr>
              <a:t>It may be helpful to export a list of students in order to verify the correctness of their information and assist them in logging in to the test.</a:t>
            </a:r>
          </a:p>
          <a:p>
            <a:pPr lvl="2" indent="-457200">
              <a:spcAft>
                <a:spcPts val="200"/>
              </a:spcAft>
              <a:buFont typeface="Arial" pitchFamily="34" charset="0"/>
              <a:buChar char="−"/>
              <a:defRPr/>
            </a:pPr>
            <a:r>
              <a:rPr lang="en-US" altLang="en-US" sz="2000" dirty="0">
                <a:solidFill>
                  <a:prstClr val="black"/>
                </a:solidFill>
                <a:latin typeface="Arial"/>
                <a:cs typeface="Times New Roman" pitchFamily="18" charset="0"/>
              </a:rPr>
              <a:t>Users may export the full results table or a subset of those results in </a:t>
            </a:r>
            <a:r>
              <a:rPr lang="en-US" sz="2000" dirty="0">
                <a:solidFill>
                  <a:prstClr val="black"/>
                </a:solidFill>
              </a:rPr>
              <a:t>Excel or CSV format. </a:t>
            </a: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Export of List of Students</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31</a:t>
            </a:fld>
            <a:endParaRPr lang="en-US"/>
          </a:p>
        </p:txBody>
      </p:sp>
      <p:pic>
        <p:nvPicPr>
          <p:cNvPr id="8" name="Picture 8"/>
          <p:cNvPicPr>
            <a:picLocks noChangeAspect="1" noChangeArrowheads="1"/>
          </p:cNvPicPr>
          <p:nvPr/>
        </p:nvPicPr>
        <p:blipFill>
          <a:blip r:embed="rId4" cstate="print">
            <a:extLst/>
          </a:blip>
          <a:srcRect/>
          <a:stretch>
            <a:fillRect/>
          </a:stretch>
        </p:blipFill>
        <p:spPr bwMode="auto">
          <a:xfrm>
            <a:off x="1600200" y="4928562"/>
            <a:ext cx="7391400" cy="1420544"/>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424507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1"/>
            <a:ext cx="9144000" cy="6858000"/>
          </a:xfrm>
          <a:prstGeom prst="rect">
            <a:avLst/>
          </a:prstGeom>
        </p:spPr>
      </p:pic>
      <p:sp>
        <p:nvSpPr>
          <p:cNvPr id="6" name="TextBox 5"/>
          <p:cNvSpPr txBox="1"/>
          <p:nvPr/>
        </p:nvSpPr>
        <p:spPr>
          <a:xfrm>
            <a:off x="1295400" y="1905000"/>
            <a:ext cx="7086600" cy="3970318"/>
          </a:xfrm>
          <a:prstGeom prst="rect">
            <a:avLst/>
          </a:prstGeom>
          <a:noFill/>
        </p:spPr>
        <p:txBody>
          <a:bodyPr wrap="square" rtlCol="0">
            <a:spAutoFit/>
          </a:bodyPr>
          <a:lstStyle/>
          <a:p>
            <a:pPr marL="461963" indent="-461963">
              <a:spcAft>
                <a:spcPts val="0"/>
              </a:spcAft>
              <a:buFont typeface="Arial" pitchFamily="34" charset="0"/>
              <a:buChar char="•"/>
              <a:defRPr/>
            </a:pPr>
            <a:r>
              <a:rPr lang="en-US" sz="3600" dirty="0" smtClean="0">
                <a:solidFill>
                  <a:prstClr val="black"/>
                </a:solidFill>
              </a:rPr>
              <a:t>Any missing or wrong information on students, email </a:t>
            </a:r>
            <a:r>
              <a:rPr lang="en-US" sz="3600" dirty="0" smtClean="0">
                <a:solidFill>
                  <a:prstClr val="black"/>
                </a:solidFill>
                <a:hlinkClick r:id="rId4"/>
              </a:rPr>
              <a:t>CAASPP@scusd.edu</a:t>
            </a:r>
            <a:r>
              <a:rPr lang="en-US" sz="3600" dirty="0" smtClean="0">
                <a:solidFill>
                  <a:prstClr val="black"/>
                </a:solidFill>
              </a:rPr>
              <a:t> </a:t>
            </a:r>
          </a:p>
          <a:p>
            <a:pPr>
              <a:spcAft>
                <a:spcPts val="0"/>
              </a:spcAft>
              <a:defRPr/>
            </a:pPr>
            <a:endParaRPr lang="en-US" sz="3600" dirty="0" smtClean="0">
              <a:solidFill>
                <a:prstClr val="black"/>
              </a:solidFill>
            </a:endParaRPr>
          </a:p>
          <a:p>
            <a:pPr marL="461963" indent="-461963">
              <a:spcAft>
                <a:spcPts val="0"/>
              </a:spcAft>
              <a:buFont typeface="Arial" pitchFamily="34" charset="0"/>
              <a:buChar char="•"/>
              <a:defRPr/>
            </a:pPr>
            <a:r>
              <a:rPr lang="en-US" sz="3600" dirty="0" smtClean="0">
                <a:solidFill>
                  <a:prstClr val="black"/>
                </a:solidFill>
              </a:rPr>
              <a:t>We will get your concerns to Joanne Corby the Calpads Coordinator to rectify</a:t>
            </a:r>
            <a:endParaRPr lang="en-US" sz="3600" dirty="0">
              <a:solidFill>
                <a:prstClr val="black"/>
              </a:solidFill>
            </a:endParaRPr>
          </a:p>
        </p:txBody>
      </p:sp>
      <p:sp>
        <p:nvSpPr>
          <p:cNvPr id="4" name="TextBox 3"/>
          <p:cNvSpPr txBox="1"/>
          <p:nvPr/>
        </p:nvSpPr>
        <p:spPr>
          <a:xfrm>
            <a:off x="1371600" y="1219200"/>
            <a:ext cx="7239000" cy="461665"/>
          </a:xfrm>
          <a:prstGeom prst="rect">
            <a:avLst/>
          </a:prstGeom>
          <a:noFill/>
        </p:spPr>
        <p:txBody>
          <a:bodyPr wrap="square" rtlCol="0">
            <a:spAutoFit/>
          </a:bodyPr>
          <a:lstStyle/>
          <a:p>
            <a:pPr marL="0" lvl="1"/>
            <a:r>
              <a:rPr lang="en-US" sz="2400" dirty="0" smtClean="0">
                <a:solidFill>
                  <a:schemeClr val="bg1"/>
                </a:solidFill>
              </a:rPr>
              <a:t>TIDE:  Check your List of Students</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32</a:t>
            </a:fld>
            <a:endParaRPr lang="en-US"/>
          </a:p>
        </p:txBody>
      </p:sp>
    </p:spTree>
    <p:extLst>
      <p:ext uri="{BB962C8B-B14F-4D97-AF65-F5344CB8AC3E}">
        <p14:creationId xmlns:p14="http://schemas.microsoft.com/office/powerpoint/2010/main" val="3972871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Field Test Administration</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33</a:t>
            </a:fld>
            <a:endParaRPr lang="en-US"/>
          </a:p>
        </p:txBody>
      </p:sp>
      <p:pic>
        <p:nvPicPr>
          <p:cNvPr id="8" name="Picture 2" descr="http://ucanr.org/blogs/wat/blogfiles/571.jpg"/>
          <p:cNvPicPr>
            <a:picLocks noChangeAspect="1" noChangeArrowheads="1"/>
          </p:cNvPicPr>
          <p:nvPr/>
        </p:nvPicPr>
        <p:blipFill>
          <a:blip r:embed="rId4" cstate="print"/>
          <a:srcRect/>
          <a:stretch>
            <a:fillRect/>
          </a:stretch>
        </p:blipFill>
        <p:spPr bwMode="auto">
          <a:xfrm>
            <a:off x="3048000" y="2514600"/>
            <a:ext cx="3305175" cy="329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3896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altLang="en-US" sz="2800" dirty="0">
                <a:solidFill>
                  <a:schemeClr val="bg1"/>
                </a:solidFill>
              </a:rPr>
              <a:t>Scheduling Testing Time: </a:t>
            </a:r>
            <a:r>
              <a:rPr lang="en-US" altLang="en-US" sz="2800" dirty="0" smtClean="0">
                <a:solidFill>
                  <a:schemeClr val="bg1"/>
                </a:solidFill>
              </a:rPr>
              <a:t> Things </a:t>
            </a:r>
            <a:r>
              <a:rPr lang="en-US" altLang="en-US" sz="2800" dirty="0">
                <a:solidFill>
                  <a:schemeClr val="bg1"/>
                </a:solidFill>
              </a:rPr>
              <a:t>to Note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34</a:t>
            </a:fld>
            <a:endParaRPr lang="en-US"/>
          </a:p>
        </p:txBody>
      </p:sp>
      <p:sp>
        <p:nvSpPr>
          <p:cNvPr id="3" name="Rectangle 2"/>
          <p:cNvSpPr/>
          <p:nvPr/>
        </p:nvSpPr>
        <p:spPr>
          <a:xfrm>
            <a:off x="1485900" y="1981200"/>
            <a:ext cx="7391400" cy="4647426"/>
          </a:xfrm>
          <a:prstGeom prst="rect">
            <a:avLst/>
          </a:prstGeom>
        </p:spPr>
        <p:txBody>
          <a:bodyPr wrap="square">
            <a:spAutoFit/>
          </a:bodyPr>
          <a:lstStyle/>
          <a:p>
            <a:pPr lvl="1">
              <a:buFont typeface="Arial" pitchFamily="34" charset="0"/>
              <a:buChar char="•"/>
              <a:defRPr/>
            </a:pPr>
            <a:r>
              <a:rPr lang="en-US" altLang="en-US" sz="2400" dirty="0"/>
              <a:t>Estimated testing times are available in the </a:t>
            </a:r>
            <a:r>
              <a:rPr lang="en-US" altLang="en-US" sz="2400" i="1" dirty="0"/>
              <a:t>California Online Field Test Administration Manual</a:t>
            </a:r>
            <a:r>
              <a:rPr lang="en-US" altLang="en-US" sz="2400" dirty="0"/>
              <a:t>. </a:t>
            </a:r>
          </a:p>
          <a:p>
            <a:pPr lvl="1">
              <a:buFont typeface="Arial" pitchFamily="34" charset="0"/>
              <a:buChar char="•"/>
              <a:defRPr/>
            </a:pPr>
            <a:r>
              <a:rPr lang="en-US" altLang="en-US" sz="2400" b="1" dirty="0">
                <a:solidFill>
                  <a:srgbClr val="FF3300"/>
                </a:solidFill>
              </a:rPr>
              <a:t>Note: </a:t>
            </a:r>
            <a:r>
              <a:rPr lang="en-US" altLang="en-US" sz="2400" dirty="0"/>
              <a:t>The estimates do not account for any time needed to start computers, load secure browsers, and log in students. </a:t>
            </a:r>
          </a:p>
          <a:p>
            <a:pPr lvl="1">
              <a:buFont typeface="Arial" pitchFamily="34" charset="0"/>
              <a:buChar char="•"/>
              <a:defRPr/>
            </a:pPr>
            <a:r>
              <a:rPr lang="en-US" altLang="en-US" sz="2400" dirty="0"/>
              <a:t>To help estimate number of days and associated network bandwidth required, schools should access the Smarter Balanced Technology Readiness Calculator at </a:t>
            </a:r>
            <a:r>
              <a:rPr lang="en-US" altLang="en-US" sz="2400" dirty="0">
                <a:hlinkClick r:id="rId4"/>
              </a:rPr>
              <a:t>http://www3.cde.ca.gov/sbactechcalc/</a:t>
            </a:r>
            <a:r>
              <a:rPr lang="en-US" altLang="en-US" sz="2400" dirty="0"/>
              <a:t>.</a:t>
            </a:r>
          </a:p>
          <a:p>
            <a:pPr marL="920750" lvl="2" indent="-463550">
              <a:buFont typeface="Arial" pitchFamily="34" charset="0"/>
              <a:buChar char="−"/>
              <a:defRPr/>
            </a:pPr>
            <a:r>
              <a:rPr lang="en-US" altLang="en-US" sz="2000" dirty="0"/>
              <a:t>Based on number of students, computers, and hours per day computers are available </a:t>
            </a:r>
          </a:p>
          <a:p>
            <a:pPr marL="920750" lvl="2" indent="-463550">
              <a:buFont typeface="Arial" pitchFamily="34" charset="0"/>
              <a:buChar char="−"/>
              <a:defRPr/>
            </a:pPr>
            <a:r>
              <a:rPr lang="en-US" altLang="en-US" sz="2000" dirty="0"/>
              <a:t>Calculator is meant for operational tests; </a:t>
            </a:r>
            <a:r>
              <a:rPr lang="en-US" altLang="en-US" sz="2000" b="1" dirty="0"/>
              <a:t>for the FT, users should cut the time estimate by 50% </a:t>
            </a:r>
          </a:p>
        </p:txBody>
      </p:sp>
      <p:sp>
        <p:nvSpPr>
          <p:cNvPr id="4" name="Rectangle 3"/>
          <p:cNvSpPr/>
          <p:nvPr/>
        </p:nvSpPr>
        <p:spPr>
          <a:xfrm>
            <a:off x="152400" y="1219200"/>
            <a:ext cx="702436" cy="646331"/>
          </a:xfrm>
          <a:prstGeom prst="rect">
            <a:avLst/>
          </a:prstGeom>
        </p:spPr>
        <p:txBody>
          <a:bodyPr wrap="none">
            <a:spAutoFit/>
          </a:bodyPr>
          <a:lstStyle/>
          <a:p>
            <a:r>
              <a:rPr lang="en-US" dirty="0"/>
              <a:t>TAM </a:t>
            </a:r>
            <a:endParaRPr lang="en-US" dirty="0" smtClean="0"/>
          </a:p>
          <a:p>
            <a:r>
              <a:rPr lang="en-US" dirty="0" err="1" smtClean="0"/>
              <a:t>pg</a:t>
            </a:r>
            <a:r>
              <a:rPr lang="en-US" dirty="0" smtClean="0"/>
              <a:t> 35</a:t>
            </a:r>
            <a:endParaRPr lang="en-US" dirty="0"/>
          </a:p>
        </p:txBody>
      </p:sp>
    </p:spTree>
    <p:extLst>
      <p:ext uri="{BB962C8B-B14F-4D97-AF65-F5344CB8AC3E}">
        <p14:creationId xmlns:p14="http://schemas.microsoft.com/office/powerpoint/2010/main" val="4231440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altLang="en-US" sz="2800" dirty="0">
                <a:solidFill>
                  <a:schemeClr val="bg1"/>
                </a:solidFill>
              </a:rPr>
              <a:t>Scheduling Testing Time: </a:t>
            </a:r>
            <a:r>
              <a:rPr lang="en-US" altLang="en-US" sz="2800" dirty="0" smtClean="0">
                <a:solidFill>
                  <a:schemeClr val="bg1"/>
                </a:solidFill>
              </a:rPr>
              <a:t> Estimator</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35</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3941522725"/>
              </p:ext>
            </p:extLst>
          </p:nvPr>
        </p:nvGraphicFramePr>
        <p:xfrm>
          <a:off x="1415276" y="2057400"/>
          <a:ext cx="7576325" cy="4368846"/>
        </p:xfrm>
        <a:graphic>
          <a:graphicData uri="http://schemas.openxmlformats.org/drawingml/2006/table">
            <a:tbl>
              <a:tblPr>
                <a:tableStyleId>{5C22544A-7EE6-4342-B048-85BDC9FD1C3A}</a:tableStyleId>
              </a:tblPr>
              <a:tblGrid>
                <a:gridCol w="1865624"/>
                <a:gridCol w="244539"/>
                <a:gridCol w="244539"/>
                <a:gridCol w="244539"/>
                <a:gridCol w="244539"/>
                <a:gridCol w="244539"/>
                <a:gridCol w="244539"/>
                <a:gridCol w="244539"/>
                <a:gridCol w="282898"/>
                <a:gridCol w="1261054"/>
                <a:gridCol w="306872"/>
                <a:gridCol w="306872"/>
                <a:gridCol w="306872"/>
                <a:gridCol w="306872"/>
                <a:gridCol w="306872"/>
                <a:gridCol w="306872"/>
                <a:gridCol w="306872"/>
                <a:gridCol w="306872"/>
              </a:tblGrid>
              <a:tr h="274974">
                <a:tc>
                  <a:txBody>
                    <a:bodyPr/>
                    <a:lstStyle/>
                    <a:p>
                      <a:pPr algn="l" fontAlgn="b"/>
                      <a:r>
                        <a:rPr lang="en-US" sz="1000" u="none" strike="noStrike" dirty="0">
                          <a:effectLst/>
                        </a:rPr>
                        <a:t>Table 1</a:t>
                      </a:r>
                      <a:endParaRPr lang="en-US" sz="1000" b="1" i="0" u="none" strike="noStrike" dirty="0">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Table 2</a:t>
                      </a:r>
                      <a:endParaRPr lang="en-US" sz="1000" b="1"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r>
              <a:tr h="386241">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gridSpan="7">
                  <a:txBody>
                    <a:bodyPr/>
                    <a:lstStyle/>
                    <a:p>
                      <a:pPr algn="ctr" fontAlgn="b"/>
                      <a:r>
                        <a:rPr lang="en-US" sz="1000" u="none" strike="noStrike">
                          <a:effectLst/>
                        </a:rPr>
                        <a:t>Grade</a:t>
                      </a:r>
                      <a:endParaRPr lang="en-US" sz="1000" b="1" i="0" u="none" strike="noStrike">
                        <a:solidFill>
                          <a:srgbClr val="000000"/>
                        </a:solidFill>
                        <a:effectLst/>
                        <a:latin typeface="Calibri"/>
                      </a:endParaRPr>
                    </a:p>
                  </a:txBody>
                  <a:tcPr marL="5114" marR="5114" marT="511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Grade</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Total</a:t>
                      </a:r>
                      <a:endParaRPr lang="en-US" sz="1000" b="1" i="0" u="none" strike="noStrike">
                        <a:solidFill>
                          <a:srgbClr val="000000"/>
                        </a:solidFill>
                        <a:effectLst/>
                        <a:latin typeface="Calibri"/>
                      </a:endParaRPr>
                    </a:p>
                  </a:txBody>
                  <a:tcPr marL="5114" marR="5114" marT="5114" marB="0" anchor="b"/>
                </a:tc>
              </a:tr>
              <a:tr h="276737">
                <a:tc>
                  <a:txBody>
                    <a:bodyPr/>
                    <a:lstStyle/>
                    <a:p>
                      <a:pPr algn="l"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4</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5</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7</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8</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11</a:t>
                      </a:r>
                      <a:endParaRPr lang="en-US" sz="1000" b="1"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4</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5</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7</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8</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11</a:t>
                      </a:r>
                      <a:endParaRPr lang="en-US" sz="1000" b="1"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r>
              <a:tr h="353014">
                <a:tc>
                  <a:txBody>
                    <a:bodyPr/>
                    <a:lstStyle/>
                    <a:p>
                      <a:pPr algn="l" fontAlgn="b"/>
                      <a:r>
                        <a:rPr lang="en-US" sz="1000" u="none" strike="noStrike">
                          <a:effectLst/>
                        </a:rPr>
                        <a:t>a. Testing Time ELA/Math (in minutes)</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dirty="0">
                          <a:effectLst/>
                        </a:rPr>
                        <a:t>90</a:t>
                      </a:r>
                      <a:endParaRPr lang="en-US" sz="1000" b="0" i="0" u="none" strike="noStrike" dirty="0">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105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105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105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120</a:t>
                      </a:r>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A. Enrollment</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94</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94</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50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298</a:t>
                      </a:r>
                      <a:endParaRPr lang="en-US" sz="1000" b="0" i="0" u="none" strike="noStrike">
                        <a:solidFill>
                          <a:srgbClr val="000000"/>
                        </a:solidFill>
                        <a:effectLst/>
                        <a:latin typeface="Calibri"/>
                      </a:endParaRPr>
                    </a:p>
                  </a:txBody>
                  <a:tcPr marL="5114" marR="5114" marT="5114" marB="0" anchor="b"/>
                </a:tc>
              </a:tr>
              <a:tr h="353014">
                <a:tc>
                  <a:txBody>
                    <a:bodyPr/>
                    <a:lstStyle/>
                    <a:p>
                      <a:pPr algn="l" fontAlgn="b"/>
                      <a:r>
                        <a:rPr lang="en-US" sz="1000" u="none" strike="noStrike">
                          <a:effectLst/>
                        </a:rPr>
                        <a:t>b. Testing time Math PT (in minutes)</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B. Maximum Class Size</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r>
              <a:tr h="276737">
                <a:tc>
                  <a:txBody>
                    <a:bodyPr/>
                    <a:lstStyle/>
                    <a:p>
                      <a:pPr algn="l" fontAlgn="b"/>
                      <a:r>
                        <a:rPr lang="en-US" sz="1000" u="none" strike="noStrike">
                          <a:effectLst/>
                        </a:rPr>
                        <a:t>c. Total Testing Time (in minutes)</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150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150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150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165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165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165</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180</a:t>
                      </a:r>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C. Number of Classes</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5114" marR="5114" marT="5114" marB="0" anchor="b"/>
                </a:tc>
              </a:tr>
              <a:tr h="541022">
                <a:tc>
                  <a:txBody>
                    <a:bodyPr/>
                    <a:lstStyle/>
                    <a:p>
                      <a:pPr algn="l" fontAlgn="b"/>
                      <a:r>
                        <a:rPr lang="en-US" sz="1000" u="none" strike="noStrike">
                          <a:effectLst/>
                        </a:rPr>
                        <a:t>d. Number of Minutes per Session</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90</a:t>
                      </a:r>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D. Total Number of Testing Sessions</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a:endParaRPr>
                    </a:p>
                  </a:txBody>
                  <a:tcPr marL="5114" marR="5114" marT="5114" marB="0" anchor="b"/>
                </a:tc>
              </a:tr>
              <a:tr h="353014">
                <a:tc>
                  <a:txBody>
                    <a:bodyPr/>
                    <a:lstStyle/>
                    <a:p>
                      <a:pPr algn="l" fontAlgn="b"/>
                      <a:r>
                        <a:rPr lang="en-US" sz="1000" u="none" strike="noStrike">
                          <a:effectLst/>
                        </a:rPr>
                        <a:t>e. Total Number of Sessions per Student</a:t>
                      </a:r>
                      <a:endParaRPr lang="en-US" sz="1000" b="1"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a:endParaRPr>
                    </a:p>
                  </a:txBody>
                  <a:tcPr marL="5114" marR="5114" marT="5114" marB="0" anchor="b"/>
                </a:tc>
              </a:tr>
              <a:tr h="353014">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gridSpan="2">
                  <a:txBody>
                    <a:bodyPr/>
                    <a:lstStyle/>
                    <a:p>
                      <a:pPr algn="l" fontAlgn="b"/>
                      <a:r>
                        <a:rPr lang="en-US" sz="1000" u="none" strike="noStrike">
                          <a:effectLst/>
                        </a:rPr>
                        <a:t>E. Number of sessions per day</a:t>
                      </a:r>
                      <a:endParaRPr lang="en-US" sz="1000" b="1" i="0" u="none" strike="noStrike">
                        <a:solidFill>
                          <a:srgbClr val="000000"/>
                        </a:solidFill>
                        <a:effectLst/>
                        <a:latin typeface="Calibri"/>
                      </a:endParaRPr>
                    </a:p>
                  </a:txBody>
                  <a:tcPr marL="5114" marR="5114" marT="5114"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r>
              <a:tr h="276737">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r>
              <a:tr h="353014">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gridSpan="3">
                  <a:txBody>
                    <a:bodyPr/>
                    <a:lstStyle/>
                    <a:p>
                      <a:pPr algn="l" fontAlgn="b"/>
                      <a:r>
                        <a:rPr lang="en-US" sz="1000" u="none" strike="noStrike">
                          <a:effectLst/>
                        </a:rPr>
                        <a:t>F. Number of computer labs available</a:t>
                      </a:r>
                      <a:endParaRPr lang="en-US" sz="1000" b="1" i="0" u="none" strike="noStrike">
                        <a:solidFill>
                          <a:srgbClr val="000000"/>
                        </a:solidFill>
                        <a:effectLst/>
                        <a:latin typeface="Calibri"/>
                      </a:endParaRPr>
                    </a:p>
                  </a:txBody>
                  <a:tcPr marL="5114" marR="5114" marT="5114"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5114" marR="5114" marT="5114" marB="0" anchor="b"/>
                </a:tc>
              </a:tr>
              <a:tr h="285664">
                <a:tc>
                  <a:txBody>
                    <a:bodyPr/>
                    <a:lstStyle/>
                    <a:p>
                      <a:pPr algn="l" fontAlgn="b"/>
                      <a:endParaRPr lang="en-US" sz="1000" b="1"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1"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r>
              <a:tr h="285664">
                <a:tc>
                  <a:txBody>
                    <a:bodyPr/>
                    <a:lstStyle/>
                    <a:p>
                      <a:pPr algn="l" fontAlgn="b"/>
                      <a:endParaRPr lang="en-US" sz="1000" b="0" i="0" u="none" strike="noStrike" dirty="0">
                        <a:solidFill>
                          <a:srgbClr val="000000"/>
                        </a:solidFill>
                        <a:effectLst/>
                        <a:latin typeface="Calibri"/>
                      </a:endParaRPr>
                    </a:p>
                  </a:txBody>
                  <a:tcPr marL="5114" marR="5114" marT="5114" marB="0" anchor="b"/>
                </a:tc>
                <a:tc>
                  <a:txBody>
                    <a:bodyPr/>
                    <a:lstStyle/>
                    <a:p>
                      <a:pPr algn="l" fontAlgn="b"/>
                      <a:endParaRPr lang="en-US" sz="1000" b="0" i="0" u="none" strike="noStrike" dirty="0">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a:txBody>
                    <a:bodyPr/>
                    <a:lstStyle/>
                    <a:p>
                      <a:pPr algn="l" fontAlgn="b"/>
                      <a:endParaRPr lang="en-US" sz="1000" b="0" i="0" u="none" strike="noStrike">
                        <a:solidFill>
                          <a:srgbClr val="000000"/>
                        </a:solidFill>
                        <a:effectLst/>
                        <a:latin typeface="Calibri"/>
                      </a:endParaRPr>
                    </a:p>
                  </a:txBody>
                  <a:tcPr marL="5114" marR="5114" marT="5114" marB="0" anchor="b"/>
                </a:tc>
                <a:tc gridSpan="4">
                  <a:txBody>
                    <a:bodyPr/>
                    <a:lstStyle/>
                    <a:p>
                      <a:pPr algn="l" fontAlgn="b"/>
                      <a:r>
                        <a:rPr lang="en-US" sz="1000" u="none" strike="noStrike">
                          <a:effectLst/>
                        </a:rPr>
                        <a:t>G. Total number of days needed to test</a:t>
                      </a:r>
                      <a:endParaRPr lang="en-US" sz="1000" b="1" i="0" u="none" strike="noStrike">
                        <a:solidFill>
                          <a:srgbClr val="000000"/>
                        </a:solidFill>
                        <a:effectLst/>
                        <a:latin typeface="Calibri"/>
                      </a:endParaRPr>
                    </a:p>
                  </a:txBody>
                  <a:tcPr marL="5114" marR="5114" marT="5114"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5114" marR="5114" marT="5114" marB="0" anchor="b"/>
                </a:tc>
                <a:tc>
                  <a:txBody>
                    <a:bodyPr/>
                    <a:lstStyle/>
                    <a:p>
                      <a:pPr algn="ctr" fontAlgn="b"/>
                      <a:r>
                        <a:rPr lang="en-US" sz="1000" u="none" strike="noStrike" dirty="0">
                          <a:effectLst/>
                        </a:rPr>
                        <a:t>5</a:t>
                      </a:r>
                      <a:endParaRPr lang="en-US" sz="1000" b="1" i="0" u="none" strike="noStrike" dirty="0">
                        <a:solidFill>
                          <a:srgbClr val="000000"/>
                        </a:solidFill>
                        <a:effectLst/>
                        <a:latin typeface="Calibri"/>
                      </a:endParaRPr>
                    </a:p>
                  </a:txBody>
                  <a:tcPr marL="5114" marR="5114" marT="5114" marB="0" anchor="b"/>
                </a:tc>
              </a:tr>
            </a:tbl>
          </a:graphicData>
        </a:graphic>
      </p:graphicFrame>
      <p:sp>
        <p:nvSpPr>
          <p:cNvPr id="7" name="TextBox 6"/>
          <p:cNvSpPr txBox="1"/>
          <p:nvPr/>
        </p:nvSpPr>
        <p:spPr>
          <a:xfrm>
            <a:off x="152400" y="1196370"/>
            <a:ext cx="1143000" cy="1569660"/>
          </a:xfrm>
          <a:prstGeom prst="rect">
            <a:avLst/>
          </a:prstGeom>
          <a:noFill/>
        </p:spPr>
        <p:txBody>
          <a:bodyPr wrap="square" rtlCol="0">
            <a:spAutoFit/>
          </a:bodyPr>
          <a:lstStyle/>
          <a:p>
            <a:pPr algn="ctr"/>
            <a:r>
              <a:rPr lang="en-US" sz="1600" b="1" dirty="0" smtClean="0">
                <a:solidFill>
                  <a:schemeClr val="bg1"/>
                </a:solidFill>
              </a:rPr>
              <a:t>Plus an additional 30 minutes for the Classroom Activity</a:t>
            </a:r>
            <a:endParaRPr lang="en-US" sz="1600" b="1" dirty="0">
              <a:solidFill>
                <a:schemeClr val="bg1"/>
              </a:solidFill>
            </a:endParaRPr>
          </a:p>
        </p:txBody>
      </p:sp>
    </p:spTree>
    <p:extLst>
      <p:ext uri="{BB962C8B-B14F-4D97-AF65-F5344CB8AC3E}">
        <p14:creationId xmlns:p14="http://schemas.microsoft.com/office/powerpoint/2010/main" val="905579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altLang="en-US" sz="2800" dirty="0">
                <a:solidFill>
                  <a:schemeClr val="bg1"/>
                </a:solidFill>
              </a:rPr>
              <a:t>Scheduling Testing Time: </a:t>
            </a:r>
            <a:r>
              <a:rPr lang="en-US" altLang="en-US" sz="2800" dirty="0" smtClean="0">
                <a:solidFill>
                  <a:schemeClr val="bg1"/>
                </a:solidFill>
              </a:rPr>
              <a:t> Things </a:t>
            </a:r>
            <a:r>
              <a:rPr lang="en-US" altLang="en-US" sz="2800" dirty="0">
                <a:solidFill>
                  <a:schemeClr val="bg1"/>
                </a:solidFill>
              </a:rPr>
              <a:t>to Note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36</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33575"/>
            <a:ext cx="7391400" cy="4924425"/>
          </a:xfrm>
          <a:prstGeom prst="rect">
            <a:avLst/>
          </a:prstGeom>
        </p:spPr>
        <p:txBody>
          <a:bodyPr wrap="square">
            <a:spAutoFit/>
          </a:bodyPr>
          <a:lstStyle/>
          <a:p>
            <a:pPr>
              <a:defRPr/>
            </a:pPr>
            <a:r>
              <a:rPr lang="en-US" altLang="en-US" sz="2600" dirty="0"/>
              <a:t>Scheduling is a collaborative effort. </a:t>
            </a:r>
          </a:p>
          <a:p>
            <a:pPr>
              <a:defRPr/>
            </a:pPr>
            <a:r>
              <a:rPr lang="en-US" altLang="en-US" sz="2600" dirty="0"/>
              <a:t>Each school is assigned a 6-week window</a:t>
            </a:r>
            <a:r>
              <a:rPr lang="en-US" altLang="en-US" sz="2600" dirty="0" smtClean="0"/>
              <a:t>.</a:t>
            </a:r>
          </a:p>
          <a:p>
            <a:pPr>
              <a:defRPr/>
            </a:pPr>
            <a:endParaRPr lang="en-US" altLang="en-US" sz="1200" dirty="0" smtClean="0"/>
          </a:p>
          <a:p>
            <a:pPr algn="ctr">
              <a:defRPr/>
            </a:pPr>
            <a:r>
              <a:rPr lang="en-US" altLang="en-US" sz="2400" b="1" dirty="0" smtClean="0">
                <a:solidFill>
                  <a:schemeClr val="accent6">
                    <a:lumMod val="75000"/>
                  </a:schemeClr>
                </a:solidFill>
              </a:rPr>
              <a:t>TESTING SITE NOT AVAILABLE APRIL 10-11 &amp; MAY 8-9</a:t>
            </a:r>
          </a:p>
          <a:p>
            <a:pPr algn="ctr">
              <a:defRPr/>
            </a:pPr>
            <a:r>
              <a:rPr lang="en-US" altLang="en-US" sz="2400" b="1" dirty="0" smtClean="0">
                <a:solidFill>
                  <a:schemeClr val="accent6">
                    <a:lumMod val="75000"/>
                  </a:schemeClr>
                </a:solidFill>
              </a:rPr>
              <a:t>SPRING BREAK:  APRIL 14-18</a:t>
            </a:r>
          </a:p>
          <a:p>
            <a:pPr algn="ctr">
              <a:defRPr/>
            </a:pPr>
            <a:r>
              <a:rPr lang="en-US" altLang="en-US" sz="2400" b="1" dirty="0" smtClean="0">
                <a:solidFill>
                  <a:schemeClr val="accent6">
                    <a:lumMod val="75000"/>
                  </a:schemeClr>
                </a:solidFill>
              </a:rPr>
              <a:t>21 TOTAL DAYS AVAILABLE FOR TESTING</a:t>
            </a:r>
          </a:p>
          <a:p>
            <a:pPr algn="ctr">
              <a:defRPr/>
            </a:pPr>
            <a:endParaRPr lang="en-US" altLang="en-US" sz="1200" b="1" dirty="0"/>
          </a:p>
          <a:p>
            <a:pPr>
              <a:defRPr/>
            </a:pPr>
            <a:r>
              <a:rPr lang="en-US" altLang="en-US" sz="2600" b="1" dirty="0"/>
              <a:t>Recommended: </a:t>
            </a:r>
            <a:r>
              <a:rPr lang="en-US" altLang="en-US" sz="2600" dirty="0"/>
              <a:t>Non-PT first, PT second.</a:t>
            </a:r>
          </a:p>
          <a:p>
            <a:pPr lvl="1">
              <a:defRPr/>
            </a:pPr>
            <a:r>
              <a:rPr lang="en-US" altLang="en-US" sz="2400" dirty="0"/>
              <a:t>Classroom activity should be completed within 3 days prior to starting the PT.</a:t>
            </a:r>
          </a:p>
          <a:p>
            <a:pPr lvl="2">
              <a:spcBef>
                <a:spcPct val="0"/>
              </a:spcBef>
              <a:defRPr/>
            </a:pPr>
            <a:r>
              <a:rPr lang="en-US" altLang="en-US" sz="2200" dirty="0"/>
              <a:t>ELA PTs have 2 parts and can be completed over 2 days.</a:t>
            </a:r>
          </a:p>
          <a:p>
            <a:pPr lvl="2">
              <a:spcBef>
                <a:spcPct val="0"/>
              </a:spcBef>
              <a:defRPr/>
            </a:pPr>
            <a:r>
              <a:rPr lang="en-US" altLang="en-US" sz="2200" dirty="0"/>
              <a:t>Math PTs have 1 part and can be completed in 1 day.</a:t>
            </a:r>
          </a:p>
          <a:p>
            <a:pPr>
              <a:defRPr/>
            </a:pPr>
            <a:r>
              <a:rPr lang="en-US" altLang="en-US" sz="2400" b="1" dirty="0"/>
              <a:t>Recommended: </a:t>
            </a:r>
            <a:r>
              <a:rPr lang="en-US" altLang="en-US" sz="2400" dirty="0"/>
              <a:t>PT should not be administered on the same day as non-PT</a:t>
            </a:r>
            <a:endParaRPr lang="en-US" dirty="0"/>
          </a:p>
        </p:txBody>
      </p:sp>
      <p:sp>
        <p:nvSpPr>
          <p:cNvPr id="4" name="Rectangle 3"/>
          <p:cNvSpPr/>
          <p:nvPr/>
        </p:nvSpPr>
        <p:spPr>
          <a:xfrm>
            <a:off x="22302" y="1287244"/>
            <a:ext cx="1096775" cy="646331"/>
          </a:xfrm>
          <a:prstGeom prst="rect">
            <a:avLst/>
          </a:prstGeom>
        </p:spPr>
        <p:txBody>
          <a:bodyPr wrap="none">
            <a:spAutoFit/>
          </a:bodyPr>
          <a:lstStyle/>
          <a:p>
            <a:r>
              <a:rPr lang="en-US" dirty="0"/>
              <a:t>TAM </a:t>
            </a:r>
            <a:endParaRPr lang="en-US" dirty="0" smtClean="0"/>
          </a:p>
          <a:p>
            <a:r>
              <a:rPr lang="en-US" dirty="0" err="1" smtClean="0"/>
              <a:t>pgs</a:t>
            </a:r>
            <a:r>
              <a:rPr lang="en-US" dirty="0" smtClean="0"/>
              <a:t> 35-41</a:t>
            </a:r>
            <a:endParaRPr lang="en-US" dirty="0"/>
          </a:p>
        </p:txBody>
      </p:sp>
    </p:spTree>
    <p:extLst>
      <p:ext uri="{BB962C8B-B14F-4D97-AF65-F5344CB8AC3E}">
        <p14:creationId xmlns:p14="http://schemas.microsoft.com/office/powerpoint/2010/main" val="1774659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391400" cy="523220"/>
          </a:xfrm>
          <a:prstGeom prst="rect">
            <a:avLst/>
          </a:prstGeom>
          <a:noFill/>
        </p:spPr>
        <p:txBody>
          <a:bodyPr wrap="square" rtlCol="0">
            <a:spAutoFit/>
          </a:bodyPr>
          <a:lstStyle/>
          <a:p>
            <a:r>
              <a:rPr lang="en-US" altLang="en-US" sz="2800" dirty="0" smtClean="0">
                <a:solidFill>
                  <a:schemeClr val="bg1"/>
                </a:solidFill>
              </a:rPr>
              <a:t>Establishing Appropriate Testing Conditions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37</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391400" cy="5189113"/>
          </a:xfrm>
          <a:prstGeom prst="rect">
            <a:avLst/>
          </a:prstGeom>
        </p:spPr>
        <p:txBody>
          <a:bodyPr wrap="square">
            <a:spAutoFit/>
          </a:bodyPr>
          <a:lstStyle/>
          <a:p>
            <a:pPr marL="457200" indent="-457200">
              <a:lnSpc>
                <a:spcPct val="90000"/>
              </a:lnSpc>
              <a:buFont typeface="Arial" panose="020B0604020202020204" pitchFamily="34" charset="0"/>
              <a:buChar char="•"/>
              <a:defRPr/>
            </a:pPr>
            <a:r>
              <a:rPr lang="en-US" sz="2600" dirty="0"/>
              <a:t>Testing students in classroom-sized groups is preferable. </a:t>
            </a:r>
          </a:p>
          <a:p>
            <a:pPr marL="800100" lvl="1" indent="-342900">
              <a:lnSpc>
                <a:spcPct val="90000"/>
              </a:lnSpc>
              <a:buFont typeface="Arial" panose="020B0604020202020204" pitchFamily="34" charset="0"/>
              <a:buChar char="•"/>
              <a:defRPr/>
            </a:pPr>
            <a:r>
              <a:rPr lang="en-US" sz="2200" dirty="0"/>
              <a:t>Reduces test fear and anxiety</a:t>
            </a:r>
          </a:p>
          <a:p>
            <a:pPr marL="800100" lvl="1" indent="-342900">
              <a:lnSpc>
                <a:spcPct val="90000"/>
              </a:lnSpc>
              <a:buFont typeface="Arial" panose="020B0604020202020204" pitchFamily="34" charset="0"/>
              <a:buChar char="•"/>
              <a:defRPr/>
            </a:pPr>
            <a:r>
              <a:rPr lang="en-US" sz="2200" dirty="0"/>
              <a:t>Facilitates monitoring and control for TAs</a:t>
            </a:r>
          </a:p>
          <a:p>
            <a:pPr marL="457200" indent="-457200">
              <a:lnSpc>
                <a:spcPct val="90000"/>
              </a:lnSpc>
              <a:buFont typeface="Arial" panose="020B0604020202020204" pitchFamily="34" charset="0"/>
              <a:buChar char="•"/>
              <a:defRPr/>
            </a:pPr>
            <a:r>
              <a:rPr lang="en-US" sz="2600" dirty="0"/>
              <a:t>Administer in a room that does not </a:t>
            </a:r>
            <a:r>
              <a:rPr lang="en-US" sz="2600" dirty="0" smtClean="0"/>
              <a:t>crowd students</a:t>
            </a:r>
            <a:r>
              <a:rPr lang="en-US" sz="2600" dirty="0"/>
              <a:t>.</a:t>
            </a:r>
          </a:p>
          <a:p>
            <a:pPr marL="457200" indent="-457200">
              <a:lnSpc>
                <a:spcPct val="90000"/>
              </a:lnSpc>
              <a:buFont typeface="Arial" panose="020B0604020202020204" pitchFamily="34" charset="0"/>
              <a:buChar char="•"/>
              <a:defRPr/>
            </a:pPr>
            <a:r>
              <a:rPr lang="en-US" sz="2600" dirty="0"/>
              <a:t>Room should have good lighting, ventilation, and freedom from noise and interruptions.</a:t>
            </a:r>
          </a:p>
          <a:p>
            <a:pPr marL="457200" indent="-457200">
              <a:lnSpc>
                <a:spcPct val="90000"/>
              </a:lnSpc>
              <a:buFont typeface="Arial" panose="020B0604020202020204" pitchFamily="34" charset="0"/>
              <a:buChar char="•"/>
              <a:defRPr/>
            </a:pPr>
            <a:r>
              <a:rPr lang="en-US" sz="2600" dirty="0"/>
              <a:t>Displayed information (on bulletin boards, chalkboards, or dry-erase boards, etc.) that might be used by students to help answer questions </a:t>
            </a:r>
            <a:r>
              <a:rPr lang="en-US" sz="2600" b="1" dirty="0"/>
              <a:t>must be removed or covered, including:</a:t>
            </a:r>
            <a:r>
              <a:rPr lang="en-US" sz="2600" dirty="0"/>
              <a:t> </a:t>
            </a:r>
          </a:p>
          <a:p>
            <a:pPr marL="800100" lvl="1" indent="-342900">
              <a:lnSpc>
                <a:spcPct val="90000"/>
              </a:lnSpc>
              <a:buFont typeface="Arial" panose="020B0604020202020204" pitchFamily="34" charset="0"/>
              <a:buChar char="•"/>
              <a:defRPr/>
            </a:pPr>
            <a:r>
              <a:rPr lang="en-US" sz="2200" dirty="0"/>
              <a:t>Rubrics, vocabulary charts, student work, posters, graphs, charts, etc. </a:t>
            </a:r>
            <a:endParaRPr lang="en-US" dirty="0"/>
          </a:p>
          <a:p>
            <a:pPr>
              <a:defRPr/>
            </a:pPr>
            <a:endParaRPr lang="en-US" dirty="0"/>
          </a:p>
        </p:txBody>
      </p:sp>
    </p:spTree>
    <p:extLst>
      <p:ext uri="{BB962C8B-B14F-4D97-AF65-F5344CB8AC3E}">
        <p14:creationId xmlns:p14="http://schemas.microsoft.com/office/powerpoint/2010/main" val="1719363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Establishing Appropriate Testing Conditions (cont.)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38</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2057400"/>
            <a:ext cx="6819900" cy="4431983"/>
          </a:xfrm>
          <a:prstGeom prst="rect">
            <a:avLst/>
          </a:prstGeom>
        </p:spPr>
        <p:txBody>
          <a:bodyPr wrap="square">
            <a:spAutoFit/>
          </a:bodyPr>
          <a:lstStyle/>
          <a:p>
            <a:pPr lvl="1">
              <a:buFont typeface="Arial" pitchFamily="34" charset="0"/>
              <a:buChar char="•"/>
              <a:defRPr/>
            </a:pPr>
            <a:r>
              <a:rPr lang="en-US" sz="2400" b="1" dirty="0"/>
              <a:t>Cell phones or other electronic devices are not allowed to be used during testing (i.e., turned off and put away).</a:t>
            </a:r>
            <a:r>
              <a:rPr lang="en-US" sz="2400" dirty="0"/>
              <a:t> </a:t>
            </a:r>
          </a:p>
          <a:p>
            <a:pPr lvl="1">
              <a:buFont typeface="Arial" pitchFamily="34" charset="0"/>
              <a:buChar char="•"/>
              <a:defRPr/>
            </a:pPr>
            <a:r>
              <a:rPr lang="en-US" sz="2400" dirty="0"/>
              <a:t>Place a “</a:t>
            </a:r>
            <a:r>
              <a:rPr lang="en-US" sz="2400" b="1" dirty="0"/>
              <a:t>TESTING—DO NOT DISTURB</a:t>
            </a:r>
            <a:r>
              <a:rPr lang="en-US" sz="2400" dirty="0"/>
              <a:t>” sign on the door. </a:t>
            </a:r>
          </a:p>
          <a:p>
            <a:pPr lvl="1">
              <a:buFont typeface="Arial" pitchFamily="34" charset="0"/>
              <a:buChar char="•"/>
              <a:defRPr/>
            </a:pPr>
            <a:r>
              <a:rPr lang="en-US" sz="2400" dirty="0"/>
              <a:t>Post an “</a:t>
            </a:r>
            <a:r>
              <a:rPr lang="en-US" sz="2400" b="1" dirty="0"/>
              <a:t>Unauthorized Electronic Devices May Not Be Used at Any Time During the Testing Session” </a:t>
            </a:r>
            <a:r>
              <a:rPr lang="en-US" sz="2400" dirty="0"/>
              <a:t>sign so that it is clearly visible to all students.</a:t>
            </a:r>
          </a:p>
          <a:p>
            <a:pPr lvl="1">
              <a:buFont typeface="Arial" pitchFamily="34" charset="0"/>
              <a:buChar char="•"/>
              <a:defRPr/>
            </a:pPr>
            <a:r>
              <a:rPr lang="en-US" sz="2400" dirty="0"/>
              <a:t>May also be helpful to post signs in halls and entrances rerouting hallway traffic. </a:t>
            </a:r>
          </a:p>
          <a:p>
            <a:pPr>
              <a:defRPr/>
            </a:pPr>
            <a:endParaRPr lang="en-US" dirty="0"/>
          </a:p>
        </p:txBody>
      </p:sp>
    </p:spTree>
    <p:extLst>
      <p:ext uri="{BB962C8B-B14F-4D97-AF65-F5344CB8AC3E}">
        <p14:creationId xmlns:p14="http://schemas.microsoft.com/office/powerpoint/2010/main" val="3994997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Establishing Appropriate Testing Conditions (cont.)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39</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2057400"/>
            <a:ext cx="7124700" cy="4524315"/>
          </a:xfrm>
          <a:prstGeom prst="rect">
            <a:avLst/>
          </a:prstGeom>
        </p:spPr>
        <p:txBody>
          <a:bodyPr wrap="square">
            <a:spAutoFit/>
          </a:bodyPr>
          <a:lstStyle/>
          <a:p>
            <a:pPr marL="457200" indent="-457200">
              <a:buFont typeface="Arial" panose="020B0604020202020204" pitchFamily="34" charset="0"/>
              <a:buChar char="•"/>
              <a:defRPr/>
            </a:pPr>
            <a:r>
              <a:rPr lang="en-US" sz="2800" dirty="0"/>
              <a:t>Make appropriate seating arrangements prior to test administration. </a:t>
            </a:r>
          </a:p>
          <a:p>
            <a:pPr marL="914400" lvl="1" indent="-457200">
              <a:buFont typeface="Arial" panose="020B0604020202020204" pitchFamily="34" charset="0"/>
              <a:buChar char="•"/>
              <a:defRPr/>
            </a:pPr>
            <a:r>
              <a:rPr lang="en-US" sz="2800" dirty="0"/>
              <a:t>Students should be seated so that they cannot view the answers of others. </a:t>
            </a:r>
          </a:p>
          <a:p>
            <a:pPr marL="457200" indent="-457200">
              <a:buFont typeface="Arial" panose="020B0604020202020204" pitchFamily="34" charset="0"/>
              <a:buChar char="•"/>
              <a:defRPr/>
            </a:pPr>
            <a:r>
              <a:rPr lang="en-US" sz="2800" dirty="0"/>
              <a:t>Establish procedures to maintain a quiet testing environment throughout the test session.</a:t>
            </a:r>
          </a:p>
          <a:p>
            <a:pPr marL="914400" lvl="1" indent="-457200">
              <a:buFont typeface="Arial" panose="020B0604020202020204" pitchFamily="34" charset="0"/>
              <a:buChar char="•"/>
              <a:defRPr/>
            </a:pPr>
            <a:r>
              <a:rPr lang="en-US" sz="2800" dirty="0"/>
              <a:t>Remember that some students will finish more quickly than others.</a:t>
            </a:r>
          </a:p>
          <a:p>
            <a:pPr>
              <a:defRPr/>
            </a:pPr>
            <a:endParaRPr lang="en-US" sz="3200" dirty="0"/>
          </a:p>
        </p:txBody>
      </p:sp>
    </p:spTree>
    <p:extLst>
      <p:ext uri="{BB962C8B-B14F-4D97-AF65-F5344CB8AC3E}">
        <p14:creationId xmlns:p14="http://schemas.microsoft.com/office/powerpoint/2010/main" val="175243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SBAC Field Test Pilot Overview</a:t>
            </a:r>
            <a:endParaRPr lang="en-US" sz="28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a:xfrm>
            <a:off x="1447800" y="1905000"/>
            <a:ext cx="7239000" cy="4724400"/>
          </a:xfrm>
        </p:spPr>
        <p:txBody>
          <a:bodyPr>
            <a:normAutofit lnSpcReduction="10000"/>
          </a:bodyPr>
          <a:lstStyle/>
          <a:p>
            <a:r>
              <a:rPr lang="en-US" sz="2800" dirty="0" smtClean="0">
                <a:latin typeface="+mn-lt"/>
              </a:rPr>
              <a:t>All 3</a:t>
            </a:r>
            <a:r>
              <a:rPr lang="en-US" sz="2800" baseline="30000" dirty="0" smtClean="0">
                <a:latin typeface="+mn-lt"/>
              </a:rPr>
              <a:t>rd</a:t>
            </a:r>
            <a:r>
              <a:rPr lang="en-US" sz="2800" dirty="0" smtClean="0">
                <a:latin typeface="+mn-lt"/>
              </a:rPr>
              <a:t> – 8</a:t>
            </a:r>
            <a:r>
              <a:rPr lang="en-US" sz="2800" baseline="30000" dirty="0" smtClean="0">
                <a:latin typeface="+mn-lt"/>
              </a:rPr>
              <a:t>th</a:t>
            </a:r>
            <a:r>
              <a:rPr lang="en-US" sz="2800" dirty="0" smtClean="0">
                <a:latin typeface="+mn-lt"/>
              </a:rPr>
              <a:t> Graders and 11</a:t>
            </a:r>
            <a:r>
              <a:rPr lang="en-US" sz="2800" baseline="30000" dirty="0" smtClean="0">
                <a:latin typeface="+mn-lt"/>
              </a:rPr>
              <a:t>th</a:t>
            </a:r>
            <a:r>
              <a:rPr lang="en-US" sz="2800" dirty="0" smtClean="0">
                <a:latin typeface="+mn-lt"/>
              </a:rPr>
              <a:t> graders must take</a:t>
            </a:r>
          </a:p>
          <a:p>
            <a:pPr lvl="1"/>
            <a:r>
              <a:rPr lang="en-US" sz="2400" dirty="0" smtClean="0"/>
              <a:t>25 Questions ELA</a:t>
            </a:r>
          </a:p>
          <a:p>
            <a:pPr lvl="1"/>
            <a:r>
              <a:rPr lang="en-US" sz="2400" dirty="0" smtClean="0">
                <a:latin typeface="+mn-lt"/>
              </a:rPr>
              <a:t>25 Questions Math</a:t>
            </a:r>
          </a:p>
          <a:p>
            <a:pPr lvl="1"/>
            <a:r>
              <a:rPr lang="en-US" sz="2400" dirty="0" smtClean="0"/>
              <a:t>1 Performance Task (ELA or Math)</a:t>
            </a:r>
          </a:p>
          <a:p>
            <a:pPr lvl="1"/>
            <a:r>
              <a:rPr lang="en-US" sz="2400" dirty="0" smtClean="0">
                <a:latin typeface="+mn-lt"/>
              </a:rPr>
              <a:t>Test should take approximately 3</a:t>
            </a:r>
            <a:r>
              <a:rPr lang="en-US" sz="2400" dirty="0" smtClean="0"/>
              <a:t>-4.5</a:t>
            </a:r>
            <a:r>
              <a:rPr lang="en-US" sz="2400" dirty="0" smtClean="0">
                <a:latin typeface="+mn-lt"/>
              </a:rPr>
              <a:t> hours total depending on which Performance Task your students get</a:t>
            </a:r>
          </a:p>
          <a:p>
            <a:pPr lvl="1"/>
            <a:r>
              <a:rPr lang="en-US" sz="2400" dirty="0" smtClean="0"/>
              <a:t>Testing window:  April 7 – May 16</a:t>
            </a:r>
          </a:p>
          <a:p>
            <a:pPr marL="457200" lvl="1" indent="0">
              <a:buNone/>
            </a:pPr>
            <a:r>
              <a:rPr lang="en-US" sz="2400" dirty="0" smtClean="0"/>
              <a:t>Testing website not available April 10-11 &amp; May 8-9</a:t>
            </a:r>
          </a:p>
          <a:p>
            <a:pPr lvl="1"/>
            <a:endParaRPr lang="en-US" sz="2400" dirty="0">
              <a:latin typeface="+mn-lt"/>
            </a:endParaRPr>
          </a:p>
          <a:p>
            <a:pPr lvl="1"/>
            <a:r>
              <a:rPr lang="en-US" sz="2400" b="1" dirty="0" smtClean="0">
                <a:solidFill>
                  <a:srgbClr val="00B050"/>
                </a:solidFill>
              </a:rPr>
              <a:t>Paper tests April 1 – May 2 or </a:t>
            </a:r>
            <a:r>
              <a:rPr lang="en-US" sz="2400" b="1" dirty="0">
                <a:solidFill>
                  <a:srgbClr val="00B050"/>
                </a:solidFill>
              </a:rPr>
              <a:t>April </a:t>
            </a:r>
            <a:r>
              <a:rPr lang="en-US" sz="2400" b="1" dirty="0" smtClean="0">
                <a:solidFill>
                  <a:srgbClr val="00B050"/>
                </a:solidFill>
              </a:rPr>
              <a:t>28 – May 19</a:t>
            </a:r>
            <a:r>
              <a:rPr lang="en-US" sz="2400" dirty="0" smtClean="0"/>
              <a:t>                          			 </a:t>
            </a:r>
            <a:r>
              <a:rPr lang="en-US" sz="1600" dirty="0" smtClean="0">
                <a:latin typeface="+mn-lt"/>
              </a:rPr>
              <a:t>Wave 1                                         Wave 2</a:t>
            </a:r>
          </a:p>
        </p:txBody>
      </p:sp>
      <p:sp>
        <p:nvSpPr>
          <p:cNvPr id="2" name="Slide Number Placeholder 1"/>
          <p:cNvSpPr>
            <a:spLocks noGrp="1"/>
          </p:cNvSpPr>
          <p:nvPr>
            <p:ph type="sldNum" sz="quarter" idx="12"/>
          </p:nvPr>
        </p:nvSpPr>
        <p:spPr/>
        <p:txBody>
          <a:bodyPr/>
          <a:lstStyle/>
          <a:p>
            <a:fld id="{F0C47611-A1FD-4321-80E6-333CBFCF1AEE}" type="slidenum">
              <a:rPr lang="en-US" smtClean="0"/>
              <a:t>4</a:t>
            </a:fld>
            <a:endParaRPr lang="en-US"/>
          </a:p>
        </p:txBody>
      </p:sp>
    </p:spTree>
    <p:extLst>
      <p:ext uri="{BB962C8B-B14F-4D97-AF65-F5344CB8AC3E}">
        <p14:creationId xmlns:p14="http://schemas.microsoft.com/office/powerpoint/2010/main" val="3151329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a:solidFill>
                  <a:schemeClr val="bg1"/>
                </a:solidFill>
              </a:rPr>
              <a:t>General </a:t>
            </a:r>
            <a:r>
              <a:rPr lang="en-US" altLang="en-US" sz="2800" dirty="0" smtClean="0">
                <a:solidFill>
                  <a:schemeClr val="bg1"/>
                </a:solidFill>
              </a:rPr>
              <a:t>Rules During </a:t>
            </a:r>
            <a:r>
              <a:rPr lang="en-US" altLang="en-US" sz="2800" dirty="0">
                <a:solidFill>
                  <a:schemeClr val="bg1"/>
                </a:solidFill>
              </a:rPr>
              <a:t>the Field Test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40</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2057400"/>
            <a:ext cx="7124700" cy="5016758"/>
          </a:xfrm>
          <a:prstGeom prst="rect">
            <a:avLst/>
          </a:prstGeom>
        </p:spPr>
        <p:txBody>
          <a:bodyPr wrap="square">
            <a:spAutoFit/>
          </a:bodyPr>
          <a:lstStyle/>
          <a:p>
            <a:pPr lvl="1">
              <a:buFont typeface="Arial" pitchFamily="34" charset="0"/>
              <a:buChar char="•"/>
              <a:defRPr/>
            </a:pPr>
            <a:r>
              <a:rPr lang="en-US" altLang="en-US" sz="2400" dirty="0"/>
              <a:t>Students must answer all test items on a page before moving on to the next page.</a:t>
            </a:r>
          </a:p>
          <a:p>
            <a:pPr lvl="1">
              <a:buFont typeface="Arial" pitchFamily="34" charset="0"/>
              <a:buChar char="•"/>
              <a:defRPr/>
            </a:pPr>
            <a:r>
              <a:rPr lang="en-US" altLang="en-US" sz="2400" dirty="0"/>
              <a:t>Students may not return to a test segment once it has been completed and submitted.</a:t>
            </a:r>
          </a:p>
          <a:p>
            <a:pPr lvl="1">
              <a:buFont typeface="Arial" pitchFamily="34" charset="0"/>
              <a:buChar char="•"/>
              <a:defRPr/>
            </a:pPr>
            <a:r>
              <a:rPr lang="en-US" altLang="en-US" sz="2400" dirty="0"/>
              <a:t>Students must answer all test items before the test can be submitted.</a:t>
            </a:r>
          </a:p>
          <a:p>
            <a:pPr lvl="1">
              <a:buFont typeface="Arial" pitchFamily="34" charset="0"/>
              <a:buChar char="•"/>
              <a:defRPr/>
            </a:pPr>
            <a:r>
              <a:rPr lang="en-US" altLang="en-US" sz="2400" dirty="0"/>
              <a:t>Students may not return to a test once it has been completed and submitted.</a:t>
            </a:r>
          </a:p>
          <a:p>
            <a:pPr lvl="1">
              <a:buFont typeface="Arial" pitchFamily="34" charset="0"/>
              <a:buChar char="•"/>
              <a:defRPr/>
            </a:pPr>
            <a:r>
              <a:rPr lang="en-US" altLang="en-US" sz="2400" dirty="0"/>
              <a:t>There is a difference between “segment” and “session.”</a:t>
            </a:r>
          </a:p>
          <a:p>
            <a:pPr lvl="1">
              <a:buFont typeface="Arial" pitchFamily="34" charset="0"/>
              <a:buChar char="•"/>
              <a:defRPr/>
            </a:pPr>
            <a:r>
              <a:rPr lang="en-US" altLang="en-US" sz="2400" dirty="0"/>
              <a:t>Expiration and pause rules vary between PT and non-PT.</a:t>
            </a:r>
          </a:p>
          <a:p>
            <a:pPr>
              <a:defRPr/>
            </a:pPr>
            <a:endParaRPr lang="en-US" sz="3200" dirty="0"/>
          </a:p>
        </p:txBody>
      </p:sp>
      <p:sp>
        <p:nvSpPr>
          <p:cNvPr id="4" name="Rectangle 3"/>
          <p:cNvSpPr/>
          <p:nvPr/>
        </p:nvSpPr>
        <p:spPr>
          <a:xfrm>
            <a:off x="143107" y="1189463"/>
            <a:ext cx="1096775" cy="646331"/>
          </a:xfrm>
          <a:prstGeom prst="rect">
            <a:avLst/>
          </a:prstGeom>
        </p:spPr>
        <p:txBody>
          <a:bodyPr wrap="none">
            <a:spAutoFit/>
          </a:bodyPr>
          <a:lstStyle/>
          <a:p>
            <a:r>
              <a:rPr lang="en-US" dirty="0"/>
              <a:t>TAM </a:t>
            </a:r>
            <a:endParaRPr lang="en-US" dirty="0" smtClean="0"/>
          </a:p>
          <a:p>
            <a:r>
              <a:rPr lang="en-US" dirty="0" err="1" smtClean="0"/>
              <a:t>pgs</a:t>
            </a:r>
            <a:r>
              <a:rPr lang="en-US" dirty="0" smtClean="0"/>
              <a:t> 48-62</a:t>
            </a:r>
            <a:endParaRPr lang="en-US" dirty="0"/>
          </a:p>
        </p:txBody>
      </p:sp>
    </p:spTree>
    <p:extLst>
      <p:ext uri="{BB962C8B-B14F-4D97-AF65-F5344CB8AC3E}">
        <p14:creationId xmlns:p14="http://schemas.microsoft.com/office/powerpoint/2010/main" val="111513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Test Administrator Interface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41</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869120"/>
            <a:ext cx="7124700" cy="3939540"/>
          </a:xfrm>
          <a:prstGeom prst="rect">
            <a:avLst/>
          </a:prstGeom>
        </p:spPr>
        <p:txBody>
          <a:bodyPr wrap="square">
            <a:spAutoFit/>
          </a:bodyPr>
          <a:lstStyle/>
          <a:p>
            <a:pPr>
              <a:spcBef>
                <a:spcPts val="0"/>
              </a:spcBef>
              <a:spcAft>
                <a:spcPts val="600"/>
              </a:spcAft>
              <a:defRPr/>
            </a:pPr>
            <a:r>
              <a:rPr lang="en-US" sz="2200" dirty="0"/>
              <a:t>TAs need to use the interface to administer a test session. </a:t>
            </a:r>
          </a:p>
          <a:p>
            <a:pPr>
              <a:spcBef>
                <a:spcPts val="0"/>
              </a:spcBef>
              <a:spcAft>
                <a:spcPts val="600"/>
              </a:spcAft>
              <a:defRPr/>
            </a:pPr>
            <a:r>
              <a:rPr lang="en-US" sz="2200" dirty="0"/>
              <a:t>The </a:t>
            </a:r>
            <a:r>
              <a:rPr lang="en-US" sz="2200" i="1" dirty="0"/>
              <a:t>Test Administrator User Guide </a:t>
            </a:r>
            <a:r>
              <a:rPr lang="en-US" sz="2200" dirty="0"/>
              <a:t>will be available on the California Smarter Balanced portal under Field Test &gt; Resources and Documentation.</a:t>
            </a:r>
          </a:p>
          <a:p>
            <a:pPr>
              <a:spcBef>
                <a:spcPts val="0"/>
              </a:spcBef>
              <a:spcAft>
                <a:spcPts val="600"/>
              </a:spcAft>
              <a:defRPr/>
            </a:pPr>
            <a:r>
              <a:rPr lang="en-US" sz="2200" dirty="0"/>
              <a:t>This document will contain complete instructions on how to complete tasks in the Test Delivery System (TDS).</a:t>
            </a:r>
          </a:p>
          <a:p>
            <a:pPr>
              <a:spcBef>
                <a:spcPts val="0"/>
              </a:spcBef>
              <a:spcAft>
                <a:spcPts val="600"/>
              </a:spcAft>
              <a:defRPr/>
            </a:pPr>
            <a:r>
              <a:rPr lang="en-US" sz="2200" b="1" dirty="0"/>
              <a:t>Reminder:</a:t>
            </a:r>
            <a:r>
              <a:rPr lang="en-US" sz="2200" dirty="0"/>
              <a:t> The easiest way to reach the California Smarter Balanced Portal is by visiting </a:t>
            </a:r>
            <a:r>
              <a:rPr lang="en-US" sz="2200" dirty="0">
                <a:hlinkClick r:id="rId4"/>
              </a:rPr>
              <a:t>http://californiatac.org</a:t>
            </a:r>
            <a:r>
              <a:rPr lang="en-US" sz="2200" dirty="0"/>
              <a:t> and selecting the portal button.</a:t>
            </a:r>
          </a:p>
          <a:p>
            <a:pPr>
              <a:defRPr/>
            </a:pPr>
            <a:endParaRPr lang="en-US" sz="3200" dirty="0"/>
          </a:p>
        </p:txBody>
      </p:sp>
      <p:pic>
        <p:nvPicPr>
          <p:cNvPr id="8" name="Picture 2" descr="image002"/>
          <p:cNvPicPr>
            <a:picLocks noChangeAspect="1" noChangeArrowheads="1"/>
          </p:cNvPicPr>
          <p:nvPr/>
        </p:nvPicPr>
        <p:blipFill>
          <a:blip r:embed="rId5" cstate="print">
            <a:extLst/>
          </a:blip>
          <a:srcRect/>
          <a:stretch>
            <a:fillRect/>
          </a:stretch>
        </p:blipFill>
        <p:spPr bwMode="auto">
          <a:xfrm>
            <a:off x="2895600" y="5808660"/>
            <a:ext cx="4155682" cy="721961"/>
          </a:xfrm>
          <a:prstGeom prst="rect">
            <a:avLst/>
          </a:prstGeom>
          <a:noFill/>
          <a:ln>
            <a:noFill/>
          </a:ln>
          <a:effectLst>
            <a:glow rad="63500">
              <a:schemeClr val="accent1">
                <a:satMod val="175000"/>
                <a:alpha val="40000"/>
              </a:schemeClr>
            </a:glow>
          </a:effectLst>
          <a:extLst/>
        </p:spPr>
      </p:pic>
      <p:sp>
        <p:nvSpPr>
          <p:cNvPr id="4" name="Rectangle 3"/>
          <p:cNvSpPr/>
          <p:nvPr/>
        </p:nvSpPr>
        <p:spPr>
          <a:xfrm>
            <a:off x="76200" y="5427506"/>
            <a:ext cx="1210588" cy="369332"/>
          </a:xfrm>
          <a:prstGeom prst="rect">
            <a:avLst/>
          </a:prstGeom>
        </p:spPr>
        <p:txBody>
          <a:bodyPr wrap="none">
            <a:spAutoFit/>
          </a:bodyPr>
          <a:lstStyle/>
          <a:p>
            <a:r>
              <a:rPr lang="en-US" dirty="0" smtClean="0">
                <a:hlinkClick r:id="rId6"/>
              </a:rPr>
              <a:t>Video time</a:t>
            </a:r>
            <a:endParaRPr lang="en-US" dirty="0"/>
          </a:p>
        </p:txBody>
      </p:sp>
    </p:spTree>
    <p:extLst>
      <p:ext uri="{BB962C8B-B14F-4D97-AF65-F5344CB8AC3E}">
        <p14:creationId xmlns:p14="http://schemas.microsoft.com/office/powerpoint/2010/main" val="3161957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Accessing the Test Administrator Interface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42</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11091" y="1981200"/>
            <a:ext cx="3008509" cy="3908762"/>
          </a:xfrm>
          <a:prstGeom prst="rect">
            <a:avLst/>
          </a:prstGeom>
        </p:spPr>
        <p:txBody>
          <a:bodyPr wrap="square">
            <a:spAutoFit/>
          </a:bodyPr>
          <a:lstStyle/>
          <a:p>
            <a:pPr marL="460375" indent="-460375">
              <a:buFont typeface="Arial" pitchFamily="34" charset="0"/>
              <a:buChar char="•"/>
              <a:defRPr/>
            </a:pPr>
            <a:r>
              <a:rPr lang="en-US" sz="2400" dirty="0">
                <a:solidFill>
                  <a:prstClr val="black"/>
                </a:solidFill>
              </a:rPr>
              <a:t>On the California Smarter Balanced Portal, select [</a:t>
            </a:r>
            <a:r>
              <a:rPr lang="en-US" sz="2400" b="1" dirty="0">
                <a:solidFill>
                  <a:prstClr val="black"/>
                </a:solidFill>
              </a:rPr>
              <a:t>Field Tests</a:t>
            </a:r>
            <a:r>
              <a:rPr lang="en-US" sz="2400" dirty="0">
                <a:solidFill>
                  <a:prstClr val="black"/>
                </a:solidFill>
              </a:rPr>
              <a:t>] on the left-hand side of the page.</a:t>
            </a:r>
          </a:p>
          <a:p>
            <a:pPr marL="460375" indent="-460375">
              <a:buFont typeface="Arial" pitchFamily="34" charset="0"/>
              <a:buChar char="•"/>
              <a:defRPr/>
            </a:pPr>
            <a:r>
              <a:rPr lang="en-US" sz="2400" dirty="0">
                <a:solidFill>
                  <a:prstClr val="black"/>
                </a:solidFill>
              </a:rPr>
              <a:t>The TA Interface button will be available to select.</a:t>
            </a:r>
          </a:p>
          <a:p>
            <a:pPr>
              <a:defRPr/>
            </a:pPr>
            <a:endParaRPr lang="en-US" sz="3200" dirty="0"/>
          </a:p>
        </p:txBody>
      </p:sp>
      <p:pic>
        <p:nvPicPr>
          <p:cNvPr id="9" name="Picture 2"/>
          <p:cNvPicPr>
            <a:picLocks noChangeAspect="1" noChangeArrowheads="1"/>
          </p:cNvPicPr>
          <p:nvPr/>
        </p:nvPicPr>
        <p:blipFill>
          <a:blip r:embed="rId4" cstate="print">
            <a:extLst/>
          </a:blip>
          <a:srcRect/>
          <a:stretch>
            <a:fillRect/>
          </a:stretch>
        </p:blipFill>
        <p:spPr bwMode="auto">
          <a:xfrm>
            <a:off x="4436327" y="2024062"/>
            <a:ext cx="1973263" cy="2809875"/>
          </a:xfrm>
          <a:prstGeom prst="rect">
            <a:avLst/>
          </a:prstGeom>
          <a:noFill/>
          <a:ln>
            <a:noFill/>
          </a:ln>
          <a:effectLst>
            <a:glow rad="63500">
              <a:schemeClr val="accent1">
                <a:satMod val="175000"/>
                <a:alpha val="40000"/>
              </a:schemeClr>
            </a:glow>
          </a:effectLst>
          <a:extLst/>
        </p:spPr>
      </p:pic>
      <p:pic>
        <p:nvPicPr>
          <p:cNvPr id="10" name="Picture 8"/>
          <p:cNvPicPr>
            <a:picLocks noChangeAspect="1" noChangeArrowheads="1"/>
          </p:cNvPicPr>
          <p:nvPr/>
        </p:nvPicPr>
        <p:blipFill>
          <a:blip r:embed="rId5" cstate="print">
            <a:extLst/>
          </a:blip>
          <a:srcRect/>
          <a:stretch>
            <a:fillRect/>
          </a:stretch>
        </p:blipFill>
        <p:spPr bwMode="auto">
          <a:xfrm>
            <a:off x="6553200" y="3810000"/>
            <a:ext cx="1777207" cy="1862856"/>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05416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Test Administrator Home Page</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43</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11091" y="2273587"/>
            <a:ext cx="951109" cy="292388"/>
          </a:xfrm>
          <a:prstGeom prst="rect">
            <a:avLst/>
          </a:prstGeom>
        </p:spPr>
        <p:txBody>
          <a:bodyPr wrap="square">
            <a:spAutoFit/>
          </a:bodyPr>
          <a:lstStyle/>
          <a:p>
            <a:pPr>
              <a:defRPr/>
            </a:pPr>
            <a:endParaRPr lang="en-US" sz="3200" dirty="0"/>
          </a:p>
        </p:txBody>
      </p:sp>
      <p:sp>
        <p:nvSpPr>
          <p:cNvPr id="8" name="Rectangle 7"/>
          <p:cNvSpPr/>
          <p:nvPr/>
        </p:nvSpPr>
        <p:spPr>
          <a:xfrm>
            <a:off x="1752599" y="2096615"/>
            <a:ext cx="6722327" cy="369332"/>
          </a:xfrm>
          <a:prstGeom prst="rect">
            <a:avLst/>
          </a:prstGeom>
        </p:spPr>
        <p:txBody>
          <a:bodyPr wrap="square">
            <a:spAutoFit/>
          </a:bodyPr>
          <a:lstStyle/>
          <a:p>
            <a:pPr>
              <a:spcBef>
                <a:spcPct val="20000"/>
              </a:spcBef>
              <a:buFont typeface="Arial" pitchFamily="34" charset="0"/>
              <a:buChar char="•"/>
            </a:pPr>
            <a:r>
              <a:rPr lang="en-US" altLang="en-US" dirty="0">
                <a:latin typeface="Arial" pitchFamily="34" charset="0"/>
              </a:rPr>
              <a:t>After you log in, you will see the home page of the TA Interface.</a:t>
            </a:r>
          </a:p>
        </p:txBody>
      </p:sp>
      <p:sp>
        <p:nvSpPr>
          <p:cNvPr id="10" name="TextBox 10"/>
          <p:cNvSpPr txBox="1">
            <a:spLocks noChangeArrowheads="1"/>
          </p:cNvSpPr>
          <p:nvPr/>
        </p:nvSpPr>
        <p:spPr bwMode="auto">
          <a:xfrm>
            <a:off x="1411091" y="2576629"/>
            <a:ext cx="453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i="1">
                <a:solidFill>
                  <a:srgbClr val="000000"/>
                </a:solidFill>
              </a:rPr>
              <a:t>Figure 1. Before Starting a Test Session</a:t>
            </a:r>
          </a:p>
        </p:txBody>
      </p:sp>
      <p:sp>
        <p:nvSpPr>
          <p:cNvPr id="12" name="Rectangle 11"/>
          <p:cNvSpPr/>
          <p:nvPr/>
        </p:nvSpPr>
        <p:spPr>
          <a:xfrm>
            <a:off x="1411091" y="4114800"/>
            <a:ext cx="3641894" cy="369332"/>
          </a:xfrm>
          <a:prstGeom prst="rect">
            <a:avLst/>
          </a:prstGeom>
        </p:spPr>
        <p:txBody>
          <a:bodyPr wrap="none">
            <a:spAutoFit/>
          </a:bodyPr>
          <a:lstStyle/>
          <a:p>
            <a:r>
              <a:rPr lang="en-US" altLang="en-US" i="1" dirty="0">
                <a:solidFill>
                  <a:srgbClr val="000000"/>
                </a:solidFill>
              </a:rPr>
              <a:t>Figure 2. After Starting a Test Session</a:t>
            </a:r>
          </a:p>
        </p:txBody>
      </p:sp>
      <p:pic>
        <p:nvPicPr>
          <p:cNvPr id="13" name="Picture 11"/>
          <p:cNvPicPr>
            <a:picLocks noChangeAspect="1" noChangeArrowheads="1"/>
          </p:cNvPicPr>
          <p:nvPr/>
        </p:nvPicPr>
        <p:blipFill>
          <a:blip r:embed="rId4" cstate="print">
            <a:extLst/>
          </a:blip>
          <a:srcRect/>
          <a:stretch>
            <a:fillRect/>
          </a:stretch>
        </p:blipFill>
        <p:spPr bwMode="auto">
          <a:xfrm>
            <a:off x="352425" y="3314700"/>
            <a:ext cx="8439150" cy="647700"/>
          </a:xfrm>
          <a:prstGeom prst="rect">
            <a:avLst/>
          </a:prstGeom>
          <a:noFill/>
          <a:ln>
            <a:noFill/>
          </a:ln>
          <a:effectLst>
            <a:glow rad="63500">
              <a:schemeClr val="accent1">
                <a:satMod val="175000"/>
                <a:alpha val="40000"/>
              </a:schemeClr>
            </a:glow>
          </a:effectLst>
          <a:extLst/>
        </p:spPr>
      </p:pic>
      <p:pic>
        <p:nvPicPr>
          <p:cNvPr id="14" name="Picture 12"/>
          <p:cNvPicPr>
            <a:picLocks noChangeAspect="1" noChangeArrowheads="1"/>
          </p:cNvPicPr>
          <p:nvPr/>
        </p:nvPicPr>
        <p:blipFill>
          <a:blip r:embed="rId5" cstate="print">
            <a:extLst/>
          </a:blip>
          <a:srcRect/>
          <a:stretch>
            <a:fillRect/>
          </a:stretch>
        </p:blipFill>
        <p:spPr bwMode="auto">
          <a:xfrm>
            <a:off x="361950" y="4933950"/>
            <a:ext cx="8420100" cy="628650"/>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196519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Starting a Test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44</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869120"/>
            <a:ext cx="7124700" cy="2505301"/>
          </a:xfrm>
          <a:prstGeom prst="rect">
            <a:avLst/>
          </a:prstGeom>
        </p:spPr>
        <p:txBody>
          <a:bodyPr wrap="square">
            <a:spAutoFit/>
          </a:bodyPr>
          <a:lstStyle/>
          <a:p>
            <a:pPr marL="571500" indent="-457200">
              <a:spcBef>
                <a:spcPct val="20000"/>
              </a:spcBef>
              <a:buFont typeface="Arial" pitchFamily="34" charset="0"/>
              <a:buChar char="•"/>
              <a:defRPr/>
            </a:pPr>
            <a:r>
              <a:rPr lang="en-US" altLang="en-US" sz="2400" dirty="0">
                <a:latin typeface="Arial" pitchFamily="34" charset="0"/>
              </a:rPr>
              <a:t>Using the TA Interface (not TIDE), TAs must start a test session before students can log in to a test. </a:t>
            </a:r>
          </a:p>
          <a:p>
            <a:pPr marL="571500" indent="-457200">
              <a:spcBef>
                <a:spcPct val="20000"/>
              </a:spcBef>
              <a:buFont typeface="Arial" pitchFamily="34" charset="0"/>
              <a:buChar char="•"/>
              <a:defRPr/>
            </a:pPr>
            <a:r>
              <a:rPr lang="en-US" altLang="en-US" sz="2400" dirty="0">
                <a:latin typeface="Arial" pitchFamily="34" charset="0"/>
              </a:rPr>
              <a:t>A test can be selected by selecting the checkbox next to the test’s name.</a:t>
            </a:r>
          </a:p>
          <a:p>
            <a:pPr>
              <a:defRPr/>
            </a:pPr>
            <a:endParaRPr lang="en-US" sz="3200" dirty="0"/>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71" y="4485830"/>
            <a:ext cx="87249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5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Student Login</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45</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869120"/>
            <a:ext cx="7124700" cy="2505301"/>
          </a:xfrm>
          <a:prstGeom prst="rect">
            <a:avLst/>
          </a:prstGeom>
        </p:spPr>
        <p:txBody>
          <a:bodyPr wrap="square">
            <a:spAutoFit/>
          </a:bodyPr>
          <a:lstStyle/>
          <a:p>
            <a:pPr lvl="1">
              <a:buFont typeface="Arial" pitchFamily="34" charset="0"/>
              <a:buChar char="•"/>
              <a:defRPr/>
            </a:pPr>
            <a:r>
              <a:rPr lang="en-US" altLang="en-US" dirty="0"/>
              <a:t>To log in to the FT, each student will need:</a:t>
            </a:r>
          </a:p>
          <a:p>
            <a:pPr lvl="2" indent="-457200">
              <a:spcBef>
                <a:spcPct val="0"/>
              </a:spcBef>
              <a:buFont typeface="Arial" pitchFamily="34" charset="0"/>
              <a:buChar char="−"/>
              <a:defRPr/>
            </a:pPr>
            <a:r>
              <a:rPr lang="en-US" altLang="en-US" u="sng" dirty="0"/>
              <a:t>Confirmation Code</a:t>
            </a:r>
            <a:r>
              <a:rPr lang="en-US" altLang="en-US" dirty="0"/>
              <a:t>: Student’s legal first name </a:t>
            </a:r>
            <a:r>
              <a:rPr lang="en-US" altLang="en-US" b="1" dirty="0"/>
              <a:t>as spelled in CALPADS</a:t>
            </a:r>
          </a:p>
          <a:p>
            <a:pPr lvl="2" indent="-457200">
              <a:spcBef>
                <a:spcPct val="0"/>
              </a:spcBef>
              <a:buFont typeface="Arial" pitchFamily="34" charset="0"/>
              <a:buChar char="−"/>
              <a:defRPr/>
            </a:pPr>
            <a:r>
              <a:rPr lang="en-US" altLang="en-US" u="sng" dirty="0"/>
              <a:t>State-SSID</a:t>
            </a:r>
            <a:r>
              <a:rPr lang="en-US" altLang="en-US" dirty="0"/>
              <a:t>: State abbreviation (CA) followed by a hyphen and the student’s Statewide Student Identifier</a:t>
            </a:r>
          </a:p>
          <a:p>
            <a:pPr lvl="2" indent="-457200">
              <a:spcBef>
                <a:spcPct val="0"/>
              </a:spcBef>
              <a:buFont typeface="Arial" pitchFamily="34" charset="0"/>
              <a:buChar char="−"/>
              <a:defRPr/>
            </a:pPr>
            <a:r>
              <a:rPr lang="en-US" altLang="en-US" u="sng" dirty="0"/>
              <a:t>Session ID</a:t>
            </a:r>
            <a:endParaRPr lang="en-US" altLang="en-US" dirty="0"/>
          </a:p>
          <a:p>
            <a:pPr lvl="1">
              <a:defRPr/>
            </a:pPr>
            <a:endParaRPr lang="en-US" altLang="en-US" dirty="0"/>
          </a:p>
          <a:p>
            <a:pPr>
              <a:defRPr/>
            </a:pPr>
            <a:endParaRPr lang="en-US" sz="3200" dirty="0"/>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733800"/>
            <a:ext cx="50085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71600" y="4114800"/>
            <a:ext cx="2362200" cy="2031325"/>
          </a:xfrm>
          <a:prstGeom prst="rect">
            <a:avLst/>
          </a:prstGeom>
        </p:spPr>
        <p:txBody>
          <a:bodyPr wrap="square">
            <a:spAutoFit/>
          </a:bodyPr>
          <a:lstStyle/>
          <a:p>
            <a:r>
              <a:rPr lang="en-US" b="1" dirty="0">
                <a:solidFill>
                  <a:srgbClr val="FF0000"/>
                </a:solidFill>
              </a:rPr>
              <a:t>Note:</a:t>
            </a:r>
            <a:r>
              <a:rPr lang="en-US" dirty="0">
                <a:solidFill>
                  <a:srgbClr val="FF0000"/>
                </a:solidFill>
              </a:rPr>
              <a:t> </a:t>
            </a:r>
            <a:r>
              <a:rPr lang="en-US" dirty="0"/>
              <a:t>TAs must follow the “</a:t>
            </a:r>
            <a:r>
              <a:rPr lang="en-US" b="1" dirty="0"/>
              <a:t>DFA SAY</a:t>
            </a:r>
            <a:r>
              <a:rPr lang="en-US" dirty="0"/>
              <a:t>” script </a:t>
            </a:r>
            <a:r>
              <a:rPr lang="en-US" b="1" dirty="0"/>
              <a:t>exactly</a:t>
            </a:r>
            <a:r>
              <a:rPr lang="en-US" dirty="0"/>
              <a:t> each time a test is administered. Refer to the DFA section of the Test Administration Manual</a:t>
            </a:r>
          </a:p>
        </p:txBody>
      </p:sp>
    </p:spTree>
    <p:extLst>
      <p:ext uri="{BB962C8B-B14F-4D97-AF65-F5344CB8AC3E}">
        <p14:creationId xmlns:p14="http://schemas.microsoft.com/office/powerpoint/2010/main" val="122780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a:solidFill>
                  <a:schemeClr val="bg1"/>
                </a:solidFill>
              </a:rPr>
              <a:t>Distributing Student Login Information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46</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2057400"/>
            <a:ext cx="7124700" cy="3785652"/>
          </a:xfrm>
          <a:prstGeom prst="rect">
            <a:avLst/>
          </a:prstGeom>
        </p:spPr>
        <p:txBody>
          <a:bodyPr wrap="square">
            <a:spAutoFit/>
          </a:bodyPr>
          <a:lstStyle/>
          <a:p>
            <a:pPr lvl="1">
              <a:buFont typeface="Arial" pitchFamily="34" charset="0"/>
              <a:buChar char="•"/>
              <a:defRPr/>
            </a:pPr>
            <a:r>
              <a:rPr lang="en-US" sz="2000" dirty="0"/>
              <a:t>TAs need to provide students with the Test Session ID, SSID, and confirmation code (CALPADS student first name) for login.</a:t>
            </a:r>
          </a:p>
          <a:p>
            <a:pPr lvl="2" indent="-457200">
              <a:spcBef>
                <a:spcPct val="0"/>
              </a:spcBef>
              <a:buFont typeface="Arial" pitchFamily="34" charset="0"/>
              <a:buChar char="−"/>
              <a:defRPr/>
            </a:pPr>
            <a:r>
              <a:rPr lang="en-US" sz="2000" dirty="0"/>
              <a:t>This may be provided on a card or piece of paper. </a:t>
            </a:r>
          </a:p>
          <a:p>
            <a:pPr lvl="2" indent="-457200">
              <a:spcBef>
                <a:spcPct val="0"/>
              </a:spcBef>
              <a:buFont typeface="Arial" pitchFamily="34" charset="0"/>
              <a:buChar char="−"/>
              <a:defRPr/>
            </a:pPr>
            <a:r>
              <a:rPr lang="en-US" sz="2000" dirty="0"/>
              <a:t>TAs may also write the Test Session ID on the board or where students can see it.</a:t>
            </a:r>
          </a:p>
          <a:p>
            <a:pPr lvl="2" indent="-457200">
              <a:spcBef>
                <a:spcPct val="0"/>
              </a:spcBef>
              <a:buFont typeface="Arial" pitchFamily="34" charset="0"/>
              <a:buChar char="−"/>
              <a:defRPr/>
            </a:pPr>
            <a:r>
              <a:rPr lang="en-US" sz="2000" dirty="0"/>
              <a:t>Make sure students know that the Test Session ID must be entered </a:t>
            </a:r>
            <a:r>
              <a:rPr lang="en-US" sz="2000" b="1" dirty="0"/>
              <a:t>exactly </a:t>
            </a:r>
            <a:r>
              <a:rPr lang="en-US" sz="2000" dirty="0"/>
              <a:t>as it is written, without extra spaces or characters</a:t>
            </a:r>
            <a:r>
              <a:rPr lang="en-US" sz="2000" dirty="0" smtClean="0"/>
              <a:t>.</a:t>
            </a:r>
          </a:p>
          <a:p>
            <a:pPr marL="457200" lvl="2">
              <a:spcBef>
                <a:spcPct val="0"/>
              </a:spcBef>
              <a:defRPr/>
            </a:pPr>
            <a:endParaRPr lang="en-US" altLang="en-US" sz="2000" dirty="0"/>
          </a:p>
          <a:p>
            <a:pPr lvl="1">
              <a:buFont typeface="Arial" pitchFamily="34" charset="0"/>
              <a:buChar char="•"/>
              <a:defRPr/>
            </a:pPr>
            <a:r>
              <a:rPr lang="en-US" altLang="en-US" sz="2000" b="1" dirty="0">
                <a:solidFill>
                  <a:srgbClr val="FF0000"/>
                </a:solidFill>
              </a:rPr>
              <a:t>NOTE: </a:t>
            </a:r>
            <a:r>
              <a:rPr lang="en-US" altLang="en-US" sz="2000" dirty="0"/>
              <a:t>Student personal information is secure and must be collected and securely destroyed at the end of a test session. </a:t>
            </a:r>
          </a:p>
          <a:p>
            <a:pPr>
              <a:defRPr/>
            </a:pPr>
            <a:endParaRPr lang="en-US" sz="2000" dirty="0"/>
          </a:p>
        </p:txBody>
      </p:sp>
    </p:spTree>
    <p:extLst>
      <p:ext uri="{BB962C8B-B14F-4D97-AF65-F5344CB8AC3E}">
        <p14:creationId xmlns:p14="http://schemas.microsoft.com/office/powerpoint/2010/main" val="36581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a:solidFill>
                  <a:schemeClr val="bg1"/>
                </a:solidFill>
              </a:rPr>
              <a:t>Approving Students for Testing</a:t>
            </a:r>
            <a:endParaRPr lang="en-US" altLang="en-US" sz="2800" b="1" dirty="0">
              <a:solidFill>
                <a:schemeClr val="bg1"/>
              </a:solidFill>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47</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2057400"/>
            <a:ext cx="7124700" cy="400110"/>
          </a:xfrm>
          <a:prstGeom prst="rect">
            <a:avLst/>
          </a:prstGeom>
        </p:spPr>
        <p:txBody>
          <a:bodyPr wrap="square">
            <a:spAutoFit/>
          </a:bodyPr>
          <a:lstStyle/>
          <a:p>
            <a:pPr>
              <a:defRPr/>
            </a:pPr>
            <a:endParaRPr lang="en-US" sz="2000" dirty="0"/>
          </a:p>
        </p:txBody>
      </p:sp>
      <p:sp>
        <p:nvSpPr>
          <p:cNvPr id="4" name="Rectangle 3"/>
          <p:cNvSpPr/>
          <p:nvPr/>
        </p:nvSpPr>
        <p:spPr>
          <a:xfrm>
            <a:off x="1458022" y="1958898"/>
            <a:ext cx="7419278" cy="2893100"/>
          </a:xfrm>
          <a:prstGeom prst="rect">
            <a:avLst/>
          </a:prstGeom>
        </p:spPr>
        <p:txBody>
          <a:bodyPr wrap="square">
            <a:spAutoFit/>
          </a:bodyPr>
          <a:lstStyle/>
          <a:p>
            <a:pPr>
              <a:defRPr/>
            </a:pPr>
            <a:r>
              <a:rPr lang="en-US" sz="2400" dirty="0"/>
              <a:t>TAs can either select [</a:t>
            </a:r>
            <a:r>
              <a:rPr lang="en-US" sz="2400" b="1" dirty="0"/>
              <a:t>Approve</a:t>
            </a:r>
            <a:r>
              <a:rPr lang="en-US" sz="2400" dirty="0"/>
              <a:t>] for each individual student (recommended) or select [</a:t>
            </a:r>
            <a:r>
              <a:rPr lang="en-US" sz="2400" b="1" dirty="0"/>
              <a:t>Approve All Students</a:t>
            </a:r>
            <a:r>
              <a:rPr lang="en-US" sz="2400" dirty="0"/>
              <a:t>]. </a:t>
            </a:r>
          </a:p>
          <a:p>
            <a:pPr lvl="1">
              <a:defRPr/>
            </a:pPr>
            <a:r>
              <a:rPr lang="en-US" sz="2200" b="1" dirty="0">
                <a:solidFill>
                  <a:srgbClr val="FF0000"/>
                </a:solidFill>
              </a:rPr>
              <a:t>Reminder: </a:t>
            </a:r>
            <a:r>
              <a:rPr lang="en-US" sz="2200" dirty="0"/>
              <a:t>If any student’s test settings are incorrect, do NOT approve that student. </a:t>
            </a:r>
          </a:p>
          <a:p>
            <a:pPr>
              <a:defRPr/>
            </a:pPr>
            <a:r>
              <a:rPr lang="en-US" sz="2400" dirty="0"/>
              <a:t>To refresh the list of students awaiting approval at any time, select the [</a:t>
            </a:r>
            <a:r>
              <a:rPr lang="en-US" sz="2400" b="1" dirty="0"/>
              <a:t>Refresh</a:t>
            </a:r>
            <a:r>
              <a:rPr lang="en-US" sz="2400" dirty="0"/>
              <a:t>] button at the top of the pop-up window.</a:t>
            </a:r>
            <a:endParaRPr lang="en-US" altLang="en-US" sz="2400" dirty="0"/>
          </a:p>
          <a:p>
            <a:pPr>
              <a:spcAft>
                <a:spcPts val="600"/>
              </a:spcAft>
            </a:pP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b="40422"/>
          <a:stretch>
            <a:fillRect/>
          </a:stretch>
        </p:blipFill>
        <p:spPr bwMode="auto">
          <a:xfrm>
            <a:off x="1418993" y="5029200"/>
            <a:ext cx="7766050" cy="1557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9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Monitoring Student Progress</a:t>
            </a:r>
            <a:endParaRPr lang="en-US" altLang="en-US" sz="2800" b="1" dirty="0">
              <a:solidFill>
                <a:schemeClr val="bg1"/>
              </a:solidFill>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48</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2057400"/>
            <a:ext cx="7124700" cy="400110"/>
          </a:xfrm>
          <a:prstGeom prst="rect">
            <a:avLst/>
          </a:prstGeom>
        </p:spPr>
        <p:txBody>
          <a:bodyPr wrap="square">
            <a:spAutoFit/>
          </a:bodyPr>
          <a:lstStyle/>
          <a:p>
            <a:pPr>
              <a:defRPr/>
            </a:pPr>
            <a:endParaRPr lang="en-US" sz="2000" dirty="0"/>
          </a:p>
        </p:txBody>
      </p:sp>
      <p:sp>
        <p:nvSpPr>
          <p:cNvPr id="4" name="Rectangle 3"/>
          <p:cNvSpPr/>
          <p:nvPr/>
        </p:nvSpPr>
        <p:spPr>
          <a:xfrm>
            <a:off x="1458022" y="1958898"/>
            <a:ext cx="7419278" cy="1477328"/>
          </a:xfrm>
          <a:prstGeom prst="rect">
            <a:avLst/>
          </a:prstGeom>
        </p:spPr>
        <p:txBody>
          <a:bodyPr wrap="square">
            <a:spAutoFit/>
          </a:bodyPr>
          <a:lstStyle/>
          <a:p>
            <a:pPr>
              <a:defRPr/>
            </a:pPr>
            <a:r>
              <a:rPr lang="en-US" sz="2400" dirty="0" smtClean="0"/>
              <a:t> </a:t>
            </a:r>
            <a:r>
              <a:rPr lang="en-US" altLang="en-US" sz="2400" dirty="0">
                <a:latin typeface="Arial" pitchFamily="34" charset="0"/>
              </a:rPr>
              <a:t>The “Students in Your Test Session” table displays students who have logged in and been approved for testing</a:t>
            </a:r>
            <a:endParaRPr lang="en-US" altLang="en-US" sz="2400" dirty="0"/>
          </a:p>
          <a:p>
            <a:pPr>
              <a:spcAft>
                <a:spcPts val="600"/>
              </a:spcAft>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46" y="3810000"/>
            <a:ext cx="84597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7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620000" cy="523220"/>
          </a:xfrm>
          <a:prstGeom prst="rect">
            <a:avLst/>
          </a:prstGeom>
          <a:noFill/>
        </p:spPr>
        <p:txBody>
          <a:bodyPr wrap="square" rtlCol="0">
            <a:spAutoFit/>
          </a:bodyPr>
          <a:lstStyle/>
          <a:p>
            <a:r>
              <a:rPr lang="en-US" altLang="en-US" sz="2800" dirty="0" smtClean="0">
                <a:solidFill>
                  <a:schemeClr val="bg1"/>
                </a:solidFill>
              </a:rPr>
              <a:t>Pausing Tests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49</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4041235"/>
          </a:xfrm>
          <a:prstGeom prst="rect">
            <a:avLst/>
          </a:prstGeom>
        </p:spPr>
        <p:txBody>
          <a:bodyPr wrap="square">
            <a:spAutoFit/>
          </a:bodyPr>
          <a:lstStyle/>
          <a:p>
            <a:pPr lvl="1" indent="-457200">
              <a:lnSpc>
                <a:spcPct val="110000"/>
              </a:lnSpc>
              <a:spcBef>
                <a:spcPts val="200"/>
              </a:spcBef>
              <a:spcAft>
                <a:spcPts val="200"/>
              </a:spcAft>
              <a:buFont typeface="Arial" pitchFamily="34" charset="0"/>
              <a:buChar char="•"/>
              <a:defRPr/>
            </a:pPr>
            <a:r>
              <a:rPr lang="en-US" altLang="en-US" dirty="0">
                <a:cs typeface="Times New Roman" pitchFamily="18" charset="0"/>
              </a:rPr>
              <a:t>Through the TA Interface, TAs may:</a:t>
            </a:r>
          </a:p>
          <a:p>
            <a:pPr lvl="2" indent="-457200">
              <a:lnSpc>
                <a:spcPct val="110000"/>
              </a:lnSpc>
              <a:spcBef>
                <a:spcPts val="200"/>
              </a:spcBef>
              <a:spcAft>
                <a:spcPts val="200"/>
              </a:spcAft>
              <a:buFont typeface="Arial" pitchFamily="34" charset="0"/>
              <a:buChar char="–"/>
              <a:defRPr/>
            </a:pPr>
            <a:r>
              <a:rPr lang="en-US" altLang="en-US" dirty="0">
                <a:cs typeface="Times New Roman" pitchFamily="18" charset="0"/>
              </a:rPr>
              <a:t>Stop an entire session; or </a:t>
            </a:r>
          </a:p>
          <a:p>
            <a:pPr lvl="2" indent="-457200">
              <a:lnSpc>
                <a:spcPct val="110000"/>
              </a:lnSpc>
              <a:spcBef>
                <a:spcPts val="200"/>
              </a:spcBef>
              <a:spcAft>
                <a:spcPts val="200"/>
              </a:spcAft>
              <a:buFont typeface="Arial" pitchFamily="34" charset="0"/>
              <a:buChar char="–"/>
              <a:defRPr/>
            </a:pPr>
            <a:r>
              <a:rPr lang="en-US" altLang="en-US" dirty="0">
                <a:cs typeface="Times New Roman" pitchFamily="18" charset="0"/>
              </a:rPr>
              <a:t>Pause individual student tests.</a:t>
            </a:r>
          </a:p>
          <a:p>
            <a:pPr lvl="1" indent="-457200">
              <a:lnSpc>
                <a:spcPct val="110000"/>
              </a:lnSpc>
              <a:spcBef>
                <a:spcPts val="200"/>
              </a:spcBef>
              <a:spcAft>
                <a:spcPts val="200"/>
              </a:spcAft>
              <a:buFont typeface="Arial" pitchFamily="34" charset="0"/>
              <a:buChar char="•"/>
              <a:defRPr/>
            </a:pPr>
            <a:r>
              <a:rPr lang="en-US" altLang="en-US" dirty="0">
                <a:cs typeface="Times New Roman" pitchFamily="18" charset="0"/>
              </a:rPr>
              <a:t>Users should exit or log out of the Test Administrator Interface only after stopping the test session. </a:t>
            </a:r>
          </a:p>
          <a:p>
            <a:pPr lvl="1" indent="-457200">
              <a:lnSpc>
                <a:spcPct val="110000"/>
              </a:lnSpc>
              <a:spcBef>
                <a:spcPts val="200"/>
              </a:spcBef>
              <a:spcAft>
                <a:spcPts val="200"/>
              </a:spcAft>
              <a:buFont typeface="Arial" pitchFamily="34" charset="0"/>
              <a:buChar char="•"/>
              <a:defRPr/>
            </a:pPr>
            <a:r>
              <a:rPr lang="en-US" altLang="en-US" dirty="0">
                <a:cs typeface="Times New Roman" pitchFamily="18" charset="0"/>
              </a:rPr>
              <a:t>If there is a technical issue (i.e. power outage or network failure), students will be logged out and the test will automatically be paused. </a:t>
            </a:r>
          </a:p>
          <a:p>
            <a:pPr lvl="1" indent="-457200">
              <a:lnSpc>
                <a:spcPct val="110000"/>
              </a:lnSpc>
              <a:spcBef>
                <a:spcPts val="200"/>
              </a:spcBef>
              <a:spcAft>
                <a:spcPts val="200"/>
              </a:spcAft>
              <a:buFont typeface="Arial" pitchFamily="34" charset="0"/>
              <a:buChar char="•"/>
              <a:defRPr/>
            </a:pPr>
            <a:r>
              <a:rPr lang="en-US" altLang="en-US" dirty="0">
                <a:cs typeface="Times New Roman" pitchFamily="18" charset="0"/>
              </a:rPr>
              <a:t>Regardless of when or how users log out or navigate away from the Test Administrator Interface, student data will NOT be lost. </a:t>
            </a:r>
          </a:p>
          <a:p>
            <a:pPr marL="0" lvl="1">
              <a:lnSpc>
                <a:spcPct val="110000"/>
              </a:lnSpc>
              <a:spcBef>
                <a:spcPts val="200"/>
              </a:spcBef>
              <a:spcAft>
                <a:spcPts val="200"/>
              </a:spcAft>
              <a:defRPr/>
            </a:pPr>
            <a:r>
              <a:rPr lang="en-US" altLang="en-US" b="1" dirty="0">
                <a:solidFill>
                  <a:srgbClr val="FF0000"/>
                </a:solidFill>
                <a:cs typeface="Times New Roman" pitchFamily="18" charset="0"/>
              </a:rPr>
              <a:t>Note: </a:t>
            </a:r>
            <a:r>
              <a:rPr lang="en-US" altLang="en-US" dirty="0">
                <a:cs typeface="Times New Roman" pitchFamily="18" charset="0"/>
              </a:rPr>
              <a:t>If a test is paused for any reason or length of time, the student must log in again to resume testing. Highlighted text and item notes will not be preserved</a:t>
            </a:r>
            <a:endParaRPr lang="en-US" dirty="0"/>
          </a:p>
        </p:txBody>
      </p:sp>
    </p:spTree>
    <p:extLst>
      <p:ext uri="{BB962C8B-B14F-4D97-AF65-F5344CB8AC3E}">
        <p14:creationId xmlns:p14="http://schemas.microsoft.com/office/powerpoint/2010/main" val="168577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84775"/>
          </a:xfrm>
          <a:prstGeom prst="rect">
            <a:avLst/>
          </a:prstGeom>
          <a:noFill/>
        </p:spPr>
        <p:txBody>
          <a:bodyPr wrap="square" rtlCol="0">
            <a:spAutoFit/>
          </a:bodyPr>
          <a:lstStyle/>
          <a:p>
            <a:r>
              <a:rPr lang="en-US" altLang="en-US" sz="3200" b="1" dirty="0">
                <a:solidFill>
                  <a:schemeClr val="bg1"/>
                </a:solidFill>
                <a:ea typeface="Verdana" pitchFamily="34" charset="0"/>
                <a:cs typeface="Verdana" pitchFamily="34" charset="0"/>
              </a:rPr>
              <a:t>Field Test Participation </a:t>
            </a:r>
            <a:r>
              <a:rPr lang="en-US" altLang="en-US" sz="3200" b="1" dirty="0" smtClean="0">
                <a:solidFill>
                  <a:schemeClr val="bg1"/>
                </a:solidFill>
                <a:ea typeface="Verdana" pitchFamily="34" charset="0"/>
                <a:cs typeface="Verdana" pitchFamily="34" charset="0"/>
              </a:rPr>
              <a:t>in California</a:t>
            </a:r>
            <a:endParaRPr lang="en-US" altLang="en-US" sz="3200" b="1" dirty="0">
              <a:solidFill>
                <a:schemeClr val="bg1"/>
              </a:solidFill>
              <a:ea typeface="Verdana" pitchFamily="34" charset="0"/>
              <a:cs typeface="Verdana" pitchFamily="34" charset="0"/>
            </a:endParaRPr>
          </a:p>
        </p:txBody>
      </p:sp>
      <p:sp>
        <p:nvSpPr>
          <p:cNvPr id="9" name="Content Placeholder 8"/>
          <p:cNvSpPr>
            <a:spLocks noGrp="1"/>
          </p:cNvSpPr>
          <p:nvPr>
            <p:ph idx="1"/>
          </p:nvPr>
        </p:nvSpPr>
        <p:spPr>
          <a:xfrm>
            <a:off x="1447800" y="1905000"/>
            <a:ext cx="7239000" cy="4724400"/>
          </a:xfrm>
        </p:spPr>
        <p:txBody>
          <a:bodyPr>
            <a:normAutofit fontScale="92500"/>
          </a:bodyPr>
          <a:lstStyle/>
          <a:p>
            <a:pPr>
              <a:defRPr/>
            </a:pPr>
            <a:r>
              <a:rPr lang="en-US" sz="2300" dirty="0"/>
              <a:t>5% of students will take Field Test items from </a:t>
            </a:r>
            <a:r>
              <a:rPr lang="en-US" sz="2300" b="1" dirty="0"/>
              <a:t>one </a:t>
            </a:r>
            <a:r>
              <a:rPr lang="en-US" sz="2300" dirty="0"/>
              <a:t>content area (ELA or mathematics) . </a:t>
            </a:r>
          </a:p>
          <a:p>
            <a:pPr>
              <a:defRPr/>
            </a:pPr>
            <a:r>
              <a:rPr lang="en-US" sz="2300" dirty="0"/>
              <a:t>95% of students will take Field Test items from </a:t>
            </a:r>
            <a:r>
              <a:rPr lang="en-US" sz="2300" b="1" dirty="0"/>
              <a:t>both </a:t>
            </a:r>
            <a:r>
              <a:rPr lang="en-US" sz="2300" dirty="0"/>
              <a:t>content areas.</a:t>
            </a:r>
          </a:p>
          <a:p>
            <a:pPr marL="457200" lvl="1">
              <a:buFont typeface="Arial" pitchFamily="34" charset="0"/>
              <a:buChar char="•"/>
              <a:defRPr/>
            </a:pPr>
            <a:r>
              <a:rPr lang="en-US" altLang="en-US" sz="2300" dirty="0"/>
              <a:t>All students will receive </a:t>
            </a:r>
            <a:r>
              <a:rPr lang="en-US" altLang="en-US" sz="2300" b="1" u="sng" dirty="0"/>
              <a:t>one</a:t>
            </a:r>
            <a:r>
              <a:rPr lang="en-US" altLang="en-US" sz="2300" b="1" dirty="0"/>
              <a:t> </a:t>
            </a:r>
            <a:r>
              <a:rPr lang="en-US" sz="2300" dirty="0"/>
              <a:t>Performance Task (</a:t>
            </a:r>
            <a:r>
              <a:rPr lang="en-US" altLang="en-US" sz="2300" dirty="0"/>
              <a:t>PT) in either ELA or mathematics.</a:t>
            </a:r>
            <a:endParaRPr lang="en-US" sz="2300" dirty="0"/>
          </a:p>
          <a:p>
            <a:pPr>
              <a:defRPr/>
            </a:pPr>
            <a:r>
              <a:rPr lang="en-US" sz="2300" dirty="0"/>
              <a:t>There is roughly same amount of testing time for all students.</a:t>
            </a:r>
          </a:p>
          <a:p>
            <a:pPr>
              <a:defRPr/>
            </a:pPr>
            <a:r>
              <a:rPr lang="en-US" sz="2300" dirty="0"/>
              <a:t>Content areas will be assigned by grade and school level. </a:t>
            </a:r>
          </a:p>
          <a:p>
            <a:pPr>
              <a:defRPr/>
            </a:pPr>
            <a:r>
              <a:rPr lang="en-US" sz="2300" dirty="0"/>
              <a:t>Content area assignments will be available in March (projected availability, 3/10). There are four scenarios</a:t>
            </a:r>
            <a:r>
              <a:rPr lang="en-US" sz="2300" dirty="0" smtClean="0"/>
              <a:t>:</a:t>
            </a:r>
          </a:p>
          <a:p>
            <a:pPr fontAlgn="t"/>
            <a:r>
              <a:rPr lang="en-US" sz="2400" b="1" dirty="0" err="1"/>
              <a:t>ELA+Math</a:t>
            </a:r>
            <a:r>
              <a:rPr lang="en-US" sz="2400" b="1" dirty="0"/>
              <a:t>, with ELA </a:t>
            </a:r>
            <a:r>
              <a:rPr lang="en-US" sz="2400" b="1" dirty="0" smtClean="0"/>
              <a:t>PT</a:t>
            </a:r>
            <a:r>
              <a:rPr lang="en-US" sz="2400" dirty="0"/>
              <a:t> </a:t>
            </a:r>
            <a:r>
              <a:rPr lang="en-US" sz="2400" dirty="0" smtClean="0"/>
              <a:t>     - </a:t>
            </a:r>
            <a:r>
              <a:rPr lang="en-US" sz="2400" b="1" dirty="0" err="1" smtClean="0"/>
              <a:t>ELA+Math</a:t>
            </a:r>
            <a:r>
              <a:rPr lang="en-US" sz="2400" b="1" dirty="0"/>
              <a:t>, with Math PT</a:t>
            </a:r>
            <a:endParaRPr lang="en-US" sz="2400" dirty="0"/>
          </a:p>
          <a:p>
            <a:pPr fontAlgn="t"/>
            <a:r>
              <a:rPr lang="en-US" sz="2400" b="1" dirty="0"/>
              <a:t>ELA, with ELA </a:t>
            </a:r>
            <a:r>
              <a:rPr lang="en-US" sz="2400" b="1" dirty="0" smtClean="0"/>
              <a:t>PT</a:t>
            </a:r>
            <a:r>
              <a:rPr lang="en-US" sz="2400" dirty="0"/>
              <a:t> </a:t>
            </a:r>
            <a:r>
              <a:rPr lang="en-US" sz="2400" dirty="0" smtClean="0"/>
              <a:t>                 - </a:t>
            </a:r>
            <a:r>
              <a:rPr lang="en-US" sz="2400" b="1" dirty="0" smtClean="0"/>
              <a:t>Math</a:t>
            </a:r>
            <a:r>
              <a:rPr lang="en-US" sz="2400" b="1" dirty="0"/>
              <a:t>, with Math PT</a:t>
            </a:r>
            <a:endParaRPr lang="en-US" sz="2400" dirty="0"/>
          </a:p>
          <a:p>
            <a:pPr>
              <a:defRPr/>
            </a:pPr>
            <a:endParaRPr lang="en-US" sz="2300" dirty="0"/>
          </a:p>
        </p:txBody>
      </p:sp>
      <p:sp>
        <p:nvSpPr>
          <p:cNvPr id="2" name="Slide Number Placeholder 1"/>
          <p:cNvSpPr>
            <a:spLocks noGrp="1"/>
          </p:cNvSpPr>
          <p:nvPr>
            <p:ph type="sldNum" sz="quarter" idx="12"/>
          </p:nvPr>
        </p:nvSpPr>
        <p:spPr/>
        <p:txBody>
          <a:bodyPr/>
          <a:lstStyle/>
          <a:p>
            <a:fld id="{F0C47611-A1FD-4321-80E6-333CBFCF1AEE}" type="slidenum">
              <a:rPr lang="en-US" smtClean="0"/>
              <a:t>5</a:t>
            </a:fld>
            <a:endParaRPr lang="en-US"/>
          </a:p>
        </p:txBody>
      </p:sp>
    </p:spTree>
    <p:extLst>
      <p:ext uri="{BB962C8B-B14F-4D97-AF65-F5344CB8AC3E}">
        <p14:creationId xmlns:p14="http://schemas.microsoft.com/office/powerpoint/2010/main" val="1566103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954107"/>
          </a:xfrm>
          <a:prstGeom prst="rect">
            <a:avLst/>
          </a:prstGeom>
          <a:noFill/>
        </p:spPr>
        <p:txBody>
          <a:bodyPr wrap="square" rtlCol="0">
            <a:spAutoFit/>
          </a:bodyPr>
          <a:lstStyle/>
          <a:p>
            <a:r>
              <a:rPr lang="en-US" altLang="en-US" sz="2800" dirty="0" smtClean="0">
                <a:solidFill>
                  <a:schemeClr val="bg1"/>
                </a:solidFill>
              </a:rPr>
              <a:t>Pause Rules During the Field Test:  Non-Performance Task</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50</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3754874"/>
          </a:xfrm>
          <a:prstGeom prst="rect">
            <a:avLst/>
          </a:prstGeom>
        </p:spPr>
        <p:txBody>
          <a:bodyPr wrap="square">
            <a:spAutoFit/>
          </a:bodyPr>
          <a:lstStyle/>
          <a:p>
            <a:pPr lvl="1">
              <a:buFont typeface="Arial" pitchFamily="34" charset="0"/>
              <a:buChar char="•"/>
              <a:defRPr/>
            </a:pPr>
            <a:r>
              <a:rPr lang="en-US" altLang="en-US" sz="2800" dirty="0"/>
              <a:t>During the non-PT test, if testing is paused for more than 20 minutes, the student is</a:t>
            </a:r>
            <a:r>
              <a:rPr lang="en-US" altLang="en-US" sz="2800" dirty="0" smtClean="0"/>
              <a:t>:</a:t>
            </a:r>
          </a:p>
          <a:p>
            <a:pPr lvl="1">
              <a:defRPr/>
            </a:pPr>
            <a:endParaRPr lang="en-US" altLang="en-US" sz="2800" dirty="0"/>
          </a:p>
          <a:p>
            <a:pPr marL="920750" lvl="2" indent="-463550">
              <a:buFont typeface="Arial" pitchFamily="34" charset="0"/>
              <a:buChar char="−"/>
              <a:defRPr/>
            </a:pPr>
            <a:r>
              <a:rPr lang="en-US" altLang="en-US" sz="2200" dirty="0"/>
              <a:t>Presented with the test page containing the test item he or she was last working on (if page contains at least 1 unanswered item) </a:t>
            </a:r>
            <a:r>
              <a:rPr lang="en-US" altLang="en-US" sz="2200" b="1" u="sng" dirty="0"/>
              <a:t>OR</a:t>
            </a:r>
          </a:p>
          <a:p>
            <a:pPr marL="920750" lvl="2" indent="-463550">
              <a:buFont typeface="Arial" pitchFamily="34" charset="0"/>
              <a:buChar char="−"/>
              <a:defRPr/>
            </a:pPr>
            <a:r>
              <a:rPr lang="en-US" altLang="en-US" sz="2200" dirty="0"/>
              <a:t>Presented with the next test page (if all items on the previous test page were answered); </a:t>
            </a:r>
          </a:p>
          <a:p>
            <a:pPr marL="920750" lvl="2" indent="-463550">
              <a:buFont typeface="Arial" pitchFamily="34" charset="0"/>
              <a:buChar char="−"/>
              <a:defRPr/>
            </a:pPr>
            <a:r>
              <a:rPr lang="en-US" altLang="en-US" sz="2200" dirty="0"/>
              <a:t>NOT permitted to review or change any test items on previous test pages. </a:t>
            </a:r>
          </a:p>
        </p:txBody>
      </p:sp>
    </p:spTree>
    <p:extLst>
      <p:ext uri="{BB962C8B-B14F-4D97-AF65-F5344CB8AC3E}">
        <p14:creationId xmlns:p14="http://schemas.microsoft.com/office/powerpoint/2010/main" val="328134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Pause Rules During the Field Test:  Performance Task</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51</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5016758"/>
          </a:xfrm>
          <a:prstGeom prst="rect">
            <a:avLst/>
          </a:prstGeom>
        </p:spPr>
        <p:txBody>
          <a:bodyPr wrap="square">
            <a:spAutoFit/>
          </a:bodyPr>
          <a:lstStyle/>
          <a:p>
            <a:pPr lvl="1">
              <a:buFont typeface="Arial" pitchFamily="34" charset="0"/>
              <a:buChar char="•"/>
              <a:defRPr/>
            </a:pPr>
            <a:r>
              <a:rPr lang="en-US" altLang="en-US" sz="3200" dirty="0"/>
              <a:t>There is no pause rule for the performance task.</a:t>
            </a:r>
          </a:p>
          <a:p>
            <a:pPr marL="920750" lvl="2" indent="-463550">
              <a:buFont typeface="Arial" pitchFamily="34" charset="0"/>
              <a:buChar char="−"/>
              <a:defRPr/>
            </a:pPr>
            <a:r>
              <a:rPr lang="en-US" altLang="en-US" sz="3200" dirty="0"/>
              <a:t>Even if a test is paused for 20 minutes or more, the student can return to the current section and continue. </a:t>
            </a:r>
          </a:p>
          <a:p>
            <a:pPr marL="692150" lvl="1" indent="-463550">
              <a:buFont typeface="Arial" pitchFamily="34" charset="0"/>
              <a:buChar char="•"/>
              <a:defRPr/>
            </a:pPr>
            <a:r>
              <a:rPr lang="en-US" altLang="en-US" sz="3200" dirty="0"/>
              <a:t>ELA PTs are divided into 2 parts. After a student completes Part 1, he or she cannot return to it.  </a:t>
            </a:r>
          </a:p>
          <a:p>
            <a:pPr marL="920750" lvl="2" indent="-463550">
              <a:spcBef>
                <a:spcPct val="0"/>
              </a:spcBef>
              <a:buFont typeface="Arial" pitchFamily="34" charset="0"/>
              <a:buChar char="−"/>
              <a:defRPr/>
            </a:pPr>
            <a:endParaRPr lang="en-US" altLang="en-US" sz="3200" dirty="0"/>
          </a:p>
        </p:txBody>
      </p:sp>
    </p:spTree>
    <p:extLst>
      <p:ext uri="{BB962C8B-B14F-4D97-AF65-F5344CB8AC3E}">
        <p14:creationId xmlns:p14="http://schemas.microsoft.com/office/powerpoint/2010/main" val="366569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Pausing Tests:  Individual Students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52</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2425279"/>
          </a:xfrm>
          <a:prstGeom prst="rect">
            <a:avLst/>
          </a:prstGeom>
        </p:spPr>
        <p:txBody>
          <a:bodyPr wrap="square">
            <a:spAutoFit/>
          </a:bodyPr>
          <a:lstStyle/>
          <a:p>
            <a:pPr marL="463550" indent="-463550">
              <a:spcBef>
                <a:spcPct val="20000"/>
              </a:spcBef>
              <a:buFont typeface="Arial" pitchFamily="34" charset="0"/>
              <a:buChar char="•"/>
              <a:defRPr/>
            </a:pPr>
            <a:r>
              <a:rPr lang="en-US" sz="3000" dirty="0">
                <a:latin typeface="Arial" pitchFamily="34" charset="0"/>
              </a:rPr>
              <a:t>TAs may pause an individual student’s test in the Students in Your Test Session table. </a:t>
            </a:r>
          </a:p>
          <a:p>
            <a:pPr marL="914400" indent="-463550">
              <a:spcBef>
                <a:spcPct val="20000"/>
              </a:spcBef>
              <a:buFont typeface="Arial" pitchFamily="34" charset="0"/>
              <a:buChar char="−"/>
              <a:defRPr/>
            </a:pPr>
            <a:r>
              <a:rPr lang="en-US" sz="2800" dirty="0">
                <a:latin typeface="Arial" pitchFamily="34" charset="0"/>
              </a:rPr>
              <a:t>This will not affect other students’ tests. </a:t>
            </a:r>
          </a:p>
        </p:txBody>
      </p:sp>
      <p:pic>
        <p:nvPicPr>
          <p:cNvPr id="8" name="Picture 7"/>
          <p:cNvPicPr>
            <a:picLocks noChangeAspect="1" noChangeArrowheads="1"/>
          </p:cNvPicPr>
          <p:nvPr/>
        </p:nvPicPr>
        <p:blipFill>
          <a:blip r:embed="rId4" cstate="print">
            <a:extLst/>
          </a:blip>
          <a:srcRect/>
          <a:stretch>
            <a:fillRect/>
          </a:stretch>
        </p:blipFill>
        <p:spPr bwMode="auto">
          <a:xfrm>
            <a:off x="175399" y="4648200"/>
            <a:ext cx="8963025" cy="1752600"/>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68558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Test Timeout Due to Inactivity</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53</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5324535"/>
          </a:xfrm>
          <a:prstGeom prst="rect">
            <a:avLst/>
          </a:prstGeom>
        </p:spPr>
        <p:txBody>
          <a:bodyPr wrap="square">
            <a:spAutoFit/>
          </a:bodyPr>
          <a:lstStyle/>
          <a:p>
            <a:pPr lvl="1">
              <a:buFont typeface="Arial" pitchFamily="34" charset="0"/>
              <a:buChar char="•"/>
              <a:defRPr/>
            </a:pPr>
            <a:r>
              <a:rPr lang="en-US" altLang="en-US" sz="2800" dirty="0"/>
              <a:t>As a security measure, students are automatically logged out of the test after 20 minutes of inactivity.</a:t>
            </a:r>
          </a:p>
          <a:p>
            <a:pPr lvl="1">
              <a:buFont typeface="Arial" pitchFamily="34" charset="0"/>
              <a:buChar char="•"/>
              <a:defRPr/>
            </a:pPr>
            <a:r>
              <a:rPr lang="en-US" altLang="en-US" sz="2800" dirty="0"/>
              <a:t>Activity means: </a:t>
            </a:r>
          </a:p>
          <a:p>
            <a:pPr lvl="1">
              <a:buFont typeface="Arial" pitchFamily="34" charset="0"/>
              <a:buChar char="−"/>
              <a:defRPr/>
            </a:pPr>
            <a:r>
              <a:rPr lang="en-US" altLang="en-US" sz="2800" dirty="0"/>
              <a:t>Selecting an answer</a:t>
            </a:r>
          </a:p>
          <a:p>
            <a:pPr lvl="1">
              <a:buFont typeface="Arial" pitchFamily="34" charset="0"/>
              <a:buChar char="−"/>
              <a:defRPr/>
            </a:pPr>
            <a:r>
              <a:rPr lang="en-US" altLang="en-US" sz="2800" dirty="0"/>
              <a:t>Using a navigation option in the test (i.e. selecting [</a:t>
            </a:r>
            <a:r>
              <a:rPr lang="en-US" altLang="en-US" sz="2800" b="1" dirty="0"/>
              <a:t>Next</a:t>
            </a:r>
            <a:r>
              <a:rPr lang="en-US" altLang="en-US" sz="2800" dirty="0"/>
              <a:t>] or [</a:t>
            </a:r>
            <a:r>
              <a:rPr lang="en-US" altLang="en-US" sz="2800" b="1" dirty="0"/>
              <a:t>Back</a:t>
            </a:r>
            <a:r>
              <a:rPr lang="en-US" altLang="en-US" sz="2800" dirty="0"/>
              <a:t>], using the Past/Marked Questions drop-down list)</a:t>
            </a:r>
          </a:p>
          <a:p>
            <a:pPr lvl="1">
              <a:buFont typeface="Arial" pitchFamily="34" charset="0"/>
              <a:buChar char="−"/>
              <a:defRPr/>
            </a:pPr>
            <a:r>
              <a:rPr lang="en-US" altLang="en-US" sz="2800" b="1" dirty="0">
                <a:solidFill>
                  <a:srgbClr val="FF0000"/>
                </a:solidFill>
              </a:rPr>
              <a:t>NOTE: </a:t>
            </a:r>
            <a:r>
              <a:rPr lang="en-US" altLang="en-US" sz="2800" dirty="0"/>
              <a:t>Moving the mouse or selecting an empty space on the screen is </a:t>
            </a:r>
            <a:r>
              <a:rPr lang="en-US" altLang="en-US" sz="2800" b="1" u="sng" dirty="0"/>
              <a:t>NOT</a:t>
            </a:r>
            <a:r>
              <a:rPr lang="en-US" altLang="en-US" sz="2800" dirty="0"/>
              <a:t> considered activity.</a:t>
            </a:r>
          </a:p>
          <a:p>
            <a:pPr marL="920750" lvl="2" indent="-463550">
              <a:spcBef>
                <a:spcPct val="0"/>
              </a:spcBef>
              <a:buFont typeface="Arial" pitchFamily="34" charset="0"/>
              <a:buChar char="−"/>
              <a:defRPr/>
            </a:pPr>
            <a:endParaRPr lang="en-US" altLang="en-US" sz="3200" dirty="0"/>
          </a:p>
        </p:txBody>
      </p:sp>
    </p:spTree>
    <p:extLst>
      <p:ext uri="{BB962C8B-B14F-4D97-AF65-F5344CB8AC3E}">
        <p14:creationId xmlns:p14="http://schemas.microsoft.com/office/powerpoint/2010/main" val="126845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Test Timeout Due to Inactivity (cont.)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54</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3600986"/>
          </a:xfrm>
          <a:prstGeom prst="rect">
            <a:avLst/>
          </a:prstGeom>
        </p:spPr>
        <p:txBody>
          <a:bodyPr wrap="square">
            <a:spAutoFit/>
          </a:bodyPr>
          <a:lstStyle/>
          <a:p>
            <a:pPr lvl="1">
              <a:buFont typeface="Arial" pitchFamily="34" charset="0"/>
              <a:buChar char="•"/>
              <a:defRPr/>
            </a:pPr>
            <a:r>
              <a:rPr lang="en-US" altLang="en-US" sz="2800" dirty="0"/>
              <a:t>Before the system logs out, a warning message will be displayed. </a:t>
            </a:r>
          </a:p>
          <a:p>
            <a:pPr marL="920750" lvl="2" indent="-463550">
              <a:buFont typeface="Arial" pitchFamily="34" charset="0"/>
              <a:buChar char="−"/>
              <a:defRPr/>
            </a:pPr>
            <a:r>
              <a:rPr lang="en-US" altLang="en-US" sz="2800" dirty="0"/>
              <a:t>If a student does NOT select [</a:t>
            </a:r>
            <a:r>
              <a:rPr lang="en-US" altLang="en-US" sz="2800" b="1" dirty="0"/>
              <a:t>Ok</a:t>
            </a:r>
            <a:r>
              <a:rPr lang="en-US" altLang="en-US" sz="2800" dirty="0"/>
              <a:t>] within 30 seconds, the student will be logged out.</a:t>
            </a:r>
          </a:p>
          <a:p>
            <a:pPr marL="920750" lvl="2" indent="-463550">
              <a:buFont typeface="Arial" pitchFamily="34" charset="0"/>
              <a:buChar char="−"/>
              <a:defRPr/>
            </a:pPr>
            <a:r>
              <a:rPr lang="en-US" altLang="en-US" sz="2800" dirty="0"/>
              <a:t>Selecting [</a:t>
            </a:r>
            <a:r>
              <a:rPr lang="en-US" altLang="en-US" sz="2800" b="1" dirty="0"/>
              <a:t>Ok</a:t>
            </a:r>
            <a:r>
              <a:rPr lang="en-US" altLang="en-US" sz="2800" dirty="0"/>
              <a:t>] will restart the 20 minute inactivity timer.</a:t>
            </a:r>
          </a:p>
          <a:p>
            <a:pPr marL="920750" lvl="2" indent="-463550">
              <a:spcBef>
                <a:spcPct val="0"/>
              </a:spcBef>
              <a:buFont typeface="Arial" pitchFamily="34" charset="0"/>
              <a:buChar char="−"/>
              <a:defRPr/>
            </a:pPr>
            <a:endParaRPr lang="en-US" altLang="en-US" sz="3200" dirty="0"/>
          </a:p>
        </p:txBody>
      </p:sp>
      <p:pic>
        <p:nvPicPr>
          <p:cNvPr id="8" name="Picture 4" descr="time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5105400"/>
            <a:ext cx="5791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6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Stopping Tests:  Entire Session</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55</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7" name="Rectangle 6"/>
          <p:cNvSpPr/>
          <p:nvPr/>
        </p:nvSpPr>
        <p:spPr>
          <a:xfrm>
            <a:off x="1485900" y="1905000"/>
            <a:ext cx="7124700" cy="3600986"/>
          </a:xfrm>
          <a:prstGeom prst="rect">
            <a:avLst/>
          </a:prstGeom>
        </p:spPr>
        <p:txBody>
          <a:bodyPr wrap="square">
            <a:spAutoFit/>
          </a:bodyPr>
          <a:lstStyle/>
          <a:p>
            <a:pPr>
              <a:lnSpc>
                <a:spcPct val="90000"/>
              </a:lnSpc>
              <a:spcAft>
                <a:spcPts val="600"/>
              </a:spcAft>
              <a:buFont typeface="Arial" pitchFamily="34" charset="0"/>
              <a:buChar char="•"/>
            </a:pPr>
            <a:r>
              <a:rPr lang="en-US" altLang="en-US" dirty="0">
                <a:latin typeface="Arial" pitchFamily="34" charset="0"/>
              </a:rPr>
              <a:t>To stop the session (and pause tests for all students in the session):</a:t>
            </a:r>
          </a:p>
          <a:p>
            <a:pPr lvl="1">
              <a:lnSpc>
                <a:spcPct val="90000"/>
              </a:lnSpc>
              <a:buFont typeface="Arial" pitchFamily="34" charset="0"/>
              <a:buChar char="–"/>
            </a:pPr>
            <a:r>
              <a:rPr lang="en-US" altLang="en-US" sz="2200" dirty="0">
                <a:latin typeface="Arial" pitchFamily="34" charset="0"/>
              </a:rPr>
              <a:t>Select the [</a:t>
            </a:r>
            <a:r>
              <a:rPr lang="en-US" altLang="en-US" sz="2200" b="1" dirty="0">
                <a:latin typeface="Arial" pitchFamily="34" charset="0"/>
              </a:rPr>
              <a:t>Stop Session</a:t>
            </a:r>
            <a:r>
              <a:rPr lang="en-US" altLang="en-US" sz="2200" dirty="0">
                <a:latin typeface="Arial" pitchFamily="34" charset="0"/>
              </a:rPr>
              <a:t>] button in the upper-left corner of the screen. An “Important!” box will appear, requesting verification to end the session and log students out. </a:t>
            </a:r>
          </a:p>
          <a:p>
            <a:pPr lvl="1">
              <a:lnSpc>
                <a:spcPct val="90000"/>
              </a:lnSpc>
              <a:buFont typeface="Arial" pitchFamily="34" charset="0"/>
              <a:buChar char="–"/>
            </a:pPr>
            <a:endParaRPr lang="en-US" altLang="en-US" sz="1900" dirty="0">
              <a:latin typeface="Arial" pitchFamily="34" charset="0"/>
            </a:endParaRPr>
          </a:p>
          <a:p>
            <a:pPr lvl="1">
              <a:lnSpc>
                <a:spcPct val="90000"/>
              </a:lnSpc>
              <a:buFont typeface="Arial" pitchFamily="34" charset="0"/>
              <a:buNone/>
            </a:pPr>
            <a:endParaRPr lang="en-US" altLang="en-US" sz="1900" dirty="0">
              <a:latin typeface="Arial" pitchFamily="34" charset="0"/>
            </a:endParaRPr>
          </a:p>
          <a:p>
            <a:pPr lvl="1">
              <a:lnSpc>
                <a:spcPct val="90000"/>
              </a:lnSpc>
              <a:buFont typeface="Arial" pitchFamily="34" charset="0"/>
              <a:buChar char="–"/>
            </a:pPr>
            <a:endParaRPr lang="en-US" altLang="en-US" sz="1900" dirty="0">
              <a:latin typeface="Arial" pitchFamily="34" charset="0"/>
            </a:endParaRPr>
          </a:p>
          <a:p>
            <a:pPr lvl="1">
              <a:lnSpc>
                <a:spcPct val="90000"/>
              </a:lnSpc>
              <a:spcAft>
                <a:spcPts val="600"/>
              </a:spcAft>
              <a:buFont typeface="Arial" pitchFamily="34" charset="0"/>
              <a:buChar char="–"/>
            </a:pPr>
            <a:r>
              <a:rPr lang="en-US" altLang="en-US" sz="2200" dirty="0">
                <a:latin typeface="Arial" pitchFamily="34" charset="0"/>
              </a:rPr>
              <a:t>Select [</a:t>
            </a:r>
            <a:r>
              <a:rPr lang="en-US" altLang="en-US" sz="2200" b="1" dirty="0">
                <a:latin typeface="Arial" pitchFamily="34" charset="0"/>
              </a:rPr>
              <a:t>OK</a:t>
            </a:r>
            <a:r>
              <a:rPr lang="en-US" altLang="en-US" sz="2200" dirty="0">
                <a:latin typeface="Arial" pitchFamily="34" charset="0"/>
              </a:rPr>
              <a:t>] to continue or [</a:t>
            </a:r>
            <a:r>
              <a:rPr lang="en-US" altLang="en-US" sz="2200" b="1" dirty="0">
                <a:latin typeface="Arial" pitchFamily="34" charset="0"/>
              </a:rPr>
              <a:t>Cancel</a:t>
            </a:r>
            <a:r>
              <a:rPr lang="en-US" altLang="en-US" sz="2200" dirty="0">
                <a:latin typeface="Arial" pitchFamily="34" charset="0"/>
              </a:rPr>
              <a:t>] to keep the test session open.</a:t>
            </a:r>
          </a:p>
          <a:p>
            <a:pPr marL="920750" lvl="2" indent="-463550">
              <a:spcBef>
                <a:spcPct val="0"/>
              </a:spcBef>
              <a:buFont typeface="Arial" pitchFamily="34" charset="0"/>
              <a:buChar char="−"/>
              <a:defRPr/>
            </a:pPr>
            <a:endParaRPr lang="en-US" altLang="en-US" sz="3200" dirty="0"/>
          </a:p>
        </p:txBody>
      </p:sp>
      <p:pic>
        <p:nvPicPr>
          <p:cNvPr id="9" name="Picture 2"/>
          <p:cNvPicPr>
            <a:picLocks noChangeAspect="1" noChangeArrowheads="1"/>
          </p:cNvPicPr>
          <p:nvPr/>
        </p:nvPicPr>
        <p:blipFill>
          <a:blip r:embed="rId4"/>
          <a:srcRect/>
          <a:stretch>
            <a:fillRect/>
          </a:stretch>
        </p:blipFill>
        <p:spPr bwMode="auto">
          <a:xfrm>
            <a:off x="2051050" y="3650166"/>
            <a:ext cx="6413500" cy="457200"/>
          </a:xfrm>
          <a:prstGeom prst="rect">
            <a:avLst/>
          </a:prstGeom>
          <a:noFill/>
          <a:ln w="9525">
            <a:solidFill>
              <a:schemeClr val="bg1">
                <a:lumMod val="75000"/>
              </a:schemeClr>
            </a:solidFill>
            <a:miter lim="800000"/>
            <a:headEnd/>
            <a:tailEnd/>
          </a:ln>
          <a:effectLst/>
          <a:extLst/>
        </p:spPr>
      </p:pic>
    </p:spTree>
    <p:extLst>
      <p:ext uri="{BB962C8B-B14F-4D97-AF65-F5344CB8AC3E}">
        <p14:creationId xmlns:p14="http://schemas.microsoft.com/office/powerpoint/2010/main" val="353354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Student View of Testing</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56</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954107"/>
          </a:xfrm>
          <a:prstGeom prst="rect">
            <a:avLst/>
          </a:prstGeom>
        </p:spPr>
        <p:txBody>
          <a:bodyPr wrap="square">
            <a:spAutoFit/>
          </a:bodyPr>
          <a:lstStyle/>
          <a:p>
            <a:pPr marL="342900" indent="-342900">
              <a:buFont typeface="Arial" panose="020B0604020202020204" pitchFamily="34" charset="0"/>
              <a:buChar char="•"/>
              <a:defRPr/>
            </a:pPr>
            <a:r>
              <a:rPr lang="en-US" sz="2800" dirty="0">
                <a:solidFill>
                  <a:prstClr val="black"/>
                </a:solidFill>
                <a:hlinkClick r:id="rId4"/>
              </a:rPr>
              <a:t>http://sbac.portal.airast.org/ca/practice-test-ca</a:t>
            </a:r>
            <a:r>
              <a:rPr lang="en-US" sz="2800" dirty="0" smtClean="0">
                <a:solidFill>
                  <a:prstClr val="black"/>
                </a:solidFill>
                <a:hlinkClick r:id="rId4"/>
              </a:rPr>
              <a:t>/</a:t>
            </a:r>
            <a:r>
              <a:rPr lang="en-US" sz="2800" dirty="0" smtClean="0">
                <a:solidFill>
                  <a:prstClr val="black"/>
                </a:solidFill>
              </a:rPr>
              <a:t> </a:t>
            </a:r>
            <a:endParaRPr lang="en-US" sz="2800" dirty="0">
              <a:solidFill>
                <a:prstClr val="black"/>
              </a:solidFill>
            </a:endParaRPr>
          </a:p>
        </p:txBody>
      </p:sp>
      <p:pic>
        <p:nvPicPr>
          <p:cNvPr id="10" name="Picture 3"/>
          <p:cNvPicPr>
            <a:picLocks noChangeAspect="1" noChangeArrowheads="1"/>
          </p:cNvPicPr>
          <p:nvPr/>
        </p:nvPicPr>
        <p:blipFill>
          <a:blip r:embed="rId5" cstate="print">
            <a:extLst/>
          </a:blip>
          <a:srcRect/>
          <a:stretch>
            <a:fillRect/>
          </a:stretch>
        </p:blipFill>
        <p:spPr bwMode="auto">
          <a:xfrm>
            <a:off x="3473605" y="2971800"/>
            <a:ext cx="4852988" cy="3452742"/>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41532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Universal Tools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57</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75181"/>
          </a:xfrm>
          <a:prstGeom prst="rect">
            <a:avLst/>
          </a:prstGeom>
        </p:spPr>
        <p:txBody>
          <a:bodyPr wrap="square">
            <a:spAutoFit/>
          </a:bodyPr>
          <a:lstStyle/>
          <a:p>
            <a:pPr marL="465138" indent="-465138">
              <a:lnSpc>
                <a:spcPct val="90000"/>
              </a:lnSpc>
              <a:spcBef>
                <a:spcPct val="20000"/>
              </a:spcBef>
              <a:defRPr/>
            </a:pPr>
            <a:r>
              <a:rPr lang="en-US" sz="2800" dirty="0"/>
              <a:t>All students have the ability to:</a:t>
            </a:r>
          </a:p>
          <a:p>
            <a:pPr marL="465138" indent="-465138">
              <a:lnSpc>
                <a:spcPct val="90000"/>
              </a:lnSpc>
              <a:spcBef>
                <a:spcPct val="20000"/>
              </a:spcBef>
              <a:buFont typeface="Arial" pitchFamily="34" charset="0"/>
              <a:buChar char="•"/>
              <a:defRPr/>
            </a:pPr>
            <a:r>
              <a:rPr lang="en-US" sz="2800" dirty="0"/>
              <a:t>Highlight text in passages and test questions</a:t>
            </a:r>
          </a:p>
          <a:p>
            <a:pPr marL="465138" indent="-465138">
              <a:lnSpc>
                <a:spcPct val="90000"/>
              </a:lnSpc>
              <a:spcBef>
                <a:spcPct val="20000"/>
              </a:spcBef>
              <a:buFont typeface="Arial" pitchFamily="34" charset="0"/>
              <a:buChar char="•"/>
              <a:defRPr/>
            </a:pPr>
            <a:r>
              <a:rPr lang="en-US" sz="2800" dirty="0"/>
              <a:t>Zoom in and out of test pages (affects all item content)</a:t>
            </a:r>
          </a:p>
          <a:p>
            <a:pPr marL="465138" indent="-465138">
              <a:lnSpc>
                <a:spcPct val="90000"/>
              </a:lnSpc>
              <a:spcBef>
                <a:spcPct val="20000"/>
              </a:spcBef>
              <a:buFont typeface="Arial" pitchFamily="34" charset="0"/>
              <a:buChar char="•"/>
              <a:defRPr/>
            </a:pPr>
            <a:r>
              <a:rPr lang="en-US" sz="2800" dirty="0"/>
              <a:t>Mark specific items for review</a:t>
            </a:r>
          </a:p>
          <a:p>
            <a:pPr marL="465138" indent="-465138">
              <a:lnSpc>
                <a:spcPct val="90000"/>
              </a:lnSpc>
              <a:spcBef>
                <a:spcPct val="20000"/>
              </a:spcBef>
              <a:buFont typeface="Arial" pitchFamily="34" charset="0"/>
              <a:buChar char="•"/>
              <a:defRPr/>
            </a:pPr>
            <a:r>
              <a:rPr lang="en-US" sz="2800" dirty="0"/>
              <a:t>Strikethrough (cross out answer options)</a:t>
            </a:r>
          </a:p>
          <a:p>
            <a:pPr marL="465138" indent="-465138">
              <a:lnSpc>
                <a:spcPct val="90000"/>
              </a:lnSpc>
              <a:spcBef>
                <a:spcPct val="20000"/>
              </a:spcBef>
              <a:buFont typeface="Arial" pitchFamily="34" charset="0"/>
              <a:buChar char="•"/>
              <a:defRPr/>
            </a:pPr>
            <a:r>
              <a:rPr lang="en-US" sz="2800" dirty="0"/>
              <a:t>Use the Notepad or Calculator (depending on the test)</a:t>
            </a:r>
          </a:p>
          <a:p>
            <a:pPr marL="465138" indent="-465138">
              <a:lnSpc>
                <a:spcPct val="90000"/>
              </a:lnSpc>
              <a:spcBef>
                <a:spcPct val="20000"/>
              </a:spcBef>
              <a:buFont typeface="Arial" pitchFamily="34" charset="0"/>
              <a:buChar char="•"/>
              <a:defRPr/>
            </a:pPr>
            <a:r>
              <a:rPr lang="en-US" sz="2800" dirty="0"/>
              <a:t>Use the [</a:t>
            </a:r>
            <a:r>
              <a:rPr lang="en-US" sz="2800" b="1" dirty="0"/>
              <a:t>Expand</a:t>
            </a:r>
            <a:r>
              <a:rPr lang="en-US" sz="2800" dirty="0"/>
              <a:t>] button to display a reading passage or a science simulation</a:t>
            </a:r>
          </a:p>
        </p:txBody>
      </p:sp>
    </p:spTree>
    <p:extLst>
      <p:ext uri="{BB962C8B-B14F-4D97-AF65-F5344CB8AC3E}">
        <p14:creationId xmlns:p14="http://schemas.microsoft.com/office/powerpoint/2010/main" val="196581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Reviewing Items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58</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pic>
        <p:nvPicPr>
          <p:cNvPr id="7" name="Picture 3"/>
          <p:cNvPicPr>
            <a:picLocks noChangeAspect="1" noChangeArrowheads="1"/>
          </p:cNvPicPr>
          <p:nvPr/>
        </p:nvPicPr>
        <p:blipFill>
          <a:blip r:embed="rId4" cstate="print">
            <a:extLst/>
          </a:blip>
          <a:srcRect/>
          <a:stretch>
            <a:fillRect/>
          </a:stretch>
        </p:blipFill>
        <p:spPr bwMode="auto">
          <a:xfrm>
            <a:off x="2117889" y="1970492"/>
            <a:ext cx="4908222" cy="1209675"/>
          </a:xfrm>
          <a:prstGeom prst="rect">
            <a:avLst/>
          </a:prstGeom>
          <a:noFill/>
          <a:ln>
            <a:noFill/>
          </a:ln>
          <a:effectLst>
            <a:glow rad="63500">
              <a:schemeClr val="accent1">
                <a:satMod val="175000"/>
                <a:alpha val="40000"/>
              </a:schemeClr>
            </a:glow>
          </a:effectLst>
          <a:extLst/>
        </p:spPr>
      </p:pic>
      <p:pic>
        <p:nvPicPr>
          <p:cNvPr id="8" name="Picture 2"/>
          <p:cNvPicPr>
            <a:picLocks noChangeAspect="1" noChangeArrowheads="1"/>
          </p:cNvPicPr>
          <p:nvPr/>
        </p:nvPicPr>
        <p:blipFill>
          <a:blip r:embed="rId5" cstate="print">
            <a:extLst/>
          </a:blip>
          <a:srcRect/>
          <a:stretch>
            <a:fillRect/>
          </a:stretch>
        </p:blipFill>
        <p:spPr bwMode="auto">
          <a:xfrm>
            <a:off x="1752600" y="3429000"/>
            <a:ext cx="6858001" cy="3309768"/>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368859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Ending the Test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59</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pic>
        <p:nvPicPr>
          <p:cNvPr id="9" name="Picture 2"/>
          <p:cNvPicPr>
            <a:picLocks noChangeAspect="1" noChangeArrowheads="1"/>
          </p:cNvPicPr>
          <p:nvPr/>
        </p:nvPicPr>
        <p:blipFill rotWithShape="1">
          <a:blip r:embed="rId4"/>
          <a:srcRect b="9986"/>
          <a:stretch/>
        </p:blipFill>
        <p:spPr bwMode="auto">
          <a:xfrm>
            <a:off x="1905000" y="1955624"/>
            <a:ext cx="5545138" cy="2895600"/>
          </a:xfrm>
          <a:prstGeom prst="rect">
            <a:avLst/>
          </a:prstGeom>
          <a:noFill/>
          <a:ln w="9525">
            <a:solidFill>
              <a:schemeClr val="bg1">
                <a:lumMod val="75000"/>
              </a:schemeClr>
            </a:solidFill>
            <a:miter lim="800000"/>
            <a:headEnd/>
            <a:tailEnd/>
          </a:ln>
          <a:effectLst/>
          <a:extLst/>
        </p:spPr>
      </p:pic>
      <p:pic>
        <p:nvPicPr>
          <p:cNvPr id="10" name="Picture 3"/>
          <p:cNvPicPr>
            <a:picLocks noChangeAspect="1" noChangeArrowheads="1"/>
          </p:cNvPicPr>
          <p:nvPr/>
        </p:nvPicPr>
        <p:blipFill>
          <a:blip r:embed="rId5"/>
          <a:srcRect/>
          <a:stretch>
            <a:fillRect/>
          </a:stretch>
        </p:blipFill>
        <p:spPr bwMode="auto">
          <a:xfrm>
            <a:off x="1905000" y="4827063"/>
            <a:ext cx="5626100" cy="1981200"/>
          </a:xfrm>
          <a:prstGeom prst="rect">
            <a:avLst/>
          </a:prstGeom>
          <a:noFill/>
          <a:ln w="9525">
            <a:solidFill>
              <a:schemeClr val="bg1">
                <a:lumMod val="75000"/>
              </a:schemeClr>
            </a:solidFill>
            <a:miter lim="800000"/>
            <a:headEnd/>
            <a:tailEnd/>
          </a:ln>
          <a:effectLst/>
          <a:extLst/>
        </p:spPr>
      </p:pic>
    </p:spTree>
    <p:extLst>
      <p:ext uri="{BB962C8B-B14F-4D97-AF65-F5344CB8AC3E}">
        <p14:creationId xmlns:p14="http://schemas.microsoft.com/office/powerpoint/2010/main" val="88333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391400" cy="523220"/>
          </a:xfrm>
          <a:prstGeom prst="rect">
            <a:avLst/>
          </a:prstGeom>
          <a:noFill/>
        </p:spPr>
        <p:txBody>
          <a:bodyPr wrap="square" rtlCol="0">
            <a:spAutoFit/>
          </a:bodyPr>
          <a:lstStyle/>
          <a:p>
            <a:r>
              <a:rPr lang="en-US" altLang="en-US" sz="2800" b="1" dirty="0" smtClean="0">
                <a:solidFill>
                  <a:schemeClr val="bg1"/>
                </a:solidFill>
                <a:ea typeface="Verdana" pitchFamily="34" charset="0"/>
                <a:cs typeface="Verdana" pitchFamily="34" charset="0"/>
              </a:rPr>
              <a:t>Examples of Field </a:t>
            </a:r>
            <a:r>
              <a:rPr lang="en-US" altLang="en-US" sz="2800" b="1" dirty="0">
                <a:solidFill>
                  <a:schemeClr val="bg1"/>
                </a:solidFill>
                <a:ea typeface="Verdana" pitchFamily="34" charset="0"/>
                <a:cs typeface="Verdana" pitchFamily="34" charset="0"/>
              </a:rPr>
              <a:t>Test Participation </a:t>
            </a:r>
            <a:r>
              <a:rPr lang="en-US" altLang="en-US" sz="2800" b="1" dirty="0" smtClean="0">
                <a:solidFill>
                  <a:schemeClr val="bg1"/>
                </a:solidFill>
                <a:ea typeface="Verdana" pitchFamily="34" charset="0"/>
                <a:cs typeface="Verdana" pitchFamily="34" charset="0"/>
              </a:rPr>
              <a:t>in California</a:t>
            </a:r>
            <a:endParaRPr lang="en-US" altLang="en-US" sz="2800" b="1" dirty="0">
              <a:solidFill>
                <a:schemeClr val="bg1"/>
              </a:solidFill>
              <a:ea typeface="Verdana" pitchFamily="34" charset="0"/>
              <a:cs typeface="Verdana" pitchFamily="34" charset="0"/>
            </a:endParaRPr>
          </a:p>
        </p:txBody>
      </p:sp>
      <p:sp>
        <p:nvSpPr>
          <p:cNvPr id="9" name="Content Placeholder 8"/>
          <p:cNvSpPr>
            <a:spLocks noGrp="1"/>
          </p:cNvSpPr>
          <p:nvPr>
            <p:ph idx="1"/>
          </p:nvPr>
        </p:nvSpPr>
        <p:spPr>
          <a:xfrm>
            <a:off x="1447800" y="1905000"/>
            <a:ext cx="7239000" cy="4724400"/>
          </a:xfrm>
        </p:spPr>
        <p:txBody>
          <a:bodyPr>
            <a:normAutofit/>
          </a:bodyPr>
          <a:lstStyle/>
          <a:p>
            <a:pPr>
              <a:defRPr/>
            </a:pPr>
            <a:r>
              <a:rPr lang="en-US" sz="2400" b="1" dirty="0"/>
              <a:t>Example 1: </a:t>
            </a:r>
            <a:r>
              <a:rPr lang="en-US" sz="2400" dirty="0"/>
              <a:t>Elementary School X</a:t>
            </a:r>
          </a:p>
          <a:p>
            <a:pPr marL="914400" lvl="2" indent="-457200">
              <a:buFont typeface="Arial" pitchFamily="34" charset="0"/>
              <a:buChar char="−"/>
              <a:defRPr/>
            </a:pPr>
            <a:r>
              <a:rPr lang="en-US" sz="2200" dirty="0"/>
              <a:t>Grade 3 was assigned </a:t>
            </a:r>
            <a:r>
              <a:rPr lang="en-US" sz="2200" dirty="0" smtClean="0"/>
              <a:t>both ELA and math, </a:t>
            </a:r>
            <a:r>
              <a:rPr lang="en-US" sz="2200" dirty="0"/>
              <a:t>which includes an ELA performance task (PT). </a:t>
            </a:r>
          </a:p>
          <a:p>
            <a:pPr marL="914400" lvl="2" indent="-457200">
              <a:buFont typeface="Arial" pitchFamily="34" charset="0"/>
              <a:buChar char="−"/>
              <a:defRPr/>
            </a:pPr>
            <a:r>
              <a:rPr lang="en-US" sz="2200" dirty="0"/>
              <a:t>Grade 4 was assigned both ELA and math, with a mathematics PT.</a:t>
            </a:r>
          </a:p>
          <a:p>
            <a:pPr marL="457200" lvl="2" indent="-457200">
              <a:defRPr/>
            </a:pPr>
            <a:r>
              <a:rPr lang="en-US" b="1" dirty="0" smtClean="0"/>
              <a:t>Example </a:t>
            </a:r>
            <a:r>
              <a:rPr lang="en-US" b="1" dirty="0"/>
              <a:t>2: </a:t>
            </a:r>
            <a:r>
              <a:rPr lang="en-US" dirty="0"/>
              <a:t>High School Y</a:t>
            </a:r>
          </a:p>
          <a:p>
            <a:pPr marL="908050" lvl="2" indent="-450850">
              <a:buFont typeface="Arial" pitchFamily="34" charset="0"/>
              <a:buChar char="−"/>
              <a:defRPr/>
            </a:pPr>
            <a:r>
              <a:rPr lang="en-US" sz="2200" dirty="0"/>
              <a:t>Grade 9 was selected to participate and is taking a single content area (math), which includes a math PT.</a:t>
            </a:r>
          </a:p>
          <a:p>
            <a:pPr marL="908050" lvl="2" indent="-450850">
              <a:buFont typeface="Arial" pitchFamily="34" charset="0"/>
              <a:buChar char="−"/>
              <a:defRPr/>
            </a:pPr>
            <a:r>
              <a:rPr lang="en-US" sz="2200" dirty="0"/>
              <a:t>Grade 11 is not in the </a:t>
            </a:r>
            <a:r>
              <a:rPr lang="en-US" sz="2200" dirty="0" smtClean="0"/>
              <a:t>sample.  They </a:t>
            </a:r>
            <a:r>
              <a:rPr lang="en-US" sz="2200" dirty="0"/>
              <a:t>were assigned ELA and math with an ELA PT. </a:t>
            </a:r>
          </a:p>
          <a:p>
            <a:pPr>
              <a:defRPr/>
            </a:pPr>
            <a:endParaRPr lang="en-US" sz="2300" dirty="0"/>
          </a:p>
        </p:txBody>
      </p:sp>
      <p:sp>
        <p:nvSpPr>
          <p:cNvPr id="2" name="Slide Number Placeholder 1"/>
          <p:cNvSpPr>
            <a:spLocks noGrp="1"/>
          </p:cNvSpPr>
          <p:nvPr>
            <p:ph type="sldNum" sz="quarter" idx="12"/>
          </p:nvPr>
        </p:nvSpPr>
        <p:spPr/>
        <p:txBody>
          <a:bodyPr/>
          <a:lstStyle/>
          <a:p>
            <a:fld id="{F0C47611-A1FD-4321-80E6-333CBFCF1AEE}" type="slidenum">
              <a:rPr lang="en-US" smtClean="0"/>
              <a:t>6</a:t>
            </a:fld>
            <a:endParaRPr lang="en-US"/>
          </a:p>
        </p:txBody>
      </p:sp>
    </p:spTree>
    <p:extLst>
      <p:ext uri="{BB962C8B-B14F-4D97-AF65-F5344CB8AC3E}">
        <p14:creationId xmlns:p14="http://schemas.microsoft.com/office/powerpoint/2010/main" val="2955594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Test Expiration</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60</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76400" y="2967335"/>
            <a:ext cx="7086600" cy="830997"/>
          </a:xfrm>
          <a:prstGeom prst="rect">
            <a:avLst/>
          </a:prstGeom>
        </p:spPr>
        <p:txBody>
          <a:bodyPr wrap="square">
            <a:spAutoFit/>
          </a:bodyPr>
          <a:lstStyle/>
          <a:p>
            <a:pPr lvl="1">
              <a:defRPr/>
            </a:pPr>
            <a:r>
              <a:rPr lang="en-US" altLang="en-US" sz="2400" dirty="0"/>
              <a:t>Students are recommended to complete all FT components within 5 days of starting testing.</a:t>
            </a:r>
          </a:p>
        </p:txBody>
      </p:sp>
    </p:spTree>
    <p:extLst>
      <p:ext uri="{BB962C8B-B14F-4D97-AF65-F5344CB8AC3E}">
        <p14:creationId xmlns:p14="http://schemas.microsoft.com/office/powerpoint/2010/main" val="322881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Classroom Activity Administration Guidelines</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61</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76400" y="2181255"/>
            <a:ext cx="7086600" cy="4370427"/>
          </a:xfrm>
          <a:prstGeom prst="rect">
            <a:avLst/>
          </a:prstGeom>
        </p:spPr>
        <p:txBody>
          <a:bodyPr wrap="square">
            <a:spAutoFit/>
          </a:bodyPr>
          <a:lstStyle/>
          <a:p>
            <a:pPr>
              <a:defRPr/>
            </a:pPr>
            <a:r>
              <a:rPr lang="en-US" sz="2600" b="1" dirty="0"/>
              <a:t>Classroom Activity Purpose: </a:t>
            </a:r>
            <a:r>
              <a:rPr lang="en-US" sz="2600" dirty="0"/>
              <a:t>To provide students with important context, concepts, and key terms prior to taking the </a:t>
            </a:r>
            <a:r>
              <a:rPr lang="en-US" sz="2600" dirty="0" smtClean="0"/>
              <a:t>Performance Task.</a:t>
            </a:r>
            <a:endParaRPr lang="en-US" sz="2600" dirty="0"/>
          </a:p>
          <a:p>
            <a:pPr>
              <a:defRPr/>
            </a:pPr>
            <a:r>
              <a:rPr lang="en-US" sz="2600" dirty="0"/>
              <a:t>All students will have a classroom activity before they complete a PT in the assigned content area. </a:t>
            </a:r>
          </a:p>
          <a:p>
            <a:pPr>
              <a:defRPr/>
            </a:pPr>
            <a:r>
              <a:rPr lang="en-US" sz="2600" dirty="0"/>
              <a:t>May be administered in a classroom or any other appropriate space.</a:t>
            </a:r>
          </a:p>
          <a:p>
            <a:pPr>
              <a:defRPr/>
            </a:pPr>
            <a:r>
              <a:rPr lang="en-US" sz="2600" dirty="0"/>
              <a:t>May take place on a separate day from the PT.</a:t>
            </a:r>
          </a:p>
          <a:p>
            <a:pPr lvl="1">
              <a:defRPr/>
            </a:pPr>
            <a:r>
              <a:rPr lang="en-US" sz="2200" b="1" dirty="0"/>
              <a:t>Recommended: </a:t>
            </a:r>
            <a:r>
              <a:rPr lang="en-US" sz="2200" dirty="0"/>
              <a:t>No more than a 3-day lapse between the classroom activity and the PT administration.  </a:t>
            </a:r>
          </a:p>
          <a:p>
            <a:pPr>
              <a:defRPr/>
            </a:pPr>
            <a:r>
              <a:rPr lang="en-US" sz="2600" dirty="0"/>
              <a:t>TA may need a chalkboard or dry-erase board.</a:t>
            </a:r>
            <a:r>
              <a:rPr lang="en-US" sz="2600" dirty="0">
                <a:solidFill>
                  <a:srgbClr val="FF3399"/>
                </a:solidFill>
              </a:rPr>
              <a:t> </a:t>
            </a:r>
          </a:p>
        </p:txBody>
      </p:sp>
      <p:sp>
        <p:nvSpPr>
          <p:cNvPr id="8" name="Rectangle 7"/>
          <p:cNvSpPr/>
          <p:nvPr/>
        </p:nvSpPr>
        <p:spPr>
          <a:xfrm>
            <a:off x="228599" y="1334869"/>
            <a:ext cx="813043" cy="646331"/>
          </a:xfrm>
          <a:prstGeom prst="rect">
            <a:avLst/>
          </a:prstGeom>
        </p:spPr>
        <p:txBody>
          <a:bodyPr wrap="none">
            <a:spAutoFit/>
          </a:bodyPr>
          <a:lstStyle/>
          <a:p>
            <a:r>
              <a:rPr lang="en-US" dirty="0" smtClean="0"/>
              <a:t>TAM</a:t>
            </a:r>
          </a:p>
          <a:p>
            <a:r>
              <a:rPr lang="en-US" dirty="0" smtClean="0"/>
              <a:t> </a:t>
            </a:r>
            <a:r>
              <a:rPr lang="en-US" dirty="0"/>
              <a:t>pg. 51</a:t>
            </a:r>
          </a:p>
        </p:txBody>
      </p:sp>
    </p:spTree>
    <p:extLst>
      <p:ext uri="{BB962C8B-B14F-4D97-AF65-F5344CB8AC3E}">
        <p14:creationId xmlns:p14="http://schemas.microsoft.com/office/powerpoint/2010/main" val="270452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Classroom Activity Administration Guidelines (cont.)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62</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76400" y="2181255"/>
            <a:ext cx="7086600" cy="4093428"/>
          </a:xfrm>
          <a:prstGeom prst="rect">
            <a:avLst/>
          </a:prstGeom>
        </p:spPr>
        <p:txBody>
          <a:bodyPr wrap="square">
            <a:spAutoFit/>
          </a:bodyPr>
          <a:lstStyle/>
          <a:p>
            <a:pPr marL="457200" indent="-457200">
              <a:buFont typeface="Arial" panose="020B0604020202020204" pitchFamily="34" charset="0"/>
              <a:buChar char="•"/>
              <a:defRPr/>
            </a:pPr>
            <a:r>
              <a:rPr lang="en-US" sz="2600" dirty="0"/>
              <a:t>Computers, projectors, and other technology are allowed but not required for the classroom activity. </a:t>
            </a:r>
          </a:p>
          <a:p>
            <a:pPr marL="457200" indent="-457200">
              <a:buFont typeface="Arial" panose="020B0604020202020204" pitchFamily="34" charset="0"/>
              <a:buChar char="•"/>
              <a:defRPr/>
            </a:pPr>
            <a:r>
              <a:rPr lang="en-US" sz="2600" dirty="0"/>
              <a:t>Involves the participation of </a:t>
            </a:r>
            <a:r>
              <a:rPr lang="en-US" sz="2600" b="1" dirty="0"/>
              <a:t>all </a:t>
            </a:r>
            <a:r>
              <a:rPr lang="en-US" sz="2600" dirty="0"/>
              <a:t>students in an instructional task.</a:t>
            </a:r>
          </a:p>
          <a:p>
            <a:pPr marL="457200" indent="-457200">
              <a:buFont typeface="Arial" panose="020B0604020202020204" pitchFamily="34" charset="0"/>
              <a:buChar char="•"/>
              <a:defRPr/>
            </a:pPr>
            <a:r>
              <a:rPr lang="en-US" sz="2600" dirty="0"/>
              <a:t>PT will be completed by </a:t>
            </a:r>
            <a:r>
              <a:rPr lang="en-US" sz="2600" b="1" dirty="0"/>
              <a:t>individual </a:t>
            </a:r>
            <a:r>
              <a:rPr lang="en-US" sz="2600" dirty="0"/>
              <a:t>students in the computer-based test delivery system. </a:t>
            </a:r>
          </a:p>
          <a:p>
            <a:pPr marL="457200" indent="-457200">
              <a:buFont typeface="Arial" panose="020B0604020202020204" pitchFamily="34" charset="0"/>
              <a:buChar char="•"/>
              <a:defRPr/>
            </a:pPr>
            <a:r>
              <a:rPr lang="en-US" sz="2600" dirty="0"/>
              <a:t>Students may take notes during the classroom activity, but the notes must be collected before proceeding to the PT.</a:t>
            </a:r>
          </a:p>
        </p:txBody>
      </p:sp>
      <p:sp>
        <p:nvSpPr>
          <p:cNvPr id="9" name="TextBox 8"/>
          <p:cNvSpPr txBox="1"/>
          <p:nvPr/>
        </p:nvSpPr>
        <p:spPr>
          <a:xfrm>
            <a:off x="228600" y="1334869"/>
            <a:ext cx="838200" cy="646331"/>
          </a:xfrm>
          <a:prstGeom prst="rect">
            <a:avLst/>
          </a:prstGeom>
          <a:noFill/>
        </p:spPr>
        <p:txBody>
          <a:bodyPr wrap="square" rtlCol="0">
            <a:spAutoFit/>
          </a:bodyPr>
          <a:lstStyle/>
          <a:p>
            <a:r>
              <a:rPr lang="en-US" dirty="0" smtClean="0"/>
              <a:t>TAM pg. 51</a:t>
            </a:r>
            <a:endParaRPr lang="en-US" dirty="0"/>
          </a:p>
        </p:txBody>
      </p:sp>
    </p:spTree>
    <p:extLst>
      <p:ext uri="{BB962C8B-B14F-4D97-AF65-F5344CB8AC3E}">
        <p14:creationId xmlns:p14="http://schemas.microsoft.com/office/powerpoint/2010/main" val="4103259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r>
              <a:rPr lang="en-US" altLang="en-US" sz="2800" dirty="0" smtClean="0">
                <a:solidFill>
                  <a:schemeClr val="bg1"/>
                </a:solidFill>
              </a:rPr>
              <a:t>Classroom Activity Administration Guidelines (cont.)</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63</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76400" y="2181255"/>
            <a:ext cx="7086600" cy="4431983"/>
          </a:xfrm>
          <a:prstGeom prst="rect">
            <a:avLst/>
          </a:prstGeom>
        </p:spPr>
        <p:txBody>
          <a:bodyPr wrap="square">
            <a:spAutoFit/>
          </a:bodyPr>
          <a:lstStyle/>
          <a:p>
            <a:pPr>
              <a:defRPr/>
            </a:pPr>
            <a:r>
              <a:rPr lang="en-US" sz="2600" dirty="0"/>
              <a:t>Designed to fit into a </a:t>
            </a:r>
            <a:r>
              <a:rPr lang="en-US" sz="2600" b="1" dirty="0"/>
              <a:t>30-minute</a:t>
            </a:r>
            <a:r>
              <a:rPr lang="en-US" sz="2600" dirty="0"/>
              <a:t> window.</a:t>
            </a:r>
          </a:p>
          <a:p>
            <a:pPr lvl="1">
              <a:defRPr/>
            </a:pPr>
            <a:r>
              <a:rPr lang="en-US" sz="2400" dirty="0"/>
              <a:t>Will vary due to complexity of topic and individual student needs.</a:t>
            </a:r>
          </a:p>
          <a:p>
            <a:pPr>
              <a:defRPr/>
            </a:pPr>
            <a:r>
              <a:rPr lang="en-US" sz="2600" dirty="0"/>
              <a:t>The SC should download the assigned classroom activity and provide to TAs at least 1–2 days prior.</a:t>
            </a:r>
          </a:p>
          <a:p>
            <a:pPr>
              <a:defRPr/>
            </a:pPr>
            <a:r>
              <a:rPr lang="en-US" sz="2600" dirty="0"/>
              <a:t>After receiving the activity from the SC, the TA or classroom teacher should administer the classroom activity.   </a:t>
            </a:r>
          </a:p>
          <a:p>
            <a:pPr>
              <a:defRPr/>
            </a:pPr>
            <a:r>
              <a:rPr lang="en-US" sz="2600" dirty="0"/>
              <a:t>Provide the appropriate accommodations for students who normally use them during instruction. </a:t>
            </a:r>
          </a:p>
        </p:txBody>
      </p:sp>
    </p:spTree>
    <p:extLst>
      <p:ext uri="{BB962C8B-B14F-4D97-AF65-F5344CB8AC3E}">
        <p14:creationId xmlns:p14="http://schemas.microsoft.com/office/powerpoint/2010/main" val="26874061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954107"/>
          </a:xfrm>
          <a:prstGeom prst="rect">
            <a:avLst/>
          </a:prstGeom>
          <a:noFill/>
        </p:spPr>
        <p:txBody>
          <a:bodyPr wrap="square" rtlCol="0">
            <a:spAutoFit/>
          </a:bodyPr>
          <a:lstStyle/>
          <a:p>
            <a:r>
              <a:rPr lang="en-US" altLang="en-US" sz="2800" dirty="0" smtClean="0">
                <a:solidFill>
                  <a:schemeClr val="bg1"/>
                </a:solidFill>
              </a:rPr>
              <a:t>Classroom Activity and Performance Task Administration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64</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76400" y="1970492"/>
            <a:ext cx="7086600" cy="4585871"/>
          </a:xfrm>
          <a:prstGeom prst="rect">
            <a:avLst/>
          </a:prstGeom>
        </p:spPr>
        <p:txBody>
          <a:bodyPr wrap="square">
            <a:spAutoFit/>
          </a:bodyPr>
          <a:lstStyle/>
          <a:p>
            <a:pPr>
              <a:defRPr/>
            </a:pPr>
            <a:r>
              <a:rPr lang="en-US" sz="3200" dirty="0"/>
              <a:t>(SCs</a:t>
            </a:r>
            <a:r>
              <a:rPr lang="en-US" sz="3200" dirty="0" smtClean="0"/>
              <a:t>) Online reporting </a:t>
            </a:r>
            <a:endParaRPr lang="en-US" sz="3200" dirty="0"/>
          </a:p>
          <a:p>
            <a:pPr>
              <a:defRPr/>
            </a:pPr>
            <a:r>
              <a:rPr lang="en-US" sz="3200" b="1" dirty="0"/>
              <a:t>Step 1: Identify the classroom activities for your school. </a:t>
            </a:r>
          </a:p>
          <a:p>
            <a:pPr>
              <a:defRPr/>
            </a:pPr>
            <a:r>
              <a:rPr lang="en-US" sz="2800" dirty="0"/>
              <a:t>Assigned by grade for each individual school. </a:t>
            </a:r>
          </a:p>
          <a:p>
            <a:pPr>
              <a:defRPr/>
            </a:pPr>
            <a:r>
              <a:rPr lang="en-US" sz="2800" dirty="0"/>
              <a:t>Assignments will be posted on the portal.</a:t>
            </a:r>
          </a:p>
          <a:p>
            <a:pPr>
              <a:defRPr/>
            </a:pPr>
            <a:r>
              <a:rPr lang="en-US" sz="2800" dirty="0"/>
              <a:t>Locate your state and then use the menus within the file to filter for your school. </a:t>
            </a:r>
          </a:p>
          <a:p>
            <a:pPr>
              <a:defRPr/>
            </a:pPr>
            <a:r>
              <a:rPr lang="en-US" sz="2800" dirty="0"/>
              <a:t>Beside the name of the school will be a listing of the classroom activities assigned to each grade/content area. </a:t>
            </a:r>
          </a:p>
        </p:txBody>
      </p:sp>
    </p:spTree>
    <p:extLst>
      <p:ext uri="{BB962C8B-B14F-4D97-AF65-F5344CB8AC3E}">
        <p14:creationId xmlns:p14="http://schemas.microsoft.com/office/powerpoint/2010/main" val="319069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954107"/>
          </a:xfrm>
          <a:prstGeom prst="rect">
            <a:avLst/>
          </a:prstGeom>
          <a:noFill/>
        </p:spPr>
        <p:txBody>
          <a:bodyPr wrap="square" rtlCol="0">
            <a:spAutoFit/>
          </a:bodyPr>
          <a:lstStyle/>
          <a:p>
            <a:r>
              <a:rPr lang="en-US" altLang="en-US" sz="2800" dirty="0" smtClean="0">
                <a:solidFill>
                  <a:schemeClr val="bg1"/>
                </a:solidFill>
              </a:rPr>
              <a:t>Classroom Activity and Performance Task Administration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65</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76400" y="2181255"/>
            <a:ext cx="7086600" cy="3354765"/>
          </a:xfrm>
          <a:prstGeom prst="rect">
            <a:avLst/>
          </a:prstGeom>
        </p:spPr>
        <p:txBody>
          <a:bodyPr wrap="square">
            <a:spAutoFit/>
          </a:bodyPr>
          <a:lstStyle/>
          <a:p>
            <a:pPr>
              <a:buFont typeface="Arial" pitchFamily="34" charset="0"/>
              <a:buNone/>
              <a:defRPr/>
            </a:pPr>
            <a:r>
              <a:rPr lang="en-US" sz="3200" dirty="0"/>
              <a:t>(SCs)</a:t>
            </a:r>
            <a:endParaRPr lang="en-US" sz="3200" b="1" dirty="0"/>
          </a:p>
          <a:p>
            <a:pPr>
              <a:buFont typeface="Arial" pitchFamily="34" charset="0"/>
              <a:buNone/>
              <a:defRPr/>
            </a:pPr>
            <a:r>
              <a:rPr lang="en-US" sz="3200" b="1" dirty="0"/>
              <a:t>Step 2: Download the classroom activity.</a:t>
            </a:r>
            <a:endParaRPr lang="en-US" sz="3200" dirty="0"/>
          </a:p>
          <a:p>
            <a:pPr>
              <a:defRPr/>
            </a:pPr>
            <a:r>
              <a:rPr lang="en-US" sz="2800" dirty="0"/>
              <a:t>Materials are posted </a:t>
            </a:r>
            <a:r>
              <a:rPr lang="en-US" sz="2800" dirty="0" smtClean="0"/>
              <a:t>in </a:t>
            </a:r>
            <a:r>
              <a:rPr lang="en-US" sz="2800" dirty="0"/>
              <a:t>alphabetical order. </a:t>
            </a:r>
          </a:p>
          <a:p>
            <a:pPr>
              <a:defRPr/>
            </a:pPr>
            <a:endParaRPr lang="en-US" sz="2800" dirty="0"/>
          </a:p>
          <a:p>
            <a:pPr>
              <a:buFont typeface="Arial" pitchFamily="34" charset="0"/>
              <a:buNone/>
              <a:defRPr/>
            </a:pPr>
            <a:r>
              <a:rPr lang="en-US" sz="2800" dirty="0"/>
              <a:t>(TAs)</a:t>
            </a:r>
          </a:p>
          <a:p>
            <a:pPr>
              <a:defRPr/>
            </a:pPr>
            <a:r>
              <a:rPr lang="en-US" sz="3200" b="1" dirty="0"/>
              <a:t>Step 3: Review the teacher directions for the classroom activity carefully. </a:t>
            </a:r>
          </a:p>
        </p:txBody>
      </p:sp>
    </p:spTree>
    <p:extLst>
      <p:ext uri="{BB962C8B-B14F-4D97-AF65-F5344CB8AC3E}">
        <p14:creationId xmlns:p14="http://schemas.microsoft.com/office/powerpoint/2010/main" val="2677356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954107"/>
          </a:xfrm>
          <a:prstGeom prst="rect">
            <a:avLst/>
          </a:prstGeom>
          <a:noFill/>
        </p:spPr>
        <p:txBody>
          <a:bodyPr wrap="square" rtlCol="0">
            <a:spAutoFit/>
          </a:bodyPr>
          <a:lstStyle/>
          <a:p>
            <a:r>
              <a:rPr lang="en-US" altLang="en-US" sz="2800" dirty="0" smtClean="0">
                <a:solidFill>
                  <a:schemeClr val="bg1"/>
                </a:solidFill>
              </a:rPr>
              <a:t>Classroom Activity and Performance Task Administration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66</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5016758"/>
          </a:xfrm>
          <a:prstGeom prst="rect">
            <a:avLst/>
          </a:prstGeom>
        </p:spPr>
        <p:txBody>
          <a:bodyPr wrap="square">
            <a:spAutoFit/>
          </a:bodyPr>
          <a:lstStyle/>
          <a:p>
            <a:pPr>
              <a:buFont typeface="Arial" pitchFamily="34" charset="0"/>
              <a:buNone/>
              <a:defRPr/>
            </a:pPr>
            <a:r>
              <a:rPr lang="en-US" sz="3200" dirty="0"/>
              <a:t>(TAs)</a:t>
            </a:r>
          </a:p>
          <a:p>
            <a:pPr>
              <a:buFont typeface="Arial" pitchFamily="34" charset="0"/>
              <a:buNone/>
              <a:defRPr/>
            </a:pPr>
            <a:r>
              <a:rPr lang="en-US" sz="3200" b="1" dirty="0"/>
              <a:t>Step 4: Complete the classroom activity.</a:t>
            </a:r>
            <a:endParaRPr lang="en-US" sz="3200" dirty="0"/>
          </a:p>
          <a:p>
            <a:pPr>
              <a:defRPr/>
            </a:pPr>
            <a:r>
              <a:rPr lang="en-US" sz="3200" dirty="0"/>
              <a:t>SCs should ensure that the TA has presented the classroom activity prior to PT administration. </a:t>
            </a:r>
          </a:p>
          <a:p>
            <a:pPr>
              <a:defRPr/>
            </a:pPr>
            <a:r>
              <a:rPr lang="en-US" sz="3200" dirty="0"/>
              <a:t>Classroom activities include directions associated with that specific classroom activity. </a:t>
            </a:r>
          </a:p>
          <a:p>
            <a:pPr>
              <a:defRPr/>
            </a:pPr>
            <a:r>
              <a:rPr lang="en-US" sz="3200" b="1" dirty="0">
                <a:solidFill>
                  <a:srgbClr val="FF0000"/>
                </a:solidFill>
              </a:rPr>
              <a:t>Note:</a:t>
            </a:r>
            <a:r>
              <a:rPr lang="en-US" sz="3200" b="1" i="1" dirty="0"/>
              <a:t> </a:t>
            </a:r>
            <a:r>
              <a:rPr lang="en-US" sz="3200" b="1" dirty="0"/>
              <a:t>The classroom activity does not require computers.</a:t>
            </a:r>
          </a:p>
        </p:txBody>
      </p:sp>
    </p:spTree>
    <p:extLst>
      <p:ext uri="{BB962C8B-B14F-4D97-AF65-F5344CB8AC3E}">
        <p14:creationId xmlns:p14="http://schemas.microsoft.com/office/powerpoint/2010/main" val="190856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954107"/>
          </a:xfrm>
          <a:prstGeom prst="rect">
            <a:avLst/>
          </a:prstGeom>
          <a:noFill/>
        </p:spPr>
        <p:txBody>
          <a:bodyPr wrap="square" rtlCol="0">
            <a:spAutoFit/>
          </a:bodyPr>
          <a:lstStyle/>
          <a:p>
            <a:r>
              <a:rPr lang="en-US" altLang="en-US" sz="2800" dirty="0" smtClean="0">
                <a:solidFill>
                  <a:schemeClr val="bg1"/>
                </a:solidFill>
              </a:rPr>
              <a:t>Classroom Activity and Performance Task Administration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67</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3724096"/>
          </a:xfrm>
          <a:prstGeom prst="rect">
            <a:avLst/>
          </a:prstGeom>
        </p:spPr>
        <p:txBody>
          <a:bodyPr wrap="square">
            <a:spAutoFit/>
          </a:bodyPr>
          <a:lstStyle/>
          <a:p>
            <a:pPr>
              <a:defRPr/>
            </a:pPr>
            <a:r>
              <a:rPr lang="en-US" sz="3600" dirty="0"/>
              <a:t>(TAs)</a:t>
            </a:r>
          </a:p>
          <a:p>
            <a:pPr>
              <a:defRPr/>
            </a:pPr>
            <a:r>
              <a:rPr lang="en-US" sz="3600" b="1" dirty="0"/>
              <a:t>Step 5: Administer the make-up classroom activity. </a:t>
            </a:r>
            <a:endParaRPr lang="en-US" sz="3200" dirty="0"/>
          </a:p>
          <a:p>
            <a:pPr>
              <a:defRPr/>
            </a:pPr>
            <a:r>
              <a:rPr lang="en-US" sz="3200" dirty="0"/>
              <a:t>For students who are absent on the day of the classroom activity, it is recommended that a make-up session be scheduled. </a:t>
            </a:r>
          </a:p>
        </p:txBody>
      </p:sp>
    </p:spTree>
    <p:extLst>
      <p:ext uri="{BB962C8B-B14F-4D97-AF65-F5344CB8AC3E}">
        <p14:creationId xmlns:p14="http://schemas.microsoft.com/office/powerpoint/2010/main" val="10961934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954107"/>
          </a:xfrm>
          <a:prstGeom prst="rect">
            <a:avLst/>
          </a:prstGeom>
          <a:noFill/>
        </p:spPr>
        <p:txBody>
          <a:bodyPr wrap="square" rtlCol="0">
            <a:spAutoFit/>
          </a:bodyPr>
          <a:lstStyle/>
          <a:p>
            <a:r>
              <a:rPr lang="en-US" altLang="en-US" sz="2800" dirty="0" smtClean="0">
                <a:solidFill>
                  <a:schemeClr val="bg1"/>
                </a:solidFill>
              </a:rPr>
              <a:t>Classroom Activity and Performance Task Administration </a:t>
            </a:r>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68</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555093"/>
          </a:xfrm>
          <a:prstGeom prst="rect">
            <a:avLst/>
          </a:prstGeom>
        </p:spPr>
        <p:txBody>
          <a:bodyPr wrap="square">
            <a:spAutoFit/>
          </a:bodyPr>
          <a:lstStyle/>
          <a:p>
            <a:pPr>
              <a:defRPr/>
            </a:pPr>
            <a:r>
              <a:rPr lang="en-US" sz="2600" b="1" dirty="0"/>
              <a:t>Step 6. Administer the performance task.</a:t>
            </a:r>
          </a:p>
          <a:p>
            <a:pPr>
              <a:defRPr/>
            </a:pPr>
            <a:r>
              <a:rPr lang="en-US" sz="2400" dirty="0"/>
              <a:t>The students must work independently</a:t>
            </a:r>
          </a:p>
          <a:p>
            <a:pPr>
              <a:defRPr/>
            </a:pPr>
            <a:r>
              <a:rPr lang="en-US" sz="2400" dirty="0"/>
              <a:t>The PT is administered online</a:t>
            </a:r>
          </a:p>
          <a:p>
            <a:pPr>
              <a:defRPr/>
            </a:pPr>
            <a:r>
              <a:rPr lang="en-US" sz="2400" dirty="0"/>
              <a:t>ELA  PT: 2 parts (Part 1 and Part 2)</a:t>
            </a:r>
          </a:p>
          <a:p>
            <a:pPr lvl="1">
              <a:defRPr/>
            </a:pPr>
            <a:r>
              <a:rPr lang="en-US" sz="2200" b="1" dirty="0"/>
              <a:t>Recommended: </a:t>
            </a:r>
            <a:r>
              <a:rPr lang="en-US" sz="2200" dirty="0"/>
              <a:t>Each part administered on separate days. </a:t>
            </a:r>
          </a:p>
          <a:p>
            <a:pPr lvl="2">
              <a:defRPr/>
            </a:pPr>
            <a:r>
              <a:rPr lang="en-US" sz="2000" b="1" dirty="0"/>
              <a:t>Part 1: </a:t>
            </a:r>
            <a:r>
              <a:rPr lang="en-US" sz="2000" dirty="0"/>
              <a:t>Students will read sources and answer three research questions. </a:t>
            </a:r>
          </a:p>
          <a:p>
            <a:pPr lvl="2">
              <a:defRPr/>
            </a:pPr>
            <a:r>
              <a:rPr lang="en-US" sz="2000" b="1" dirty="0"/>
              <a:t>Part 2 (full write): </a:t>
            </a:r>
            <a:r>
              <a:rPr lang="en-US" sz="2000" dirty="0"/>
              <a:t>Students will provide a written response using those sources. </a:t>
            </a:r>
          </a:p>
          <a:p>
            <a:pPr>
              <a:defRPr/>
            </a:pPr>
            <a:r>
              <a:rPr lang="en-US" sz="2400" dirty="0"/>
              <a:t>Mathematics PT: 1 part</a:t>
            </a:r>
          </a:p>
          <a:p>
            <a:pPr lvl="1">
              <a:defRPr/>
            </a:pPr>
            <a:r>
              <a:rPr lang="en-US" sz="2200" dirty="0"/>
              <a:t>The mathematics PT should be administered in 1 session. </a:t>
            </a:r>
          </a:p>
        </p:txBody>
      </p:sp>
    </p:spTree>
    <p:extLst>
      <p:ext uri="{BB962C8B-B14F-4D97-AF65-F5344CB8AC3E}">
        <p14:creationId xmlns:p14="http://schemas.microsoft.com/office/powerpoint/2010/main" val="17513652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69</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371600" y="1061207"/>
            <a:ext cx="7620000" cy="954107"/>
          </a:xfrm>
          <a:prstGeom prst="rect">
            <a:avLst/>
          </a:prstGeom>
        </p:spPr>
        <p:txBody>
          <a:bodyPr wrap="square">
            <a:spAutoFit/>
          </a:bodyPr>
          <a:lstStyle/>
          <a:p>
            <a:r>
              <a:rPr lang="en-US" altLang="en-US" sz="2800" dirty="0" smtClean="0">
                <a:solidFill>
                  <a:schemeClr val="bg1"/>
                </a:solidFill>
              </a:rPr>
              <a:t>Designating Student Accessibility </a:t>
            </a:r>
            <a:r>
              <a:rPr lang="en-US" altLang="en-US" sz="2800" dirty="0">
                <a:solidFill>
                  <a:schemeClr val="bg1"/>
                </a:solidFill>
              </a:rPr>
              <a:t>and Accommodation Options</a:t>
            </a:r>
            <a:endParaRPr lang="en-US" sz="2800" dirty="0">
              <a:solidFill>
                <a:schemeClr val="bg1"/>
              </a:solidFill>
            </a:endParaRPr>
          </a:p>
        </p:txBody>
      </p:sp>
      <p:pic>
        <p:nvPicPr>
          <p:cNvPr id="9" name="Picture 2" descr="http://cscs.medschl.cam.ac.uk/wp-content/uploads/2009/04/cs2-300x300.jpg"/>
          <p:cNvPicPr>
            <a:picLocks noChangeAspect="1" noChangeArrowheads="1"/>
          </p:cNvPicPr>
          <p:nvPr/>
        </p:nvPicPr>
        <p:blipFill>
          <a:blip r:embed="rId4"/>
          <a:srcRect/>
          <a:stretch>
            <a:fillRect/>
          </a:stretch>
        </p:blipFill>
        <p:spPr bwMode="auto">
          <a:xfrm>
            <a:off x="3200400" y="2381310"/>
            <a:ext cx="3657600" cy="36576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6199" y="1361332"/>
            <a:ext cx="1154483" cy="646331"/>
          </a:xfrm>
          <a:prstGeom prst="rect">
            <a:avLst/>
          </a:prstGeom>
        </p:spPr>
        <p:txBody>
          <a:bodyPr wrap="none">
            <a:spAutoFit/>
          </a:bodyPr>
          <a:lstStyle/>
          <a:p>
            <a:r>
              <a:rPr lang="en-US" dirty="0"/>
              <a:t>TAM </a:t>
            </a:r>
            <a:endParaRPr lang="en-US" dirty="0" smtClean="0"/>
          </a:p>
          <a:p>
            <a:r>
              <a:rPr lang="en-US" dirty="0" smtClean="0"/>
              <a:t>pgs. 42-46</a:t>
            </a:r>
            <a:endParaRPr lang="en-US" dirty="0"/>
          </a:p>
        </p:txBody>
      </p:sp>
    </p:spTree>
    <p:extLst>
      <p:ext uri="{BB962C8B-B14F-4D97-AF65-F5344CB8AC3E}">
        <p14:creationId xmlns:p14="http://schemas.microsoft.com/office/powerpoint/2010/main" val="5329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143000"/>
            <a:ext cx="7391400" cy="523220"/>
          </a:xfrm>
          <a:prstGeom prst="rect">
            <a:avLst/>
          </a:prstGeom>
          <a:noFill/>
        </p:spPr>
        <p:txBody>
          <a:bodyPr wrap="square" rtlCol="0">
            <a:spAutoFit/>
          </a:bodyPr>
          <a:lstStyle/>
          <a:p>
            <a:r>
              <a:rPr lang="en-US" altLang="en-US" sz="2800" b="1" dirty="0" smtClean="0">
                <a:solidFill>
                  <a:schemeClr val="bg1"/>
                </a:solidFill>
                <a:ea typeface="Verdana" pitchFamily="34" charset="0"/>
                <a:cs typeface="Verdana" pitchFamily="34" charset="0"/>
              </a:rPr>
              <a:t>Field </a:t>
            </a:r>
            <a:r>
              <a:rPr lang="en-US" altLang="en-US" sz="2800" b="1" dirty="0">
                <a:solidFill>
                  <a:schemeClr val="bg1"/>
                </a:solidFill>
                <a:ea typeface="Verdana" pitchFamily="34" charset="0"/>
                <a:cs typeface="Verdana" pitchFamily="34" charset="0"/>
              </a:rPr>
              <a:t>Test </a:t>
            </a:r>
            <a:r>
              <a:rPr lang="en-US" altLang="en-US" sz="2800" b="1" dirty="0" smtClean="0">
                <a:solidFill>
                  <a:schemeClr val="bg1"/>
                </a:solidFill>
                <a:ea typeface="Verdana" pitchFamily="34" charset="0"/>
                <a:cs typeface="Verdana" pitchFamily="34" charset="0"/>
              </a:rPr>
              <a:t>Format</a:t>
            </a:r>
            <a:endParaRPr lang="en-US" altLang="en-US" sz="2800" b="1" dirty="0">
              <a:solidFill>
                <a:schemeClr val="bg1"/>
              </a:solidFill>
              <a:ea typeface="Verdana" pitchFamily="34" charset="0"/>
              <a:cs typeface="Verdana" pitchFamily="34" charset="0"/>
            </a:endParaRPr>
          </a:p>
        </p:txBody>
      </p:sp>
      <p:sp>
        <p:nvSpPr>
          <p:cNvPr id="9" name="Content Placeholder 8"/>
          <p:cNvSpPr>
            <a:spLocks noGrp="1"/>
          </p:cNvSpPr>
          <p:nvPr>
            <p:ph idx="1"/>
          </p:nvPr>
        </p:nvSpPr>
        <p:spPr>
          <a:xfrm>
            <a:off x="1447800" y="1905000"/>
            <a:ext cx="7239000" cy="4724400"/>
          </a:xfrm>
        </p:spPr>
        <p:txBody>
          <a:bodyPr>
            <a:normAutofit lnSpcReduction="10000"/>
          </a:bodyPr>
          <a:lstStyle/>
          <a:p>
            <a:pPr>
              <a:defRPr/>
            </a:pPr>
            <a:r>
              <a:rPr lang="en-US" sz="2400" b="1" dirty="0">
                <a:solidFill>
                  <a:srgbClr val="FF0000"/>
                </a:solidFill>
              </a:rPr>
              <a:t>Note: </a:t>
            </a:r>
            <a:r>
              <a:rPr lang="en-US" sz="2400" dirty="0"/>
              <a:t>The Field Test is computer-based, </a:t>
            </a:r>
            <a:r>
              <a:rPr lang="en-US" sz="2400" b="1" u="sng" dirty="0"/>
              <a:t>not</a:t>
            </a:r>
            <a:r>
              <a:rPr lang="en-US" sz="2400" b="1" dirty="0"/>
              <a:t> </a:t>
            </a:r>
            <a:r>
              <a:rPr lang="en-US" sz="2400" dirty="0"/>
              <a:t>computer adaptive. </a:t>
            </a:r>
          </a:p>
          <a:p>
            <a:pPr lvl="1">
              <a:defRPr/>
            </a:pPr>
            <a:r>
              <a:rPr lang="en-US" sz="2200" dirty="0"/>
              <a:t>Need to try out the test questions during the Field Test before tests can be made adaptive for the first operational administration in 2015. </a:t>
            </a:r>
            <a:endParaRPr lang="en-US" altLang="en-US" sz="2400" dirty="0"/>
          </a:p>
          <a:p>
            <a:pPr>
              <a:defRPr/>
            </a:pPr>
            <a:r>
              <a:rPr lang="en-US" altLang="en-US" sz="2600" dirty="0"/>
              <a:t>Two components:</a:t>
            </a:r>
          </a:p>
          <a:p>
            <a:pPr lvl="1">
              <a:defRPr/>
            </a:pPr>
            <a:r>
              <a:rPr lang="en-US" altLang="en-US" sz="2400" dirty="0"/>
              <a:t>Performance task (PT)</a:t>
            </a:r>
          </a:p>
          <a:p>
            <a:pPr lvl="2">
              <a:spcBef>
                <a:spcPct val="0"/>
              </a:spcBef>
              <a:defRPr/>
            </a:pPr>
            <a:r>
              <a:rPr lang="en-US" altLang="en-US" sz="2200" dirty="0"/>
              <a:t>A set of complex questions that is centered on a common theme or problem; requires classroom activity</a:t>
            </a:r>
          </a:p>
          <a:p>
            <a:pPr lvl="1">
              <a:defRPr/>
            </a:pPr>
            <a:r>
              <a:rPr lang="en-US" altLang="en-US" sz="2400" dirty="0"/>
              <a:t>Non–performance task (non-PT)</a:t>
            </a:r>
          </a:p>
          <a:p>
            <a:pPr lvl="2">
              <a:spcBef>
                <a:spcPct val="0"/>
              </a:spcBef>
              <a:defRPr/>
            </a:pPr>
            <a:r>
              <a:rPr lang="en-US" altLang="en-US" sz="2200" dirty="0"/>
              <a:t>E.g., Selected Response, Drag and Drop, Matching Tables</a:t>
            </a:r>
          </a:p>
          <a:p>
            <a:pPr>
              <a:defRPr/>
            </a:pPr>
            <a:endParaRPr lang="en-US" sz="2300" dirty="0"/>
          </a:p>
        </p:txBody>
      </p:sp>
      <p:sp>
        <p:nvSpPr>
          <p:cNvPr id="2" name="Slide Number Placeholder 1"/>
          <p:cNvSpPr>
            <a:spLocks noGrp="1"/>
          </p:cNvSpPr>
          <p:nvPr>
            <p:ph type="sldNum" sz="quarter" idx="12"/>
          </p:nvPr>
        </p:nvSpPr>
        <p:spPr/>
        <p:txBody>
          <a:bodyPr/>
          <a:lstStyle/>
          <a:p>
            <a:fld id="{F0C47611-A1FD-4321-80E6-333CBFCF1AEE}" type="slidenum">
              <a:rPr lang="en-US" smtClean="0"/>
              <a:t>7</a:t>
            </a:fld>
            <a:endParaRPr lang="en-US"/>
          </a:p>
        </p:txBody>
      </p:sp>
    </p:spTree>
    <p:extLst>
      <p:ext uri="{BB962C8B-B14F-4D97-AF65-F5344CB8AC3E}">
        <p14:creationId xmlns:p14="http://schemas.microsoft.com/office/powerpoint/2010/main" val="26392190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70</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371600" y="1061207"/>
            <a:ext cx="7620000" cy="954107"/>
          </a:xfrm>
          <a:prstGeom prst="rect">
            <a:avLst/>
          </a:prstGeom>
        </p:spPr>
        <p:txBody>
          <a:bodyPr wrap="square">
            <a:spAutoFit/>
          </a:bodyPr>
          <a:lstStyle/>
          <a:p>
            <a:r>
              <a:rPr lang="en-US" altLang="en-US" sz="2800" b="1" dirty="0">
                <a:solidFill>
                  <a:schemeClr val="bg1"/>
                </a:solidFill>
                <a:ea typeface="Verdana" pitchFamily="34" charset="0"/>
                <a:cs typeface="Verdana" pitchFamily="34" charset="0"/>
              </a:rPr>
              <a:t>What are Universal Tools, Designated Supports, and Accommodations?</a:t>
            </a:r>
          </a:p>
        </p:txBody>
      </p:sp>
      <p:sp>
        <p:nvSpPr>
          <p:cNvPr id="10" name="Rectangle 9"/>
          <p:cNvSpPr/>
          <p:nvPr/>
        </p:nvSpPr>
        <p:spPr>
          <a:xfrm>
            <a:off x="1628078" y="2174764"/>
            <a:ext cx="7249222" cy="4154984"/>
          </a:xfrm>
          <a:prstGeom prst="rect">
            <a:avLst/>
          </a:prstGeom>
        </p:spPr>
        <p:txBody>
          <a:bodyPr wrap="square">
            <a:spAutoFit/>
          </a:bodyPr>
          <a:lstStyle/>
          <a:p>
            <a:pPr>
              <a:defRPr/>
            </a:pPr>
            <a:r>
              <a:rPr lang="en-US" sz="2400" b="1" dirty="0"/>
              <a:t>Universal Tools:</a:t>
            </a:r>
          </a:p>
          <a:p>
            <a:pPr lvl="1">
              <a:defRPr/>
            </a:pPr>
            <a:r>
              <a:rPr lang="en-US" sz="2400" dirty="0"/>
              <a:t>Available to all; based on student preference and selection (e.g., breaks, strikethrough, highlighter).</a:t>
            </a:r>
          </a:p>
          <a:p>
            <a:pPr lvl="1">
              <a:buFont typeface="Arial" pitchFamily="34" charset="0"/>
              <a:buChar char="•"/>
              <a:defRPr/>
            </a:pPr>
            <a:r>
              <a:rPr lang="en-US" sz="2400" b="1" dirty="0"/>
              <a:t>Designated Supports:</a:t>
            </a:r>
          </a:p>
          <a:p>
            <a:pPr lvl="1">
              <a:defRPr/>
            </a:pPr>
            <a:r>
              <a:rPr lang="en-US" sz="2400" dirty="0"/>
              <a:t>Need to be indicated by an educator or group of educators (e.g., color contrast, read aloud, glossary, magnification).</a:t>
            </a:r>
          </a:p>
          <a:p>
            <a:pPr lvl="1">
              <a:buFont typeface="Arial" pitchFamily="34" charset="0"/>
              <a:buChar char="•"/>
              <a:defRPr/>
            </a:pPr>
            <a:r>
              <a:rPr lang="en-US" sz="2400" b="1" dirty="0"/>
              <a:t>Accommodation: </a:t>
            </a:r>
          </a:p>
          <a:p>
            <a:pPr lvl="2" indent="-457200">
              <a:spcBef>
                <a:spcPct val="0"/>
              </a:spcBef>
              <a:buFont typeface="Arial" pitchFamily="34" charset="0"/>
              <a:buChar char="−"/>
              <a:defRPr/>
            </a:pPr>
            <a:r>
              <a:rPr lang="en-US" sz="2400" dirty="0"/>
              <a:t>Based on individualized education programs (IEPs) or Section 504 plans (e.g., American Sign Language, scribe).</a:t>
            </a:r>
          </a:p>
        </p:txBody>
      </p:sp>
    </p:spTree>
    <p:extLst>
      <p:ext uri="{BB962C8B-B14F-4D97-AF65-F5344CB8AC3E}">
        <p14:creationId xmlns:p14="http://schemas.microsoft.com/office/powerpoint/2010/main" val="1447954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71</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485900" y="1061207"/>
            <a:ext cx="7505700" cy="1384995"/>
          </a:xfrm>
          <a:prstGeom prst="rect">
            <a:avLst/>
          </a:prstGeom>
        </p:spPr>
        <p:txBody>
          <a:bodyPr wrap="square">
            <a:spAutoFit/>
          </a:bodyPr>
          <a:lstStyle/>
          <a:p>
            <a:r>
              <a:rPr lang="en-US" altLang="en-US" sz="2800" b="1" dirty="0">
                <a:solidFill>
                  <a:schemeClr val="bg1"/>
                </a:solidFill>
                <a:ea typeface="Verdana" pitchFamily="34" charset="0"/>
                <a:cs typeface="Verdana" pitchFamily="34" charset="0"/>
              </a:rPr>
              <a:t>Universal Tools, Designated Supports, and </a:t>
            </a:r>
            <a:r>
              <a:rPr lang="en-US" altLang="en-US" sz="2800" b="1" dirty="0" smtClean="0">
                <a:solidFill>
                  <a:schemeClr val="bg1"/>
                </a:solidFill>
                <a:ea typeface="Verdana" pitchFamily="34" charset="0"/>
                <a:cs typeface="Verdana" pitchFamily="34" charset="0"/>
              </a:rPr>
              <a:t>Accommodations on the Field Test </a:t>
            </a:r>
            <a:endParaRPr lang="en-US" altLang="en-US" sz="2800" b="1" dirty="0">
              <a:solidFill>
                <a:schemeClr val="bg1"/>
              </a:solidFill>
              <a:ea typeface="Verdana" pitchFamily="34" charset="0"/>
              <a:cs typeface="Verdana" pitchFamily="34" charset="0"/>
            </a:endParaRPr>
          </a:p>
          <a:p>
            <a:r>
              <a:rPr lang="en-US" altLang="en-US" sz="2800" b="1" dirty="0">
                <a:solidFill>
                  <a:schemeClr val="bg1"/>
                </a:solidFill>
                <a:ea typeface="Verdana" pitchFamily="34" charset="0"/>
                <a:cs typeface="Verdana" pitchFamily="34" charset="0"/>
              </a:rPr>
              <a:t>on the Field Test</a:t>
            </a:r>
          </a:p>
        </p:txBody>
      </p:sp>
      <p:sp>
        <p:nvSpPr>
          <p:cNvPr id="10" name="Rectangle 9"/>
          <p:cNvSpPr/>
          <p:nvPr/>
        </p:nvSpPr>
        <p:spPr>
          <a:xfrm>
            <a:off x="1628078" y="2174764"/>
            <a:ext cx="7249222" cy="4339650"/>
          </a:xfrm>
          <a:prstGeom prst="rect">
            <a:avLst/>
          </a:prstGeom>
        </p:spPr>
        <p:txBody>
          <a:bodyPr wrap="square">
            <a:spAutoFit/>
          </a:bodyPr>
          <a:lstStyle/>
          <a:p>
            <a:pPr>
              <a:defRPr/>
            </a:pPr>
            <a:r>
              <a:rPr lang="en-US" sz="2800" dirty="0"/>
              <a:t>The FT includes embedded and non-embedded universal tools, designated supports, and accommodations to maximize accessibility. </a:t>
            </a:r>
          </a:p>
          <a:p>
            <a:pPr lvl="1">
              <a:defRPr/>
            </a:pPr>
            <a:r>
              <a:rPr lang="en-US" sz="2800" b="1" dirty="0"/>
              <a:t>Embedded: </a:t>
            </a:r>
            <a:r>
              <a:rPr lang="en-US" sz="2800" dirty="0"/>
              <a:t>part of the computer administration (i.e., digital notepad, calculator)</a:t>
            </a:r>
          </a:p>
          <a:p>
            <a:pPr lvl="1">
              <a:defRPr/>
            </a:pPr>
            <a:r>
              <a:rPr lang="en-US" sz="2800" b="1" dirty="0"/>
              <a:t>Non-embedded: </a:t>
            </a:r>
            <a:r>
              <a:rPr lang="en-US" sz="2800" dirty="0"/>
              <a:t>provided outside the computer administration (i.e., scratch paper, multiplication table)</a:t>
            </a:r>
          </a:p>
          <a:p>
            <a:pPr>
              <a:defRPr/>
            </a:pPr>
            <a:endParaRPr lang="en-US" sz="2400" dirty="0"/>
          </a:p>
        </p:txBody>
      </p:sp>
    </p:spTree>
    <p:extLst>
      <p:ext uri="{BB962C8B-B14F-4D97-AF65-F5344CB8AC3E}">
        <p14:creationId xmlns:p14="http://schemas.microsoft.com/office/powerpoint/2010/main" val="32944656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72</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485900" y="1061207"/>
            <a:ext cx="7505700" cy="1384995"/>
          </a:xfrm>
          <a:prstGeom prst="rect">
            <a:avLst/>
          </a:prstGeom>
        </p:spPr>
        <p:txBody>
          <a:bodyPr wrap="square">
            <a:spAutoFit/>
          </a:bodyPr>
          <a:lstStyle/>
          <a:p>
            <a:r>
              <a:rPr lang="en-US" altLang="en-US" sz="2800" b="1" dirty="0">
                <a:solidFill>
                  <a:schemeClr val="bg1"/>
                </a:solidFill>
                <a:ea typeface="Verdana" pitchFamily="34" charset="0"/>
                <a:cs typeface="Verdana" pitchFamily="34" charset="0"/>
              </a:rPr>
              <a:t>Universal Tools, Designated Supports, and </a:t>
            </a:r>
            <a:r>
              <a:rPr lang="en-US" altLang="en-US" sz="2800" b="1" dirty="0" smtClean="0">
                <a:solidFill>
                  <a:schemeClr val="bg1"/>
                </a:solidFill>
                <a:ea typeface="Verdana" pitchFamily="34" charset="0"/>
                <a:cs typeface="Verdana" pitchFamily="34" charset="0"/>
              </a:rPr>
              <a:t>Accommodations</a:t>
            </a:r>
            <a:endParaRPr lang="en-US" altLang="en-US" sz="2800" b="1" dirty="0">
              <a:solidFill>
                <a:schemeClr val="bg1"/>
              </a:solidFill>
              <a:ea typeface="Verdana" pitchFamily="34" charset="0"/>
              <a:cs typeface="Verdana" pitchFamily="34" charset="0"/>
            </a:endParaRPr>
          </a:p>
          <a:p>
            <a:r>
              <a:rPr lang="en-US" altLang="en-US" sz="2800" b="1" dirty="0">
                <a:solidFill>
                  <a:schemeClr val="bg1"/>
                </a:solidFill>
                <a:ea typeface="Verdana" pitchFamily="34" charset="0"/>
                <a:cs typeface="Verdana" pitchFamily="34" charset="0"/>
              </a:rPr>
              <a:t>on the Field Test</a:t>
            </a: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7353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0474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73</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510990" y="1322817"/>
            <a:ext cx="7505700" cy="523220"/>
          </a:xfrm>
          <a:prstGeom prst="rect">
            <a:avLst/>
          </a:prstGeom>
        </p:spPr>
        <p:txBody>
          <a:bodyPr wrap="square">
            <a:spAutoFit/>
          </a:bodyPr>
          <a:lstStyle/>
          <a:p>
            <a:r>
              <a:rPr lang="en-US" altLang="en-US" sz="2800" b="1" dirty="0" smtClean="0">
                <a:solidFill>
                  <a:schemeClr val="bg1"/>
                </a:solidFill>
                <a:ea typeface="Verdana" pitchFamily="34" charset="0"/>
                <a:cs typeface="Verdana" pitchFamily="34" charset="0"/>
              </a:rPr>
              <a:t>Designating Supports </a:t>
            </a:r>
            <a:r>
              <a:rPr lang="en-US" altLang="en-US" sz="2800" b="1" dirty="0">
                <a:solidFill>
                  <a:schemeClr val="bg1"/>
                </a:solidFill>
                <a:ea typeface="Verdana" pitchFamily="34" charset="0"/>
                <a:cs typeface="Verdana" pitchFamily="34" charset="0"/>
              </a:rPr>
              <a:t>and </a:t>
            </a:r>
            <a:r>
              <a:rPr lang="en-US" altLang="en-US" sz="2800" b="1" dirty="0" smtClean="0">
                <a:solidFill>
                  <a:schemeClr val="bg1"/>
                </a:solidFill>
                <a:ea typeface="Verdana" pitchFamily="34" charset="0"/>
                <a:cs typeface="Verdana" pitchFamily="34" charset="0"/>
              </a:rPr>
              <a:t>Accommodations</a:t>
            </a:r>
            <a:endParaRPr lang="en-US" altLang="en-US" sz="2800" b="1" dirty="0">
              <a:solidFill>
                <a:schemeClr val="bg1"/>
              </a:solidFill>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0" y="2131287"/>
            <a:ext cx="6972299" cy="3354765"/>
          </a:xfrm>
          <a:prstGeom prst="rect">
            <a:avLst/>
          </a:prstGeom>
        </p:spPr>
        <p:txBody>
          <a:bodyPr wrap="square">
            <a:spAutoFit/>
          </a:bodyPr>
          <a:lstStyle/>
          <a:p>
            <a:pPr marL="342900" indent="-342900">
              <a:buFont typeface="Arial" panose="020B0604020202020204" pitchFamily="34" charset="0"/>
              <a:buChar char="•"/>
              <a:defRPr/>
            </a:pPr>
            <a:r>
              <a:rPr lang="en-US" sz="2400" dirty="0"/>
              <a:t>Both DCs and SCs are authorized to set supports and accommodations for students.</a:t>
            </a:r>
          </a:p>
          <a:p>
            <a:pPr marL="800100" lvl="1" indent="-342900">
              <a:buFont typeface="Arial" panose="020B0604020202020204" pitchFamily="34" charset="0"/>
              <a:buChar char="•"/>
              <a:defRPr/>
            </a:pPr>
            <a:r>
              <a:rPr lang="en-US" sz="2200" b="1" dirty="0" smtClean="0"/>
              <a:t>Must </a:t>
            </a:r>
            <a:r>
              <a:rPr lang="en-US" sz="2200" b="1" dirty="0"/>
              <a:t>be set prior to the test session </a:t>
            </a:r>
            <a:endParaRPr lang="en-US" sz="2200" b="1" dirty="0" smtClean="0"/>
          </a:p>
          <a:p>
            <a:pPr lvl="1">
              <a:defRPr/>
            </a:pPr>
            <a:endParaRPr lang="en-US" sz="2200" b="1" dirty="0"/>
          </a:p>
          <a:p>
            <a:pPr marL="342900" indent="-342900">
              <a:spcBef>
                <a:spcPts val="0"/>
              </a:spcBef>
              <a:buFont typeface="Arial" panose="020B0604020202020204" pitchFamily="34" charset="0"/>
              <a:buChar char="•"/>
              <a:defRPr/>
            </a:pPr>
            <a:r>
              <a:rPr lang="en-US" sz="2400" dirty="0" smtClean="0"/>
              <a:t>Set </a:t>
            </a:r>
            <a:r>
              <a:rPr lang="en-US" sz="2400" dirty="0"/>
              <a:t>in system by content area. </a:t>
            </a:r>
            <a:endParaRPr lang="en-US" sz="2400" dirty="0" smtClean="0"/>
          </a:p>
          <a:p>
            <a:pPr>
              <a:spcBef>
                <a:spcPts val="0"/>
              </a:spcBef>
              <a:defRPr/>
            </a:pPr>
            <a:endParaRPr lang="en-US" sz="2400" dirty="0"/>
          </a:p>
          <a:p>
            <a:pPr marL="342900" indent="-342900">
              <a:spcBef>
                <a:spcPts val="0"/>
              </a:spcBef>
              <a:buFont typeface="Arial" panose="020B0604020202020204" pitchFamily="34" charset="0"/>
              <a:buChar char="•"/>
              <a:defRPr/>
            </a:pPr>
            <a:r>
              <a:rPr lang="en-US" sz="2400" b="1" dirty="0"/>
              <a:t>Reminder: </a:t>
            </a:r>
            <a:r>
              <a:rPr lang="en-US" sz="2400" dirty="0"/>
              <a:t>For CA, adding, uploading, or editing student demographic</a:t>
            </a:r>
            <a:r>
              <a:rPr lang="en-US" sz="2400" b="1" dirty="0"/>
              <a:t> </a:t>
            </a:r>
            <a:r>
              <a:rPr lang="en-US" sz="2400" dirty="0"/>
              <a:t>information is only through CALPADS.</a:t>
            </a:r>
          </a:p>
        </p:txBody>
      </p:sp>
    </p:spTree>
    <p:extLst>
      <p:ext uri="{BB962C8B-B14F-4D97-AF65-F5344CB8AC3E}">
        <p14:creationId xmlns:p14="http://schemas.microsoft.com/office/powerpoint/2010/main" val="11588854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74</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510990" y="1322817"/>
            <a:ext cx="7505700" cy="523220"/>
          </a:xfrm>
          <a:prstGeom prst="rect">
            <a:avLst/>
          </a:prstGeom>
        </p:spPr>
        <p:txBody>
          <a:bodyPr wrap="square">
            <a:spAutoFit/>
          </a:bodyPr>
          <a:lstStyle/>
          <a:p>
            <a:r>
              <a:rPr lang="en-US" altLang="en-US" sz="2800" b="1" dirty="0">
                <a:solidFill>
                  <a:schemeClr val="bg1"/>
                </a:solidFill>
                <a:latin typeface="+mj-lt"/>
                <a:ea typeface="Verdana" pitchFamily="34" charset="0"/>
                <a:cs typeface="Verdana" pitchFamily="34" charset="0"/>
              </a:rPr>
              <a:t>Viewing Student Test Settings </a:t>
            </a:r>
            <a:r>
              <a:rPr lang="en-US" altLang="en-US" sz="2800" b="1" dirty="0" smtClean="0">
                <a:solidFill>
                  <a:schemeClr val="bg1"/>
                </a:solidFill>
                <a:latin typeface="+mj-lt"/>
                <a:ea typeface="Verdana" pitchFamily="34" charset="0"/>
                <a:cs typeface="Verdana" pitchFamily="34" charset="0"/>
              </a:rPr>
              <a:t>in </a:t>
            </a:r>
            <a:r>
              <a:rPr lang="en-US" altLang="en-US" sz="2800" b="1" dirty="0">
                <a:solidFill>
                  <a:schemeClr val="bg1"/>
                </a:solidFill>
                <a:latin typeface="+mj-lt"/>
                <a:ea typeface="Verdana" pitchFamily="34" charset="0"/>
                <a:cs typeface="Verdana" pitchFamily="34" charset="0"/>
              </a:rPr>
              <a:t>TIDE </a:t>
            </a: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2308324"/>
          </a:xfrm>
          <a:prstGeom prst="rect">
            <a:avLst/>
          </a:prstGeom>
        </p:spPr>
        <p:txBody>
          <a:bodyPr wrap="square">
            <a:spAutoFit/>
          </a:bodyPr>
          <a:lstStyle/>
          <a:p>
            <a:pPr>
              <a:defRPr/>
            </a:pPr>
            <a:r>
              <a:rPr lang="en-US" sz="2400" b="1" dirty="0">
                <a:solidFill>
                  <a:prstClr val="black"/>
                </a:solidFill>
              </a:rPr>
              <a:t>Test Settings </a:t>
            </a:r>
            <a:r>
              <a:rPr lang="en-US" sz="2400" dirty="0">
                <a:solidFill>
                  <a:prstClr val="black"/>
                </a:solidFill>
              </a:rPr>
              <a:t>include embedded accommodations and embedded designated supports. </a:t>
            </a:r>
            <a:endParaRPr lang="en-US" sz="2400" dirty="0"/>
          </a:p>
        </p:txBody>
      </p:sp>
      <p:pic>
        <p:nvPicPr>
          <p:cNvPr id="11" name="Picture 10"/>
          <p:cNvPicPr>
            <a:picLocks noChangeAspect="1" noChangeArrowheads="1"/>
          </p:cNvPicPr>
          <p:nvPr/>
        </p:nvPicPr>
        <p:blipFill>
          <a:blip r:embed="rId4" cstate="print">
            <a:extLst/>
          </a:blip>
          <a:srcRect/>
          <a:stretch>
            <a:fillRect/>
          </a:stretch>
        </p:blipFill>
        <p:spPr bwMode="auto">
          <a:xfrm>
            <a:off x="3831220" y="1987769"/>
            <a:ext cx="3407780" cy="4641631"/>
          </a:xfrm>
          <a:prstGeom prst="rect">
            <a:avLst/>
          </a:prstGeom>
          <a:noFill/>
          <a:ln>
            <a:noFill/>
          </a:ln>
          <a:effectLst>
            <a:glow rad="63500">
              <a:schemeClr val="accent1">
                <a:satMod val="175000"/>
                <a:alpha val="40000"/>
              </a:schemeClr>
            </a:glow>
          </a:effectLst>
          <a:scene3d>
            <a:camera prst="perspectiveLeft"/>
            <a:lightRig rig="threePt" dir="t"/>
          </a:scene3d>
          <a:extLst/>
        </p:spPr>
      </p:pic>
      <p:pic>
        <p:nvPicPr>
          <p:cNvPr id="12" name="Picture 11"/>
          <p:cNvPicPr>
            <a:picLocks noChangeAspect="1" noChangeArrowheads="1"/>
          </p:cNvPicPr>
          <p:nvPr/>
        </p:nvPicPr>
        <p:blipFill>
          <a:blip r:embed="rId5" cstate="print">
            <a:extLst/>
          </a:blip>
          <a:srcRect/>
          <a:stretch>
            <a:fillRect/>
          </a:stretch>
        </p:blipFill>
        <p:spPr bwMode="auto">
          <a:xfrm>
            <a:off x="5525817" y="1821366"/>
            <a:ext cx="3409950" cy="4924425"/>
          </a:xfrm>
          <a:prstGeom prst="rect">
            <a:avLst/>
          </a:prstGeom>
          <a:noFill/>
          <a:ln>
            <a:noFill/>
          </a:ln>
          <a:effectLst>
            <a:glow rad="63500">
              <a:schemeClr val="accent1">
                <a:satMod val="175000"/>
                <a:alpha val="40000"/>
              </a:schemeClr>
            </a:glow>
          </a:effectLst>
          <a:scene3d>
            <a:camera prst="perspectiveLeft"/>
            <a:lightRig rig="threePt" dir="t"/>
          </a:scene3d>
          <a:extLst/>
        </p:spPr>
      </p:pic>
    </p:spTree>
    <p:extLst>
      <p:ext uri="{BB962C8B-B14F-4D97-AF65-F5344CB8AC3E}">
        <p14:creationId xmlns:p14="http://schemas.microsoft.com/office/powerpoint/2010/main" val="41841847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75</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510990" y="1220657"/>
            <a:ext cx="7505700" cy="954107"/>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Non-Embedded Accommodations and Designated Supports</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2308324"/>
          </a:xfrm>
          <a:prstGeom prst="rect">
            <a:avLst/>
          </a:prstGeom>
        </p:spPr>
        <p:txBody>
          <a:bodyPr wrap="square">
            <a:spAutoFit/>
          </a:bodyPr>
          <a:lstStyle/>
          <a:p>
            <a:pPr>
              <a:spcAft>
                <a:spcPts val="0"/>
              </a:spcAft>
              <a:defRPr/>
            </a:pPr>
            <a:r>
              <a:rPr lang="en-US" sz="2400" b="1" dirty="0">
                <a:solidFill>
                  <a:prstClr val="black"/>
                </a:solidFill>
              </a:rPr>
              <a:t>Non-Embedded Accommodations and Designated Supports</a:t>
            </a:r>
            <a:r>
              <a:rPr lang="en-US" sz="2400" dirty="0">
                <a:solidFill>
                  <a:prstClr val="black"/>
                </a:solidFill>
              </a:rPr>
              <a:t> may also be adjusted </a:t>
            </a:r>
            <a:r>
              <a:rPr lang="en-US" sz="2400" dirty="0" smtClean="0">
                <a:solidFill>
                  <a:prstClr val="black"/>
                </a:solidFill>
              </a:rPr>
              <a:t>manually</a:t>
            </a:r>
            <a:endParaRPr lang="en-US" sz="2400" dirty="0">
              <a:solidFill>
                <a:prstClr val="black"/>
              </a:solidFill>
            </a:endParaRPr>
          </a:p>
        </p:txBody>
      </p:sp>
      <p:pic>
        <p:nvPicPr>
          <p:cNvPr id="13" name="Picture 3"/>
          <p:cNvPicPr>
            <a:picLocks noChangeAspect="1" noChangeArrowheads="1"/>
          </p:cNvPicPr>
          <p:nvPr/>
        </p:nvPicPr>
        <p:blipFill>
          <a:blip r:embed="rId4" cstate="print">
            <a:extLst/>
          </a:blip>
          <a:srcRect/>
          <a:stretch>
            <a:fillRect/>
          </a:stretch>
        </p:blipFill>
        <p:spPr bwMode="auto">
          <a:xfrm>
            <a:off x="4343400" y="2010153"/>
            <a:ext cx="3042007" cy="4614863"/>
          </a:xfrm>
          <a:prstGeom prst="rect">
            <a:avLst/>
          </a:prstGeom>
          <a:noFill/>
          <a:ln>
            <a:noFill/>
          </a:ln>
          <a:effectLst>
            <a:glow rad="63500">
              <a:schemeClr val="accent1">
                <a:satMod val="175000"/>
                <a:alpha val="40000"/>
              </a:schemeClr>
            </a:glow>
          </a:effectLst>
          <a:extLst/>
        </p:spPr>
      </p:pic>
      <p:pic>
        <p:nvPicPr>
          <p:cNvPr id="14" name="Picture 2"/>
          <p:cNvPicPr>
            <a:picLocks noChangeAspect="1" noChangeArrowheads="1"/>
          </p:cNvPicPr>
          <p:nvPr/>
        </p:nvPicPr>
        <p:blipFill>
          <a:blip r:embed="rId5" cstate="print">
            <a:extLst/>
          </a:blip>
          <a:srcRect/>
          <a:stretch>
            <a:fillRect/>
          </a:stretch>
        </p:blipFill>
        <p:spPr bwMode="auto">
          <a:xfrm>
            <a:off x="5993271" y="3233737"/>
            <a:ext cx="2998329" cy="3243263"/>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204160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76</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510990" y="1220657"/>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Accommodations and Supports for SBAC</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494981064"/>
              </p:ext>
            </p:extLst>
          </p:nvPr>
        </p:nvGraphicFramePr>
        <p:xfrm>
          <a:off x="943191" y="1774057"/>
          <a:ext cx="8057718" cy="5226141"/>
        </p:xfrm>
        <a:graphic>
          <a:graphicData uri="http://schemas.openxmlformats.org/presentationml/2006/ole">
            <mc:AlternateContent xmlns:mc="http://schemas.openxmlformats.org/markup-compatibility/2006">
              <mc:Choice xmlns:v="urn:schemas-microsoft-com:vml" Requires="v">
                <p:oleObj spid="_x0000_s27669" name="Document" r:id="rId5" imgW="9210530" imgH="4467573" progId="Word.Document.8">
                  <p:embed/>
                </p:oleObj>
              </mc:Choice>
              <mc:Fallback>
                <p:oleObj name="Document" r:id="rId5" imgW="9210530" imgH="4467573" progId="Word.Document.8">
                  <p:embed/>
                  <p:pic>
                    <p:nvPicPr>
                      <p:cNvPr id="0" name=""/>
                      <p:cNvPicPr/>
                      <p:nvPr/>
                    </p:nvPicPr>
                    <p:blipFill>
                      <a:blip r:embed="rId6"/>
                      <a:stretch>
                        <a:fillRect/>
                      </a:stretch>
                    </p:blipFill>
                    <p:spPr>
                      <a:xfrm>
                        <a:off x="943191" y="1774057"/>
                        <a:ext cx="8057718" cy="5226141"/>
                      </a:xfrm>
                      <a:prstGeom prst="rect">
                        <a:avLst/>
                      </a:prstGeom>
                    </p:spPr>
                  </p:pic>
                </p:oleObj>
              </mc:Fallback>
            </mc:AlternateContent>
          </a:graphicData>
        </a:graphic>
      </p:graphicFrame>
    </p:spTree>
    <p:extLst>
      <p:ext uri="{BB962C8B-B14F-4D97-AF65-F5344CB8AC3E}">
        <p14:creationId xmlns:p14="http://schemas.microsoft.com/office/powerpoint/2010/main" val="2311242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77</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514706" y="1428690"/>
            <a:ext cx="7362593" cy="400110"/>
          </a:xfrm>
          <a:prstGeom prst="rect">
            <a:avLst/>
          </a:prstGeom>
        </p:spPr>
        <p:txBody>
          <a:bodyPr wrap="square">
            <a:spAutoFit/>
          </a:bodyPr>
          <a:lstStyle/>
          <a:p>
            <a:r>
              <a:rPr lang="en-US" sz="2000" b="1" dirty="0">
                <a:solidFill>
                  <a:schemeClr val="bg1"/>
                </a:solidFill>
              </a:rPr>
              <a:t>SBAC Usability, Accessiblity </a:t>
            </a:r>
            <a:r>
              <a:rPr lang="en-US" sz="2000" b="1" dirty="0" smtClean="0">
                <a:solidFill>
                  <a:schemeClr val="bg1"/>
                </a:solidFill>
              </a:rPr>
              <a:t>and Accommodation </a:t>
            </a:r>
            <a:r>
              <a:rPr lang="en-US" sz="2000" b="1" dirty="0">
                <a:solidFill>
                  <a:schemeClr val="bg1"/>
                </a:solidFill>
              </a:rPr>
              <a:t>Guidelines</a:t>
            </a:r>
            <a:endParaRPr lang="en-US" sz="2000" dirty="0">
              <a:solidFill>
                <a:schemeClr val="bg1"/>
              </a:solidFill>
            </a:endParaRP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1" y="2024669"/>
            <a:ext cx="7772400" cy="4985731"/>
          </a:xfrm>
          <a:prstGeom prst="rect">
            <a:avLst/>
          </a:prstGeom>
        </p:spPr>
      </p:pic>
    </p:spTree>
    <p:extLst>
      <p:ext uri="{BB962C8B-B14F-4D97-AF65-F5344CB8AC3E}">
        <p14:creationId xmlns:p14="http://schemas.microsoft.com/office/powerpoint/2010/main" val="9097703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78</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514706" y="1428690"/>
            <a:ext cx="7362593" cy="400110"/>
          </a:xfrm>
          <a:prstGeom prst="rect">
            <a:avLst/>
          </a:prstGeom>
        </p:spPr>
        <p:txBody>
          <a:bodyPr wrap="square">
            <a:spAutoFit/>
          </a:bodyPr>
          <a:lstStyle/>
          <a:p>
            <a:r>
              <a:rPr lang="en-US" sz="2000" b="1" dirty="0" smtClean="0">
                <a:solidFill>
                  <a:schemeClr val="bg1"/>
                </a:solidFill>
              </a:rPr>
              <a:t>SCUSD Process for Field Test Accessibility and Accommodations</a:t>
            </a:r>
            <a:endParaRPr lang="en-US" sz="2000" dirty="0">
              <a:solidFill>
                <a:schemeClr val="bg1"/>
              </a:solidFill>
            </a:endParaRPr>
          </a:p>
        </p:txBody>
      </p:sp>
      <p:sp>
        <p:nvSpPr>
          <p:cNvPr id="8" name="Rectangle 7"/>
          <p:cNvSpPr/>
          <p:nvPr/>
        </p:nvSpPr>
        <p:spPr>
          <a:xfrm>
            <a:off x="1371601" y="2174764"/>
            <a:ext cx="7354228" cy="4401205"/>
          </a:xfrm>
          <a:prstGeom prst="rect">
            <a:avLst/>
          </a:prstGeom>
        </p:spPr>
        <p:txBody>
          <a:bodyPr wrap="square">
            <a:spAutoFit/>
          </a:bodyPr>
          <a:lstStyle/>
          <a:p>
            <a:pPr marL="342900" lvl="0" indent="-342900">
              <a:buFont typeface="+mj-lt"/>
              <a:buAutoNum type="arabicPeriod"/>
            </a:pPr>
            <a:r>
              <a:rPr lang="en-US" sz="2800" dirty="0"/>
              <a:t>Sped Teachers determine accommodations using the CST to SBAC </a:t>
            </a:r>
            <a:r>
              <a:rPr lang="en-US" sz="2800" dirty="0" smtClean="0"/>
              <a:t>crosswalk</a:t>
            </a:r>
          </a:p>
          <a:p>
            <a:pPr lvl="0"/>
            <a:endParaRPr lang="en-US" sz="2800" dirty="0"/>
          </a:p>
          <a:p>
            <a:pPr marL="514350" lvl="0" indent="-514350">
              <a:buFont typeface="+mj-lt"/>
              <a:buAutoNum type="arabicPeriod" startAt="2"/>
            </a:pPr>
            <a:r>
              <a:rPr lang="en-US" sz="2800" dirty="0"/>
              <a:t>Sped Teachers fill out the usability form for each </a:t>
            </a:r>
            <a:r>
              <a:rPr lang="en-US" sz="2800" dirty="0" smtClean="0"/>
              <a:t>student</a:t>
            </a:r>
          </a:p>
          <a:p>
            <a:pPr lvl="0"/>
            <a:endParaRPr lang="en-US" sz="2800" dirty="0"/>
          </a:p>
          <a:p>
            <a:pPr marL="514350" lvl="0" indent="-514350">
              <a:buFont typeface="+mj-lt"/>
              <a:buAutoNum type="arabicPeriod" startAt="3"/>
            </a:pPr>
            <a:r>
              <a:rPr lang="en-US" sz="2800" dirty="0"/>
              <a:t>Sped Teachers give one form per student (not for students taking CAPA or CMA Science) to their school site testing coordinator who inputs </a:t>
            </a:r>
            <a:r>
              <a:rPr lang="en-US" sz="2800" dirty="0" smtClean="0"/>
              <a:t>the accommodations </a:t>
            </a:r>
            <a:r>
              <a:rPr lang="en-US" sz="2800" dirty="0"/>
              <a:t>into </a:t>
            </a:r>
            <a:r>
              <a:rPr lang="en-US" sz="2800" dirty="0" smtClean="0"/>
              <a:t>TIDE</a:t>
            </a:r>
            <a:endParaRPr lang="en-US" sz="2800" dirty="0"/>
          </a:p>
        </p:txBody>
      </p:sp>
    </p:spTree>
    <p:extLst>
      <p:ext uri="{BB962C8B-B14F-4D97-AF65-F5344CB8AC3E}">
        <p14:creationId xmlns:p14="http://schemas.microsoft.com/office/powerpoint/2010/main" val="1472843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79</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510990" y="1220657"/>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Test Security</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pic>
        <p:nvPicPr>
          <p:cNvPr id="15" name="Picture 5" descr="http://www.docu-source.com/Assets/Images/secure-cloud-computing2.jpg"/>
          <p:cNvPicPr>
            <a:picLocks noChangeAspect="1" noChangeArrowheads="1"/>
          </p:cNvPicPr>
          <p:nvPr/>
        </p:nvPicPr>
        <p:blipFill>
          <a:blip r:embed="rId4" cstate="print"/>
          <a:srcRect/>
          <a:stretch>
            <a:fillRect/>
          </a:stretch>
        </p:blipFill>
        <p:spPr bwMode="auto">
          <a:xfrm>
            <a:off x="2590800" y="2362200"/>
            <a:ext cx="4038599" cy="4038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874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Roles and Responsibilities</a:t>
            </a:r>
            <a:endParaRPr lang="en-US" sz="28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a:xfrm>
            <a:off x="1447800" y="1905000"/>
            <a:ext cx="7239000" cy="4724400"/>
          </a:xfrm>
        </p:spPr>
        <p:txBody>
          <a:bodyPr>
            <a:normAutofit/>
          </a:bodyPr>
          <a:lstStyle/>
          <a:p>
            <a:pPr marL="0" indent="0">
              <a:buNone/>
            </a:pPr>
            <a:endParaRPr lang="en-US" sz="2800" dirty="0" smtClean="0"/>
          </a:p>
        </p:txBody>
      </p:sp>
      <p:sp>
        <p:nvSpPr>
          <p:cNvPr id="2" name="Slide Number Placeholder 1"/>
          <p:cNvSpPr>
            <a:spLocks noGrp="1"/>
          </p:cNvSpPr>
          <p:nvPr>
            <p:ph type="sldNum" sz="quarter" idx="12"/>
          </p:nvPr>
        </p:nvSpPr>
        <p:spPr/>
        <p:txBody>
          <a:bodyPr/>
          <a:lstStyle/>
          <a:p>
            <a:fld id="{F0C47611-A1FD-4321-80E6-333CBFCF1AEE}" type="slidenum">
              <a:rPr lang="en-US" smtClean="0"/>
              <a:t>8</a:t>
            </a:fld>
            <a:endParaRPr lang="en-US"/>
          </a:p>
        </p:txBody>
      </p:sp>
      <p:sp>
        <p:nvSpPr>
          <p:cNvPr id="4" name="TextBox 3"/>
          <p:cNvSpPr txBox="1"/>
          <p:nvPr/>
        </p:nvSpPr>
        <p:spPr>
          <a:xfrm>
            <a:off x="1600200" y="5867400"/>
            <a:ext cx="6858000" cy="369332"/>
          </a:xfrm>
          <a:prstGeom prst="rect">
            <a:avLst/>
          </a:prstGeom>
          <a:noFill/>
        </p:spPr>
        <p:txBody>
          <a:bodyPr wrap="square" rtlCol="0">
            <a:spAutoFit/>
          </a:bodyPr>
          <a:lstStyle/>
          <a:p>
            <a:endParaRPr lang="en-US" b="1" dirty="0"/>
          </a:p>
        </p:txBody>
      </p:sp>
      <p:pic>
        <p:nvPicPr>
          <p:cNvPr id="8" name="Picture 2" descr="http://leaderscove.com/wp-content/uploads/2012/10/CLIPART_OF_Process.png"/>
          <p:cNvPicPr>
            <a:picLocks noChangeAspect="1" noChangeArrowheads="1"/>
          </p:cNvPicPr>
          <p:nvPr/>
        </p:nvPicPr>
        <p:blipFill>
          <a:blip r:embed="rId4" cstate="print"/>
          <a:srcRect/>
          <a:stretch>
            <a:fillRect/>
          </a:stretch>
        </p:blipFill>
        <p:spPr bwMode="auto">
          <a:xfrm>
            <a:off x="1828800" y="2438400"/>
            <a:ext cx="5372100" cy="4029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51684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80</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510990" y="1016385"/>
            <a:ext cx="7505700" cy="954107"/>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New Test Security Forms for the 2013-2014 School Year</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219200" y="2274838"/>
            <a:ext cx="7239000" cy="4031873"/>
          </a:xfrm>
          <a:prstGeom prst="rect">
            <a:avLst/>
          </a:prstGeom>
        </p:spPr>
        <p:txBody>
          <a:bodyPr wrap="square">
            <a:spAutoFit/>
          </a:bodyPr>
          <a:lstStyle/>
          <a:p>
            <a:pPr>
              <a:defRPr/>
            </a:pPr>
            <a:r>
              <a:rPr lang="en-US" sz="3200" b="1" dirty="0"/>
              <a:t>The STAR Test Security Agreements </a:t>
            </a:r>
            <a:r>
              <a:rPr lang="en-US" sz="3200" b="1" u="sng" dirty="0" smtClean="0"/>
              <a:t>no </a:t>
            </a:r>
            <a:r>
              <a:rPr lang="en-US" sz="3200" b="1" u="sng" dirty="0"/>
              <a:t>longer valid</a:t>
            </a:r>
            <a:r>
              <a:rPr lang="en-US" sz="3200" b="1" dirty="0" smtClean="0"/>
              <a:t>.</a:t>
            </a:r>
          </a:p>
          <a:p>
            <a:pPr>
              <a:defRPr/>
            </a:pPr>
            <a:endParaRPr lang="en-US" altLang="en-US" sz="3200" dirty="0"/>
          </a:p>
          <a:p>
            <a:pPr>
              <a:defRPr/>
            </a:pPr>
            <a:r>
              <a:rPr lang="en-US" altLang="en-US" sz="3200" dirty="0" smtClean="0"/>
              <a:t>SCs </a:t>
            </a:r>
            <a:r>
              <a:rPr lang="en-US" altLang="en-US" sz="3200" dirty="0"/>
              <a:t>must sign the new test security agreement and </a:t>
            </a:r>
            <a:r>
              <a:rPr lang="en-US" altLang="en-US" sz="3200" dirty="0" smtClean="0"/>
              <a:t>send a copy to the district.</a:t>
            </a:r>
          </a:p>
          <a:p>
            <a:pPr>
              <a:defRPr/>
            </a:pPr>
            <a:endParaRPr lang="en-US" altLang="en-US" sz="3200" dirty="0"/>
          </a:p>
          <a:p>
            <a:pPr>
              <a:defRPr/>
            </a:pPr>
            <a:r>
              <a:rPr lang="en-US" altLang="en-US" sz="3200" dirty="0"/>
              <a:t>TAs must sign the new test security affidavit and </a:t>
            </a:r>
            <a:r>
              <a:rPr lang="en-US" altLang="en-US" sz="3200" dirty="0" smtClean="0"/>
              <a:t>send a copy to the district.</a:t>
            </a:r>
            <a:endParaRPr lang="en-US" altLang="en-US" sz="3200" dirty="0"/>
          </a:p>
        </p:txBody>
      </p:sp>
    </p:spTree>
    <p:extLst>
      <p:ext uri="{BB962C8B-B14F-4D97-AF65-F5344CB8AC3E}">
        <p14:creationId xmlns:p14="http://schemas.microsoft.com/office/powerpoint/2010/main" val="20322265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0"/>
            <a:ext cx="9269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4190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82</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Test Security</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219200" y="2274838"/>
            <a:ext cx="7239000" cy="2246769"/>
          </a:xfrm>
          <a:prstGeom prst="rect">
            <a:avLst/>
          </a:prstGeom>
        </p:spPr>
        <p:txBody>
          <a:bodyPr wrap="square">
            <a:spAutoFit/>
          </a:bodyPr>
          <a:lstStyle/>
          <a:p>
            <a:r>
              <a:rPr lang="en-US" altLang="en-US" sz="2800" dirty="0">
                <a:latin typeface="LArial (Body)"/>
              </a:rPr>
              <a:t>There are 3 different types of test security incidents:</a:t>
            </a:r>
          </a:p>
          <a:p>
            <a:pPr lvl="1"/>
            <a:r>
              <a:rPr lang="en-US" altLang="en-US" sz="2800" dirty="0">
                <a:latin typeface="LArial (Body)"/>
              </a:rPr>
              <a:t>Impropriety</a:t>
            </a:r>
          </a:p>
          <a:p>
            <a:pPr lvl="1"/>
            <a:r>
              <a:rPr lang="en-US" altLang="en-US" sz="2800" dirty="0">
                <a:latin typeface="LArial (Body)"/>
              </a:rPr>
              <a:t>Irregularity</a:t>
            </a:r>
          </a:p>
          <a:p>
            <a:pPr lvl="1"/>
            <a:r>
              <a:rPr lang="en-US" altLang="en-US" sz="2800" dirty="0">
                <a:latin typeface="LArial (Body)"/>
              </a:rPr>
              <a:t>Breach</a:t>
            </a:r>
          </a:p>
        </p:txBody>
      </p:sp>
      <p:sp>
        <p:nvSpPr>
          <p:cNvPr id="13" name="Rectangle 12"/>
          <p:cNvSpPr/>
          <p:nvPr/>
        </p:nvSpPr>
        <p:spPr>
          <a:xfrm>
            <a:off x="-115229" y="1243874"/>
            <a:ext cx="1371600" cy="646331"/>
          </a:xfrm>
          <a:prstGeom prst="rect">
            <a:avLst/>
          </a:prstGeom>
        </p:spPr>
        <p:txBody>
          <a:bodyPr wrap="square">
            <a:spAutoFit/>
          </a:bodyPr>
          <a:lstStyle/>
          <a:p>
            <a:r>
              <a:rPr lang="en-US" dirty="0"/>
              <a:t>TAM </a:t>
            </a:r>
          </a:p>
          <a:p>
            <a:r>
              <a:rPr lang="en-US" dirty="0"/>
              <a:t>pgs. </a:t>
            </a:r>
            <a:r>
              <a:rPr lang="en-US" dirty="0" smtClean="0"/>
              <a:t>63-70</a:t>
            </a:r>
            <a:endParaRPr lang="en-US" dirty="0"/>
          </a:p>
        </p:txBody>
      </p:sp>
    </p:spTree>
    <p:extLst>
      <p:ext uri="{BB962C8B-B14F-4D97-AF65-F5344CB8AC3E}">
        <p14:creationId xmlns:p14="http://schemas.microsoft.com/office/powerpoint/2010/main" val="10268574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83</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Test Impropreity</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685799" y="1981200"/>
            <a:ext cx="8189641" cy="4524315"/>
          </a:xfrm>
          <a:prstGeom prst="rect">
            <a:avLst/>
          </a:prstGeom>
        </p:spPr>
        <p:txBody>
          <a:bodyPr wrap="square">
            <a:spAutoFit/>
          </a:bodyPr>
          <a:lstStyle/>
          <a:p>
            <a:pPr lvl="1">
              <a:buFont typeface="Arial" pitchFamily="34" charset="0"/>
              <a:buChar char="•"/>
            </a:pPr>
            <a:r>
              <a:rPr lang="en-US" altLang="en-US" sz="2400" dirty="0">
                <a:latin typeface="LArial (Body)"/>
              </a:rPr>
              <a:t>Unusual circumstance that has a low impact on the testing individual or group of </a:t>
            </a:r>
            <a:r>
              <a:rPr lang="en-US" altLang="en-US" sz="2400" dirty="0" smtClean="0">
                <a:latin typeface="LArial (Body)"/>
              </a:rPr>
              <a:t>students</a:t>
            </a:r>
          </a:p>
          <a:p>
            <a:pPr lvl="1"/>
            <a:endParaRPr lang="en-US" altLang="en-US" sz="2400" dirty="0">
              <a:latin typeface="LArial (Body)"/>
            </a:endParaRPr>
          </a:p>
          <a:p>
            <a:pPr lvl="1">
              <a:buFont typeface="Arial" pitchFamily="34" charset="0"/>
              <a:buChar char="•"/>
            </a:pPr>
            <a:r>
              <a:rPr lang="en-US" altLang="en-US" sz="2400" dirty="0">
                <a:latin typeface="LArial (Body)"/>
              </a:rPr>
              <a:t>Low risk of affecting student performance, test security, or test </a:t>
            </a:r>
            <a:r>
              <a:rPr lang="en-US" altLang="en-US" sz="2400" dirty="0" smtClean="0">
                <a:latin typeface="LArial (Body)"/>
              </a:rPr>
              <a:t>validity</a:t>
            </a:r>
          </a:p>
          <a:p>
            <a:pPr lvl="1"/>
            <a:endParaRPr lang="en-US" altLang="en-US" sz="2400" dirty="0">
              <a:latin typeface="LArial (Body)"/>
            </a:endParaRPr>
          </a:p>
          <a:p>
            <a:pPr lvl="1">
              <a:buFont typeface="Arial" pitchFamily="34" charset="0"/>
              <a:buChar char="•"/>
            </a:pPr>
            <a:r>
              <a:rPr lang="en-US" altLang="en-US" sz="2400" dirty="0">
                <a:latin typeface="LArial (Body)"/>
              </a:rPr>
              <a:t>Correctable and containable at local </a:t>
            </a:r>
            <a:r>
              <a:rPr lang="en-US" altLang="en-US" sz="2400" dirty="0" smtClean="0">
                <a:latin typeface="LArial (Body)"/>
              </a:rPr>
              <a:t>level</a:t>
            </a:r>
          </a:p>
          <a:p>
            <a:pPr lvl="1"/>
            <a:endParaRPr lang="en-US" altLang="en-US" sz="2400" dirty="0">
              <a:latin typeface="LArial (Body)"/>
            </a:endParaRPr>
          </a:p>
          <a:p>
            <a:pPr lvl="1">
              <a:buFont typeface="Arial" pitchFamily="34" charset="0"/>
              <a:buChar char="•"/>
            </a:pPr>
            <a:r>
              <a:rPr lang="en-US" altLang="en-US" sz="2400" dirty="0">
                <a:latin typeface="LArial (Body)"/>
              </a:rPr>
              <a:t>Must be reported to LEA CAASPP Coordinator or Test Site </a:t>
            </a:r>
            <a:r>
              <a:rPr lang="en-US" altLang="en-US" sz="2400" dirty="0" smtClean="0">
                <a:latin typeface="LArial (Body)"/>
              </a:rPr>
              <a:t>Coordinator</a:t>
            </a:r>
          </a:p>
          <a:p>
            <a:pPr lvl="1"/>
            <a:endParaRPr lang="en-US" altLang="en-US" sz="2400" dirty="0">
              <a:latin typeface="LArial (Body)"/>
            </a:endParaRPr>
          </a:p>
          <a:p>
            <a:pPr lvl="1">
              <a:buFont typeface="Arial" pitchFamily="34" charset="0"/>
              <a:buChar char="•"/>
            </a:pPr>
            <a:r>
              <a:rPr lang="en-US" altLang="en-US" sz="2400" b="1" dirty="0">
                <a:latin typeface="LArial (Body)"/>
              </a:rPr>
              <a:t>Example:</a:t>
            </a:r>
            <a:r>
              <a:rPr lang="en-US" altLang="en-US" sz="2400" dirty="0">
                <a:latin typeface="LArial (Body)"/>
              </a:rPr>
              <a:t> Students talking during testing</a:t>
            </a:r>
          </a:p>
        </p:txBody>
      </p:sp>
    </p:spTree>
    <p:extLst>
      <p:ext uri="{BB962C8B-B14F-4D97-AF65-F5344CB8AC3E}">
        <p14:creationId xmlns:p14="http://schemas.microsoft.com/office/powerpoint/2010/main" val="26633146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84</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Test Irregularity</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219200" y="1835941"/>
            <a:ext cx="7239000" cy="4524315"/>
          </a:xfrm>
          <a:prstGeom prst="rect">
            <a:avLst/>
          </a:prstGeom>
        </p:spPr>
        <p:txBody>
          <a:bodyPr wrap="square">
            <a:spAutoFit/>
          </a:bodyPr>
          <a:lstStyle/>
          <a:p>
            <a:pPr lvl="1">
              <a:buFont typeface="Arial" pitchFamily="34" charset="0"/>
              <a:buChar char="•"/>
              <a:defRPr/>
            </a:pPr>
            <a:r>
              <a:rPr lang="en-US" altLang="en-US" sz="2400" dirty="0"/>
              <a:t>Unusual circumstance that impacts the testing individual or group of students</a:t>
            </a:r>
          </a:p>
          <a:p>
            <a:pPr lvl="1">
              <a:buFont typeface="Arial" pitchFamily="34" charset="0"/>
              <a:buChar char="•"/>
              <a:defRPr/>
            </a:pPr>
            <a:r>
              <a:rPr lang="en-US" altLang="en-US" sz="2400" dirty="0"/>
              <a:t>May affect student performance, test security, or test validity</a:t>
            </a:r>
          </a:p>
          <a:p>
            <a:pPr lvl="1">
              <a:buFont typeface="Arial" pitchFamily="34" charset="0"/>
              <a:buChar char="•"/>
              <a:defRPr/>
            </a:pPr>
            <a:r>
              <a:rPr lang="en-US" altLang="en-US" sz="2400" dirty="0"/>
              <a:t>Correctable and containable at the local level</a:t>
            </a:r>
          </a:p>
          <a:p>
            <a:pPr lvl="1">
              <a:buFont typeface="Arial" pitchFamily="34" charset="0"/>
              <a:buChar char="•"/>
              <a:defRPr/>
            </a:pPr>
            <a:r>
              <a:rPr lang="en-US" altLang="en-US" sz="2400" dirty="0"/>
              <a:t>Submitted in the online system for resolution of the Appeal for testing impact</a:t>
            </a:r>
          </a:p>
          <a:p>
            <a:pPr lvl="1">
              <a:buFont typeface="Arial" pitchFamily="34" charset="0"/>
              <a:buChar char="•"/>
              <a:defRPr/>
            </a:pPr>
            <a:r>
              <a:rPr lang="en-US" altLang="en-US" sz="2400" dirty="0"/>
              <a:t>Must be reported to LEA CAASPP Coordinator or Test Site Coordinator within 24 hours</a:t>
            </a:r>
          </a:p>
          <a:p>
            <a:pPr lvl="1">
              <a:buFont typeface="Arial" pitchFamily="34" charset="0"/>
              <a:buChar char="•"/>
              <a:defRPr/>
            </a:pPr>
            <a:r>
              <a:rPr lang="en-US" altLang="en-US" sz="2400" b="1" dirty="0"/>
              <a:t>Examples:</a:t>
            </a:r>
            <a:r>
              <a:rPr lang="en-US" altLang="en-US" sz="2400" dirty="0"/>
              <a:t> Student cheating or providing answers to another; student accessing or using electronic equipment (e.g., cellphone)</a:t>
            </a:r>
          </a:p>
        </p:txBody>
      </p:sp>
    </p:spTree>
    <p:extLst>
      <p:ext uri="{BB962C8B-B14F-4D97-AF65-F5344CB8AC3E}">
        <p14:creationId xmlns:p14="http://schemas.microsoft.com/office/powerpoint/2010/main" val="2920416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85</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Test Breach</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219200" y="1835941"/>
            <a:ext cx="7239000" cy="4154984"/>
          </a:xfrm>
          <a:prstGeom prst="rect">
            <a:avLst/>
          </a:prstGeom>
        </p:spPr>
        <p:txBody>
          <a:bodyPr wrap="square">
            <a:spAutoFit/>
          </a:bodyPr>
          <a:lstStyle/>
          <a:p>
            <a:pPr lvl="1">
              <a:buFont typeface="Arial" pitchFamily="34" charset="0"/>
              <a:buChar char="•"/>
            </a:pPr>
            <a:r>
              <a:rPr lang="en-US" altLang="en-US" sz="2400" dirty="0">
                <a:latin typeface="LArial (Body)"/>
              </a:rPr>
              <a:t>Event that threatens test validity (e.g., release of secure materials)</a:t>
            </a:r>
          </a:p>
          <a:p>
            <a:pPr lvl="1">
              <a:buFont typeface="Arial" pitchFamily="34" charset="0"/>
              <a:buChar char="•"/>
            </a:pPr>
            <a:r>
              <a:rPr lang="en-US" altLang="en-US" sz="2400" dirty="0">
                <a:latin typeface="LArial (Body)"/>
              </a:rPr>
              <a:t>External implications for the Consortium</a:t>
            </a:r>
          </a:p>
          <a:p>
            <a:pPr lvl="1">
              <a:buFont typeface="Arial" pitchFamily="34" charset="0"/>
              <a:buChar char="•"/>
            </a:pPr>
            <a:r>
              <a:rPr lang="en-US" altLang="en-US" sz="2400" dirty="0">
                <a:latin typeface="LArial (Body)"/>
              </a:rPr>
              <a:t>A breach incident must be reported within 24 hours</a:t>
            </a:r>
          </a:p>
          <a:p>
            <a:pPr lvl="1">
              <a:buFont typeface="Arial" pitchFamily="34" charset="0"/>
              <a:buChar char="•"/>
            </a:pPr>
            <a:r>
              <a:rPr lang="en-US" altLang="en-US" sz="2400" b="1" dirty="0">
                <a:latin typeface="LArial (Body)"/>
              </a:rPr>
              <a:t>Examples:</a:t>
            </a:r>
            <a:r>
              <a:rPr lang="en-US" altLang="en-US" sz="2400" dirty="0">
                <a:latin typeface="LArial (Body)"/>
              </a:rPr>
              <a:t> </a:t>
            </a:r>
          </a:p>
          <a:p>
            <a:pPr marL="920750" lvl="2" indent="-463550">
              <a:spcBef>
                <a:spcPct val="0"/>
              </a:spcBef>
              <a:buFontTx/>
              <a:buChar char="−"/>
            </a:pPr>
            <a:r>
              <a:rPr lang="en-US" altLang="en-US" sz="2400" dirty="0">
                <a:latin typeface="LArial (Body)"/>
              </a:rPr>
              <a:t>Administrator or coordinator modifying student responses or record at any time</a:t>
            </a:r>
          </a:p>
          <a:p>
            <a:pPr marL="920750" lvl="2" indent="-463550">
              <a:spcBef>
                <a:spcPct val="0"/>
              </a:spcBef>
              <a:buFontTx/>
              <a:buChar char="−"/>
            </a:pPr>
            <a:r>
              <a:rPr lang="en-US" altLang="en-US" sz="2400" dirty="0">
                <a:latin typeface="LArial (Body)"/>
              </a:rPr>
              <a:t>Administrator allowing students to take home test items, passage, prompts, or scratch paper</a:t>
            </a:r>
            <a:endParaRPr lang="en-US" altLang="en-US" sz="2400" b="1" dirty="0">
              <a:latin typeface="LArial (Body)"/>
            </a:endParaRPr>
          </a:p>
        </p:txBody>
      </p:sp>
    </p:spTree>
    <p:extLst>
      <p:ext uri="{BB962C8B-B14F-4D97-AF65-F5344CB8AC3E}">
        <p14:creationId xmlns:p14="http://schemas.microsoft.com/office/powerpoint/2010/main" val="12725848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1371600" y="1043820"/>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86</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Test Security Actions Steps</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sp>
        <p:nvSpPr>
          <p:cNvPr id="11" name="Rectangle 10"/>
          <p:cNvSpPr/>
          <p:nvPr/>
        </p:nvSpPr>
        <p:spPr>
          <a:xfrm>
            <a:off x="1219200" y="1835941"/>
            <a:ext cx="7239000" cy="3785652"/>
          </a:xfrm>
          <a:prstGeom prst="rect">
            <a:avLst/>
          </a:prstGeom>
        </p:spPr>
        <p:txBody>
          <a:bodyPr wrap="square">
            <a:spAutoFit/>
          </a:bodyPr>
          <a:lstStyle/>
          <a:p>
            <a:pPr>
              <a:defRPr/>
            </a:pPr>
            <a:r>
              <a:rPr lang="en-US" altLang="en-US" dirty="0">
                <a:latin typeface="LArial (Body)"/>
              </a:rPr>
              <a:t>There are processes for reporting test security incidents.</a:t>
            </a:r>
          </a:p>
          <a:p>
            <a:pPr lvl="1">
              <a:defRPr/>
            </a:pPr>
            <a:r>
              <a:rPr lang="en-US" altLang="en-US" dirty="0">
                <a:latin typeface="LArial (Body)"/>
              </a:rPr>
              <a:t>Refer to CA TAM for</a:t>
            </a:r>
            <a:r>
              <a:rPr lang="en-US" altLang="en-US" dirty="0"/>
              <a:t> </a:t>
            </a:r>
            <a:r>
              <a:rPr lang="en-US" altLang="en-US" dirty="0">
                <a:latin typeface="LArial (Body)"/>
              </a:rPr>
              <a:t>test security action steps</a:t>
            </a:r>
            <a:r>
              <a:rPr lang="en-US" altLang="en-US" dirty="0" smtClean="0">
                <a:latin typeface="LArial (Body)"/>
              </a:rPr>
              <a:t>.</a:t>
            </a:r>
          </a:p>
          <a:p>
            <a:pPr lvl="1">
              <a:defRPr/>
            </a:pPr>
            <a:endParaRPr lang="en-US" altLang="en-US" dirty="0">
              <a:latin typeface="LArial (Body)"/>
            </a:endParaRPr>
          </a:p>
          <a:p>
            <a:pPr>
              <a:defRPr/>
            </a:pPr>
            <a:r>
              <a:rPr lang="en-US" altLang="en-US" dirty="0"/>
              <a:t>California regulations require that breaches and irregularities be reported to the CDE within 24 hours (</a:t>
            </a:r>
            <a:r>
              <a:rPr lang="en-US" i="1" dirty="0"/>
              <a:t>California Code of Regulations, Title 5,</a:t>
            </a:r>
            <a:r>
              <a:rPr lang="en-US" dirty="0"/>
              <a:t> Education, </a:t>
            </a:r>
            <a:r>
              <a:rPr lang="en-US" b="1" dirty="0"/>
              <a:t>§ </a:t>
            </a:r>
            <a:r>
              <a:rPr lang="en-US" altLang="en-US" dirty="0"/>
              <a:t>859 </a:t>
            </a:r>
            <a:r>
              <a:rPr lang="en-US" dirty="0"/>
              <a:t>[e]</a:t>
            </a:r>
            <a:r>
              <a:rPr lang="en-US" altLang="en-US" dirty="0"/>
              <a:t>). </a:t>
            </a:r>
            <a:endParaRPr lang="en-US" altLang="en-US" dirty="0" smtClean="0"/>
          </a:p>
          <a:p>
            <a:pPr>
              <a:defRPr/>
            </a:pPr>
            <a:endParaRPr lang="en-US" altLang="en-US" dirty="0"/>
          </a:p>
          <a:p>
            <a:pPr>
              <a:defRPr/>
            </a:pPr>
            <a:endParaRPr lang="en-US" altLang="en-US" dirty="0" smtClean="0"/>
          </a:p>
          <a:p>
            <a:pPr>
              <a:defRPr/>
            </a:pPr>
            <a:endParaRPr lang="en-US" altLang="en-US" dirty="0"/>
          </a:p>
          <a:p>
            <a:pPr>
              <a:defRPr/>
            </a:pPr>
            <a:endParaRPr lang="en-US" altLang="en-US" dirty="0" smtClean="0"/>
          </a:p>
          <a:p>
            <a:pPr>
              <a:defRPr/>
            </a:pPr>
            <a:endParaRPr lang="en-US" altLang="en-US" dirty="0"/>
          </a:p>
          <a:p>
            <a:pPr>
              <a:defRPr/>
            </a:pPr>
            <a:endParaRPr lang="en-US" altLang="en-US" dirty="0"/>
          </a:p>
          <a:p>
            <a:pPr lvl="1">
              <a:buFont typeface="Arial" pitchFamily="34" charset="0"/>
              <a:buChar char="•"/>
            </a:pPr>
            <a:r>
              <a:rPr lang="en-US" altLang="en-US" sz="2400" b="1" dirty="0" smtClean="0">
                <a:latin typeface="LArial (Body)"/>
              </a:rPr>
              <a:t>Contact Melody Hartman immediately</a:t>
            </a:r>
            <a:endParaRPr lang="en-US" altLang="en-US" sz="2400" b="1" dirty="0">
              <a:latin typeface="LArial (Body)"/>
            </a:endParaRPr>
          </a:p>
        </p:txBody>
      </p:sp>
      <p:sp>
        <p:nvSpPr>
          <p:cNvPr id="12" name="TextBox 11"/>
          <p:cNvSpPr txBox="1"/>
          <p:nvPr/>
        </p:nvSpPr>
        <p:spPr>
          <a:xfrm>
            <a:off x="0" y="1314723"/>
            <a:ext cx="1066801" cy="646331"/>
          </a:xfrm>
          <a:prstGeom prst="rect">
            <a:avLst/>
          </a:prstGeom>
          <a:noFill/>
        </p:spPr>
        <p:txBody>
          <a:bodyPr wrap="square" rtlCol="0">
            <a:spAutoFit/>
          </a:bodyPr>
          <a:lstStyle/>
          <a:p>
            <a:r>
              <a:rPr lang="en-US" dirty="0" smtClean="0"/>
              <a:t>TAM pgs. 63-70</a:t>
            </a:r>
            <a:endParaRPr lang="en-US" dirty="0"/>
          </a:p>
        </p:txBody>
      </p:sp>
    </p:spTree>
    <p:extLst>
      <p:ext uri="{BB962C8B-B14F-4D97-AF65-F5344CB8AC3E}">
        <p14:creationId xmlns:p14="http://schemas.microsoft.com/office/powerpoint/2010/main" val="2859280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Visit Our Website for support</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2308324"/>
          </a:xfrm>
          <a:prstGeom prst="rect">
            <a:avLst/>
          </a:prstGeom>
          <a:noFill/>
        </p:spPr>
        <p:txBody>
          <a:bodyPr wrap="square" rtlCol="0">
            <a:spAutoFit/>
          </a:bodyPr>
          <a:lstStyle/>
          <a:p>
            <a:pPr marL="0" lvl="1"/>
            <a:r>
              <a:rPr lang="en-US" sz="2400" dirty="0">
                <a:hlinkClick r:id="rId4"/>
              </a:rPr>
              <a:t>http://</a:t>
            </a:r>
            <a:r>
              <a:rPr lang="en-US" sz="2400" dirty="0" smtClean="0">
                <a:hlinkClick r:id="rId4"/>
              </a:rPr>
              <a:t>www.scusd.edu/california-assessment-student-performance-and-progress-caasp</a:t>
            </a:r>
            <a:r>
              <a:rPr lang="en-US" sz="2400" dirty="0" smtClean="0"/>
              <a:t> </a:t>
            </a:r>
          </a:p>
          <a:p>
            <a:pPr marL="0" lvl="1"/>
            <a:endParaRPr lang="en-US" sz="2400" dirty="0"/>
          </a:p>
          <a:p>
            <a:pPr marL="0" lvl="1"/>
            <a:r>
              <a:rPr lang="en-US" sz="2400" dirty="0">
                <a:hlinkClick r:id="rId5"/>
              </a:rPr>
              <a:t>http://</a:t>
            </a:r>
            <a:r>
              <a:rPr lang="en-US" sz="2400" dirty="0" smtClean="0">
                <a:hlinkClick r:id="rId5"/>
              </a:rPr>
              <a:t>www.scusd.edu/pod/2014-caaspp-test-site-coordinator-responsibilities</a:t>
            </a:r>
            <a:r>
              <a:rPr lang="en-US" sz="2400" dirty="0" smtClean="0"/>
              <a:t> </a:t>
            </a:r>
            <a:endParaRPr lang="en-US" sz="2400" dirty="0"/>
          </a:p>
          <a:p>
            <a:pPr marL="171450" lvl="1" indent="-171450">
              <a:buFont typeface="Arial" pitchFamily="34" charset="0"/>
              <a:buChar char="•"/>
            </a:pP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87</a:t>
            </a:fld>
            <a:endParaRPr lang="en-US"/>
          </a:p>
        </p:txBody>
      </p:sp>
    </p:spTree>
    <p:extLst>
      <p:ext uri="{BB962C8B-B14F-4D97-AF65-F5344CB8AC3E}">
        <p14:creationId xmlns:p14="http://schemas.microsoft.com/office/powerpoint/2010/main" val="33268042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Online Training Modules</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830997"/>
          </a:xfrm>
          <a:prstGeom prst="rect">
            <a:avLst/>
          </a:prstGeom>
          <a:noFill/>
        </p:spPr>
        <p:txBody>
          <a:bodyPr wrap="square" rtlCol="0">
            <a:spAutoFit/>
          </a:bodyPr>
          <a:lstStyle/>
          <a:p>
            <a:pPr marL="0" lvl="1"/>
            <a:r>
              <a:rPr lang="en-US" sz="2400" dirty="0" smtClean="0"/>
              <a:t>Visit our website:  </a:t>
            </a:r>
            <a:endParaRPr lang="en-US" sz="2400" dirty="0"/>
          </a:p>
          <a:p>
            <a:pPr marL="171450" lvl="1" indent="-171450">
              <a:buFont typeface="Arial" pitchFamily="34" charset="0"/>
              <a:buChar char="•"/>
            </a:pP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88</a:t>
            </a:fld>
            <a:endParaRPr lang="en-US"/>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162" y="2320499"/>
            <a:ext cx="4991238" cy="4232702"/>
          </a:xfrm>
          <a:prstGeom prst="rect">
            <a:avLst/>
          </a:prstGeom>
        </p:spPr>
      </p:pic>
    </p:spTree>
    <p:extLst>
      <p:ext uri="{BB962C8B-B14F-4D97-AF65-F5344CB8AC3E}">
        <p14:creationId xmlns:p14="http://schemas.microsoft.com/office/powerpoint/2010/main" val="17642369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Testing Schedule for Field Test</a:t>
            </a:r>
            <a:endParaRPr lang="en-US" sz="2800" dirty="0">
              <a:solidFill>
                <a:schemeClr val="bg1"/>
              </a:solidFill>
              <a:latin typeface="Arial" pitchFamily="34" charset="0"/>
              <a:cs typeface="Arial" pitchFamily="34" charset="0"/>
            </a:endParaRPr>
          </a:p>
        </p:txBody>
      </p:sp>
      <p:sp>
        <p:nvSpPr>
          <p:cNvPr id="4" name="TextBox 3"/>
          <p:cNvSpPr txBox="1"/>
          <p:nvPr/>
        </p:nvSpPr>
        <p:spPr>
          <a:xfrm>
            <a:off x="1371600" y="1905000"/>
            <a:ext cx="7239000" cy="1446550"/>
          </a:xfrm>
          <a:prstGeom prst="rect">
            <a:avLst/>
          </a:prstGeom>
          <a:noFill/>
        </p:spPr>
        <p:txBody>
          <a:bodyPr wrap="square" rtlCol="0">
            <a:spAutoFit/>
          </a:bodyPr>
          <a:lstStyle/>
          <a:p>
            <a:pPr marL="171450" lvl="1" indent="-171450">
              <a:buFont typeface="Arial" pitchFamily="34" charset="0"/>
              <a:buChar char="•"/>
            </a:pPr>
            <a:r>
              <a:rPr lang="en-US" sz="2000" dirty="0" smtClean="0"/>
              <a:t>Please send to </a:t>
            </a:r>
            <a:r>
              <a:rPr lang="en-US" sz="2000" dirty="0" smtClean="0">
                <a:hlinkClick r:id="rId4"/>
              </a:rPr>
              <a:t>CAASPPSupport@scusd.edu</a:t>
            </a:r>
            <a:r>
              <a:rPr lang="en-US" sz="2000" dirty="0" smtClean="0"/>
              <a:t> your testing schedule for the Field Test</a:t>
            </a:r>
            <a:endParaRPr lang="en-US" sz="2000" dirty="0"/>
          </a:p>
          <a:p>
            <a:pPr marL="0" lvl="1"/>
            <a:endParaRPr lang="en-US" sz="2400" dirty="0"/>
          </a:p>
          <a:p>
            <a:pPr marL="171450" lvl="1" indent="-171450">
              <a:buFont typeface="Arial" pitchFamily="34" charset="0"/>
              <a:buChar char="•"/>
            </a:pP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89</a:t>
            </a:fld>
            <a:endParaRPr lang="en-US"/>
          </a:p>
        </p:txBody>
      </p:sp>
    </p:spTree>
    <p:extLst>
      <p:ext uri="{BB962C8B-B14F-4D97-AF65-F5344CB8AC3E}">
        <p14:creationId xmlns:p14="http://schemas.microsoft.com/office/powerpoint/2010/main" val="269696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858000"/>
          </a:xfrm>
          <a:prstGeom prst="rect">
            <a:avLst/>
          </a:prstGeom>
        </p:spPr>
      </p:pic>
      <p:sp>
        <p:nvSpPr>
          <p:cNvPr id="6" name="TextBox 5"/>
          <p:cNvSpPr txBox="1"/>
          <p:nvPr/>
        </p:nvSpPr>
        <p:spPr>
          <a:xfrm>
            <a:off x="1585332" y="1905000"/>
            <a:ext cx="7162800" cy="523220"/>
          </a:xfrm>
          <a:prstGeom prst="rect">
            <a:avLst/>
          </a:prstGeom>
          <a:noFill/>
        </p:spPr>
        <p:txBody>
          <a:bodyPr wrap="square" rtlCol="0">
            <a:spAutoFit/>
          </a:bodyPr>
          <a:lstStyle/>
          <a:p>
            <a:r>
              <a:rPr lang="en-US" altLang="en-US" sz="2800" dirty="0">
                <a:solidFill>
                  <a:schemeClr val="bg1"/>
                </a:solidFill>
              </a:rPr>
              <a:t>New Terminology for Roles</a:t>
            </a:r>
            <a:endParaRPr lang="en-US" sz="2800" dirty="0">
              <a:solidFill>
                <a:schemeClr val="bg1"/>
              </a:solidFill>
              <a:latin typeface="Arial" pitchFamily="34" charset="0"/>
              <a:cs typeface="Arial" pitchFamily="34" charset="0"/>
            </a:endParaRPr>
          </a:p>
        </p:txBody>
      </p:sp>
      <p:pic>
        <p:nvPicPr>
          <p:cNvPr id="3" name="Content Placeholder 2"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0200" y="2959255"/>
            <a:ext cx="7162800" cy="1123950"/>
          </a:xfrm>
        </p:spPr>
      </p:pic>
      <p:sp>
        <p:nvSpPr>
          <p:cNvPr id="2" name="Slide Number Placeholder 1"/>
          <p:cNvSpPr>
            <a:spLocks noGrp="1"/>
          </p:cNvSpPr>
          <p:nvPr>
            <p:ph type="sldNum" sz="quarter" idx="12"/>
          </p:nvPr>
        </p:nvSpPr>
        <p:spPr/>
        <p:txBody>
          <a:bodyPr/>
          <a:lstStyle/>
          <a:p>
            <a:fld id="{F0C47611-A1FD-4321-80E6-333CBFCF1AEE}" type="slidenum">
              <a:rPr lang="en-US" smtClean="0"/>
              <a:t>9</a:t>
            </a:fld>
            <a:endParaRPr lang="en-US"/>
          </a:p>
        </p:txBody>
      </p:sp>
      <p:sp>
        <p:nvSpPr>
          <p:cNvPr id="4" name="TextBox 3"/>
          <p:cNvSpPr txBox="1"/>
          <p:nvPr/>
        </p:nvSpPr>
        <p:spPr>
          <a:xfrm>
            <a:off x="1600200" y="4800600"/>
            <a:ext cx="6858000" cy="1200329"/>
          </a:xfrm>
          <a:prstGeom prst="rect">
            <a:avLst/>
          </a:prstGeom>
          <a:noFill/>
        </p:spPr>
        <p:txBody>
          <a:bodyPr wrap="square" rtlCol="0">
            <a:spAutoFit/>
          </a:bodyPr>
          <a:lstStyle/>
          <a:p>
            <a:pPr lvl="1">
              <a:defRPr/>
            </a:pPr>
            <a:r>
              <a:rPr lang="en-US" sz="2400" dirty="0"/>
              <a:t>Other important roles</a:t>
            </a:r>
          </a:p>
          <a:p>
            <a:pPr lvl="1">
              <a:buFont typeface="Arial" pitchFamily="34" charset="0"/>
              <a:buChar char="•"/>
              <a:defRPr/>
            </a:pPr>
            <a:r>
              <a:rPr lang="en-US" sz="2400" dirty="0"/>
              <a:t>LEA Technology </a:t>
            </a:r>
            <a:r>
              <a:rPr lang="en-US" sz="2400" dirty="0" smtClean="0"/>
              <a:t>Coordinator – Terry Kritsepis</a:t>
            </a:r>
            <a:endParaRPr lang="en-US" sz="2400" dirty="0"/>
          </a:p>
          <a:p>
            <a:pPr lvl="1">
              <a:buFont typeface="Arial" pitchFamily="34" charset="0"/>
              <a:buChar char="•"/>
              <a:defRPr/>
            </a:pPr>
            <a:r>
              <a:rPr lang="en-US" sz="2400" dirty="0"/>
              <a:t>LEA CALPADS </a:t>
            </a:r>
            <a:r>
              <a:rPr lang="en-US" sz="2400" dirty="0" smtClean="0"/>
              <a:t>Administrator – Joanne Corby</a:t>
            </a:r>
            <a:endParaRPr lang="en-US" sz="2400" dirty="0"/>
          </a:p>
        </p:txBody>
      </p:sp>
      <p:sp>
        <p:nvSpPr>
          <p:cNvPr id="7" name="Rectangle 6"/>
          <p:cNvSpPr/>
          <p:nvPr/>
        </p:nvSpPr>
        <p:spPr>
          <a:xfrm>
            <a:off x="152400" y="2105054"/>
            <a:ext cx="889987" cy="646331"/>
          </a:xfrm>
          <a:prstGeom prst="rect">
            <a:avLst/>
          </a:prstGeom>
        </p:spPr>
        <p:txBody>
          <a:bodyPr wrap="none">
            <a:spAutoFit/>
          </a:bodyPr>
          <a:lstStyle/>
          <a:p>
            <a:r>
              <a:rPr lang="en-US" dirty="0"/>
              <a:t>TAM </a:t>
            </a:r>
            <a:endParaRPr lang="en-US" dirty="0" smtClean="0"/>
          </a:p>
          <a:p>
            <a:r>
              <a:rPr lang="en-US" dirty="0" err="1" smtClean="0"/>
              <a:t>pg</a:t>
            </a:r>
            <a:r>
              <a:rPr lang="en-US" dirty="0" smtClean="0"/>
              <a:t> 8-10</a:t>
            </a:r>
            <a:endParaRPr lang="en-US" dirty="0"/>
          </a:p>
        </p:txBody>
      </p:sp>
    </p:spTree>
    <p:extLst>
      <p:ext uri="{BB962C8B-B14F-4D97-AF65-F5344CB8AC3E}">
        <p14:creationId xmlns:p14="http://schemas.microsoft.com/office/powerpoint/2010/main" val="9177648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TA and Proctor Training</a:t>
            </a:r>
            <a:endParaRPr lang="en-US" sz="2800" dirty="0">
              <a:solidFill>
                <a:schemeClr val="bg1"/>
              </a:solidFill>
              <a:latin typeface="Arial" pitchFamily="34" charset="0"/>
              <a:cs typeface="Arial" pitchFamily="34" charset="0"/>
            </a:endParaRPr>
          </a:p>
        </p:txBody>
      </p:sp>
      <p:sp>
        <p:nvSpPr>
          <p:cNvPr id="4" name="TextBox 3"/>
          <p:cNvSpPr txBox="1"/>
          <p:nvPr/>
        </p:nvSpPr>
        <p:spPr>
          <a:xfrm>
            <a:off x="1600200" y="1666220"/>
            <a:ext cx="7010400" cy="5016758"/>
          </a:xfrm>
          <a:prstGeom prst="rect">
            <a:avLst/>
          </a:prstGeom>
          <a:noFill/>
        </p:spPr>
        <p:txBody>
          <a:bodyPr wrap="square" rtlCol="0">
            <a:spAutoFit/>
          </a:bodyPr>
          <a:lstStyle/>
          <a:p>
            <a:pPr marL="171450" lvl="1" indent="-171450">
              <a:buFont typeface="Arial" pitchFamily="34" charset="0"/>
              <a:buChar char="•"/>
            </a:pPr>
            <a:endParaRPr lang="en-US" sz="2000" dirty="0" smtClean="0"/>
          </a:p>
          <a:p>
            <a:pPr marL="0" lvl="1"/>
            <a:r>
              <a:rPr lang="en-US" sz="2400" dirty="0" smtClean="0"/>
              <a:t>Will have PowerPoint available on the website</a:t>
            </a:r>
          </a:p>
          <a:p>
            <a:pPr marL="0" lvl="1"/>
            <a:r>
              <a:rPr lang="en-US" sz="2400" dirty="0" smtClean="0"/>
              <a:t>Good Video modules to use at staff meetings, etc.</a:t>
            </a:r>
          </a:p>
          <a:p>
            <a:pPr marL="0" lvl="1"/>
            <a:endParaRPr lang="en-US" sz="1200" dirty="0" smtClean="0"/>
          </a:p>
          <a:p>
            <a:pPr marL="0" lvl="1"/>
            <a:r>
              <a:rPr lang="en-US" sz="2400" dirty="0" smtClean="0">
                <a:hlinkClick r:id="rId4"/>
              </a:rPr>
              <a:t>How </a:t>
            </a:r>
            <a:r>
              <a:rPr lang="en-US" sz="2400" dirty="0">
                <a:hlinkClick r:id="rId4"/>
              </a:rPr>
              <a:t>to Use Your MacBook Air</a:t>
            </a:r>
            <a:r>
              <a:rPr lang="en-US" sz="2400" dirty="0"/>
              <a:t> -  (4 minutes</a:t>
            </a:r>
            <a:r>
              <a:rPr lang="en-US" sz="2400" dirty="0" smtClean="0"/>
              <a:t>)</a:t>
            </a:r>
          </a:p>
          <a:p>
            <a:pPr marL="0" lvl="1"/>
            <a:r>
              <a:rPr lang="en-US" sz="2400" dirty="0">
                <a:hlinkClick r:id="rId5"/>
              </a:rPr>
              <a:t>Smarter Balanced Test Administration Overview</a:t>
            </a:r>
            <a:r>
              <a:rPr lang="en-US" sz="2400" dirty="0"/>
              <a:t>  (54 minutes</a:t>
            </a:r>
            <a:r>
              <a:rPr lang="en-US" sz="2400" dirty="0" smtClean="0"/>
              <a:t>)</a:t>
            </a:r>
          </a:p>
          <a:p>
            <a:pPr marL="0" lvl="1"/>
            <a:r>
              <a:rPr lang="en-US" sz="2400" dirty="0">
                <a:hlinkClick r:id="rId6"/>
              </a:rPr>
              <a:t>TIDE – Test Information Distribution Engine Online Training Module</a:t>
            </a:r>
            <a:r>
              <a:rPr lang="en-US" sz="2400" dirty="0"/>
              <a:t> (20 minutes) </a:t>
            </a:r>
            <a:endParaRPr lang="en-US" sz="2400" dirty="0" smtClean="0"/>
          </a:p>
          <a:p>
            <a:pPr marL="0" lvl="1"/>
            <a:r>
              <a:rPr lang="en-US" sz="2400" dirty="0" smtClean="0">
                <a:hlinkClick r:id="rId7"/>
              </a:rPr>
              <a:t>Test </a:t>
            </a:r>
            <a:r>
              <a:rPr lang="en-US" sz="2400" dirty="0">
                <a:hlinkClick r:id="rId7"/>
              </a:rPr>
              <a:t>Administrator (TA) Interface for Online Testing</a:t>
            </a:r>
            <a:r>
              <a:rPr lang="en-US" sz="2400" dirty="0"/>
              <a:t> </a:t>
            </a:r>
            <a:r>
              <a:rPr lang="en-US" sz="2400" dirty="0" smtClean="0"/>
              <a:t>(16 minutes) </a:t>
            </a:r>
          </a:p>
          <a:p>
            <a:pPr marL="0" lvl="1"/>
            <a:r>
              <a:rPr lang="en-US" sz="2400" dirty="0" smtClean="0">
                <a:hlinkClick r:id="rId8"/>
              </a:rPr>
              <a:t>Student Interface for Online Testing</a:t>
            </a:r>
            <a:r>
              <a:rPr lang="en-US" sz="2400" dirty="0" smtClean="0"/>
              <a:t> (22.5 minutes) </a:t>
            </a:r>
            <a:endParaRPr lang="en-US" sz="2400" dirty="0"/>
          </a:p>
          <a:p>
            <a:r>
              <a:rPr lang="en-US" sz="2400" dirty="0">
                <a:hlinkClick r:id="rId9"/>
              </a:rPr>
              <a:t>Universal Tools</a:t>
            </a:r>
            <a:r>
              <a:rPr lang="en-US" sz="2400" dirty="0"/>
              <a:t> (14 minutes) – </a:t>
            </a:r>
          </a:p>
          <a:p>
            <a:pPr marL="0" lvl="1"/>
            <a:r>
              <a:rPr lang="en-US" sz="2400" dirty="0">
                <a:hlinkClick r:id="rId10"/>
              </a:rPr>
              <a:t>Performance Task Overview</a:t>
            </a:r>
            <a:r>
              <a:rPr lang="en-US" sz="2400" dirty="0"/>
              <a:t> (11 minutes</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90</a:t>
            </a:fld>
            <a:endParaRPr lang="en-US"/>
          </a:p>
        </p:txBody>
      </p:sp>
    </p:spTree>
    <p:extLst>
      <p:ext uri="{BB962C8B-B14F-4D97-AF65-F5344CB8AC3E}">
        <p14:creationId xmlns:p14="http://schemas.microsoft.com/office/powerpoint/2010/main" val="36907771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Resources to use with students</a:t>
            </a:r>
            <a:endParaRPr lang="en-US" sz="2800" dirty="0">
              <a:solidFill>
                <a:schemeClr val="bg1"/>
              </a:solidFill>
              <a:latin typeface="Arial" pitchFamily="34" charset="0"/>
              <a:cs typeface="Arial" pitchFamily="34" charset="0"/>
            </a:endParaRPr>
          </a:p>
        </p:txBody>
      </p:sp>
      <p:sp>
        <p:nvSpPr>
          <p:cNvPr id="4" name="TextBox 3"/>
          <p:cNvSpPr txBox="1"/>
          <p:nvPr/>
        </p:nvSpPr>
        <p:spPr>
          <a:xfrm>
            <a:off x="1590907" y="1905000"/>
            <a:ext cx="7010400" cy="4585871"/>
          </a:xfrm>
          <a:prstGeom prst="rect">
            <a:avLst/>
          </a:prstGeom>
          <a:noFill/>
        </p:spPr>
        <p:txBody>
          <a:bodyPr wrap="square" rtlCol="0">
            <a:spAutoFit/>
          </a:bodyPr>
          <a:lstStyle/>
          <a:p>
            <a:pPr marL="171450" lvl="1" indent="-171450">
              <a:buFont typeface="Arial" pitchFamily="34" charset="0"/>
              <a:buChar char="•"/>
            </a:pPr>
            <a:r>
              <a:rPr lang="en-US" sz="1600" dirty="0" smtClean="0"/>
              <a:t>PRACTICE TESTS</a:t>
            </a:r>
          </a:p>
          <a:p>
            <a:pPr marL="0" lvl="1"/>
            <a:endParaRPr lang="en-US" sz="1600" dirty="0" smtClean="0"/>
          </a:p>
          <a:p>
            <a:pPr marL="171450" lvl="1" indent="-171450">
              <a:buFont typeface="Arial" pitchFamily="34" charset="0"/>
              <a:buChar char="•"/>
            </a:pPr>
            <a:r>
              <a:rPr lang="en-US" sz="1600" dirty="0">
                <a:hlinkClick r:id="rId4"/>
              </a:rPr>
              <a:t>KEYBOARD COMMANDS FOR STUDENTS</a:t>
            </a:r>
            <a:r>
              <a:rPr lang="en-US" sz="1600" dirty="0"/>
              <a:t> – This document provides keyboard commands students can use to navigate between test elements, features, and </a:t>
            </a:r>
            <a:r>
              <a:rPr lang="en-US" sz="1600" dirty="0" smtClean="0"/>
              <a:t>tools</a:t>
            </a:r>
          </a:p>
          <a:p>
            <a:pPr marL="171450" lvl="1" indent="-171450">
              <a:buFont typeface="Arial" pitchFamily="34" charset="0"/>
              <a:buChar char="•"/>
            </a:pPr>
            <a:r>
              <a:rPr lang="en-US" sz="1600" dirty="0">
                <a:hlinkClick r:id="rId5"/>
              </a:rPr>
              <a:t>Universal Tools</a:t>
            </a:r>
            <a:r>
              <a:rPr lang="en-US" sz="1600" dirty="0"/>
              <a:t> (14 minutes) – This module acquaints students and teachers with the online, universal tools (e.g., types of calculators, expandable text) available in the Smarter Balanced assessments. This module should be shown to students in a classroom/group setting.  For grades 3-8 it is encouraged that the teachers be in the room to answer questions from the students as they view the </a:t>
            </a:r>
            <a:r>
              <a:rPr lang="en-US" sz="1600" dirty="0" smtClean="0"/>
              <a:t>module</a:t>
            </a:r>
          </a:p>
          <a:p>
            <a:r>
              <a:rPr lang="en-US" sz="1600" dirty="0">
                <a:hlinkClick r:id="rId6"/>
              </a:rPr>
              <a:t>High School </a:t>
            </a:r>
            <a:r>
              <a:rPr lang="en-US" sz="1600" dirty="0" smtClean="0">
                <a:hlinkClick r:id="rId6"/>
              </a:rPr>
              <a:t>or Middle School Smarter </a:t>
            </a:r>
            <a:r>
              <a:rPr lang="en-US" sz="1600" dirty="0">
                <a:hlinkClick r:id="rId6"/>
              </a:rPr>
              <a:t>Balanced Field Test Video</a:t>
            </a:r>
            <a:r>
              <a:rPr lang="en-US" sz="1600" dirty="0"/>
              <a:t> (5 minutes) – This brief student video gives key information about the upcoming Smarter Balanced Field Test, where to find the online practice test, and how to get additional information for the State of California.</a:t>
            </a:r>
          </a:p>
          <a:p>
            <a:r>
              <a:rPr lang="en-US" sz="1600" dirty="0" smtClean="0">
                <a:hlinkClick r:id="rId7"/>
              </a:rPr>
              <a:t>How </a:t>
            </a:r>
            <a:r>
              <a:rPr lang="en-US" sz="1600" dirty="0">
                <a:hlinkClick r:id="rId7"/>
              </a:rPr>
              <a:t>to Use Your MacBook Air</a:t>
            </a:r>
            <a:r>
              <a:rPr lang="en-US" sz="1600" dirty="0"/>
              <a:t> -  (4 minutes) The keyboard and </a:t>
            </a:r>
            <a:r>
              <a:rPr lang="en-US" sz="1600" dirty="0" err="1"/>
              <a:t>trackpad</a:t>
            </a:r>
            <a:r>
              <a:rPr lang="en-US" sz="1600" dirty="0"/>
              <a:t> of the MacBook Air are both intuitive and easy to use, as we’ll demonstrate in this tutorial.</a:t>
            </a:r>
          </a:p>
          <a:p>
            <a:pPr marL="171450" lvl="1" indent="-171450">
              <a:buFont typeface="Arial" pitchFamily="34" charset="0"/>
              <a:buChar char="•"/>
            </a:pPr>
            <a:endParaRPr lang="en-US" sz="2000" dirty="0" smtClean="0"/>
          </a:p>
        </p:txBody>
      </p:sp>
      <p:sp>
        <p:nvSpPr>
          <p:cNvPr id="2" name="Slide Number Placeholder 1"/>
          <p:cNvSpPr>
            <a:spLocks noGrp="1"/>
          </p:cNvSpPr>
          <p:nvPr>
            <p:ph type="sldNum" sz="quarter" idx="12"/>
          </p:nvPr>
        </p:nvSpPr>
        <p:spPr/>
        <p:txBody>
          <a:bodyPr/>
          <a:lstStyle/>
          <a:p>
            <a:fld id="{F0C47611-A1FD-4321-80E6-333CBFCF1AEE}" type="slidenum">
              <a:rPr lang="en-US" smtClean="0"/>
              <a:t>91</a:t>
            </a:fld>
            <a:endParaRPr lang="en-US"/>
          </a:p>
        </p:txBody>
      </p:sp>
    </p:spTree>
    <p:extLst>
      <p:ext uri="{BB962C8B-B14F-4D97-AF65-F5344CB8AC3E}">
        <p14:creationId xmlns:p14="http://schemas.microsoft.com/office/powerpoint/2010/main" val="10415777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6" name="TextBox 5"/>
          <p:cNvSpPr txBox="1"/>
          <p:nvPr/>
        </p:nvSpPr>
        <p:spPr>
          <a:xfrm>
            <a:off x="1600200" y="1143000"/>
            <a:ext cx="7162800" cy="523220"/>
          </a:xfrm>
          <a:prstGeom prst="rect">
            <a:avLst/>
          </a:prstGeom>
          <a:noFill/>
        </p:spPr>
        <p:txBody>
          <a:bodyPr wrap="square" rtlCol="0">
            <a:spAutoFit/>
          </a:bodyPr>
          <a:lstStyle/>
          <a:p>
            <a:r>
              <a:rPr lang="en-US" sz="2800" dirty="0" smtClean="0">
                <a:solidFill>
                  <a:schemeClr val="bg1"/>
                </a:solidFill>
                <a:latin typeface="Arial" pitchFamily="34" charset="0"/>
                <a:cs typeface="Arial" pitchFamily="34" charset="0"/>
              </a:rPr>
              <a:t>Are You Ready ???</a:t>
            </a:r>
            <a:endParaRPr lang="en-US" sz="2800" dirty="0">
              <a:solidFill>
                <a:schemeClr val="bg1"/>
              </a:solidFill>
              <a:latin typeface="Arial" pitchFamily="34" charset="0"/>
              <a:cs typeface="Arial" pitchFamily="34" charset="0"/>
            </a:endParaRPr>
          </a:p>
        </p:txBody>
      </p:sp>
      <p:sp>
        <p:nvSpPr>
          <p:cNvPr id="4" name="TextBox 3"/>
          <p:cNvSpPr txBox="1"/>
          <p:nvPr/>
        </p:nvSpPr>
        <p:spPr>
          <a:xfrm>
            <a:off x="1579756" y="1524000"/>
            <a:ext cx="7010400" cy="6063198"/>
          </a:xfrm>
          <a:prstGeom prst="rect">
            <a:avLst/>
          </a:prstGeom>
          <a:noFill/>
        </p:spPr>
        <p:txBody>
          <a:bodyPr wrap="square" rtlCol="0">
            <a:spAutoFit/>
          </a:bodyPr>
          <a:lstStyle/>
          <a:p>
            <a:pPr marL="171450" lvl="1" indent="-171450">
              <a:buFont typeface="Arial" pitchFamily="34" charset="0"/>
              <a:buChar char="•"/>
            </a:pPr>
            <a:endParaRPr lang="en-US" sz="2000" dirty="0" smtClean="0"/>
          </a:p>
          <a:p>
            <a:pPr marL="171450" lvl="1" indent="-171450">
              <a:buFont typeface="Arial" pitchFamily="34" charset="0"/>
              <a:buChar char="•"/>
            </a:pPr>
            <a:r>
              <a:rPr lang="en-US" sz="2000" dirty="0" smtClean="0"/>
              <a:t>TAs and Proctors trained and signed Security Affidavits</a:t>
            </a:r>
          </a:p>
          <a:p>
            <a:pPr marL="171450" lvl="1" indent="-171450">
              <a:buFont typeface="Arial" pitchFamily="34" charset="0"/>
              <a:buChar char="•"/>
            </a:pPr>
            <a:r>
              <a:rPr lang="en-US" sz="2000" dirty="0" smtClean="0"/>
              <a:t>Review and use School Coordinator Check List</a:t>
            </a:r>
          </a:p>
          <a:p>
            <a:pPr marL="171450" lvl="1" indent="-171450">
              <a:buFont typeface="Arial" pitchFamily="34" charset="0"/>
              <a:buChar char="•"/>
            </a:pPr>
            <a:r>
              <a:rPr lang="en-US" sz="2000" dirty="0" smtClean="0"/>
              <a:t>Computer rooms set up</a:t>
            </a:r>
          </a:p>
          <a:p>
            <a:pPr marL="628650" lvl="2" indent="-171450">
              <a:buFont typeface="Arial" pitchFamily="34" charset="0"/>
              <a:buChar char="•"/>
            </a:pPr>
            <a:r>
              <a:rPr lang="en-US" sz="2000" dirty="0" smtClean="0"/>
              <a:t>New browsers on computers</a:t>
            </a:r>
          </a:p>
          <a:p>
            <a:pPr marL="628650" lvl="2" indent="-171450">
              <a:buFont typeface="Arial" pitchFamily="34" charset="0"/>
              <a:buChar char="•"/>
            </a:pPr>
            <a:r>
              <a:rPr lang="en-US" sz="2000" dirty="0" smtClean="0"/>
              <a:t>Headphones available for ELA</a:t>
            </a:r>
          </a:p>
          <a:p>
            <a:pPr marL="171450" lvl="1" indent="-171450">
              <a:buFont typeface="Arial" pitchFamily="34" charset="0"/>
              <a:buChar char="•"/>
            </a:pPr>
            <a:r>
              <a:rPr lang="en-US" sz="2000" dirty="0" smtClean="0"/>
              <a:t>Students have enough room to test</a:t>
            </a:r>
          </a:p>
          <a:p>
            <a:pPr marL="171450" lvl="1" indent="-171450">
              <a:buFont typeface="Arial" pitchFamily="34" charset="0"/>
              <a:buChar char="•"/>
            </a:pPr>
            <a:r>
              <a:rPr lang="en-US" sz="2000" dirty="0" smtClean="0"/>
              <a:t>Testing Administrator computer for logging in to TA Interface</a:t>
            </a:r>
          </a:p>
          <a:p>
            <a:pPr marL="171450" lvl="1" indent="-171450">
              <a:buFont typeface="Arial" pitchFamily="34" charset="0"/>
              <a:buChar char="•"/>
            </a:pPr>
            <a:r>
              <a:rPr lang="en-US" sz="2000" dirty="0" smtClean="0"/>
              <a:t>Proctors to assist</a:t>
            </a:r>
          </a:p>
          <a:p>
            <a:pPr marL="171450" lvl="1" indent="-171450">
              <a:buFont typeface="Arial" pitchFamily="34" charset="0"/>
              <a:buChar char="•"/>
            </a:pPr>
            <a:r>
              <a:rPr lang="en-US" sz="2000" dirty="0" smtClean="0"/>
              <a:t>Students know how to use MacBook Air</a:t>
            </a:r>
          </a:p>
          <a:p>
            <a:pPr marL="171450" lvl="1" indent="-171450">
              <a:buFont typeface="Arial" pitchFamily="34" charset="0"/>
              <a:buChar char="•"/>
            </a:pPr>
            <a:r>
              <a:rPr lang="en-US" sz="2000" dirty="0" smtClean="0"/>
              <a:t>Students have taken Practice tests several times and our familiar and comfortable with test including students with accommodations</a:t>
            </a:r>
          </a:p>
          <a:p>
            <a:pPr marL="171450" lvl="1" indent="-171450">
              <a:buFont typeface="Arial" pitchFamily="34" charset="0"/>
              <a:buChar char="•"/>
            </a:pPr>
            <a:r>
              <a:rPr lang="en-US" sz="2000" dirty="0" smtClean="0"/>
              <a:t>Students verified in TIDE and accommodations if needed set up</a:t>
            </a:r>
          </a:p>
          <a:p>
            <a:pPr marL="171450" lvl="1" indent="-171450">
              <a:buFont typeface="Arial" pitchFamily="34" charset="0"/>
              <a:buChar char="•"/>
            </a:pPr>
            <a:r>
              <a:rPr lang="en-US" sz="2000" dirty="0"/>
              <a:t>Students have card with their log in </a:t>
            </a:r>
            <a:r>
              <a:rPr lang="en-US" sz="2000" dirty="0" smtClean="0"/>
              <a:t>information</a:t>
            </a:r>
          </a:p>
          <a:p>
            <a:pPr marL="171450" lvl="1" indent="-171450">
              <a:buFont typeface="Arial" pitchFamily="34" charset="0"/>
              <a:buChar char="•"/>
            </a:pPr>
            <a:r>
              <a:rPr lang="en-US" sz="2000" dirty="0" smtClean="0"/>
              <a:t>School testing schedule prepared and copy sent to CAASPPSupport</a:t>
            </a:r>
            <a:endParaRPr lang="en-US" sz="2000" dirty="0"/>
          </a:p>
          <a:p>
            <a:pPr marL="0" lvl="1"/>
            <a:endParaRPr lang="en-US" sz="2400" dirty="0"/>
          </a:p>
          <a:p>
            <a:pPr marL="171450" lvl="1" indent="-171450">
              <a:buFont typeface="Arial" pitchFamily="34" charset="0"/>
              <a:buChar char="•"/>
            </a:pPr>
            <a:endParaRPr lang="en-US" sz="2400" dirty="0"/>
          </a:p>
        </p:txBody>
      </p:sp>
      <p:sp>
        <p:nvSpPr>
          <p:cNvPr id="2" name="Slide Number Placeholder 1"/>
          <p:cNvSpPr>
            <a:spLocks noGrp="1"/>
          </p:cNvSpPr>
          <p:nvPr>
            <p:ph type="sldNum" sz="quarter" idx="12"/>
          </p:nvPr>
        </p:nvSpPr>
        <p:spPr/>
        <p:txBody>
          <a:bodyPr/>
          <a:lstStyle/>
          <a:p>
            <a:fld id="{F0C47611-A1FD-4321-80E6-333CBFCF1AEE}" type="slidenum">
              <a:rPr lang="en-US" smtClean="0"/>
              <a:t>92</a:t>
            </a:fld>
            <a:endParaRPr lang="en-US"/>
          </a:p>
        </p:txBody>
      </p:sp>
    </p:spTree>
    <p:extLst>
      <p:ext uri="{BB962C8B-B14F-4D97-AF65-F5344CB8AC3E}">
        <p14:creationId xmlns:p14="http://schemas.microsoft.com/office/powerpoint/2010/main" val="5945803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938561" y="1277995"/>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93</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School Support - CAASPPSupport@scusd.edu</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272905835"/>
              </p:ext>
            </p:extLst>
          </p:nvPr>
        </p:nvGraphicFramePr>
        <p:xfrm>
          <a:off x="1111405" y="1936595"/>
          <a:ext cx="7543800" cy="4822825"/>
        </p:xfrm>
        <a:graphic>
          <a:graphicData uri="http://schemas.openxmlformats.org/presentationml/2006/ole">
            <mc:AlternateContent xmlns:mc="http://schemas.openxmlformats.org/markup-compatibility/2006">
              <mc:Choice xmlns:v="urn:schemas-microsoft-com:vml" Requires="v">
                <p:oleObj spid="_x0000_s26658" name="Worksheet" r:id="rId5" imgW="7286625" imgH="7848600" progId="Excel.Sheet.12">
                  <p:embed/>
                </p:oleObj>
              </mc:Choice>
              <mc:Fallback>
                <p:oleObj name="Worksheet" r:id="rId5" imgW="7286625" imgH="7848600" progId="Excel.Shee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405" y="1936595"/>
                        <a:ext cx="75438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6421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9" y="-2645"/>
            <a:ext cx="9144000" cy="6858000"/>
          </a:xfrm>
          <a:prstGeom prst="rect">
            <a:avLst/>
          </a:prstGeom>
        </p:spPr>
      </p:pic>
      <p:sp>
        <p:nvSpPr>
          <p:cNvPr id="6" name="TextBox 5"/>
          <p:cNvSpPr txBox="1"/>
          <p:nvPr/>
        </p:nvSpPr>
        <p:spPr>
          <a:xfrm>
            <a:off x="938561" y="1277995"/>
            <a:ext cx="7772400" cy="523220"/>
          </a:xfrm>
          <a:prstGeom prst="rect">
            <a:avLst/>
          </a:prstGeom>
          <a:noFill/>
        </p:spPr>
        <p:txBody>
          <a:bodyPr wrap="square" rtlCol="0">
            <a:spAutoFit/>
          </a:bodyPr>
          <a:lstStyle/>
          <a:p>
            <a:endParaRPr lang="en-US" sz="2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0C47611-A1FD-4321-80E6-333CBFCF1AEE}" type="slidenum">
              <a:rPr lang="en-US" smtClean="0"/>
              <a:t>94</a:t>
            </a:fld>
            <a:endParaRPr lang="en-US"/>
          </a:p>
        </p:txBody>
      </p:sp>
      <p:sp>
        <p:nvSpPr>
          <p:cNvPr id="3" name="Rectangle 2"/>
          <p:cNvSpPr/>
          <p:nvPr/>
        </p:nvSpPr>
        <p:spPr>
          <a:xfrm>
            <a:off x="1485900" y="1981200"/>
            <a:ext cx="7391400" cy="400110"/>
          </a:xfrm>
          <a:prstGeom prst="rect">
            <a:avLst/>
          </a:prstGeom>
        </p:spPr>
        <p:txBody>
          <a:bodyPr wrap="square">
            <a:spAutoFit/>
          </a:bodyPr>
          <a:lstStyle/>
          <a:p>
            <a:pPr lvl="1">
              <a:defRPr/>
            </a:pPr>
            <a:endParaRPr lang="en-US" altLang="en-US" sz="2000" b="1" dirty="0"/>
          </a:p>
        </p:txBody>
      </p:sp>
      <p:sp>
        <p:nvSpPr>
          <p:cNvPr id="4" name="Rectangle 3"/>
          <p:cNvSpPr/>
          <p:nvPr/>
        </p:nvSpPr>
        <p:spPr>
          <a:xfrm>
            <a:off x="1485900" y="1970492"/>
            <a:ext cx="6972300" cy="480131"/>
          </a:xfrm>
          <a:prstGeom prst="rect">
            <a:avLst/>
          </a:prstGeom>
        </p:spPr>
        <p:txBody>
          <a:bodyPr wrap="square">
            <a:spAutoFit/>
          </a:bodyPr>
          <a:lstStyle/>
          <a:p>
            <a:pPr marL="465138" indent="-465138">
              <a:lnSpc>
                <a:spcPct val="90000"/>
              </a:lnSpc>
              <a:spcBef>
                <a:spcPct val="20000"/>
              </a:spcBef>
              <a:defRPr/>
            </a:pPr>
            <a:endParaRPr lang="en-US" sz="2800" dirty="0"/>
          </a:p>
        </p:txBody>
      </p:sp>
      <p:sp>
        <p:nvSpPr>
          <p:cNvPr id="7" name="Rectangle 6"/>
          <p:cNvSpPr/>
          <p:nvPr/>
        </p:nvSpPr>
        <p:spPr>
          <a:xfrm>
            <a:off x="1639229" y="1828800"/>
            <a:ext cx="7086600" cy="430887"/>
          </a:xfrm>
          <a:prstGeom prst="rect">
            <a:avLst/>
          </a:prstGeom>
        </p:spPr>
        <p:txBody>
          <a:bodyPr wrap="square">
            <a:spAutoFit/>
          </a:bodyPr>
          <a:lstStyle/>
          <a:p>
            <a:pPr>
              <a:defRPr/>
            </a:pPr>
            <a:endParaRPr lang="en-US" sz="2200" dirty="0"/>
          </a:p>
        </p:txBody>
      </p:sp>
      <p:sp>
        <p:nvSpPr>
          <p:cNvPr id="8" name="Rectangle 7"/>
          <p:cNvSpPr/>
          <p:nvPr/>
        </p:nvSpPr>
        <p:spPr>
          <a:xfrm>
            <a:off x="1628078" y="1277995"/>
            <a:ext cx="7505700" cy="523220"/>
          </a:xfrm>
          <a:prstGeom prst="rect">
            <a:avLst/>
          </a:prstGeom>
        </p:spPr>
        <p:txBody>
          <a:bodyPr wrap="square">
            <a:spAutoFit/>
          </a:bodyPr>
          <a:lstStyle/>
          <a:p>
            <a:r>
              <a:rPr lang="en-US" altLang="en-US" sz="2800" b="1" dirty="0" smtClean="0">
                <a:solidFill>
                  <a:schemeClr val="bg1"/>
                </a:solidFill>
                <a:latin typeface="+mj-lt"/>
                <a:ea typeface="Verdana" pitchFamily="34" charset="0"/>
                <a:cs typeface="Verdana" pitchFamily="34" charset="0"/>
              </a:rPr>
              <a:t>Questions</a:t>
            </a:r>
            <a:endParaRPr lang="en-US" altLang="en-US" sz="2800" b="1" dirty="0">
              <a:solidFill>
                <a:schemeClr val="bg1"/>
              </a:solidFill>
              <a:latin typeface="+mj-lt"/>
              <a:ea typeface="Verdana" pitchFamily="34" charset="0"/>
              <a:cs typeface="Verdana" pitchFamily="34" charset="0"/>
            </a:endParaRPr>
          </a:p>
        </p:txBody>
      </p:sp>
      <p:sp>
        <p:nvSpPr>
          <p:cNvPr id="10" name="Rectangle 9"/>
          <p:cNvSpPr/>
          <p:nvPr/>
        </p:nvSpPr>
        <p:spPr>
          <a:xfrm>
            <a:off x="1628078" y="2174764"/>
            <a:ext cx="7249222" cy="461665"/>
          </a:xfrm>
          <a:prstGeom prst="rect">
            <a:avLst/>
          </a:prstGeom>
        </p:spPr>
        <p:txBody>
          <a:bodyPr wrap="square">
            <a:spAutoFit/>
          </a:bodyPr>
          <a:lstStyle/>
          <a:p>
            <a:pPr>
              <a:defRPr/>
            </a:pPr>
            <a:endParaRPr lang="en-US" sz="2400" dirty="0"/>
          </a:p>
        </p:txBody>
      </p:sp>
      <p:sp>
        <p:nvSpPr>
          <p:cNvPr id="9" name="Rectangle 8"/>
          <p:cNvSpPr/>
          <p:nvPr/>
        </p:nvSpPr>
        <p:spPr>
          <a:xfrm>
            <a:off x="1485901" y="2131286"/>
            <a:ext cx="2705100" cy="461665"/>
          </a:xfrm>
          <a:prstGeom prst="rect">
            <a:avLst/>
          </a:prstGeom>
        </p:spPr>
        <p:txBody>
          <a:bodyPr wrap="square">
            <a:spAutoFit/>
          </a:bodyPr>
          <a:lstStyle/>
          <a:p>
            <a:pPr>
              <a:spcAft>
                <a:spcPts val="0"/>
              </a:spcAft>
              <a:defRPr/>
            </a:pPr>
            <a:endParaRPr lang="en-US" sz="2400" dirty="0">
              <a:solidFill>
                <a:prstClr val="black"/>
              </a:solidFill>
            </a:endParaRPr>
          </a:p>
        </p:txBody>
      </p:sp>
      <p:pic>
        <p:nvPicPr>
          <p:cNvPr id="12" name="Picture 2" descr="http://assets.kingletas.com/wp-content/uploads/2013/04/Question-People.jpg"/>
          <p:cNvPicPr>
            <a:picLocks noChangeAspect="1" noChangeArrowheads="1"/>
          </p:cNvPicPr>
          <p:nvPr/>
        </p:nvPicPr>
        <p:blipFill>
          <a:blip r:embed="rId4" cstate="print"/>
          <a:srcRect/>
          <a:stretch>
            <a:fillRect/>
          </a:stretch>
        </p:blipFill>
        <p:spPr bwMode="auto">
          <a:xfrm>
            <a:off x="2667000" y="2590800"/>
            <a:ext cx="3846488" cy="3579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5664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6645</TotalTime>
  <Words>5383</Words>
  <Application>Microsoft Office PowerPoint</Application>
  <PresentationFormat>On-screen Show (4:3)</PresentationFormat>
  <Paragraphs>897</Paragraphs>
  <Slides>94</Slides>
  <Notes>94</Notes>
  <HiddenSlides>14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Office Theme</vt:lpstr>
      <vt:lpstr>Document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Bell</dc:creator>
  <cp:lastModifiedBy>SCUSD</cp:lastModifiedBy>
  <cp:revision>129</cp:revision>
  <cp:lastPrinted>2014-02-18T23:01:55Z</cp:lastPrinted>
  <dcterms:created xsi:type="dcterms:W3CDTF">2012-01-25T19:43:10Z</dcterms:created>
  <dcterms:modified xsi:type="dcterms:W3CDTF">2014-02-25T15:46:35Z</dcterms:modified>
</cp:coreProperties>
</file>