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8"/>
  </p:notesMasterIdLst>
  <p:handoutMasterIdLst>
    <p:handoutMasterId r:id="rId19"/>
  </p:handoutMasterIdLst>
  <p:sldIdLst>
    <p:sldId id="563" r:id="rId3"/>
    <p:sldId id="604" r:id="rId4"/>
    <p:sldId id="597" r:id="rId5"/>
    <p:sldId id="575" r:id="rId6"/>
    <p:sldId id="599" r:id="rId7"/>
    <p:sldId id="608" r:id="rId8"/>
    <p:sldId id="605" r:id="rId9"/>
    <p:sldId id="611" r:id="rId10"/>
    <p:sldId id="619" r:id="rId11"/>
    <p:sldId id="616" r:id="rId12"/>
    <p:sldId id="601" r:id="rId13"/>
    <p:sldId id="612" r:id="rId14"/>
    <p:sldId id="610" r:id="rId15"/>
    <p:sldId id="618" r:id="rId16"/>
    <p:sldId id="617" r:id="rId17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9" autoAdjust="0"/>
    <p:restoredTop sz="97557" autoAdjust="0"/>
  </p:normalViewPr>
  <p:slideViewPr>
    <p:cSldViewPr snapToGrid="0">
      <p:cViewPr>
        <p:scale>
          <a:sx n="80" d="100"/>
          <a:sy n="80" d="100"/>
        </p:scale>
        <p:origin x="-1134" y="-84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8310"/>
    </p:cViewPr>
  </p:sorterViewPr>
  <p:notesViewPr>
    <p:cSldViewPr snapToGrid="0">
      <p:cViewPr varScale="1">
        <p:scale>
          <a:sx n="52" d="100"/>
          <a:sy n="52" d="100"/>
        </p:scale>
        <p:origin x="-180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54113"/>
            <a:ext cx="419100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0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Jeannette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6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usd.edu/el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0-i6m8ELiw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8"/>
            <a:ext cx="8355330" cy="548486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Advanced Summer Institute</a:t>
            </a:r>
            <a:br>
              <a:rPr lang="en-US" sz="4400" dirty="0" smtClean="0"/>
            </a:br>
            <a:r>
              <a:rPr lang="en-US" sz="4400" dirty="0" smtClean="0"/>
              <a:t>August 4, 2015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90057"/>
            <a:ext cx="9829800" cy="3562598"/>
          </a:xfrm>
        </p:spPr>
        <p:txBody>
          <a:bodyPr>
            <a:noAutofit/>
          </a:bodyPr>
          <a:lstStyle/>
          <a:p>
            <a:endParaRPr lang="en-US" sz="5400" dirty="0" smtClean="0"/>
          </a:p>
          <a:p>
            <a:endParaRPr lang="en-US" sz="3200" dirty="0" smtClean="0"/>
          </a:p>
          <a:p>
            <a:r>
              <a:rPr lang="en-US" sz="3200" dirty="0" smtClean="0"/>
              <a:t>Breakout Session:</a:t>
            </a:r>
          </a:p>
          <a:p>
            <a:r>
              <a:rPr lang="en-US" sz="3200" dirty="0" smtClean="0"/>
              <a:t>Shared and Interactive</a:t>
            </a:r>
          </a:p>
          <a:p>
            <a:r>
              <a:rPr lang="en-US" sz="3200" dirty="0" smtClean="0"/>
              <a:t>Reading and Writing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1" descr="New Green Logo 3 to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20" y="1796704"/>
            <a:ext cx="973776" cy="105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7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Teaching Points for Shared and Interactive Reading.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3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6317" y="2909455"/>
            <a:ext cx="44057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LUNCH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786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3" y="1299010"/>
            <a:ext cx="8051469" cy="6305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What does the</a:t>
            </a:r>
          </a:p>
          <a:p>
            <a:pPr algn="ctr"/>
            <a:r>
              <a:rPr lang="en-US" sz="3200" b="1" dirty="0" smtClean="0"/>
              <a:t>California ELA/ELD Framework</a:t>
            </a:r>
          </a:p>
          <a:p>
            <a:pPr algn="ctr"/>
            <a:r>
              <a:rPr lang="en-US" sz="3200" dirty="0" smtClean="0"/>
              <a:t>say about Shared and Interactive Writing?</a:t>
            </a:r>
          </a:p>
          <a:p>
            <a:pPr algn="ctr"/>
            <a:r>
              <a:rPr lang="en-US" sz="3200" dirty="0" smtClean="0"/>
              <a:t>(</a:t>
            </a:r>
            <a:r>
              <a:rPr lang="en-US" sz="3200" dirty="0" err="1" smtClean="0"/>
              <a:t>ch.</a:t>
            </a:r>
            <a:r>
              <a:rPr lang="en-US" sz="3200" dirty="0" smtClean="0"/>
              <a:t> 3, pg. 97, 98, 99)</a:t>
            </a:r>
            <a:endParaRPr lang="en-US" sz="3200" dirty="0"/>
          </a:p>
          <a:p>
            <a:pPr algn="ctr"/>
            <a:endParaRPr lang="en-US" sz="3200" dirty="0" smtClean="0"/>
          </a:p>
          <a:p>
            <a:endParaRPr lang="en-US" dirty="0" smtClean="0"/>
          </a:p>
          <a:p>
            <a:pPr algn="ctr"/>
            <a:r>
              <a:rPr lang="en-US" sz="3200" dirty="0"/>
              <a:t>What </a:t>
            </a:r>
            <a:r>
              <a:rPr lang="en-US" sz="3200" dirty="0" smtClean="0"/>
              <a:t>does</a:t>
            </a:r>
            <a:endParaRPr lang="en-US" sz="3200" dirty="0"/>
          </a:p>
          <a:p>
            <a:pPr algn="ctr"/>
            <a:r>
              <a:rPr lang="en-US" sz="3200" b="1" i="1" dirty="0" smtClean="0"/>
              <a:t>Core Ready </a:t>
            </a:r>
            <a:r>
              <a:rPr lang="en-US" sz="3200" b="1" dirty="0" smtClean="0"/>
              <a:t>by Pam Allyn have</a:t>
            </a:r>
          </a:p>
          <a:p>
            <a:pPr algn="ctr"/>
            <a:r>
              <a:rPr lang="en-US" sz="3200" dirty="0" smtClean="0"/>
              <a:t>about </a:t>
            </a:r>
            <a:r>
              <a:rPr lang="en-US" sz="3200" dirty="0"/>
              <a:t>Shared and Interactive </a:t>
            </a:r>
            <a:r>
              <a:rPr lang="en-US" sz="3200" dirty="0" smtClean="0"/>
              <a:t>Writing?</a:t>
            </a:r>
            <a:endParaRPr lang="en-US" sz="32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9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4895" y="1381761"/>
            <a:ext cx="7945755" cy="3946132"/>
          </a:xfrm>
          <a:prstGeom prst="rect">
            <a:avLst/>
          </a:prstGeom>
        </p:spPr>
        <p:txBody>
          <a:bodyPr wrap="square" lIns="97969" tIns="48984" rIns="97969" bIns="48984">
            <a:spAutoFit/>
          </a:bodyPr>
          <a:lstStyle/>
          <a:p>
            <a:r>
              <a:rPr lang="en-US" sz="4300" i="1" dirty="0"/>
              <a:t>For the things we have to learn before we can do them, we learn by doing them.</a:t>
            </a:r>
          </a:p>
          <a:p>
            <a:r>
              <a:rPr lang="en-US" sz="4300" i="1" dirty="0"/>
              <a:t>		</a:t>
            </a:r>
            <a:r>
              <a:rPr lang="en-US" sz="3900" dirty="0"/>
              <a:t>			- Aristotle</a:t>
            </a:r>
          </a:p>
          <a:p>
            <a:endParaRPr lang="en-US" sz="3900" dirty="0"/>
          </a:p>
          <a:p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7240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Teaching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86" y="1662545"/>
            <a:ext cx="6733309" cy="395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Materials needed: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Mac Cart</a:t>
            </a:r>
          </a:p>
          <a:p>
            <a:r>
              <a:rPr lang="en-US" dirty="0"/>
              <a:t> </a:t>
            </a:r>
            <a:r>
              <a:rPr lang="en-US" dirty="0" smtClean="0"/>
              <a:t>    for finding shared and interactive reading and writing in the framework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Framework – Mac, word 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CCSS – Mac, word 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Chart paper &amp; pens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146" y="1252348"/>
            <a:ext cx="8467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i="1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3858" y="1994513"/>
            <a:ext cx="530915" cy="9829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8764" y="1389413"/>
            <a:ext cx="853835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i="1" dirty="0"/>
              <a:t>People do not naturally resist change; they resist change they do not understand, the value of which they do not see, or the demands of which they cannot meet.</a:t>
            </a:r>
            <a:endParaRPr lang="en-US" sz="4000" dirty="0"/>
          </a:p>
          <a:p>
            <a:r>
              <a:rPr lang="en-US" sz="3600" i="1" dirty="0"/>
              <a:t> </a:t>
            </a:r>
            <a:endParaRPr lang="en-US" sz="3600" dirty="0"/>
          </a:p>
          <a:p>
            <a:r>
              <a:rPr lang="en-US" sz="3200" i="1" dirty="0"/>
              <a:t>Change the Way You Lead Change</a:t>
            </a:r>
            <a:r>
              <a:rPr lang="en-US" sz="3200" dirty="0"/>
              <a:t>, Herold and </a:t>
            </a:r>
            <a:r>
              <a:rPr lang="en-US" sz="3200" dirty="0" err="1"/>
              <a:t>Fedor</a:t>
            </a:r>
            <a:r>
              <a:rPr lang="en-US" sz="3200" dirty="0"/>
              <a:t> (2008)</a:t>
            </a:r>
          </a:p>
        </p:txBody>
      </p:sp>
    </p:spTree>
    <p:extLst>
      <p:ext uri="{BB962C8B-B14F-4D97-AF65-F5344CB8AC3E}">
        <p14:creationId xmlns:p14="http://schemas.microsoft.com/office/powerpoint/2010/main" val="190723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4" y="1299010"/>
            <a:ext cx="8075220" cy="5313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Norms, Business</a:t>
            </a:r>
          </a:p>
          <a:p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Cell phone check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 smtClean="0"/>
              <a:t>Safe &amp; risk-taking learning environment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 smtClean="0"/>
              <a:t>Air time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Grade-level </a:t>
            </a:r>
            <a:r>
              <a:rPr lang="en-US" sz="2400" dirty="0"/>
              <a:t>partners &amp; working with your </a:t>
            </a:r>
            <a:r>
              <a:rPr lang="en-US" sz="2400" dirty="0" smtClean="0"/>
              <a:t>partner</a:t>
            </a:r>
            <a:endParaRPr lang="en-US" sz="2400" dirty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PPT and handouts will go on our webpage: </a:t>
            </a:r>
            <a:r>
              <a:rPr lang="en-US" sz="2400" dirty="0" smtClean="0">
                <a:hlinkClick r:id="rId3"/>
              </a:rPr>
              <a:t>www.scusd.edu/ela</a:t>
            </a: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1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659" y="1299010"/>
            <a:ext cx="6913136" cy="5252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SESSION OUTCOMES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Grow our understanding of shared and interactive reading and writing.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Internalize the practices by doing or watching video.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Collaboratively plan for implementation.</a:t>
            </a:r>
          </a:p>
          <a:p>
            <a:pPr marL="1004150" lvl="1" indent="-514350">
              <a:buFont typeface="Arial" panose="020B0604020202020204" pitchFamily="34" charset="0"/>
              <a:buChar char="•"/>
            </a:pPr>
            <a:r>
              <a:rPr lang="en-US" sz="2800" dirty="0" smtClean="0"/>
              <a:t>Write Teaching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8" y="1067336"/>
            <a:ext cx="964276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AGENDA</a:t>
            </a:r>
          </a:p>
          <a:p>
            <a:r>
              <a:rPr lang="en-US" sz="2400" dirty="0" smtClean="0"/>
              <a:t>9:30 – welcome, intros, norms, etc., agenda</a:t>
            </a:r>
          </a:p>
          <a:p>
            <a:pPr algn="ctr"/>
            <a:r>
              <a:rPr lang="en-US" sz="2400" u="sng" dirty="0" smtClean="0"/>
              <a:t>READING – Shared and Interactive</a:t>
            </a:r>
          </a:p>
          <a:p>
            <a:r>
              <a:rPr lang="en-US" sz="2400" dirty="0" smtClean="0"/>
              <a:t>9:45 – KW of KWL: graffiti charts</a:t>
            </a:r>
          </a:p>
          <a:p>
            <a:r>
              <a:rPr lang="en-US" sz="2400" dirty="0" smtClean="0"/>
              <a:t>10:00 – Definitions and purpose and readings: Framework, </a:t>
            </a:r>
            <a:r>
              <a:rPr lang="en-US" sz="2400" i="1" dirty="0" smtClean="0"/>
              <a:t>Core Ready, 	</a:t>
            </a:r>
            <a:r>
              <a:rPr lang="en-US" sz="2400" dirty="0" smtClean="0"/>
              <a:t>handout, lit block components</a:t>
            </a:r>
          </a:p>
          <a:p>
            <a:r>
              <a:rPr lang="en-US" sz="2400" dirty="0" smtClean="0"/>
              <a:t>10:15 – BREAK</a:t>
            </a:r>
          </a:p>
          <a:p>
            <a:r>
              <a:rPr lang="en-US" sz="2400" dirty="0" smtClean="0"/>
              <a:t>10:30 – Video - Interactive Reading</a:t>
            </a:r>
          </a:p>
          <a:p>
            <a:r>
              <a:rPr lang="en-US" sz="2400" dirty="0" smtClean="0"/>
              <a:t>11:15 – L of KWL graffiti charts</a:t>
            </a:r>
          </a:p>
          <a:p>
            <a:r>
              <a:rPr lang="en-US" sz="2400" dirty="0" smtClean="0"/>
              <a:t>11:30 – LUNCH</a:t>
            </a:r>
          </a:p>
          <a:p>
            <a:pPr algn="ctr"/>
            <a:r>
              <a:rPr lang="en-US" sz="2400" u="sng" dirty="0" smtClean="0"/>
              <a:t>WRITING – Shared and Interactive</a:t>
            </a:r>
          </a:p>
          <a:p>
            <a:r>
              <a:rPr lang="en-US" sz="2400" dirty="0" smtClean="0"/>
              <a:t>12:30 – KW of KWL: graffiti charts</a:t>
            </a:r>
          </a:p>
          <a:p>
            <a:r>
              <a:rPr lang="en-US" sz="2400" dirty="0"/>
              <a:t>12:45 – Definitions and purpose and </a:t>
            </a:r>
            <a:r>
              <a:rPr lang="en-US" sz="2400" dirty="0" smtClean="0"/>
              <a:t>readings: Framework</a:t>
            </a:r>
            <a:r>
              <a:rPr lang="en-US" sz="2400" dirty="0"/>
              <a:t>, </a:t>
            </a:r>
            <a:r>
              <a:rPr lang="en-US" sz="2400" i="1" dirty="0"/>
              <a:t>Core Ready, </a:t>
            </a:r>
            <a:r>
              <a:rPr lang="en-US" sz="2400" dirty="0" smtClean="0"/>
              <a:t>etc.</a:t>
            </a:r>
            <a:endParaRPr lang="en-US" sz="2400" dirty="0"/>
          </a:p>
          <a:p>
            <a:r>
              <a:rPr lang="en-US" sz="2400" dirty="0" smtClean="0"/>
              <a:t>1:00 –  Video (and charts) of Interactive Writing, </a:t>
            </a:r>
            <a:r>
              <a:rPr lang="en-US" sz="2400" i="1" dirty="0" smtClean="0"/>
              <a:t>Do</a:t>
            </a:r>
            <a:r>
              <a:rPr lang="en-US" sz="2400" dirty="0" smtClean="0"/>
              <a:t> Shared Writing</a:t>
            </a:r>
          </a:p>
          <a:p>
            <a:r>
              <a:rPr lang="en-US" sz="2400" dirty="0" smtClean="0"/>
              <a:t>1:45 – L of KWL, graffiti wall,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 of charts</a:t>
            </a:r>
          </a:p>
          <a:p>
            <a:r>
              <a:rPr lang="en-US" sz="2400" dirty="0" smtClean="0"/>
              <a:t>2:00 – Planning with colleagues</a:t>
            </a:r>
            <a:r>
              <a:rPr lang="en-US" sz="2400" dirty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9673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3" y="1299010"/>
            <a:ext cx="8051469" cy="551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does the</a:t>
            </a:r>
          </a:p>
          <a:p>
            <a:pPr algn="ctr"/>
            <a:r>
              <a:rPr lang="en-US" sz="3200" b="1" dirty="0" smtClean="0"/>
              <a:t>California ELA/ELD Framework</a:t>
            </a:r>
          </a:p>
          <a:p>
            <a:pPr algn="ctr"/>
            <a:r>
              <a:rPr lang="en-US" sz="3200" dirty="0" smtClean="0"/>
              <a:t>say about Shared and Interactive Reading?</a:t>
            </a:r>
            <a:endParaRPr lang="en-US" sz="3200" dirty="0"/>
          </a:p>
          <a:p>
            <a:pPr algn="ctr"/>
            <a:r>
              <a:rPr lang="en-US" sz="3200" dirty="0"/>
              <a:t>(</a:t>
            </a:r>
            <a:r>
              <a:rPr lang="en-US" sz="3200" i="1" dirty="0" err="1"/>
              <a:t>ch.</a:t>
            </a:r>
            <a:r>
              <a:rPr lang="en-US" sz="3200" i="1" dirty="0"/>
              <a:t> 3, pg. </a:t>
            </a:r>
            <a:r>
              <a:rPr lang="en-US" sz="3200" i="1" dirty="0" smtClean="0"/>
              <a:t>50, 124</a:t>
            </a:r>
            <a:r>
              <a:rPr lang="en-US" sz="3200" dirty="0" smtClean="0"/>
              <a:t>)</a:t>
            </a:r>
            <a:endParaRPr lang="en-US" sz="3200" dirty="0"/>
          </a:p>
          <a:p>
            <a:pPr algn="ctr"/>
            <a:endParaRPr lang="en-US" sz="3200" dirty="0" smtClean="0"/>
          </a:p>
          <a:p>
            <a:endParaRPr lang="en-US" dirty="0" smtClean="0"/>
          </a:p>
          <a:p>
            <a:pPr algn="ctr"/>
            <a:r>
              <a:rPr lang="en-US" sz="3200" dirty="0"/>
              <a:t>What </a:t>
            </a:r>
            <a:r>
              <a:rPr lang="en-US" sz="3200" dirty="0" smtClean="0"/>
              <a:t>does</a:t>
            </a:r>
            <a:endParaRPr lang="en-US" sz="3200" dirty="0"/>
          </a:p>
          <a:p>
            <a:pPr algn="ctr"/>
            <a:r>
              <a:rPr lang="en-US" sz="3200" b="1" i="1" dirty="0" smtClean="0"/>
              <a:t>Core Ready </a:t>
            </a:r>
            <a:r>
              <a:rPr lang="en-US" sz="3200" b="1" dirty="0" smtClean="0"/>
              <a:t>by Pam Allyn have</a:t>
            </a:r>
          </a:p>
          <a:p>
            <a:pPr algn="ctr"/>
            <a:r>
              <a:rPr lang="en-US" sz="3200" dirty="0" smtClean="0"/>
              <a:t>about </a:t>
            </a:r>
            <a:r>
              <a:rPr lang="en-US" sz="3200" dirty="0"/>
              <a:t>Shared and Interactive Reading?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1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490" y="1463041"/>
            <a:ext cx="8928735" cy="3709733"/>
          </a:xfrm>
          <a:prstGeom prst="rect">
            <a:avLst/>
          </a:prstGeom>
        </p:spPr>
        <p:txBody>
          <a:bodyPr wrap="square" lIns="97969" tIns="48984" rIns="97969" bIns="48984">
            <a:spAutoFit/>
          </a:bodyPr>
          <a:lstStyle/>
          <a:p>
            <a:pPr lvl="0"/>
            <a:r>
              <a:rPr lang="en-US" sz="4700" i="1" dirty="0"/>
              <a:t>Praise the book, not the reader.  Help your children enjoy themselves as readers.</a:t>
            </a:r>
          </a:p>
          <a:p>
            <a:pPr lvl="0"/>
            <a:endParaRPr lang="en-US" sz="4700" dirty="0"/>
          </a:p>
          <a:p>
            <a:pPr lvl="0"/>
            <a:r>
              <a:rPr lang="en-US" sz="4700" dirty="0"/>
              <a:t>			- </a:t>
            </a:r>
            <a:r>
              <a:rPr lang="en-US" sz="3900" dirty="0"/>
              <a:t>Dr. Elizabeth </a:t>
            </a:r>
            <a:r>
              <a:rPr lang="en-US" sz="3900" dirty="0" err="1"/>
              <a:t>Sulzby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4805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223" y="332509"/>
            <a:ext cx="9048033" cy="340821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Interactive </a:t>
            </a:r>
            <a:r>
              <a:rPr lang="en-US" sz="4400" dirty="0" smtClean="0"/>
              <a:t>Reading</a:t>
            </a:r>
            <a:br>
              <a:rPr lang="en-US" sz="4400" dirty="0" smtClean="0"/>
            </a:br>
            <a:r>
              <a:rPr lang="en-US" sz="4400" dirty="0" smtClean="0">
                <a:hlinkClick r:id="rId2"/>
              </a:rPr>
              <a:t>VIDEO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783" y="2873829"/>
            <a:ext cx="7342291" cy="273449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15418</TotalTime>
  <Words>326</Words>
  <Application>Microsoft Office PowerPoint</Application>
  <PresentationFormat>Custom</PresentationFormat>
  <Paragraphs>108</Paragraphs>
  <Slides>15</Slides>
  <Notes>6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1_Office Theme</vt:lpstr>
      <vt:lpstr>Office Theme</vt:lpstr>
      <vt:lpstr>Advanced Summer Institute August 4,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Interactive Reading VIDEO</vt:lpstr>
      <vt:lpstr>Planning Time</vt:lpstr>
      <vt:lpstr>PowerPoint Presentation</vt:lpstr>
      <vt:lpstr>PowerPoint Presentation</vt:lpstr>
      <vt:lpstr>PowerPoint Presentation</vt:lpstr>
      <vt:lpstr>Planning Time</vt:lpstr>
      <vt:lpstr>Reflection 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717</cp:revision>
  <cp:lastPrinted>2014-05-29T19:01:58Z</cp:lastPrinted>
  <dcterms:created xsi:type="dcterms:W3CDTF">2013-05-24T21:33:12Z</dcterms:created>
  <dcterms:modified xsi:type="dcterms:W3CDTF">2015-08-11T00:29:03Z</dcterms:modified>
</cp:coreProperties>
</file>