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3"/>
  </p:notesMasterIdLst>
  <p:handoutMasterIdLst>
    <p:handoutMasterId r:id="rId14"/>
  </p:handoutMasterIdLst>
  <p:sldIdLst>
    <p:sldId id="563" r:id="rId3"/>
    <p:sldId id="611" r:id="rId4"/>
    <p:sldId id="575" r:id="rId5"/>
    <p:sldId id="597" r:id="rId6"/>
    <p:sldId id="599" r:id="rId7"/>
    <p:sldId id="612" r:id="rId8"/>
    <p:sldId id="614" r:id="rId9"/>
    <p:sldId id="613" r:id="rId10"/>
    <p:sldId id="610" r:id="rId11"/>
    <p:sldId id="615" r:id="rId12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9" autoAdjust="0"/>
    <p:restoredTop sz="97557" autoAdjust="0"/>
  </p:normalViewPr>
  <p:slideViewPr>
    <p:cSldViewPr snapToGrid="0">
      <p:cViewPr>
        <p:scale>
          <a:sx n="80" d="100"/>
          <a:sy n="80" d="100"/>
        </p:scale>
        <p:origin x="-1134" y="-84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8310"/>
    </p:cViewPr>
  </p:sorterViewPr>
  <p:notesViewPr>
    <p:cSldViewPr snapToGrid="0">
      <p:cViewPr varScale="1">
        <p:scale>
          <a:sx n="52" d="100"/>
          <a:sy n="52" d="100"/>
        </p:scale>
        <p:origin x="-180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8/9/2015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8/9/2015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54113"/>
            <a:ext cx="419100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0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02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Jeannette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Jeannette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0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Jeannette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Jeannette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0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Jeannette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usd.edu/el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8"/>
            <a:ext cx="8355330" cy="548486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Advanced Summer Institute</a:t>
            </a:r>
            <a:br>
              <a:rPr lang="en-US" sz="4400" dirty="0" smtClean="0"/>
            </a:br>
            <a:r>
              <a:rPr lang="en-US" sz="4400" dirty="0" smtClean="0"/>
              <a:t>August 5, 2015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90057"/>
            <a:ext cx="9829800" cy="3978234"/>
          </a:xfrm>
        </p:spPr>
        <p:txBody>
          <a:bodyPr>
            <a:noAutofit/>
          </a:bodyPr>
          <a:lstStyle/>
          <a:p>
            <a:endParaRPr lang="en-US" sz="5400" dirty="0" smtClean="0"/>
          </a:p>
          <a:p>
            <a:endParaRPr lang="en-US" sz="3200" dirty="0" smtClean="0"/>
          </a:p>
          <a:p>
            <a:r>
              <a:rPr lang="en-US" sz="3200" dirty="0" smtClean="0"/>
              <a:t>Wednesday Morning </a:t>
            </a:r>
            <a:r>
              <a:rPr lang="en-US" sz="3200" dirty="0" smtClean="0"/>
              <a:t>Session</a:t>
            </a:r>
          </a:p>
          <a:p>
            <a:endParaRPr lang="en-US" sz="3200" dirty="0"/>
          </a:p>
          <a:p>
            <a:r>
              <a:rPr lang="en-US" sz="3200" dirty="0" smtClean="0"/>
              <a:t>Spelling</a:t>
            </a:r>
          </a:p>
          <a:p>
            <a:r>
              <a:rPr lang="en-US" sz="3200" dirty="0" smtClean="0"/>
              <a:t>Foundational Skills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1" descr="New Green Logo 3 t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120" y="1796704"/>
            <a:ext cx="973776" cy="105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7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5647" y="1805049"/>
            <a:ext cx="6531428" cy="982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0640" y="1074106"/>
            <a:ext cx="88471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BREAKOUT SESSIONS</a:t>
            </a:r>
          </a:p>
          <a:p>
            <a:pPr algn="ctr"/>
            <a:r>
              <a:rPr lang="en-US" sz="3600" b="1" dirty="0" smtClean="0"/>
              <a:t>9:30-2:30</a:t>
            </a:r>
          </a:p>
          <a:p>
            <a:pPr algn="ctr"/>
            <a:r>
              <a:rPr lang="en-US" sz="3600" b="1" dirty="0" smtClean="0"/>
              <a:t>(One hour lunch, 11:30 – 12:30)</a:t>
            </a:r>
          </a:p>
          <a:p>
            <a:pPr algn="ctr"/>
            <a:endParaRPr lang="en-US" sz="3600" b="1" dirty="0"/>
          </a:p>
          <a:p>
            <a:r>
              <a:rPr lang="en-US" sz="3600" b="1" dirty="0" smtClean="0"/>
              <a:t>K-1 Launching the Year – </a:t>
            </a:r>
            <a:r>
              <a:rPr lang="en-US" sz="3600" b="1" i="1" dirty="0" smtClean="0"/>
              <a:t>room 8 </a:t>
            </a:r>
            <a:r>
              <a:rPr lang="en-US" sz="3600" b="1" dirty="0" smtClean="0"/>
              <a:t>– library</a:t>
            </a:r>
          </a:p>
          <a:p>
            <a:endParaRPr lang="en-US" sz="3600" b="1" dirty="0"/>
          </a:p>
          <a:p>
            <a:r>
              <a:rPr lang="en-US" sz="3600" b="1" dirty="0" smtClean="0"/>
              <a:t>Response Journals – room 9</a:t>
            </a:r>
            <a:endParaRPr lang="en-US" sz="3600" b="1" i="1" dirty="0" smtClean="0"/>
          </a:p>
          <a:p>
            <a:endParaRPr lang="en-US" sz="3600" b="1" dirty="0"/>
          </a:p>
          <a:p>
            <a:r>
              <a:rPr lang="en-US" sz="3600" b="1" dirty="0" smtClean="0"/>
              <a:t>Vocabulary – room 10</a:t>
            </a:r>
          </a:p>
          <a:p>
            <a:endParaRPr lang="en-US" sz="3600" b="1" i="1" dirty="0"/>
          </a:p>
          <a:p>
            <a:r>
              <a:rPr lang="en-US" sz="3600" b="1" i="1" dirty="0" smtClean="0"/>
              <a:t> </a:t>
            </a:r>
            <a:r>
              <a:rPr lang="en-US" sz="3600" b="1" dirty="0" smtClean="0"/>
              <a:t>Writer’s Notebook – room 11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407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360" y="3334747"/>
            <a:ext cx="8596770" cy="548486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WELCOME!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18857"/>
            <a:ext cx="9829800" cy="2256312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Please</a:t>
            </a:r>
          </a:p>
          <a:p>
            <a:r>
              <a:rPr lang="en-US" sz="3200" dirty="0" smtClean="0"/>
              <a:t>Sign in</a:t>
            </a:r>
          </a:p>
          <a:p>
            <a:r>
              <a:rPr lang="en-US" sz="3200" dirty="0" smtClean="0"/>
              <a:t>Enjoy Potluck</a:t>
            </a:r>
          </a:p>
          <a:p>
            <a:r>
              <a:rPr lang="en-US" sz="3200" dirty="0" smtClean="0"/>
              <a:t>Sit with with your grade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1" descr="New Green Logo 3 t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120" y="2105463"/>
            <a:ext cx="973776" cy="105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6909" y="771896"/>
            <a:ext cx="763583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Advanced Summer Institute</a:t>
            </a:r>
            <a:br>
              <a:rPr lang="en-US" sz="4400" dirty="0"/>
            </a:br>
            <a:r>
              <a:rPr lang="en-US" sz="3200" dirty="0"/>
              <a:t>August </a:t>
            </a:r>
            <a:r>
              <a:rPr lang="en-US" sz="3200" dirty="0" smtClean="0"/>
              <a:t>5, </a:t>
            </a:r>
            <a:r>
              <a:rPr lang="en-US" sz="3200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16012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1274" y="1299010"/>
            <a:ext cx="8075220" cy="5313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Norms, Business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Cell phone check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 smtClean="0"/>
              <a:t>Safe &amp; risk-taking learning environment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 smtClean="0"/>
              <a:t>Air time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Grade-level </a:t>
            </a:r>
            <a:r>
              <a:rPr lang="en-US" sz="2400" dirty="0"/>
              <a:t>partners &amp; working with your </a:t>
            </a:r>
            <a:r>
              <a:rPr lang="en-US" sz="2400" dirty="0" smtClean="0"/>
              <a:t>partner</a:t>
            </a:r>
            <a:endParaRPr lang="en-US" sz="2400" dirty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PPT and handouts will go on our webpage: </a:t>
            </a:r>
            <a:r>
              <a:rPr lang="en-US" sz="2400" dirty="0" smtClean="0">
                <a:hlinkClick r:id="rId3"/>
              </a:rPr>
              <a:t>www.scusd.edu/ela</a:t>
            </a: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1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8764" y="1389413"/>
            <a:ext cx="85383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/>
              <a:t>People do not naturally resist change; they resist change they do not understand, the value of which they do not see, or the demands of which they cannot meet.</a:t>
            </a:r>
            <a:endParaRPr lang="en-US" sz="4000" dirty="0"/>
          </a:p>
          <a:p>
            <a:r>
              <a:rPr lang="en-US" sz="3600" i="1" dirty="0"/>
              <a:t> </a:t>
            </a:r>
            <a:endParaRPr lang="en-US" sz="3600" i="1" dirty="0" smtClean="0"/>
          </a:p>
          <a:p>
            <a:endParaRPr lang="en-US" sz="3600" dirty="0"/>
          </a:p>
          <a:p>
            <a:r>
              <a:rPr lang="en-US" sz="2800" i="1" dirty="0"/>
              <a:t>Change the Way You Lead Change</a:t>
            </a:r>
            <a:r>
              <a:rPr lang="en-US" sz="2800" dirty="0"/>
              <a:t>, Herold and </a:t>
            </a:r>
            <a:r>
              <a:rPr lang="en-US" sz="2800" dirty="0" err="1"/>
              <a:t>Fedor</a:t>
            </a:r>
            <a:r>
              <a:rPr lang="en-US" sz="2800" dirty="0"/>
              <a:t> (2008)</a:t>
            </a:r>
          </a:p>
        </p:txBody>
      </p:sp>
    </p:spTree>
    <p:extLst>
      <p:ext uri="{BB962C8B-B14F-4D97-AF65-F5344CB8AC3E}">
        <p14:creationId xmlns:p14="http://schemas.microsoft.com/office/powerpoint/2010/main" val="190723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6905" y="1085254"/>
            <a:ext cx="8110845" cy="592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Wednesday Morning </a:t>
            </a:r>
          </a:p>
          <a:p>
            <a:pPr algn="ctr"/>
            <a:r>
              <a:rPr lang="en-US" sz="3600" dirty="0" smtClean="0"/>
              <a:t>SESSION OUTCOMES</a:t>
            </a:r>
          </a:p>
          <a:p>
            <a:pPr algn="ctr"/>
            <a:r>
              <a:rPr lang="en-US" sz="3600" i="1" dirty="0"/>
              <a:t>g</a:t>
            </a:r>
            <a:r>
              <a:rPr lang="en-US" sz="3600" i="1" dirty="0" smtClean="0"/>
              <a:t>row our understandings of…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Spelling best practices (are…/are not…)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Spelling growth/instruction resources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Foundational Skills - expectations and use of resources/instructional practices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2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897" y="1085254"/>
            <a:ext cx="8395854" cy="4698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Spelling best practices (are…/are not…)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Friday spelling test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 smtClean="0"/>
              <a:t>Teacher points out and corrects</a:t>
            </a:r>
          </a:p>
          <a:p>
            <a:pPr marL="514350" indent="-514350">
              <a:buAutoNum type="arabicPeriod"/>
            </a:pPr>
            <a:endParaRPr lang="en-US" sz="2800" i="1" dirty="0"/>
          </a:p>
          <a:p>
            <a:pPr marL="514350" indent="-514350">
              <a:buAutoNum type="arabicPeriod"/>
            </a:pPr>
            <a:r>
              <a:rPr lang="en-US" sz="2800" dirty="0" smtClean="0"/>
              <a:t>Spelling contributes to effective expression, is a developmental process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i="1" dirty="0" smtClean="0"/>
              <a:t>CA ELA/ELD Framework</a:t>
            </a:r>
            <a:r>
              <a:rPr lang="en-US" sz="2800" dirty="0" smtClean="0"/>
              <a:t>, chapter 4, pages 28-30</a:t>
            </a:r>
            <a:endParaRPr lang="en-US" sz="2800" dirty="0"/>
          </a:p>
          <a:p>
            <a:pPr marL="514350" indent="-514350">
              <a:buAutoNum type="arabicPeriod"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6905" y="1085254"/>
            <a:ext cx="8110845" cy="5559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Spelling growth resources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CCSS standards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ELA/ELD Framework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Strategies chart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“Fearless Spellers”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Word Walls, Word Banks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Word families work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i="1" dirty="0" smtClean="0"/>
              <a:t>Words </a:t>
            </a:r>
            <a:r>
              <a:rPr lang="en-US" sz="2800" i="1" dirty="0"/>
              <a:t>Y</a:t>
            </a:r>
            <a:r>
              <a:rPr lang="en-US" sz="2800" i="1" dirty="0" smtClean="0"/>
              <a:t>our Way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OC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0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6905" y="1085254"/>
            <a:ext cx="8110845" cy="3836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Foundational Skills - expectations and use of resources/instructional practices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Standards as guide/resource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Framework as guide/resource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Formative assessment practices</a:t>
            </a:r>
          </a:p>
          <a:p>
            <a:pPr marL="1004150" lvl="1" indent="-514350">
              <a:buFont typeface="Arial" panose="020B0604020202020204" pitchFamily="34" charset="0"/>
              <a:buChar char="•"/>
            </a:pPr>
            <a:r>
              <a:rPr lang="en-US" sz="2800" dirty="0" smtClean="0"/>
              <a:t>OC Green Section</a:t>
            </a:r>
            <a:endParaRPr lang="en-US" sz="2800" dirty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3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9" y="1365663"/>
            <a:ext cx="921525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Thank you for your participation and professionalism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Thank you Hollywood Park for hosting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Feedback, please:</a:t>
            </a:r>
          </a:p>
          <a:p>
            <a:r>
              <a:rPr lang="en-US" sz="3200" dirty="0" smtClean="0"/>
              <a:t>KEEP/CHANGE in the Morning Sessions  - Half Sheet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620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14802</TotalTime>
  <Words>273</Words>
  <Application>Microsoft Office PowerPoint</Application>
  <PresentationFormat>Custom</PresentationFormat>
  <Paragraphs>99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1_Office Theme</vt:lpstr>
      <vt:lpstr>Office Theme</vt:lpstr>
      <vt:lpstr>Advanced Summer Institute August 5, 2015</vt:lpstr>
      <vt:lpstr>   WELCOME!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712</cp:revision>
  <cp:lastPrinted>2014-05-29T19:01:58Z</cp:lastPrinted>
  <dcterms:created xsi:type="dcterms:W3CDTF">2013-05-24T21:33:12Z</dcterms:created>
  <dcterms:modified xsi:type="dcterms:W3CDTF">2015-08-09T14:57:07Z</dcterms:modified>
</cp:coreProperties>
</file>