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8" r:id="rId2"/>
  </p:sldMasterIdLst>
  <p:notesMasterIdLst>
    <p:notesMasterId r:id="rId16"/>
  </p:notesMasterIdLst>
  <p:handoutMasterIdLst>
    <p:handoutMasterId r:id="rId17"/>
  </p:handoutMasterIdLst>
  <p:sldIdLst>
    <p:sldId id="563" r:id="rId3"/>
    <p:sldId id="544" r:id="rId4"/>
    <p:sldId id="621" r:id="rId5"/>
    <p:sldId id="631" r:id="rId6"/>
    <p:sldId id="632" r:id="rId7"/>
    <p:sldId id="611" r:id="rId8"/>
    <p:sldId id="612" r:id="rId9"/>
    <p:sldId id="645" r:id="rId10"/>
    <p:sldId id="635" r:id="rId11"/>
    <p:sldId id="636" r:id="rId12"/>
    <p:sldId id="647" r:id="rId13"/>
    <p:sldId id="639" r:id="rId14"/>
    <p:sldId id="643" r:id="rId15"/>
  </p:sldIdLst>
  <p:sldSz cx="9829800" cy="7315200"/>
  <p:notesSz cx="6950075" cy="9236075"/>
  <p:defaultTextStyle>
    <a:defPPr>
      <a:defRPr lang="en-US"/>
    </a:defPPr>
    <a:lvl1pPr marL="0" algn="l" defTabSz="979600" rtl="0" eaLnBrk="1" latinLnBrk="0" hangingPunct="1">
      <a:defRPr sz="1929" kern="1200">
        <a:solidFill>
          <a:schemeClr val="tx1"/>
        </a:solidFill>
        <a:latin typeface="+mn-lt"/>
        <a:ea typeface="+mn-ea"/>
        <a:cs typeface="+mn-cs"/>
      </a:defRPr>
    </a:lvl1pPr>
    <a:lvl2pPr marL="489800" algn="l" defTabSz="979600" rtl="0" eaLnBrk="1" latinLnBrk="0" hangingPunct="1">
      <a:defRPr sz="1929" kern="1200">
        <a:solidFill>
          <a:schemeClr val="tx1"/>
        </a:solidFill>
        <a:latin typeface="+mn-lt"/>
        <a:ea typeface="+mn-ea"/>
        <a:cs typeface="+mn-cs"/>
      </a:defRPr>
    </a:lvl2pPr>
    <a:lvl3pPr marL="979600" algn="l" defTabSz="979600" rtl="0" eaLnBrk="1" latinLnBrk="0" hangingPunct="1">
      <a:defRPr sz="1929" kern="1200">
        <a:solidFill>
          <a:schemeClr val="tx1"/>
        </a:solidFill>
        <a:latin typeface="+mn-lt"/>
        <a:ea typeface="+mn-ea"/>
        <a:cs typeface="+mn-cs"/>
      </a:defRPr>
    </a:lvl3pPr>
    <a:lvl4pPr marL="1469400" algn="l" defTabSz="979600" rtl="0" eaLnBrk="1" latinLnBrk="0" hangingPunct="1">
      <a:defRPr sz="1929" kern="1200">
        <a:solidFill>
          <a:schemeClr val="tx1"/>
        </a:solidFill>
        <a:latin typeface="+mn-lt"/>
        <a:ea typeface="+mn-ea"/>
        <a:cs typeface="+mn-cs"/>
      </a:defRPr>
    </a:lvl4pPr>
    <a:lvl5pPr marL="1959202" algn="l" defTabSz="979600" rtl="0" eaLnBrk="1" latinLnBrk="0" hangingPunct="1">
      <a:defRPr sz="1929" kern="1200">
        <a:solidFill>
          <a:schemeClr val="tx1"/>
        </a:solidFill>
        <a:latin typeface="+mn-lt"/>
        <a:ea typeface="+mn-ea"/>
        <a:cs typeface="+mn-cs"/>
      </a:defRPr>
    </a:lvl5pPr>
    <a:lvl6pPr marL="2449003" algn="l" defTabSz="979600" rtl="0" eaLnBrk="1" latinLnBrk="0" hangingPunct="1">
      <a:defRPr sz="1929" kern="1200">
        <a:solidFill>
          <a:schemeClr val="tx1"/>
        </a:solidFill>
        <a:latin typeface="+mn-lt"/>
        <a:ea typeface="+mn-ea"/>
        <a:cs typeface="+mn-cs"/>
      </a:defRPr>
    </a:lvl6pPr>
    <a:lvl7pPr marL="2938803" algn="l" defTabSz="979600" rtl="0" eaLnBrk="1" latinLnBrk="0" hangingPunct="1">
      <a:defRPr sz="1929" kern="1200">
        <a:solidFill>
          <a:schemeClr val="tx1"/>
        </a:solidFill>
        <a:latin typeface="+mn-lt"/>
        <a:ea typeface="+mn-ea"/>
        <a:cs typeface="+mn-cs"/>
      </a:defRPr>
    </a:lvl7pPr>
    <a:lvl8pPr marL="3428603" algn="l" defTabSz="979600" rtl="0" eaLnBrk="1" latinLnBrk="0" hangingPunct="1">
      <a:defRPr sz="1929" kern="1200">
        <a:solidFill>
          <a:schemeClr val="tx1"/>
        </a:solidFill>
        <a:latin typeface="+mn-lt"/>
        <a:ea typeface="+mn-ea"/>
        <a:cs typeface="+mn-cs"/>
      </a:defRPr>
    </a:lvl8pPr>
    <a:lvl9pPr marL="3918403" algn="l" defTabSz="979600" rtl="0" eaLnBrk="1" latinLnBrk="0" hangingPunct="1">
      <a:defRPr sz="1929"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304">
          <p15:clr>
            <a:srgbClr val="A4A3A4"/>
          </p15:clr>
        </p15:guide>
        <p15:guide id="2" pos="3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66"/>
    <a:srgbClr val="008000"/>
    <a:srgbClr val="00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059" autoAdjust="0"/>
    <p:restoredTop sz="81090" autoAdjust="0"/>
  </p:normalViewPr>
  <p:slideViewPr>
    <p:cSldViewPr snapToGrid="0">
      <p:cViewPr>
        <p:scale>
          <a:sx n="94" d="100"/>
          <a:sy n="94" d="100"/>
        </p:scale>
        <p:origin x="-486" y="360"/>
      </p:cViewPr>
      <p:guideLst>
        <p:guide orient="horz" pos="2304"/>
        <p:guide pos="3096"/>
      </p:guideLst>
    </p:cSldViewPr>
  </p:slideViewPr>
  <p:outlineViewPr>
    <p:cViewPr>
      <p:scale>
        <a:sx n="33" d="100"/>
        <a:sy n="33" d="100"/>
      </p:scale>
      <p:origin x="0" y="0"/>
    </p:cViewPr>
  </p:outlineViewPr>
  <p:notesTextViewPr>
    <p:cViewPr>
      <p:scale>
        <a:sx n="1" d="1"/>
        <a:sy n="1" d="1"/>
      </p:scale>
      <p:origin x="0" y="0"/>
    </p:cViewPr>
  </p:notesTextViewPr>
  <p:sorterViewPr>
    <p:cViewPr>
      <p:scale>
        <a:sx n="150" d="100"/>
        <a:sy n="150" d="100"/>
      </p:scale>
      <p:origin x="0" y="0"/>
    </p:cViewPr>
  </p:sorterViewPr>
  <p:notesViewPr>
    <p:cSldViewPr snapToGrid="0">
      <p:cViewPr varScale="1">
        <p:scale>
          <a:sx n="52" d="100"/>
          <a:sy n="52" d="100"/>
        </p:scale>
        <p:origin x="-1806" y="-96"/>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26F81B-C59F-4D5B-9A73-D1463873730D}" type="doc">
      <dgm:prSet loTypeId="urn:microsoft.com/office/officeart/2005/8/layout/arrow2" loCatId="process" qsTypeId="urn:microsoft.com/office/officeart/2005/8/quickstyle/simple1" qsCatId="simple" csTypeId="urn:microsoft.com/office/officeart/2005/8/colors/accent1_2" csCatId="accent1" phldr="1"/>
      <dgm:spPr/>
    </dgm:pt>
    <dgm:pt modelId="{557B2CCA-99DA-433A-984D-30BF05A86CE8}">
      <dgm:prSet phldrT="[Text]" custT="1"/>
      <dgm:spPr/>
      <dgm:t>
        <a:bodyPr/>
        <a:lstStyle/>
        <a:p>
          <a:r>
            <a:rPr lang="en-US" sz="1600" dirty="0" smtClean="0"/>
            <a:t>Establishing expectations for academic conversations</a:t>
          </a:r>
          <a:endParaRPr lang="en-US" sz="1600" dirty="0"/>
        </a:p>
      </dgm:t>
    </dgm:pt>
    <dgm:pt modelId="{C1B733D9-F55A-4B68-AB76-CDF283E57281}" type="parTrans" cxnId="{A25A0787-7F08-4F7C-BB3A-BC7F9B960A4B}">
      <dgm:prSet/>
      <dgm:spPr/>
      <dgm:t>
        <a:bodyPr/>
        <a:lstStyle/>
        <a:p>
          <a:endParaRPr lang="en-US"/>
        </a:p>
      </dgm:t>
    </dgm:pt>
    <dgm:pt modelId="{9C66C841-2546-48AF-BF6A-68A0AD9E2CD6}" type="sibTrans" cxnId="{A25A0787-7F08-4F7C-BB3A-BC7F9B960A4B}">
      <dgm:prSet/>
      <dgm:spPr/>
      <dgm:t>
        <a:bodyPr/>
        <a:lstStyle/>
        <a:p>
          <a:endParaRPr lang="en-US"/>
        </a:p>
      </dgm:t>
    </dgm:pt>
    <dgm:pt modelId="{D37AC0BA-1014-4E3A-A59B-994713A73E85}">
      <dgm:prSet phldrT="[Text]" custT="1"/>
      <dgm:spPr/>
      <dgm:t>
        <a:bodyPr/>
        <a:lstStyle/>
        <a:p>
          <a:r>
            <a:rPr lang="en-US" sz="1600" dirty="0" smtClean="0"/>
            <a:t>Implementing conversation  protocols</a:t>
          </a:r>
          <a:endParaRPr lang="en-US" sz="1600" dirty="0"/>
        </a:p>
      </dgm:t>
    </dgm:pt>
    <dgm:pt modelId="{7DFFD62B-B789-4194-B10C-34B5A82A1FCA}" type="parTrans" cxnId="{C1AE11EE-F855-464D-99B4-DD03FDB983A2}">
      <dgm:prSet/>
      <dgm:spPr/>
      <dgm:t>
        <a:bodyPr/>
        <a:lstStyle/>
        <a:p>
          <a:endParaRPr lang="en-US"/>
        </a:p>
      </dgm:t>
    </dgm:pt>
    <dgm:pt modelId="{F7CC32D5-C57F-41A5-974D-59CB77D0A7B6}" type="sibTrans" cxnId="{C1AE11EE-F855-464D-99B4-DD03FDB983A2}">
      <dgm:prSet/>
      <dgm:spPr/>
      <dgm:t>
        <a:bodyPr/>
        <a:lstStyle/>
        <a:p>
          <a:endParaRPr lang="en-US"/>
        </a:p>
      </dgm:t>
    </dgm:pt>
    <dgm:pt modelId="{BA2AA7CF-B6CF-4EC4-8003-85E746DA63AE}">
      <dgm:prSet phldrT="[Text]" custT="1"/>
      <dgm:spPr/>
      <dgm:t>
        <a:bodyPr/>
        <a:lstStyle/>
        <a:p>
          <a:r>
            <a:rPr lang="en-US" sz="1600" dirty="0" smtClean="0"/>
            <a:t>Increasing depth of academic conversations</a:t>
          </a:r>
          <a:endParaRPr lang="en-US" sz="1600" dirty="0"/>
        </a:p>
      </dgm:t>
    </dgm:pt>
    <dgm:pt modelId="{49E0D8ED-C170-4850-9970-8E4E6C8141A2}" type="parTrans" cxnId="{41C5C148-C5FE-42CD-8387-16F26C29D969}">
      <dgm:prSet/>
      <dgm:spPr/>
      <dgm:t>
        <a:bodyPr/>
        <a:lstStyle/>
        <a:p>
          <a:endParaRPr lang="en-US"/>
        </a:p>
      </dgm:t>
    </dgm:pt>
    <dgm:pt modelId="{C4A09850-FA98-45D6-AED3-947BE338439B}" type="sibTrans" cxnId="{41C5C148-C5FE-42CD-8387-16F26C29D969}">
      <dgm:prSet/>
      <dgm:spPr/>
      <dgm:t>
        <a:bodyPr/>
        <a:lstStyle/>
        <a:p>
          <a:endParaRPr lang="en-US"/>
        </a:p>
      </dgm:t>
    </dgm:pt>
    <dgm:pt modelId="{33066457-AC2F-4BB1-BB17-7970D290EF79}">
      <dgm:prSet custT="1"/>
      <dgm:spPr/>
      <dgm:t>
        <a:bodyPr/>
        <a:lstStyle/>
        <a:p>
          <a:r>
            <a:rPr lang="en-US" sz="1600" dirty="0" smtClean="0"/>
            <a:t>Setting up physical environment that promotes conversation</a:t>
          </a:r>
          <a:endParaRPr lang="en-US" sz="1600" dirty="0"/>
        </a:p>
      </dgm:t>
    </dgm:pt>
    <dgm:pt modelId="{54723BDD-C155-430A-A580-0B905480F309}" type="parTrans" cxnId="{B81E857F-722B-49EF-A54A-50F1EE610DD4}">
      <dgm:prSet/>
      <dgm:spPr/>
      <dgm:t>
        <a:bodyPr/>
        <a:lstStyle/>
        <a:p>
          <a:endParaRPr lang="en-US"/>
        </a:p>
      </dgm:t>
    </dgm:pt>
    <dgm:pt modelId="{FFA6C414-CE42-4279-B361-38BC3B89373C}" type="sibTrans" cxnId="{B81E857F-722B-49EF-A54A-50F1EE610DD4}">
      <dgm:prSet/>
      <dgm:spPr/>
      <dgm:t>
        <a:bodyPr/>
        <a:lstStyle/>
        <a:p>
          <a:endParaRPr lang="en-US"/>
        </a:p>
      </dgm:t>
    </dgm:pt>
    <dgm:pt modelId="{03DFF705-C8FA-4AC2-B0E3-E17F390EED08}" type="pres">
      <dgm:prSet presAssocID="{4C26F81B-C59F-4D5B-9A73-D1463873730D}" presName="arrowDiagram" presStyleCnt="0">
        <dgm:presLayoutVars>
          <dgm:chMax val="5"/>
          <dgm:dir/>
          <dgm:resizeHandles val="exact"/>
        </dgm:presLayoutVars>
      </dgm:prSet>
      <dgm:spPr/>
    </dgm:pt>
    <dgm:pt modelId="{F6B9B0E2-D0E1-4529-AF53-5EB99496D8D4}" type="pres">
      <dgm:prSet presAssocID="{4C26F81B-C59F-4D5B-9A73-D1463873730D}" presName="arrow" presStyleLbl="bgShp" presStyleIdx="0" presStyleCnt="1"/>
      <dgm:spPr/>
    </dgm:pt>
    <dgm:pt modelId="{136DFB3E-56FB-46B2-881E-6BE6033DC1B9}" type="pres">
      <dgm:prSet presAssocID="{4C26F81B-C59F-4D5B-9A73-D1463873730D}" presName="arrowDiagram4" presStyleCnt="0"/>
      <dgm:spPr/>
    </dgm:pt>
    <dgm:pt modelId="{AD785B67-BBE1-48CB-AB94-183AA5943932}" type="pres">
      <dgm:prSet presAssocID="{33066457-AC2F-4BB1-BB17-7970D290EF79}" presName="bullet4a" presStyleLbl="node1" presStyleIdx="0" presStyleCnt="4"/>
      <dgm:spPr/>
    </dgm:pt>
    <dgm:pt modelId="{1C8F981D-8A5F-4B32-BA75-9031DFDEA6EC}" type="pres">
      <dgm:prSet presAssocID="{33066457-AC2F-4BB1-BB17-7970D290EF79}" presName="textBox4a" presStyleLbl="revTx" presStyleIdx="0" presStyleCnt="4" custScaleX="121145" custLinFactNeighborX="12717" custLinFactNeighborY="5641">
        <dgm:presLayoutVars>
          <dgm:bulletEnabled val="1"/>
        </dgm:presLayoutVars>
      </dgm:prSet>
      <dgm:spPr/>
      <dgm:t>
        <a:bodyPr/>
        <a:lstStyle/>
        <a:p>
          <a:endParaRPr lang="en-US"/>
        </a:p>
      </dgm:t>
    </dgm:pt>
    <dgm:pt modelId="{80C8F436-81EF-4BD4-B09E-3B761E05071D}" type="pres">
      <dgm:prSet presAssocID="{557B2CCA-99DA-433A-984D-30BF05A86CE8}" presName="bullet4b" presStyleLbl="node1" presStyleIdx="1" presStyleCnt="4"/>
      <dgm:spPr/>
    </dgm:pt>
    <dgm:pt modelId="{AA8C509D-CF79-455A-974B-C2E70D411027}" type="pres">
      <dgm:prSet presAssocID="{557B2CCA-99DA-433A-984D-30BF05A86CE8}" presName="textBox4b" presStyleLbl="revTx" presStyleIdx="1" presStyleCnt="4">
        <dgm:presLayoutVars>
          <dgm:bulletEnabled val="1"/>
        </dgm:presLayoutVars>
      </dgm:prSet>
      <dgm:spPr/>
      <dgm:t>
        <a:bodyPr/>
        <a:lstStyle/>
        <a:p>
          <a:endParaRPr lang="en-US"/>
        </a:p>
      </dgm:t>
    </dgm:pt>
    <dgm:pt modelId="{BEEF83EA-75E1-425F-930A-F759ADC0FF88}" type="pres">
      <dgm:prSet presAssocID="{D37AC0BA-1014-4E3A-A59B-994713A73E85}" presName="bullet4c" presStyleLbl="node1" presStyleIdx="2" presStyleCnt="4"/>
      <dgm:spPr/>
    </dgm:pt>
    <dgm:pt modelId="{3C42FB70-6FE0-457D-8BF0-990B12323FDA}" type="pres">
      <dgm:prSet presAssocID="{D37AC0BA-1014-4E3A-A59B-994713A73E85}" presName="textBox4c" presStyleLbl="revTx" presStyleIdx="2" presStyleCnt="4">
        <dgm:presLayoutVars>
          <dgm:bulletEnabled val="1"/>
        </dgm:presLayoutVars>
      </dgm:prSet>
      <dgm:spPr/>
      <dgm:t>
        <a:bodyPr/>
        <a:lstStyle/>
        <a:p>
          <a:endParaRPr lang="en-US"/>
        </a:p>
      </dgm:t>
    </dgm:pt>
    <dgm:pt modelId="{512C96CF-1673-4A3D-B77B-7B659676C5B0}" type="pres">
      <dgm:prSet presAssocID="{BA2AA7CF-B6CF-4EC4-8003-85E746DA63AE}" presName="bullet4d" presStyleLbl="node1" presStyleIdx="3" presStyleCnt="4"/>
      <dgm:spPr/>
    </dgm:pt>
    <dgm:pt modelId="{F02D5179-DE72-47A9-A779-A387B68BC7F0}" type="pres">
      <dgm:prSet presAssocID="{BA2AA7CF-B6CF-4EC4-8003-85E746DA63AE}" presName="textBox4d" presStyleLbl="revTx" presStyleIdx="3" presStyleCnt="4" custScaleX="128306" custScaleY="100127" custLinFactNeighborX="12243" custLinFactNeighborY="4808">
        <dgm:presLayoutVars>
          <dgm:bulletEnabled val="1"/>
        </dgm:presLayoutVars>
      </dgm:prSet>
      <dgm:spPr/>
      <dgm:t>
        <a:bodyPr/>
        <a:lstStyle/>
        <a:p>
          <a:endParaRPr lang="en-US"/>
        </a:p>
      </dgm:t>
    </dgm:pt>
  </dgm:ptLst>
  <dgm:cxnLst>
    <dgm:cxn modelId="{6E8BC0D8-A2B8-C44C-A4AE-01C3A711B652}" type="presOf" srcId="{33066457-AC2F-4BB1-BB17-7970D290EF79}" destId="{1C8F981D-8A5F-4B32-BA75-9031DFDEA6EC}" srcOrd="0" destOrd="0" presId="urn:microsoft.com/office/officeart/2005/8/layout/arrow2"/>
    <dgm:cxn modelId="{B81E857F-722B-49EF-A54A-50F1EE610DD4}" srcId="{4C26F81B-C59F-4D5B-9A73-D1463873730D}" destId="{33066457-AC2F-4BB1-BB17-7970D290EF79}" srcOrd="0" destOrd="0" parTransId="{54723BDD-C155-430A-A580-0B905480F309}" sibTransId="{FFA6C414-CE42-4279-B361-38BC3B89373C}"/>
    <dgm:cxn modelId="{C1AE11EE-F855-464D-99B4-DD03FDB983A2}" srcId="{4C26F81B-C59F-4D5B-9A73-D1463873730D}" destId="{D37AC0BA-1014-4E3A-A59B-994713A73E85}" srcOrd="2" destOrd="0" parTransId="{7DFFD62B-B789-4194-B10C-34B5A82A1FCA}" sibTransId="{F7CC32D5-C57F-41A5-974D-59CB77D0A7B6}"/>
    <dgm:cxn modelId="{50FBBBEA-945D-0442-BF6B-64CDA1985BBC}" type="presOf" srcId="{4C26F81B-C59F-4D5B-9A73-D1463873730D}" destId="{03DFF705-C8FA-4AC2-B0E3-E17F390EED08}" srcOrd="0" destOrd="0" presId="urn:microsoft.com/office/officeart/2005/8/layout/arrow2"/>
    <dgm:cxn modelId="{B884BEE3-49C6-E84B-9AEE-A8FEAD2344E6}" type="presOf" srcId="{D37AC0BA-1014-4E3A-A59B-994713A73E85}" destId="{3C42FB70-6FE0-457D-8BF0-990B12323FDA}" srcOrd="0" destOrd="0" presId="urn:microsoft.com/office/officeart/2005/8/layout/arrow2"/>
    <dgm:cxn modelId="{A25A0787-7F08-4F7C-BB3A-BC7F9B960A4B}" srcId="{4C26F81B-C59F-4D5B-9A73-D1463873730D}" destId="{557B2CCA-99DA-433A-984D-30BF05A86CE8}" srcOrd="1" destOrd="0" parTransId="{C1B733D9-F55A-4B68-AB76-CDF283E57281}" sibTransId="{9C66C841-2546-48AF-BF6A-68A0AD9E2CD6}"/>
    <dgm:cxn modelId="{41C5C148-C5FE-42CD-8387-16F26C29D969}" srcId="{4C26F81B-C59F-4D5B-9A73-D1463873730D}" destId="{BA2AA7CF-B6CF-4EC4-8003-85E746DA63AE}" srcOrd="3" destOrd="0" parTransId="{49E0D8ED-C170-4850-9970-8E4E6C8141A2}" sibTransId="{C4A09850-FA98-45D6-AED3-947BE338439B}"/>
    <dgm:cxn modelId="{2CE46A5E-3A54-064B-A721-FE126F8D3727}" type="presOf" srcId="{BA2AA7CF-B6CF-4EC4-8003-85E746DA63AE}" destId="{F02D5179-DE72-47A9-A779-A387B68BC7F0}" srcOrd="0" destOrd="0" presId="urn:microsoft.com/office/officeart/2005/8/layout/arrow2"/>
    <dgm:cxn modelId="{7837BFA3-BEEE-E747-B2F7-6FF3A42CDB74}" type="presOf" srcId="{557B2CCA-99DA-433A-984D-30BF05A86CE8}" destId="{AA8C509D-CF79-455A-974B-C2E70D411027}" srcOrd="0" destOrd="0" presId="urn:microsoft.com/office/officeart/2005/8/layout/arrow2"/>
    <dgm:cxn modelId="{91DEEB09-CFBC-9640-A049-C2F394B0D640}" type="presParOf" srcId="{03DFF705-C8FA-4AC2-B0E3-E17F390EED08}" destId="{F6B9B0E2-D0E1-4529-AF53-5EB99496D8D4}" srcOrd="0" destOrd="0" presId="urn:microsoft.com/office/officeart/2005/8/layout/arrow2"/>
    <dgm:cxn modelId="{A9C99C47-234D-E746-99BE-F648638B72EA}" type="presParOf" srcId="{03DFF705-C8FA-4AC2-B0E3-E17F390EED08}" destId="{136DFB3E-56FB-46B2-881E-6BE6033DC1B9}" srcOrd="1" destOrd="0" presId="urn:microsoft.com/office/officeart/2005/8/layout/arrow2"/>
    <dgm:cxn modelId="{68F55F1E-B4AE-1C4A-AA91-11026BC4D18D}" type="presParOf" srcId="{136DFB3E-56FB-46B2-881E-6BE6033DC1B9}" destId="{AD785B67-BBE1-48CB-AB94-183AA5943932}" srcOrd="0" destOrd="0" presId="urn:microsoft.com/office/officeart/2005/8/layout/arrow2"/>
    <dgm:cxn modelId="{2E9B8439-6124-6C4D-AED9-4D3E9948DDBB}" type="presParOf" srcId="{136DFB3E-56FB-46B2-881E-6BE6033DC1B9}" destId="{1C8F981D-8A5F-4B32-BA75-9031DFDEA6EC}" srcOrd="1" destOrd="0" presId="urn:microsoft.com/office/officeart/2005/8/layout/arrow2"/>
    <dgm:cxn modelId="{387C323D-05CD-3A49-AD73-976440AAC519}" type="presParOf" srcId="{136DFB3E-56FB-46B2-881E-6BE6033DC1B9}" destId="{80C8F436-81EF-4BD4-B09E-3B761E05071D}" srcOrd="2" destOrd="0" presId="urn:microsoft.com/office/officeart/2005/8/layout/arrow2"/>
    <dgm:cxn modelId="{E0BFB6C3-4E28-0442-A13B-967FAE809E3D}" type="presParOf" srcId="{136DFB3E-56FB-46B2-881E-6BE6033DC1B9}" destId="{AA8C509D-CF79-455A-974B-C2E70D411027}" srcOrd="3" destOrd="0" presId="urn:microsoft.com/office/officeart/2005/8/layout/arrow2"/>
    <dgm:cxn modelId="{A744C420-16FD-3645-AF8E-B52305C0356A}" type="presParOf" srcId="{136DFB3E-56FB-46B2-881E-6BE6033DC1B9}" destId="{BEEF83EA-75E1-425F-930A-F759ADC0FF88}" srcOrd="4" destOrd="0" presId="urn:microsoft.com/office/officeart/2005/8/layout/arrow2"/>
    <dgm:cxn modelId="{E109AD3E-5C91-294A-BE47-896B4F6C407B}" type="presParOf" srcId="{136DFB3E-56FB-46B2-881E-6BE6033DC1B9}" destId="{3C42FB70-6FE0-457D-8BF0-990B12323FDA}" srcOrd="5" destOrd="0" presId="urn:microsoft.com/office/officeart/2005/8/layout/arrow2"/>
    <dgm:cxn modelId="{C61E0F2C-17CC-B44E-8DA8-1CBCDDFA0020}" type="presParOf" srcId="{136DFB3E-56FB-46B2-881E-6BE6033DC1B9}" destId="{512C96CF-1673-4A3D-B77B-7B659676C5B0}" srcOrd="6" destOrd="0" presId="urn:microsoft.com/office/officeart/2005/8/layout/arrow2"/>
    <dgm:cxn modelId="{8FE75184-A613-AE4F-B2A2-509196622FAE}" type="presParOf" srcId="{136DFB3E-56FB-46B2-881E-6BE6033DC1B9}" destId="{F02D5179-DE72-47A9-A779-A387B68BC7F0}"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26F81B-C59F-4D5B-9A73-D1463873730D}" type="doc">
      <dgm:prSet loTypeId="urn:microsoft.com/office/officeart/2005/8/layout/arrow2" loCatId="process" qsTypeId="urn:microsoft.com/office/officeart/2005/8/quickstyle/simple1" qsCatId="simple" csTypeId="urn:microsoft.com/office/officeart/2005/8/colors/accent1_2" csCatId="accent1" phldr="1"/>
      <dgm:spPr/>
    </dgm:pt>
    <dgm:pt modelId="{557B2CCA-99DA-433A-984D-30BF05A86CE8}">
      <dgm:prSet phldrT="[Text]" custT="1"/>
      <dgm:spPr/>
      <dgm:t>
        <a:bodyPr/>
        <a:lstStyle/>
        <a:p>
          <a:r>
            <a:rPr lang="en-US" sz="1600" dirty="0" smtClean="0"/>
            <a:t>Establishing expectations for academic conversations</a:t>
          </a:r>
          <a:endParaRPr lang="en-US" sz="1600" dirty="0"/>
        </a:p>
      </dgm:t>
    </dgm:pt>
    <dgm:pt modelId="{C1B733D9-F55A-4B68-AB76-CDF283E57281}" type="parTrans" cxnId="{A25A0787-7F08-4F7C-BB3A-BC7F9B960A4B}">
      <dgm:prSet/>
      <dgm:spPr/>
      <dgm:t>
        <a:bodyPr/>
        <a:lstStyle/>
        <a:p>
          <a:endParaRPr lang="en-US"/>
        </a:p>
      </dgm:t>
    </dgm:pt>
    <dgm:pt modelId="{9C66C841-2546-48AF-BF6A-68A0AD9E2CD6}" type="sibTrans" cxnId="{A25A0787-7F08-4F7C-BB3A-BC7F9B960A4B}">
      <dgm:prSet/>
      <dgm:spPr/>
      <dgm:t>
        <a:bodyPr/>
        <a:lstStyle/>
        <a:p>
          <a:endParaRPr lang="en-US"/>
        </a:p>
      </dgm:t>
    </dgm:pt>
    <dgm:pt modelId="{D37AC0BA-1014-4E3A-A59B-994713A73E85}">
      <dgm:prSet phldrT="[Text]" custT="1"/>
      <dgm:spPr/>
      <dgm:t>
        <a:bodyPr/>
        <a:lstStyle/>
        <a:p>
          <a:r>
            <a:rPr lang="en-US" sz="1600" dirty="0" smtClean="0"/>
            <a:t>Implementing conversation  protocols</a:t>
          </a:r>
          <a:endParaRPr lang="en-US" sz="1600" dirty="0"/>
        </a:p>
      </dgm:t>
    </dgm:pt>
    <dgm:pt modelId="{7DFFD62B-B789-4194-B10C-34B5A82A1FCA}" type="parTrans" cxnId="{C1AE11EE-F855-464D-99B4-DD03FDB983A2}">
      <dgm:prSet/>
      <dgm:spPr/>
      <dgm:t>
        <a:bodyPr/>
        <a:lstStyle/>
        <a:p>
          <a:endParaRPr lang="en-US"/>
        </a:p>
      </dgm:t>
    </dgm:pt>
    <dgm:pt modelId="{F7CC32D5-C57F-41A5-974D-59CB77D0A7B6}" type="sibTrans" cxnId="{C1AE11EE-F855-464D-99B4-DD03FDB983A2}">
      <dgm:prSet/>
      <dgm:spPr/>
      <dgm:t>
        <a:bodyPr/>
        <a:lstStyle/>
        <a:p>
          <a:endParaRPr lang="en-US"/>
        </a:p>
      </dgm:t>
    </dgm:pt>
    <dgm:pt modelId="{BA2AA7CF-B6CF-4EC4-8003-85E746DA63AE}">
      <dgm:prSet phldrT="[Text]" custT="1"/>
      <dgm:spPr/>
      <dgm:t>
        <a:bodyPr/>
        <a:lstStyle/>
        <a:p>
          <a:r>
            <a:rPr lang="en-US" sz="1600" dirty="0" smtClean="0"/>
            <a:t>Increasing depth of academic conversations</a:t>
          </a:r>
          <a:endParaRPr lang="en-US" sz="1600" dirty="0"/>
        </a:p>
      </dgm:t>
    </dgm:pt>
    <dgm:pt modelId="{49E0D8ED-C170-4850-9970-8E4E6C8141A2}" type="parTrans" cxnId="{41C5C148-C5FE-42CD-8387-16F26C29D969}">
      <dgm:prSet/>
      <dgm:spPr/>
      <dgm:t>
        <a:bodyPr/>
        <a:lstStyle/>
        <a:p>
          <a:endParaRPr lang="en-US"/>
        </a:p>
      </dgm:t>
    </dgm:pt>
    <dgm:pt modelId="{C4A09850-FA98-45D6-AED3-947BE338439B}" type="sibTrans" cxnId="{41C5C148-C5FE-42CD-8387-16F26C29D969}">
      <dgm:prSet/>
      <dgm:spPr/>
      <dgm:t>
        <a:bodyPr/>
        <a:lstStyle/>
        <a:p>
          <a:endParaRPr lang="en-US"/>
        </a:p>
      </dgm:t>
    </dgm:pt>
    <dgm:pt modelId="{33066457-AC2F-4BB1-BB17-7970D290EF79}">
      <dgm:prSet custT="1"/>
      <dgm:spPr/>
      <dgm:t>
        <a:bodyPr/>
        <a:lstStyle/>
        <a:p>
          <a:r>
            <a:rPr lang="en-US" sz="1600" dirty="0" smtClean="0"/>
            <a:t>Setting up physical environment that promotes conversation</a:t>
          </a:r>
          <a:endParaRPr lang="en-US" sz="1600" dirty="0"/>
        </a:p>
      </dgm:t>
    </dgm:pt>
    <dgm:pt modelId="{54723BDD-C155-430A-A580-0B905480F309}" type="parTrans" cxnId="{B81E857F-722B-49EF-A54A-50F1EE610DD4}">
      <dgm:prSet/>
      <dgm:spPr/>
      <dgm:t>
        <a:bodyPr/>
        <a:lstStyle/>
        <a:p>
          <a:endParaRPr lang="en-US"/>
        </a:p>
      </dgm:t>
    </dgm:pt>
    <dgm:pt modelId="{FFA6C414-CE42-4279-B361-38BC3B89373C}" type="sibTrans" cxnId="{B81E857F-722B-49EF-A54A-50F1EE610DD4}">
      <dgm:prSet/>
      <dgm:spPr/>
      <dgm:t>
        <a:bodyPr/>
        <a:lstStyle/>
        <a:p>
          <a:endParaRPr lang="en-US"/>
        </a:p>
      </dgm:t>
    </dgm:pt>
    <dgm:pt modelId="{03DFF705-C8FA-4AC2-B0E3-E17F390EED08}" type="pres">
      <dgm:prSet presAssocID="{4C26F81B-C59F-4D5B-9A73-D1463873730D}" presName="arrowDiagram" presStyleCnt="0">
        <dgm:presLayoutVars>
          <dgm:chMax val="5"/>
          <dgm:dir/>
          <dgm:resizeHandles val="exact"/>
        </dgm:presLayoutVars>
      </dgm:prSet>
      <dgm:spPr/>
    </dgm:pt>
    <dgm:pt modelId="{F6B9B0E2-D0E1-4529-AF53-5EB99496D8D4}" type="pres">
      <dgm:prSet presAssocID="{4C26F81B-C59F-4D5B-9A73-D1463873730D}" presName="arrow" presStyleLbl="bgShp" presStyleIdx="0" presStyleCnt="1"/>
      <dgm:spPr/>
    </dgm:pt>
    <dgm:pt modelId="{136DFB3E-56FB-46B2-881E-6BE6033DC1B9}" type="pres">
      <dgm:prSet presAssocID="{4C26F81B-C59F-4D5B-9A73-D1463873730D}" presName="arrowDiagram4" presStyleCnt="0"/>
      <dgm:spPr/>
    </dgm:pt>
    <dgm:pt modelId="{AD785B67-BBE1-48CB-AB94-183AA5943932}" type="pres">
      <dgm:prSet presAssocID="{33066457-AC2F-4BB1-BB17-7970D290EF79}" presName="bullet4a" presStyleLbl="node1" presStyleIdx="0" presStyleCnt="4"/>
      <dgm:spPr/>
    </dgm:pt>
    <dgm:pt modelId="{1C8F981D-8A5F-4B32-BA75-9031DFDEA6EC}" type="pres">
      <dgm:prSet presAssocID="{33066457-AC2F-4BB1-BB17-7970D290EF79}" presName="textBox4a" presStyleLbl="revTx" presStyleIdx="0" presStyleCnt="4" custScaleX="121145" custLinFactNeighborX="12717" custLinFactNeighborY="5641">
        <dgm:presLayoutVars>
          <dgm:bulletEnabled val="1"/>
        </dgm:presLayoutVars>
      </dgm:prSet>
      <dgm:spPr/>
      <dgm:t>
        <a:bodyPr/>
        <a:lstStyle/>
        <a:p>
          <a:endParaRPr lang="en-US"/>
        </a:p>
      </dgm:t>
    </dgm:pt>
    <dgm:pt modelId="{80C8F436-81EF-4BD4-B09E-3B761E05071D}" type="pres">
      <dgm:prSet presAssocID="{557B2CCA-99DA-433A-984D-30BF05A86CE8}" presName="bullet4b" presStyleLbl="node1" presStyleIdx="1" presStyleCnt="4"/>
      <dgm:spPr/>
    </dgm:pt>
    <dgm:pt modelId="{AA8C509D-CF79-455A-974B-C2E70D411027}" type="pres">
      <dgm:prSet presAssocID="{557B2CCA-99DA-433A-984D-30BF05A86CE8}" presName="textBox4b" presStyleLbl="revTx" presStyleIdx="1" presStyleCnt="4">
        <dgm:presLayoutVars>
          <dgm:bulletEnabled val="1"/>
        </dgm:presLayoutVars>
      </dgm:prSet>
      <dgm:spPr/>
      <dgm:t>
        <a:bodyPr/>
        <a:lstStyle/>
        <a:p>
          <a:endParaRPr lang="en-US"/>
        </a:p>
      </dgm:t>
    </dgm:pt>
    <dgm:pt modelId="{BEEF83EA-75E1-425F-930A-F759ADC0FF88}" type="pres">
      <dgm:prSet presAssocID="{D37AC0BA-1014-4E3A-A59B-994713A73E85}" presName="bullet4c" presStyleLbl="node1" presStyleIdx="2" presStyleCnt="4"/>
      <dgm:spPr/>
    </dgm:pt>
    <dgm:pt modelId="{3C42FB70-6FE0-457D-8BF0-990B12323FDA}" type="pres">
      <dgm:prSet presAssocID="{D37AC0BA-1014-4E3A-A59B-994713A73E85}" presName="textBox4c" presStyleLbl="revTx" presStyleIdx="2" presStyleCnt="4">
        <dgm:presLayoutVars>
          <dgm:bulletEnabled val="1"/>
        </dgm:presLayoutVars>
      </dgm:prSet>
      <dgm:spPr/>
      <dgm:t>
        <a:bodyPr/>
        <a:lstStyle/>
        <a:p>
          <a:endParaRPr lang="en-US"/>
        </a:p>
      </dgm:t>
    </dgm:pt>
    <dgm:pt modelId="{512C96CF-1673-4A3D-B77B-7B659676C5B0}" type="pres">
      <dgm:prSet presAssocID="{BA2AA7CF-B6CF-4EC4-8003-85E746DA63AE}" presName="bullet4d" presStyleLbl="node1" presStyleIdx="3" presStyleCnt="4"/>
      <dgm:spPr/>
    </dgm:pt>
    <dgm:pt modelId="{F02D5179-DE72-47A9-A779-A387B68BC7F0}" type="pres">
      <dgm:prSet presAssocID="{BA2AA7CF-B6CF-4EC4-8003-85E746DA63AE}" presName="textBox4d" presStyleLbl="revTx" presStyleIdx="3" presStyleCnt="4" custScaleX="128306" custScaleY="100127" custLinFactNeighborX="12243" custLinFactNeighborY="4808">
        <dgm:presLayoutVars>
          <dgm:bulletEnabled val="1"/>
        </dgm:presLayoutVars>
      </dgm:prSet>
      <dgm:spPr/>
      <dgm:t>
        <a:bodyPr/>
        <a:lstStyle/>
        <a:p>
          <a:endParaRPr lang="en-US"/>
        </a:p>
      </dgm:t>
    </dgm:pt>
  </dgm:ptLst>
  <dgm:cxnLst>
    <dgm:cxn modelId="{C1AE11EE-F855-464D-99B4-DD03FDB983A2}" srcId="{4C26F81B-C59F-4D5B-9A73-D1463873730D}" destId="{D37AC0BA-1014-4E3A-A59B-994713A73E85}" srcOrd="2" destOrd="0" parTransId="{7DFFD62B-B789-4194-B10C-34B5A82A1FCA}" sibTransId="{F7CC32D5-C57F-41A5-974D-59CB77D0A7B6}"/>
    <dgm:cxn modelId="{A25A0787-7F08-4F7C-BB3A-BC7F9B960A4B}" srcId="{4C26F81B-C59F-4D5B-9A73-D1463873730D}" destId="{557B2CCA-99DA-433A-984D-30BF05A86CE8}" srcOrd="1" destOrd="0" parTransId="{C1B733D9-F55A-4B68-AB76-CDF283E57281}" sibTransId="{9C66C841-2546-48AF-BF6A-68A0AD9E2CD6}"/>
    <dgm:cxn modelId="{CC158AF5-3C6A-F14B-A147-8E67346D8840}" type="presOf" srcId="{557B2CCA-99DA-433A-984D-30BF05A86CE8}" destId="{AA8C509D-CF79-455A-974B-C2E70D411027}" srcOrd="0" destOrd="0" presId="urn:microsoft.com/office/officeart/2005/8/layout/arrow2"/>
    <dgm:cxn modelId="{B81E857F-722B-49EF-A54A-50F1EE610DD4}" srcId="{4C26F81B-C59F-4D5B-9A73-D1463873730D}" destId="{33066457-AC2F-4BB1-BB17-7970D290EF79}" srcOrd="0" destOrd="0" parTransId="{54723BDD-C155-430A-A580-0B905480F309}" sibTransId="{FFA6C414-CE42-4279-B361-38BC3B89373C}"/>
    <dgm:cxn modelId="{D3321049-2DBD-6548-B916-F0B9AD71AE2D}" type="presOf" srcId="{D37AC0BA-1014-4E3A-A59B-994713A73E85}" destId="{3C42FB70-6FE0-457D-8BF0-990B12323FDA}" srcOrd="0" destOrd="0" presId="urn:microsoft.com/office/officeart/2005/8/layout/arrow2"/>
    <dgm:cxn modelId="{EEB90C82-F4D8-4B48-8784-F7D5BC570B42}" type="presOf" srcId="{33066457-AC2F-4BB1-BB17-7970D290EF79}" destId="{1C8F981D-8A5F-4B32-BA75-9031DFDEA6EC}" srcOrd="0" destOrd="0" presId="urn:microsoft.com/office/officeart/2005/8/layout/arrow2"/>
    <dgm:cxn modelId="{8476A9D5-FAA5-9B43-A758-72928C4CBA78}" type="presOf" srcId="{4C26F81B-C59F-4D5B-9A73-D1463873730D}" destId="{03DFF705-C8FA-4AC2-B0E3-E17F390EED08}" srcOrd="0" destOrd="0" presId="urn:microsoft.com/office/officeart/2005/8/layout/arrow2"/>
    <dgm:cxn modelId="{41C5C148-C5FE-42CD-8387-16F26C29D969}" srcId="{4C26F81B-C59F-4D5B-9A73-D1463873730D}" destId="{BA2AA7CF-B6CF-4EC4-8003-85E746DA63AE}" srcOrd="3" destOrd="0" parTransId="{49E0D8ED-C170-4850-9970-8E4E6C8141A2}" sibTransId="{C4A09850-FA98-45D6-AED3-947BE338439B}"/>
    <dgm:cxn modelId="{76CDFF75-24C6-B541-9013-E0EF8E69133C}" type="presOf" srcId="{BA2AA7CF-B6CF-4EC4-8003-85E746DA63AE}" destId="{F02D5179-DE72-47A9-A779-A387B68BC7F0}" srcOrd="0" destOrd="0" presId="urn:microsoft.com/office/officeart/2005/8/layout/arrow2"/>
    <dgm:cxn modelId="{F9FE7EEF-B91C-1E41-AE88-6B7D3BD4776B}" type="presParOf" srcId="{03DFF705-C8FA-4AC2-B0E3-E17F390EED08}" destId="{F6B9B0E2-D0E1-4529-AF53-5EB99496D8D4}" srcOrd="0" destOrd="0" presId="urn:microsoft.com/office/officeart/2005/8/layout/arrow2"/>
    <dgm:cxn modelId="{F42F421A-0A59-8D43-92E8-D4715568EF98}" type="presParOf" srcId="{03DFF705-C8FA-4AC2-B0E3-E17F390EED08}" destId="{136DFB3E-56FB-46B2-881E-6BE6033DC1B9}" srcOrd="1" destOrd="0" presId="urn:microsoft.com/office/officeart/2005/8/layout/arrow2"/>
    <dgm:cxn modelId="{994B19B1-3322-2147-8DE4-93CF659F5C13}" type="presParOf" srcId="{136DFB3E-56FB-46B2-881E-6BE6033DC1B9}" destId="{AD785B67-BBE1-48CB-AB94-183AA5943932}" srcOrd="0" destOrd="0" presId="urn:microsoft.com/office/officeart/2005/8/layout/arrow2"/>
    <dgm:cxn modelId="{15E1B7EE-8CF3-634B-ABF9-D461EAEC65F1}" type="presParOf" srcId="{136DFB3E-56FB-46B2-881E-6BE6033DC1B9}" destId="{1C8F981D-8A5F-4B32-BA75-9031DFDEA6EC}" srcOrd="1" destOrd="0" presId="urn:microsoft.com/office/officeart/2005/8/layout/arrow2"/>
    <dgm:cxn modelId="{0668511A-0E40-DC4A-9453-A1C31B48209F}" type="presParOf" srcId="{136DFB3E-56FB-46B2-881E-6BE6033DC1B9}" destId="{80C8F436-81EF-4BD4-B09E-3B761E05071D}" srcOrd="2" destOrd="0" presId="urn:microsoft.com/office/officeart/2005/8/layout/arrow2"/>
    <dgm:cxn modelId="{D6F174A5-5DCD-C747-B971-F9676216209A}" type="presParOf" srcId="{136DFB3E-56FB-46B2-881E-6BE6033DC1B9}" destId="{AA8C509D-CF79-455A-974B-C2E70D411027}" srcOrd="3" destOrd="0" presId="urn:microsoft.com/office/officeart/2005/8/layout/arrow2"/>
    <dgm:cxn modelId="{ED2BC6F8-887C-664D-941C-3D6F83BC7AA0}" type="presParOf" srcId="{136DFB3E-56FB-46B2-881E-6BE6033DC1B9}" destId="{BEEF83EA-75E1-425F-930A-F759ADC0FF88}" srcOrd="4" destOrd="0" presId="urn:microsoft.com/office/officeart/2005/8/layout/arrow2"/>
    <dgm:cxn modelId="{3CB38C74-97E0-B84E-A321-42CB0F51BE30}" type="presParOf" srcId="{136DFB3E-56FB-46B2-881E-6BE6033DC1B9}" destId="{3C42FB70-6FE0-457D-8BF0-990B12323FDA}" srcOrd="5" destOrd="0" presId="urn:microsoft.com/office/officeart/2005/8/layout/arrow2"/>
    <dgm:cxn modelId="{588852FE-8D11-9F4E-919B-1109617F84B5}" type="presParOf" srcId="{136DFB3E-56FB-46B2-881E-6BE6033DC1B9}" destId="{512C96CF-1673-4A3D-B77B-7B659676C5B0}" srcOrd="6" destOrd="0" presId="urn:microsoft.com/office/officeart/2005/8/layout/arrow2"/>
    <dgm:cxn modelId="{5909D8E3-EB5D-F34D-93C5-90026F3869B6}" type="presParOf" srcId="{136DFB3E-56FB-46B2-881E-6BE6033DC1B9}" destId="{F02D5179-DE72-47A9-A779-A387B68BC7F0}" srcOrd="7"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B9B0E2-D0E1-4529-AF53-5EB99496D8D4}">
      <dsp:nvSpPr>
        <dsp:cNvPr id="0" name=""/>
        <dsp:cNvSpPr/>
      </dsp:nvSpPr>
      <dsp:spPr>
        <a:xfrm>
          <a:off x="0" y="135592"/>
          <a:ext cx="6553200" cy="409575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785B67-BBE1-48CB-AB94-183AA5943932}">
      <dsp:nvSpPr>
        <dsp:cNvPr id="0" name=""/>
        <dsp:cNvSpPr/>
      </dsp:nvSpPr>
      <dsp:spPr>
        <a:xfrm>
          <a:off x="645490" y="3181192"/>
          <a:ext cx="150723" cy="1507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8F981D-8A5F-4B32-BA75-9031DFDEA6EC}">
      <dsp:nvSpPr>
        <dsp:cNvPr id="0" name=""/>
        <dsp:cNvSpPr/>
      </dsp:nvSpPr>
      <dsp:spPr>
        <a:xfrm>
          <a:off x="744883" y="3311541"/>
          <a:ext cx="1357547" cy="974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865" tIns="0" rIns="0" bIns="0" numCol="1" spcCol="1270" anchor="t" anchorCtr="0">
          <a:noAutofit/>
        </a:bodyPr>
        <a:lstStyle/>
        <a:p>
          <a:pPr lvl="0" algn="l" defTabSz="711200">
            <a:lnSpc>
              <a:spcPct val="90000"/>
            </a:lnSpc>
            <a:spcBef>
              <a:spcPct val="0"/>
            </a:spcBef>
            <a:spcAft>
              <a:spcPct val="35000"/>
            </a:spcAft>
          </a:pPr>
          <a:r>
            <a:rPr lang="en-US" sz="1600" kern="1200" dirty="0" smtClean="0"/>
            <a:t>Setting up physical environment that promotes conversation</a:t>
          </a:r>
          <a:endParaRPr lang="en-US" sz="1600" kern="1200" dirty="0"/>
        </a:p>
      </dsp:txBody>
      <dsp:txXfrm>
        <a:off x="744883" y="3311541"/>
        <a:ext cx="1357547" cy="974788"/>
      </dsp:txXfrm>
    </dsp:sp>
    <dsp:sp modelId="{80C8F436-81EF-4BD4-B09E-3B761E05071D}">
      <dsp:nvSpPr>
        <dsp:cNvPr id="0" name=""/>
        <dsp:cNvSpPr/>
      </dsp:nvSpPr>
      <dsp:spPr>
        <a:xfrm>
          <a:off x="1710385" y="2228520"/>
          <a:ext cx="262128" cy="2621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8C509D-CF79-455A-974B-C2E70D411027}">
      <dsp:nvSpPr>
        <dsp:cNvPr id="0" name=""/>
        <dsp:cNvSpPr/>
      </dsp:nvSpPr>
      <dsp:spPr>
        <a:xfrm>
          <a:off x="1841449" y="2359584"/>
          <a:ext cx="1376172" cy="1871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896" tIns="0" rIns="0" bIns="0" numCol="1" spcCol="1270" anchor="t" anchorCtr="0">
          <a:noAutofit/>
        </a:bodyPr>
        <a:lstStyle/>
        <a:p>
          <a:pPr lvl="0" algn="l" defTabSz="711200">
            <a:lnSpc>
              <a:spcPct val="90000"/>
            </a:lnSpc>
            <a:spcBef>
              <a:spcPct val="0"/>
            </a:spcBef>
            <a:spcAft>
              <a:spcPct val="35000"/>
            </a:spcAft>
          </a:pPr>
          <a:r>
            <a:rPr lang="en-US" sz="1600" kern="1200" dirty="0" smtClean="0"/>
            <a:t>Establishing expectations for academic conversations</a:t>
          </a:r>
          <a:endParaRPr lang="en-US" sz="1600" kern="1200" dirty="0"/>
        </a:p>
      </dsp:txBody>
      <dsp:txXfrm>
        <a:off x="1841449" y="2359584"/>
        <a:ext cx="1376172" cy="1871757"/>
      </dsp:txXfrm>
    </dsp:sp>
    <dsp:sp modelId="{BEEF83EA-75E1-425F-930A-F759ADC0FF88}">
      <dsp:nvSpPr>
        <dsp:cNvPr id="0" name=""/>
        <dsp:cNvSpPr/>
      </dsp:nvSpPr>
      <dsp:spPr>
        <a:xfrm>
          <a:off x="3070174" y="1526509"/>
          <a:ext cx="347319" cy="3473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42FB70-6FE0-457D-8BF0-990B12323FDA}">
      <dsp:nvSpPr>
        <dsp:cNvPr id="0" name=""/>
        <dsp:cNvSpPr/>
      </dsp:nvSpPr>
      <dsp:spPr>
        <a:xfrm>
          <a:off x="3243834" y="1700169"/>
          <a:ext cx="1376172" cy="2531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037" tIns="0" rIns="0" bIns="0" numCol="1" spcCol="1270" anchor="t" anchorCtr="0">
          <a:noAutofit/>
        </a:bodyPr>
        <a:lstStyle/>
        <a:p>
          <a:pPr lvl="0" algn="l" defTabSz="711200">
            <a:lnSpc>
              <a:spcPct val="90000"/>
            </a:lnSpc>
            <a:spcBef>
              <a:spcPct val="0"/>
            </a:spcBef>
            <a:spcAft>
              <a:spcPct val="35000"/>
            </a:spcAft>
          </a:pPr>
          <a:r>
            <a:rPr lang="en-US" sz="1600" kern="1200" dirty="0" smtClean="0"/>
            <a:t>Implementing conversation  protocols</a:t>
          </a:r>
          <a:endParaRPr lang="en-US" sz="1600" kern="1200" dirty="0"/>
        </a:p>
      </dsp:txBody>
      <dsp:txXfrm>
        <a:off x="3243834" y="1700169"/>
        <a:ext cx="1376172" cy="2531173"/>
      </dsp:txXfrm>
    </dsp:sp>
    <dsp:sp modelId="{512C96CF-1673-4A3D-B77B-7B659676C5B0}">
      <dsp:nvSpPr>
        <dsp:cNvPr id="0" name=""/>
        <dsp:cNvSpPr/>
      </dsp:nvSpPr>
      <dsp:spPr>
        <a:xfrm>
          <a:off x="4551197" y="1062051"/>
          <a:ext cx="465277" cy="46527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2D5179-DE72-47A9-A779-A387B68BC7F0}">
      <dsp:nvSpPr>
        <dsp:cNvPr id="0" name=""/>
        <dsp:cNvSpPr/>
      </dsp:nvSpPr>
      <dsp:spPr>
        <a:xfrm>
          <a:off x="4757551" y="1428417"/>
          <a:ext cx="1765711" cy="2940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541" tIns="0" rIns="0" bIns="0" numCol="1" spcCol="1270" anchor="t" anchorCtr="0">
          <a:noAutofit/>
        </a:bodyPr>
        <a:lstStyle/>
        <a:p>
          <a:pPr lvl="0" algn="l" defTabSz="711200">
            <a:lnSpc>
              <a:spcPct val="90000"/>
            </a:lnSpc>
            <a:spcBef>
              <a:spcPct val="0"/>
            </a:spcBef>
            <a:spcAft>
              <a:spcPct val="35000"/>
            </a:spcAft>
          </a:pPr>
          <a:r>
            <a:rPr lang="en-US" sz="1600" kern="1200" dirty="0" smtClean="0"/>
            <a:t>Increasing depth of academic conversations</a:t>
          </a:r>
          <a:endParaRPr lang="en-US" sz="1600" kern="1200" dirty="0"/>
        </a:p>
      </dsp:txBody>
      <dsp:txXfrm>
        <a:off x="4757551" y="1428417"/>
        <a:ext cx="1765711" cy="29403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B9B0E2-D0E1-4529-AF53-5EB99496D8D4}">
      <dsp:nvSpPr>
        <dsp:cNvPr id="0" name=""/>
        <dsp:cNvSpPr/>
      </dsp:nvSpPr>
      <dsp:spPr>
        <a:xfrm>
          <a:off x="0" y="135592"/>
          <a:ext cx="6553200" cy="409575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785B67-BBE1-48CB-AB94-183AA5943932}">
      <dsp:nvSpPr>
        <dsp:cNvPr id="0" name=""/>
        <dsp:cNvSpPr/>
      </dsp:nvSpPr>
      <dsp:spPr>
        <a:xfrm>
          <a:off x="645490" y="3181192"/>
          <a:ext cx="150723" cy="15072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8F981D-8A5F-4B32-BA75-9031DFDEA6EC}">
      <dsp:nvSpPr>
        <dsp:cNvPr id="0" name=""/>
        <dsp:cNvSpPr/>
      </dsp:nvSpPr>
      <dsp:spPr>
        <a:xfrm>
          <a:off x="744883" y="3311541"/>
          <a:ext cx="1357547" cy="9747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865" tIns="0" rIns="0" bIns="0" numCol="1" spcCol="1270" anchor="t" anchorCtr="0">
          <a:noAutofit/>
        </a:bodyPr>
        <a:lstStyle/>
        <a:p>
          <a:pPr lvl="0" algn="l" defTabSz="711200">
            <a:lnSpc>
              <a:spcPct val="90000"/>
            </a:lnSpc>
            <a:spcBef>
              <a:spcPct val="0"/>
            </a:spcBef>
            <a:spcAft>
              <a:spcPct val="35000"/>
            </a:spcAft>
          </a:pPr>
          <a:r>
            <a:rPr lang="en-US" sz="1600" kern="1200" dirty="0" smtClean="0"/>
            <a:t>Setting up physical environment that promotes conversation</a:t>
          </a:r>
          <a:endParaRPr lang="en-US" sz="1600" kern="1200" dirty="0"/>
        </a:p>
      </dsp:txBody>
      <dsp:txXfrm>
        <a:off x="744883" y="3311541"/>
        <a:ext cx="1357547" cy="974788"/>
      </dsp:txXfrm>
    </dsp:sp>
    <dsp:sp modelId="{80C8F436-81EF-4BD4-B09E-3B761E05071D}">
      <dsp:nvSpPr>
        <dsp:cNvPr id="0" name=""/>
        <dsp:cNvSpPr/>
      </dsp:nvSpPr>
      <dsp:spPr>
        <a:xfrm>
          <a:off x="1710385" y="2228520"/>
          <a:ext cx="262128" cy="26212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8C509D-CF79-455A-974B-C2E70D411027}">
      <dsp:nvSpPr>
        <dsp:cNvPr id="0" name=""/>
        <dsp:cNvSpPr/>
      </dsp:nvSpPr>
      <dsp:spPr>
        <a:xfrm>
          <a:off x="1841449" y="2359584"/>
          <a:ext cx="1376172" cy="18717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896" tIns="0" rIns="0" bIns="0" numCol="1" spcCol="1270" anchor="t" anchorCtr="0">
          <a:noAutofit/>
        </a:bodyPr>
        <a:lstStyle/>
        <a:p>
          <a:pPr lvl="0" algn="l" defTabSz="711200">
            <a:lnSpc>
              <a:spcPct val="90000"/>
            </a:lnSpc>
            <a:spcBef>
              <a:spcPct val="0"/>
            </a:spcBef>
            <a:spcAft>
              <a:spcPct val="35000"/>
            </a:spcAft>
          </a:pPr>
          <a:r>
            <a:rPr lang="en-US" sz="1600" kern="1200" dirty="0" smtClean="0"/>
            <a:t>Establishing expectations for academic conversations</a:t>
          </a:r>
          <a:endParaRPr lang="en-US" sz="1600" kern="1200" dirty="0"/>
        </a:p>
      </dsp:txBody>
      <dsp:txXfrm>
        <a:off x="1841449" y="2359584"/>
        <a:ext cx="1376172" cy="1871757"/>
      </dsp:txXfrm>
    </dsp:sp>
    <dsp:sp modelId="{BEEF83EA-75E1-425F-930A-F759ADC0FF88}">
      <dsp:nvSpPr>
        <dsp:cNvPr id="0" name=""/>
        <dsp:cNvSpPr/>
      </dsp:nvSpPr>
      <dsp:spPr>
        <a:xfrm>
          <a:off x="3070174" y="1526509"/>
          <a:ext cx="347319" cy="3473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42FB70-6FE0-457D-8BF0-990B12323FDA}">
      <dsp:nvSpPr>
        <dsp:cNvPr id="0" name=""/>
        <dsp:cNvSpPr/>
      </dsp:nvSpPr>
      <dsp:spPr>
        <a:xfrm>
          <a:off x="3243834" y="1700169"/>
          <a:ext cx="1376172" cy="25311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037" tIns="0" rIns="0" bIns="0" numCol="1" spcCol="1270" anchor="t" anchorCtr="0">
          <a:noAutofit/>
        </a:bodyPr>
        <a:lstStyle/>
        <a:p>
          <a:pPr lvl="0" algn="l" defTabSz="711200">
            <a:lnSpc>
              <a:spcPct val="90000"/>
            </a:lnSpc>
            <a:spcBef>
              <a:spcPct val="0"/>
            </a:spcBef>
            <a:spcAft>
              <a:spcPct val="35000"/>
            </a:spcAft>
          </a:pPr>
          <a:r>
            <a:rPr lang="en-US" sz="1600" kern="1200" dirty="0" smtClean="0"/>
            <a:t>Implementing conversation  protocols</a:t>
          </a:r>
          <a:endParaRPr lang="en-US" sz="1600" kern="1200" dirty="0"/>
        </a:p>
      </dsp:txBody>
      <dsp:txXfrm>
        <a:off x="3243834" y="1700169"/>
        <a:ext cx="1376172" cy="2531173"/>
      </dsp:txXfrm>
    </dsp:sp>
    <dsp:sp modelId="{512C96CF-1673-4A3D-B77B-7B659676C5B0}">
      <dsp:nvSpPr>
        <dsp:cNvPr id="0" name=""/>
        <dsp:cNvSpPr/>
      </dsp:nvSpPr>
      <dsp:spPr>
        <a:xfrm>
          <a:off x="4551197" y="1062051"/>
          <a:ext cx="465277" cy="46527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2D5179-DE72-47A9-A779-A387B68BC7F0}">
      <dsp:nvSpPr>
        <dsp:cNvPr id="0" name=""/>
        <dsp:cNvSpPr/>
      </dsp:nvSpPr>
      <dsp:spPr>
        <a:xfrm>
          <a:off x="4757551" y="1428417"/>
          <a:ext cx="1765711" cy="29403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6541" tIns="0" rIns="0" bIns="0" numCol="1" spcCol="1270" anchor="t" anchorCtr="0">
          <a:noAutofit/>
        </a:bodyPr>
        <a:lstStyle/>
        <a:p>
          <a:pPr lvl="0" algn="l" defTabSz="711200">
            <a:lnSpc>
              <a:spcPct val="90000"/>
            </a:lnSpc>
            <a:spcBef>
              <a:spcPct val="0"/>
            </a:spcBef>
            <a:spcAft>
              <a:spcPct val="35000"/>
            </a:spcAft>
          </a:pPr>
          <a:r>
            <a:rPr lang="en-US" sz="1600" kern="1200" dirty="0" smtClean="0"/>
            <a:t>Increasing depth of academic conversations</a:t>
          </a:r>
          <a:endParaRPr lang="en-US" sz="1600" kern="1200" dirty="0"/>
        </a:p>
      </dsp:txBody>
      <dsp:txXfrm>
        <a:off x="4757551" y="1428417"/>
        <a:ext cx="1765711" cy="2940382"/>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212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36768" y="0"/>
            <a:ext cx="3011699" cy="462120"/>
          </a:xfrm>
          <a:prstGeom prst="rect">
            <a:avLst/>
          </a:prstGeom>
        </p:spPr>
        <p:txBody>
          <a:bodyPr vert="horz" lIns="91440" tIns="45720" rIns="91440" bIns="45720" rtlCol="0"/>
          <a:lstStyle>
            <a:lvl1pPr algn="r">
              <a:defRPr sz="1200"/>
            </a:lvl1pPr>
          </a:lstStyle>
          <a:p>
            <a:fld id="{BDC7E070-0954-4E6B-A953-1F74F70B0E8C}" type="datetimeFigureOut">
              <a:rPr lang="en-US" smtClean="0"/>
              <a:t>1/16/2015</a:t>
            </a:fld>
            <a:endParaRPr lang="en-US" dirty="0"/>
          </a:p>
        </p:txBody>
      </p:sp>
      <p:sp>
        <p:nvSpPr>
          <p:cNvPr id="4" name="Footer Placeholder 3"/>
          <p:cNvSpPr>
            <a:spLocks noGrp="1"/>
          </p:cNvSpPr>
          <p:nvPr>
            <p:ph type="ftr" sz="quarter" idx="2"/>
          </p:nvPr>
        </p:nvSpPr>
        <p:spPr>
          <a:xfrm>
            <a:off x="0" y="8772378"/>
            <a:ext cx="3011699" cy="46212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36768" y="8772378"/>
            <a:ext cx="3011699" cy="462120"/>
          </a:xfrm>
          <a:prstGeom prst="rect">
            <a:avLst/>
          </a:prstGeom>
        </p:spPr>
        <p:txBody>
          <a:bodyPr vert="horz" lIns="91440" tIns="45720" rIns="91440" bIns="45720" rtlCol="0" anchor="b"/>
          <a:lstStyle>
            <a:lvl1pPr algn="r">
              <a:defRPr sz="1200"/>
            </a:lvl1pPr>
          </a:lstStyle>
          <a:p>
            <a:fld id="{3A0CFFCC-51EF-4D03-9720-4C976BF68B5B}" type="slidenum">
              <a:rPr lang="en-US" smtClean="0"/>
              <a:t>‹#›</a:t>
            </a:fld>
            <a:endParaRPr lang="en-US" dirty="0"/>
          </a:p>
        </p:txBody>
      </p:sp>
    </p:spTree>
    <p:extLst>
      <p:ext uri="{BB962C8B-B14F-4D97-AF65-F5344CB8AC3E}">
        <p14:creationId xmlns:p14="http://schemas.microsoft.com/office/powerpoint/2010/main" val="39270509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4"/>
            <a:ext cx="3011699" cy="463407"/>
          </a:xfrm>
          <a:prstGeom prst="rect">
            <a:avLst/>
          </a:prstGeom>
        </p:spPr>
        <p:txBody>
          <a:bodyPr vert="horz" lIns="92472" tIns="46235" rIns="92472" bIns="46235" rtlCol="0"/>
          <a:lstStyle>
            <a:lvl1pPr algn="l">
              <a:defRPr sz="1200"/>
            </a:lvl1pPr>
          </a:lstStyle>
          <a:p>
            <a:endParaRPr lang="en-US" dirty="0"/>
          </a:p>
        </p:txBody>
      </p:sp>
      <p:sp>
        <p:nvSpPr>
          <p:cNvPr id="3" name="Date Placeholder 2"/>
          <p:cNvSpPr>
            <a:spLocks noGrp="1"/>
          </p:cNvSpPr>
          <p:nvPr>
            <p:ph type="dt" idx="1"/>
          </p:nvPr>
        </p:nvSpPr>
        <p:spPr>
          <a:xfrm>
            <a:off x="3936768" y="4"/>
            <a:ext cx="3011699" cy="463407"/>
          </a:xfrm>
          <a:prstGeom prst="rect">
            <a:avLst/>
          </a:prstGeom>
        </p:spPr>
        <p:txBody>
          <a:bodyPr vert="horz" lIns="92472" tIns="46235" rIns="92472" bIns="46235" rtlCol="0"/>
          <a:lstStyle>
            <a:lvl1pPr algn="r">
              <a:defRPr sz="1200"/>
            </a:lvl1pPr>
          </a:lstStyle>
          <a:p>
            <a:fld id="{3B00B56A-1FF1-4473-BD78-3B9FB34FA2F8}" type="datetimeFigureOut">
              <a:rPr lang="en-US" smtClean="0"/>
              <a:t>1/16/2015</a:t>
            </a:fld>
            <a:endParaRPr lang="en-US" dirty="0"/>
          </a:p>
        </p:txBody>
      </p:sp>
      <p:sp>
        <p:nvSpPr>
          <p:cNvPr id="4" name="Slide Image Placeholder 3"/>
          <p:cNvSpPr>
            <a:spLocks noGrp="1" noRot="1" noChangeAspect="1"/>
          </p:cNvSpPr>
          <p:nvPr>
            <p:ph type="sldImg" idx="2"/>
          </p:nvPr>
        </p:nvSpPr>
        <p:spPr>
          <a:xfrm>
            <a:off x="1379538" y="1154113"/>
            <a:ext cx="4191000" cy="3117850"/>
          </a:xfrm>
          <a:prstGeom prst="rect">
            <a:avLst/>
          </a:prstGeom>
          <a:noFill/>
          <a:ln w="12700">
            <a:solidFill>
              <a:prstClr val="black"/>
            </a:solidFill>
          </a:ln>
        </p:spPr>
        <p:txBody>
          <a:bodyPr vert="horz" lIns="92472" tIns="46235" rIns="92472" bIns="46235" rtlCol="0" anchor="ctr"/>
          <a:lstStyle/>
          <a:p>
            <a:endParaRPr lang="en-US" dirty="0"/>
          </a:p>
        </p:txBody>
      </p:sp>
      <p:sp>
        <p:nvSpPr>
          <p:cNvPr id="5" name="Notes Placeholder 4"/>
          <p:cNvSpPr>
            <a:spLocks noGrp="1"/>
          </p:cNvSpPr>
          <p:nvPr>
            <p:ph type="body" sz="quarter" idx="3"/>
          </p:nvPr>
        </p:nvSpPr>
        <p:spPr>
          <a:xfrm>
            <a:off x="695008" y="4444865"/>
            <a:ext cx="5560060" cy="3636705"/>
          </a:xfrm>
          <a:prstGeom prst="rect">
            <a:avLst/>
          </a:prstGeom>
        </p:spPr>
        <p:txBody>
          <a:bodyPr vert="horz" lIns="92472" tIns="46235" rIns="92472" bIns="4623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9"/>
            <a:ext cx="3011699" cy="463406"/>
          </a:xfrm>
          <a:prstGeom prst="rect">
            <a:avLst/>
          </a:prstGeom>
        </p:spPr>
        <p:txBody>
          <a:bodyPr vert="horz" lIns="92472" tIns="46235" rIns="92472" bIns="4623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36768" y="8772669"/>
            <a:ext cx="3011699" cy="463406"/>
          </a:xfrm>
          <a:prstGeom prst="rect">
            <a:avLst/>
          </a:prstGeom>
        </p:spPr>
        <p:txBody>
          <a:bodyPr vert="horz" lIns="92472" tIns="46235" rIns="92472" bIns="46235" rtlCol="0" anchor="b"/>
          <a:lstStyle>
            <a:lvl1pPr algn="r">
              <a:defRPr sz="1200"/>
            </a:lvl1pPr>
          </a:lstStyle>
          <a:p>
            <a:fld id="{6F81C11A-4A62-4E2C-9802-7B45E53D192F}" type="slidenum">
              <a:rPr lang="en-US" smtClean="0"/>
              <a:t>‹#›</a:t>
            </a:fld>
            <a:endParaRPr lang="en-US" dirty="0"/>
          </a:p>
        </p:txBody>
      </p:sp>
    </p:spTree>
    <p:extLst>
      <p:ext uri="{BB962C8B-B14F-4D97-AF65-F5344CB8AC3E}">
        <p14:creationId xmlns:p14="http://schemas.microsoft.com/office/powerpoint/2010/main" val="3851187382"/>
      </p:ext>
    </p:extLst>
  </p:cSld>
  <p:clrMap bg1="lt1" tx1="dk1" bg2="lt2" tx2="dk2" accent1="accent1" accent2="accent2" accent3="accent3" accent4="accent4" accent5="accent5" accent6="accent6" hlink="hlink" folHlink="folHlink"/>
  <p:notesStyle>
    <a:lvl1pPr marL="0" algn="l" defTabSz="979600" rtl="0" eaLnBrk="1" latinLnBrk="0" hangingPunct="1">
      <a:defRPr sz="1286" kern="1200">
        <a:solidFill>
          <a:schemeClr val="tx1"/>
        </a:solidFill>
        <a:latin typeface="+mn-lt"/>
        <a:ea typeface="+mn-ea"/>
        <a:cs typeface="+mn-cs"/>
      </a:defRPr>
    </a:lvl1pPr>
    <a:lvl2pPr marL="489800" algn="l" defTabSz="979600" rtl="0" eaLnBrk="1" latinLnBrk="0" hangingPunct="1">
      <a:defRPr sz="1286" kern="1200">
        <a:solidFill>
          <a:schemeClr val="tx1"/>
        </a:solidFill>
        <a:latin typeface="+mn-lt"/>
        <a:ea typeface="+mn-ea"/>
        <a:cs typeface="+mn-cs"/>
      </a:defRPr>
    </a:lvl2pPr>
    <a:lvl3pPr marL="979600" algn="l" defTabSz="979600" rtl="0" eaLnBrk="1" latinLnBrk="0" hangingPunct="1">
      <a:defRPr sz="1286" kern="1200">
        <a:solidFill>
          <a:schemeClr val="tx1"/>
        </a:solidFill>
        <a:latin typeface="+mn-lt"/>
        <a:ea typeface="+mn-ea"/>
        <a:cs typeface="+mn-cs"/>
      </a:defRPr>
    </a:lvl3pPr>
    <a:lvl4pPr marL="1469400" algn="l" defTabSz="979600" rtl="0" eaLnBrk="1" latinLnBrk="0" hangingPunct="1">
      <a:defRPr sz="1286" kern="1200">
        <a:solidFill>
          <a:schemeClr val="tx1"/>
        </a:solidFill>
        <a:latin typeface="+mn-lt"/>
        <a:ea typeface="+mn-ea"/>
        <a:cs typeface="+mn-cs"/>
      </a:defRPr>
    </a:lvl4pPr>
    <a:lvl5pPr marL="1959202" algn="l" defTabSz="979600" rtl="0" eaLnBrk="1" latinLnBrk="0" hangingPunct="1">
      <a:defRPr sz="1286" kern="1200">
        <a:solidFill>
          <a:schemeClr val="tx1"/>
        </a:solidFill>
        <a:latin typeface="+mn-lt"/>
        <a:ea typeface="+mn-ea"/>
        <a:cs typeface="+mn-cs"/>
      </a:defRPr>
    </a:lvl5pPr>
    <a:lvl6pPr marL="2449003" algn="l" defTabSz="979600" rtl="0" eaLnBrk="1" latinLnBrk="0" hangingPunct="1">
      <a:defRPr sz="1286" kern="1200">
        <a:solidFill>
          <a:schemeClr val="tx1"/>
        </a:solidFill>
        <a:latin typeface="+mn-lt"/>
        <a:ea typeface="+mn-ea"/>
        <a:cs typeface="+mn-cs"/>
      </a:defRPr>
    </a:lvl6pPr>
    <a:lvl7pPr marL="2938803" algn="l" defTabSz="979600" rtl="0" eaLnBrk="1" latinLnBrk="0" hangingPunct="1">
      <a:defRPr sz="1286" kern="1200">
        <a:solidFill>
          <a:schemeClr val="tx1"/>
        </a:solidFill>
        <a:latin typeface="+mn-lt"/>
        <a:ea typeface="+mn-ea"/>
        <a:cs typeface="+mn-cs"/>
      </a:defRPr>
    </a:lvl7pPr>
    <a:lvl8pPr marL="3428603" algn="l" defTabSz="979600" rtl="0" eaLnBrk="1" latinLnBrk="0" hangingPunct="1">
      <a:defRPr sz="1286" kern="1200">
        <a:solidFill>
          <a:schemeClr val="tx1"/>
        </a:solidFill>
        <a:latin typeface="+mn-lt"/>
        <a:ea typeface="+mn-ea"/>
        <a:cs typeface="+mn-cs"/>
      </a:defRPr>
    </a:lvl8pPr>
    <a:lvl9pPr marL="3918403" algn="l" defTabSz="979600" rtl="0" eaLnBrk="1" latinLnBrk="0" hangingPunct="1">
      <a:defRPr sz="128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81C11A-4A62-4E2C-9802-7B45E53D192F}" type="slidenum">
              <a:rPr lang="en-US" smtClean="0"/>
              <a:t>1</a:t>
            </a:fld>
            <a:endParaRPr lang="en-US" dirty="0"/>
          </a:p>
        </p:txBody>
      </p:sp>
    </p:spTree>
    <p:extLst>
      <p:ext uri="{BB962C8B-B14F-4D97-AF65-F5344CB8AC3E}">
        <p14:creationId xmlns:p14="http://schemas.microsoft.com/office/powerpoint/2010/main" val="35438021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aseline="0" dirty="0" smtClean="0">
                <a:solidFill>
                  <a:srgbClr val="FF0000"/>
                </a:solidFill>
              </a:rPr>
              <a:t>Animated Slide</a:t>
            </a:r>
          </a:p>
          <a:p>
            <a:r>
              <a:rPr lang="en-US" sz="1400" baseline="0" dirty="0" smtClean="0">
                <a:solidFill>
                  <a:srgbClr val="FF0000"/>
                </a:solidFill>
              </a:rPr>
              <a:t>Please take a moment to read what might be considered a typical exchange between students who have not been taught and coached on how to engage in academic conversations.  </a:t>
            </a:r>
          </a:p>
          <a:p>
            <a:r>
              <a:rPr lang="en-US" sz="1400" baseline="0" dirty="0" smtClean="0">
                <a:solidFill>
                  <a:srgbClr val="FF0000"/>
                </a:solidFill>
              </a:rPr>
              <a:t>Does this sound familiar to anyone?  </a:t>
            </a:r>
          </a:p>
          <a:p>
            <a:endParaRPr lang="en-US" sz="1400" baseline="0" dirty="0" smtClean="0">
              <a:solidFill>
                <a:srgbClr val="FF0000"/>
              </a:solidFill>
            </a:endParaRPr>
          </a:p>
          <a:p>
            <a:r>
              <a:rPr lang="en-US" sz="1400" baseline="0" dirty="0" smtClean="0">
                <a:solidFill>
                  <a:srgbClr val="FF0000"/>
                </a:solidFill>
              </a:rPr>
              <a:t>If students are not familiar with the types of academic conversations in which we are asking them to engage, it is up to us to show them, teach them and coach them.  </a:t>
            </a:r>
          </a:p>
          <a:p>
            <a:endParaRPr lang="en-US" sz="1400" baseline="0" dirty="0" smtClean="0">
              <a:solidFill>
                <a:srgbClr val="FF0000"/>
              </a:solidFill>
            </a:endParaRPr>
          </a:p>
          <a:p>
            <a:pPr marL="0" marR="0" indent="0" algn="l" defTabSz="979600" rtl="0" eaLnBrk="1" fontAlgn="auto" latinLnBrk="0" hangingPunct="1">
              <a:lnSpc>
                <a:spcPct val="100000"/>
              </a:lnSpc>
              <a:spcBef>
                <a:spcPts val="0"/>
              </a:spcBef>
              <a:spcAft>
                <a:spcPts val="0"/>
              </a:spcAft>
              <a:buClrTx/>
              <a:buSzTx/>
              <a:buFontTx/>
              <a:buNone/>
              <a:tabLst/>
              <a:defRPr/>
            </a:pPr>
            <a:r>
              <a:rPr lang="en-US" sz="1400" baseline="0" dirty="0" smtClean="0">
                <a:solidFill>
                  <a:srgbClr val="FF0000"/>
                </a:solidFill>
              </a:rPr>
              <a:t>Click:</a:t>
            </a:r>
          </a:p>
          <a:p>
            <a:pPr marL="0" marR="0" indent="0" algn="l" defTabSz="979600" rtl="0" eaLnBrk="1" fontAlgn="auto" latinLnBrk="0" hangingPunct="1">
              <a:lnSpc>
                <a:spcPct val="100000"/>
              </a:lnSpc>
              <a:spcBef>
                <a:spcPts val="0"/>
              </a:spcBef>
              <a:spcAft>
                <a:spcPts val="0"/>
              </a:spcAft>
              <a:buClrTx/>
              <a:buSzTx/>
              <a:buFontTx/>
              <a:buNone/>
              <a:tabLst/>
              <a:defRPr/>
            </a:pPr>
            <a:r>
              <a:rPr lang="en-US" sz="1400" baseline="0" dirty="0" smtClean="0">
                <a:solidFill>
                  <a:srgbClr val="FF0000"/>
                </a:solidFill>
              </a:rPr>
              <a:t>Increasing </a:t>
            </a:r>
            <a:r>
              <a:rPr lang="en-US" sz="1400" dirty="0" smtClean="0"/>
              <a:t>depth of conversations allows you to use academic conversations to push students’ thinking in all curricular areas.</a:t>
            </a:r>
          </a:p>
          <a:p>
            <a:pPr marL="0" marR="0" indent="0" algn="l" defTabSz="979600" rtl="0" eaLnBrk="1" fontAlgn="auto" latinLnBrk="0" hangingPunct="1">
              <a:lnSpc>
                <a:spcPct val="100000"/>
              </a:lnSpc>
              <a:spcBef>
                <a:spcPts val="0"/>
              </a:spcBef>
              <a:spcAft>
                <a:spcPts val="0"/>
              </a:spcAft>
              <a:buClrTx/>
              <a:buSzTx/>
              <a:buFontTx/>
              <a:buNone/>
              <a:tabLst/>
              <a:defRPr/>
            </a:pPr>
            <a:endParaRPr lang="en-US" sz="1400" dirty="0" smtClean="0"/>
          </a:p>
          <a:p>
            <a:pPr marL="0" marR="0" indent="0" algn="l" defTabSz="979600" rtl="0" eaLnBrk="1" fontAlgn="auto" latinLnBrk="0" hangingPunct="1">
              <a:lnSpc>
                <a:spcPct val="100000"/>
              </a:lnSpc>
              <a:spcBef>
                <a:spcPts val="0"/>
              </a:spcBef>
              <a:spcAft>
                <a:spcPts val="0"/>
              </a:spcAft>
              <a:buClrTx/>
              <a:buSzTx/>
              <a:buFontTx/>
              <a:buNone/>
              <a:tabLst/>
              <a:defRPr/>
            </a:pPr>
            <a:r>
              <a:rPr lang="en-US" sz="1400" dirty="0" smtClean="0"/>
              <a:t>Here’s one caveat:  Not all student</a:t>
            </a:r>
            <a:r>
              <a:rPr lang="en-US" sz="1400" baseline="0" dirty="0" smtClean="0"/>
              <a:t> interactions are going to be deep academic conversations.  Particularly at the beginning stages of a study of something… a new novel, a new science or math concept, etc., students may be asked to use conversations to “</a:t>
            </a:r>
            <a:r>
              <a:rPr lang="en-US" sz="1400" baseline="0" dirty="0" err="1" smtClean="0"/>
              <a:t>buiild</a:t>
            </a:r>
            <a:r>
              <a:rPr lang="en-US" sz="1400" baseline="0" dirty="0" smtClean="0"/>
              <a:t> foundational knowledge– </a:t>
            </a:r>
            <a:r>
              <a:rPr lang="en-US" sz="1400" baseline="0" dirty="0" err="1" smtClean="0"/>
              <a:t>knwledge</a:t>
            </a:r>
            <a:r>
              <a:rPr lang="en-US" sz="1400" baseline="0" dirty="0" smtClean="0"/>
              <a:t> they will need to later go deep.  </a:t>
            </a:r>
            <a:endParaRPr lang="en-US" sz="1400" dirty="0" smtClean="0"/>
          </a:p>
          <a:p>
            <a:endParaRPr lang="en-US" sz="1400" baseline="0" dirty="0" smtClean="0">
              <a:solidFill>
                <a:srgbClr val="FF0000"/>
              </a:solidFill>
            </a:endParaRPr>
          </a:p>
        </p:txBody>
      </p:sp>
      <p:sp>
        <p:nvSpPr>
          <p:cNvPr id="4" name="Slide Number Placeholder 3"/>
          <p:cNvSpPr>
            <a:spLocks noGrp="1"/>
          </p:cNvSpPr>
          <p:nvPr>
            <p:ph type="sldNum" sz="quarter" idx="10"/>
          </p:nvPr>
        </p:nvSpPr>
        <p:spPr/>
        <p:txBody>
          <a:bodyPr/>
          <a:lstStyle/>
          <a:p>
            <a:fld id="{6F81C11A-4A62-4E2C-9802-7B45E53D192F}" type="slidenum">
              <a:rPr lang="en-US" smtClean="0"/>
              <a:t>10</a:t>
            </a:fld>
            <a:endParaRPr lang="en-US" dirty="0"/>
          </a:p>
        </p:txBody>
      </p:sp>
    </p:spTree>
    <p:extLst>
      <p:ext uri="{BB962C8B-B14F-4D97-AF65-F5344CB8AC3E}">
        <p14:creationId xmlns:p14="http://schemas.microsoft.com/office/powerpoint/2010/main" val="677960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baseline="0" dirty="0" smtClean="0">
              <a:solidFill>
                <a:srgbClr val="FF0000"/>
              </a:solidFill>
            </a:endParaRPr>
          </a:p>
        </p:txBody>
      </p:sp>
      <p:sp>
        <p:nvSpPr>
          <p:cNvPr id="4" name="Slide Number Placeholder 3"/>
          <p:cNvSpPr>
            <a:spLocks noGrp="1"/>
          </p:cNvSpPr>
          <p:nvPr>
            <p:ph type="sldNum" sz="quarter" idx="10"/>
          </p:nvPr>
        </p:nvSpPr>
        <p:spPr/>
        <p:txBody>
          <a:bodyPr/>
          <a:lstStyle/>
          <a:p>
            <a:fld id="{6F81C11A-4A62-4E2C-9802-7B45E53D192F}" type="slidenum">
              <a:rPr lang="en-US" smtClean="0"/>
              <a:t>11</a:t>
            </a:fld>
            <a:endParaRPr lang="en-US" dirty="0"/>
          </a:p>
        </p:txBody>
      </p:sp>
    </p:spTree>
    <p:extLst>
      <p:ext uri="{BB962C8B-B14F-4D97-AF65-F5344CB8AC3E}">
        <p14:creationId xmlns:p14="http://schemas.microsoft.com/office/powerpoint/2010/main" val="677960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i="0" dirty="0" smtClean="0">
                <a:solidFill>
                  <a:srgbClr val="FF0000"/>
                </a:solidFill>
              </a:rPr>
              <a:t>A</a:t>
            </a:r>
            <a:r>
              <a:rPr lang="en-US" sz="1400" i="0" baseline="0" dirty="0" smtClean="0">
                <a:solidFill>
                  <a:srgbClr val="FF0000"/>
                </a:solidFill>
              </a:rPr>
              <a:t> second way of increasing the depth of academic conversations is by providing clear and engaging prompts AND structures that require complex thinking.</a:t>
            </a:r>
          </a:p>
          <a:p>
            <a:endParaRPr lang="en-US" sz="1400" i="0" baseline="0" dirty="0" smtClean="0">
              <a:solidFill>
                <a:srgbClr val="FF0000"/>
              </a:solidFill>
            </a:endParaRPr>
          </a:p>
          <a:p>
            <a:r>
              <a:rPr lang="en-US" sz="1400" i="0" baseline="0" dirty="0" smtClean="0">
                <a:solidFill>
                  <a:srgbClr val="FF0000"/>
                </a:solidFill>
              </a:rPr>
              <a:t>With additional time:</a:t>
            </a:r>
          </a:p>
          <a:p>
            <a:r>
              <a:rPr lang="en-US" sz="1400" i="0" baseline="0" dirty="0" smtClean="0">
                <a:solidFill>
                  <a:srgbClr val="FF0000"/>
                </a:solidFill>
              </a:rPr>
              <a:t>See the various examples of prompts in the handout, pp. ____</a:t>
            </a:r>
          </a:p>
          <a:p>
            <a:r>
              <a:rPr lang="en-US" sz="1286" kern="1200" dirty="0" smtClean="0">
                <a:solidFill>
                  <a:schemeClr val="tx1"/>
                </a:solidFill>
                <a:effectLst/>
                <a:latin typeface="+mn-lt"/>
                <a:ea typeface="+mn-ea"/>
                <a:cs typeface="+mn-cs"/>
              </a:rPr>
              <a:t>What do you notice about these prompts/activities?</a:t>
            </a:r>
            <a:r>
              <a:rPr lang="en-US" sz="1400" dirty="0" smtClean="0">
                <a:effectLst/>
              </a:rPr>
              <a:t> </a:t>
            </a:r>
            <a:endParaRPr lang="en-US" sz="1400" i="0" dirty="0">
              <a:solidFill>
                <a:srgbClr val="FF0000"/>
              </a:solidFill>
            </a:endParaRPr>
          </a:p>
        </p:txBody>
      </p:sp>
      <p:sp>
        <p:nvSpPr>
          <p:cNvPr id="4" name="Slide Number Placeholder 3"/>
          <p:cNvSpPr>
            <a:spLocks noGrp="1"/>
          </p:cNvSpPr>
          <p:nvPr>
            <p:ph type="sldNum" sz="quarter" idx="10"/>
          </p:nvPr>
        </p:nvSpPr>
        <p:spPr/>
        <p:txBody>
          <a:bodyPr/>
          <a:lstStyle/>
          <a:p>
            <a:fld id="{6F81C11A-4A62-4E2C-9802-7B45E53D192F}" type="slidenum">
              <a:rPr lang="en-US" smtClean="0"/>
              <a:t>12</a:t>
            </a:fld>
            <a:endParaRPr lang="en-US" dirty="0"/>
          </a:p>
        </p:txBody>
      </p:sp>
    </p:spTree>
    <p:extLst>
      <p:ext uri="{BB962C8B-B14F-4D97-AF65-F5344CB8AC3E}">
        <p14:creationId xmlns:p14="http://schemas.microsoft.com/office/powerpoint/2010/main" val="677960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are all at different places in our journey toward frequent and deep academic conversation in our classroom.  Look at handouts to review what we have discussed.  Think about where your classroom is with regards to academic conversation.  What would the next logical step be to move the conversations in your classroom?  2 minutes to think first.  Now you have 3 minutes to discuss with partner.  As you discuss with your partner, practice the conversation skill of clarifying.  You may use the starters from your poster if you find them helpful.</a:t>
            </a:r>
          </a:p>
        </p:txBody>
      </p:sp>
      <p:sp>
        <p:nvSpPr>
          <p:cNvPr id="4" name="Slide Number Placeholder 3"/>
          <p:cNvSpPr>
            <a:spLocks noGrp="1"/>
          </p:cNvSpPr>
          <p:nvPr>
            <p:ph type="sldNum" sz="quarter" idx="10"/>
          </p:nvPr>
        </p:nvSpPr>
        <p:spPr/>
        <p:txBody>
          <a:bodyPr/>
          <a:lstStyle/>
          <a:p>
            <a:fld id="{6F81C11A-4A62-4E2C-9802-7B45E53D192F}" type="slidenum">
              <a:rPr lang="en-US" smtClean="0"/>
              <a:t>13</a:t>
            </a:fld>
            <a:endParaRPr lang="en-US" dirty="0"/>
          </a:p>
        </p:txBody>
      </p:sp>
    </p:spTree>
    <p:extLst>
      <p:ext uri="{BB962C8B-B14F-4D97-AF65-F5344CB8AC3E}">
        <p14:creationId xmlns:p14="http://schemas.microsoft.com/office/powerpoint/2010/main" val="2153671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State</a:t>
            </a:r>
            <a:r>
              <a:rPr lang="en-US" baseline="0" dirty="0" smtClean="0"/>
              <a:t> the outcomes of todays’ session. </a:t>
            </a:r>
            <a:endParaRPr lang="en-US" dirty="0"/>
          </a:p>
        </p:txBody>
      </p:sp>
      <p:sp>
        <p:nvSpPr>
          <p:cNvPr id="4" name="Slide Number Placeholder 3"/>
          <p:cNvSpPr>
            <a:spLocks noGrp="1"/>
          </p:cNvSpPr>
          <p:nvPr>
            <p:ph type="sldNum" sz="quarter" idx="10"/>
          </p:nvPr>
        </p:nvSpPr>
        <p:spPr/>
        <p:txBody>
          <a:bodyPr/>
          <a:lstStyle/>
          <a:p>
            <a:fld id="{6F81C11A-4A62-4E2C-9802-7B45E53D192F}" type="slidenum">
              <a:rPr lang="en-US" smtClean="0"/>
              <a:t>2</a:t>
            </a:fld>
            <a:endParaRPr lang="en-US" dirty="0"/>
          </a:p>
        </p:txBody>
      </p:sp>
    </p:spTree>
    <p:extLst>
      <p:ext uri="{BB962C8B-B14F-4D97-AF65-F5344CB8AC3E}">
        <p14:creationId xmlns:p14="http://schemas.microsoft.com/office/powerpoint/2010/main" val="677960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Instead of citing standards</a:t>
            </a:r>
            <a:r>
              <a:rPr lang="en-US" baseline="0" dirty="0" smtClean="0"/>
              <a:t> in support of academic conversations, I wanted to share with you these Notes on Speaking and </a:t>
            </a:r>
            <a:r>
              <a:rPr lang="en-US" baseline="0" dirty="0" err="1" smtClean="0"/>
              <a:t>lIstening</a:t>
            </a:r>
            <a:r>
              <a:rPr lang="en-US" baseline="0" dirty="0" smtClean="0"/>
              <a:t> Standards </a:t>
            </a:r>
            <a:endParaRPr lang="en-US" dirty="0"/>
          </a:p>
        </p:txBody>
      </p:sp>
      <p:sp>
        <p:nvSpPr>
          <p:cNvPr id="4" name="Slide Number Placeholder 3"/>
          <p:cNvSpPr>
            <a:spLocks noGrp="1"/>
          </p:cNvSpPr>
          <p:nvPr>
            <p:ph type="sldNum" sz="quarter" idx="10"/>
          </p:nvPr>
        </p:nvSpPr>
        <p:spPr/>
        <p:txBody>
          <a:bodyPr/>
          <a:lstStyle/>
          <a:p>
            <a:fld id="{6F81C11A-4A62-4E2C-9802-7B45E53D192F}" type="slidenum">
              <a:rPr lang="en-US" smtClean="0"/>
              <a:t>3</a:t>
            </a:fld>
            <a:endParaRPr lang="en-US" dirty="0"/>
          </a:p>
        </p:txBody>
      </p:sp>
    </p:spTree>
    <p:extLst>
      <p:ext uri="{BB962C8B-B14F-4D97-AF65-F5344CB8AC3E}">
        <p14:creationId xmlns:p14="http://schemas.microsoft.com/office/powerpoint/2010/main" val="677960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86"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81C11A-4A62-4E2C-9802-7B45E53D192F}" type="slidenum">
              <a:rPr lang="en-US" smtClean="0"/>
              <a:t>4</a:t>
            </a:fld>
            <a:endParaRPr lang="en-US" dirty="0"/>
          </a:p>
        </p:txBody>
      </p:sp>
    </p:spTree>
    <p:extLst>
      <p:ext uri="{BB962C8B-B14F-4D97-AF65-F5344CB8AC3E}">
        <p14:creationId xmlns:p14="http://schemas.microsoft.com/office/powerpoint/2010/main" val="16881163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This slide is animated.  Click</a:t>
            </a:r>
            <a:r>
              <a:rPr lang="en-US" i="1" baseline="0" dirty="0" smtClean="0"/>
              <a:t> </a:t>
            </a:r>
            <a:r>
              <a:rPr lang="en-US" i="1" dirty="0" smtClean="0"/>
              <a:t>once for the following talking</a:t>
            </a:r>
            <a:r>
              <a:rPr lang="en-US" i="1" baseline="0" dirty="0" smtClean="0"/>
              <a:t> points:</a:t>
            </a:r>
          </a:p>
          <a:p>
            <a:r>
              <a:rPr lang="en-US" baseline="0" dirty="0" smtClean="0"/>
              <a:t>We are each on a journey in developing effective academic conversations.  This graphic provides some milestones that we pass, and perhaps revisits cyclically, as we move forward:  After a quick overview, we’ll go into more detail in for each area in the next few slides.  We begin with…</a:t>
            </a:r>
          </a:p>
          <a:p>
            <a:pPr marL="285750" indent="-285750">
              <a:buFont typeface="Arial"/>
              <a:buChar char="•"/>
            </a:pPr>
            <a:r>
              <a:rPr lang="en-US" b="1" baseline="0" dirty="0" smtClean="0"/>
              <a:t>Setting up the physical environment:  </a:t>
            </a:r>
            <a:r>
              <a:rPr lang="en-US" baseline="0" dirty="0" smtClean="0"/>
              <a:t>Students must be able to talk with each other during class with just a quick instructional transition.  This means either having students sit in configurations in which they have partners and small groups for discussion, or being able to move into them quickly and efficiently.</a:t>
            </a:r>
          </a:p>
          <a:p>
            <a:pPr marL="285750" marR="0" lvl="0" indent="-285750" algn="l" defTabSz="979600" rtl="0" eaLnBrk="1" fontAlgn="auto" latinLnBrk="0" hangingPunct="1">
              <a:lnSpc>
                <a:spcPct val="100000"/>
              </a:lnSpc>
              <a:spcBef>
                <a:spcPts val="0"/>
              </a:spcBef>
              <a:spcAft>
                <a:spcPts val="0"/>
              </a:spcAft>
              <a:buClrTx/>
              <a:buSzTx/>
              <a:buFont typeface="Arial"/>
              <a:buChar char="•"/>
              <a:tabLst/>
              <a:defRPr/>
            </a:pPr>
            <a:r>
              <a:rPr lang="en-US" sz="1400" b="1" dirty="0" smtClean="0"/>
              <a:t>Establishing expectations for academic conversations:  </a:t>
            </a:r>
            <a:r>
              <a:rPr lang="en-US" sz="1400" dirty="0" smtClean="0"/>
              <a:t>Teachers and students</a:t>
            </a:r>
            <a:r>
              <a:rPr lang="en-US" sz="1400" baseline="0" dirty="0" smtClean="0"/>
              <a:t> will want to co-create expectations for academic conversations,(including basic skills such as eye contact, voice volume, and speaking respectfully0 to expectations for the use of academic language, and expectations for collaboration, such as asking questions, clarifying, pushing others to provide evidence, etc.  As students’ skills improve, greater expectations can be considered</a:t>
            </a:r>
            <a:endParaRPr lang="en-US" sz="1400" dirty="0" smtClean="0"/>
          </a:p>
          <a:p>
            <a:pPr marL="285750" marR="0" lvl="0" indent="-285750" algn="l" defTabSz="979600" rtl="0" eaLnBrk="1" fontAlgn="auto" latinLnBrk="0" hangingPunct="1">
              <a:lnSpc>
                <a:spcPct val="100000"/>
              </a:lnSpc>
              <a:spcBef>
                <a:spcPts val="0"/>
              </a:spcBef>
              <a:spcAft>
                <a:spcPts val="0"/>
              </a:spcAft>
              <a:buClrTx/>
              <a:buSzTx/>
              <a:buFont typeface="Arial"/>
              <a:buChar char="•"/>
              <a:tabLst/>
              <a:defRPr/>
            </a:pPr>
            <a:r>
              <a:rPr lang="en-US" sz="1400" b="1" dirty="0" smtClean="0"/>
              <a:t>Implementing conversation protocols: </a:t>
            </a:r>
            <a:r>
              <a:rPr lang="en-US" sz="1400" dirty="0" smtClean="0"/>
              <a:t>Protocols</a:t>
            </a:r>
            <a:r>
              <a:rPr lang="en-US" sz="1400" baseline="0" dirty="0" smtClean="0"/>
              <a:t> are helpful for structuring interaction.  When chosen and taught strategically, they can be effective in helping students meet the goals of an academic conversation.  The provide accountability and often, outcomes.</a:t>
            </a:r>
            <a:endParaRPr lang="en-US" sz="1400" dirty="0" smtClean="0"/>
          </a:p>
          <a:p>
            <a:pPr marL="285750" marR="0" lvl="0" indent="-285750" algn="l" defTabSz="979600" rtl="0" eaLnBrk="1" fontAlgn="auto" latinLnBrk="0" hangingPunct="1">
              <a:lnSpc>
                <a:spcPct val="100000"/>
              </a:lnSpc>
              <a:spcBef>
                <a:spcPts val="0"/>
              </a:spcBef>
              <a:spcAft>
                <a:spcPts val="0"/>
              </a:spcAft>
              <a:buClrTx/>
              <a:buSzTx/>
              <a:buFont typeface="Arial"/>
              <a:buChar char="•"/>
              <a:tabLst/>
              <a:defRPr/>
            </a:pPr>
            <a:r>
              <a:rPr lang="en-US" sz="1400" b="1" dirty="0" smtClean="0"/>
              <a:t>Increasing depth of academic conversations:  </a:t>
            </a:r>
            <a:r>
              <a:rPr lang="en-US" sz="1400" dirty="0" smtClean="0"/>
              <a:t>This is the “holy grail” of our</a:t>
            </a:r>
            <a:r>
              <a:rPr lang="en-US" sz="1400" baseline="0" dirty="0" smtClean="0"/>
              <a:t> journey.  When students can sustain academic conversations by initiating ideas, agreeing, disagreeing, negotiating, and building new understandings based on the input of others, they are building mastery of these standards.</a:t>
            </a:r>
            <a:endParaRPr lang="en-US" sz="1400" dirty="0" smtClean="0"/>
          </a:p>
          <a:p>
            <a:pPr marL="0" marR="0" lvl="0" indent="0" algn="l" defTabSz="979600" rtl="0" eaLnBrk="1" fontAlgn="auto" latinLnBrk="0" hangingPunct="1">
              <a:lnSpc>
                <a:spcPct val="100000"/>
              </a:lnSpc>
              <a:spcBef>
                <a:spcPts val="0"/>
              </a:spcBef>
              <a:spcAft>
                <a:spcPts val="0"/>
              </a:spcAft>
              <a:buClrTx/>
              <a:buSzTx/>
              <a:buFontTx/>
              <a:buNone/>
              <a:tabLst/>
              <a:defRPr/>
            </a:pPr>
            <a:endParaRPr lang="en-US" sz="1400" i="1" dirty="0" smtClean="0"/>
          </a:p>
          <a:p>
            <a:pPr marL="0" marR="0" lvl="0" indent="0" algn="l" defTabSz="979600" rtl="0" eaLnBrk="1" fontAlgn="auto" latinLnBrk="0" hangingPunct="1">
              <a:lnSpc>
                <a:spcPct val="100000"/>
              </a:lnSpc>
              <a:spcBef>
                <a:spcPts val="0"/>
              </a:spcBef>
              <a:spcAft>
                <a:spcPts val="0"/>
              </a:spcAft>
              <a:buClrTx/>
              <a:buSzTx/>
              <a:buFontTx/>
              <a:buNone/>
              <a:tabLst/>
              <a:defRPr/>
            </a:pPr>
            <a:r>
              <a:rPr lang="en-US" sz="1400" i="1" dirty="0" smtClean="0"/>
              <a:t>This slide is animated.  Click again for the following talking</a:t>
            </a:r>
            <a:r>
              <a:rPr lang="en-US" sz="1400" i="1" baseline="0" dirty="0" smtClean="0"/>
              <a:t> points:</a:t>
            </a:r>
          </a:p>
          <a:p>
            <a:pPr marL="0" marR="0" lvl="0" indent="0" algn="l" defTabSz="979600" rtl="0" eaLnBrk="1" fontAlgn="auto" latinLnBrk="0" hangingPunct="1">
              <a:lnSpc>
                <a:spcPct val="100000"/>
              </a:lnSpc>
              <a:spcBef>
                <a:spcPts val="0"/>
              </a:spcBef>
              <a:spcAft>
                <a:spcPts val="0"/>
              </a:spcAft>
              <a:buClrTx/>
              <a:buSzTx/>
              <a:buFontTx/>
              <a:buNone/>
              <a:tabLst/>
              <a:defRPr/>
            </a:pPr>
            <a:r>
              <a:rPr lang="en-US" sz="1400" baseline="0" dirty="0" smtClean="0"/>
              <a:t>Another dimension that may help us in our journey is by reflecting on the frequency of conversations I our classroom.  Do they occur rarely, occasionally or frequently?  </a:t>
            </a:r>
          </a:p>
          <a:p>
            <a:pPr marL="0" marR="0" lvl="0" indent="0" algn="l" defTabSz="979600" rtl="0" eaLnBrk="1" fontAlgn="auto" latinLnBrk="0" hangingPunct="1">
              <a:lnSpc>
                <a:spcPct val="100000"/>
              </a:lnSpc>
              <a:spcBef>
                <a:spcPts val="0"/>
              </a:spcBef>
              <a:spcAft>
                <a:spcPts val="0"/>
              </a:spcAft>
              <a:buClrTx/>
              <a:buSzTx/>
              <a:buFontTx/>
              <a:buNone/>
              <a:tabLst/>
              <a:defRPr/>
            </a:pPr>
            <a:endParaRPr lang="en-US" sz="1400" dirty="0" smtClean="0"/>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F81C11A-4A62-4E2C-9802-7B45E53D192F}" type="slidenum">
              <a:rPr lang="en-US" smtClean="0"/>
              <a:t>5</a:t>
            </a:fld>
            <a:endParaRPr lang="en-US" dirty="0"/>
          </a:p>
        </p:txBody>
      </p:sp>
    </p:spTree>
    <p:extLst>
      <p:ext uri="{BB962C8B-B14F-4D97-AF65-F5344CB8AC3E}">
        <p14:creationId xmlns:p14="http://schemas.microsoft.com/office/powerpoint/2010/main" val="677960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a:t>
            </a:r>
            <a:r>
              <a:rPr lang="en-US" baseline="0" dirty="0" smtClean="0"/>
              <a:t> is animated:</a:t>
            </a:r>
          </a:p>
          <a:p>
            <a:r>
              <a:rPr lang="en-US" baseline="0" dirty="0" smtClean="0"/>
              <a:t>Click 1: Here is one desk arrangement that is conducive to academic conversations.  You can use this easily for discussion between pairs or in small groups </a:t>
            </a:r>
          </a:p>
          <a:p>
            <a:pPr marL="0" marR="0" indent="0" algn="l" defTabSz="979600" rtl="0" eaLnBrk="1" fontAlgn="auto" latinLnBrk="0" hangingPunct="1">
              <a:lnSpc>
                <a:spcPct val="100000"/>
              </a:lnSpc>
              <a:spcBef>
                <a:spcPts val="0"/>
              </a:spcBef>
              <a:spcAft>
                <a:spcPts val="0"/>
              </a:spcAft>
              <a:buClrTx/>
              <a:buSzTx/>
              <a:buFontTx/>
              <a:buNone/>
              <a:tabLst/>
              <a:defRPr/>
            </a:pPr>
            <a:r>
              <a:rPr lang="en-US" baseline="0" dirty="0" smtClean="0"/>
              <a:t>Click 2: And another, though triads have shown to be a less effective grouping that pairs or pairs within quads</a:t>
            </a:r>
            <a:endParaRPr lang="en-US" dirty="0" smtClean="0"/>
          </a:p>
          <a:p>
            <a:pPr marL="0" marR="0" indent="0" algn="l" defTabSz="979600" rtl="0" eaLnBrk="1" fontAlgn="auto" latinLnBrk="0" hangingPunct="1">
              <a:lnSpc>
                <a:spcPct val="100000"/>
              </a:lnSpc>
              <a:spcBef>
                <a:spcPts val="0"/>
              </a:spcBef>
              <a:spcAft>
                <a:spcPts val="0"/>
              </a:spcAft>
              <a:buClrTx/>
              <a:buSzTx/>
              <a:buFontTx/>
              <a:buNone/>
              <a:tabLst/>
              <a:defRPr/>
            </a:pPr>
            <a:r>
              <a:rPr lang="en-US" baseline="0" dirty="0" smtClean="0"/>
              <a:t>Click 3: But even if </a:t>
            </a:r>
            <a:r>
              <a:rPr lang="en-US" baseline="0" dirty="0" err="1" smtClean="0"/>
              <a:t>tyou</a:t>
            </a:r>
            <a:r>
              <a:rPr lang="en-US" baseline="0" dirty="0" smtClean="0"/>
              <a:t> feel rows like these are essential for their classrooms, then…</a:t>
            </a:r>
            <a:endParaRPr lang="en-US" dirty="0" smtClean="0"/>
          </a:p>
          <a:p>
            <a:pPr marL="0" marR="0" indent="0" algn="l" defTabSz="979600" rtl="0" eaLnBrk="1" fontAlgn="auto" latinLnBrk="0" hangingPunct="1">
              <a:lnSpc>
                <a:spcPct val="100000"/>
              </a:lnSpc>
              <a:spcBef>
                <a:spcPts val="0"/>
              </a:spcBef>
              <a:spcAft>
                <a:spcPts val="0"/>
              </a:spcAft>
              <a:buClrTx/>
              <a:buSzTx/>
              <a:buFontTx/>
              <a:buNone/>
              <a:tabLst/>
              <a:defRPr/>
            </a:pPr>
            <a:r>
              <a:rPr lang="en-US" baseline="0" dirty="0" smtClean="0"/>
              <a:t>Click 4: teachers can teach a routine in which desks are quickly moved into discussion groups, like this…</a:t>
            </a:r>
            <a:endParaRPr lang="en-US" dirty="0" smtClean="0"/>
          </a:p>
          <a:p>
            <a:pPr marL="0" marR="0" indent="0" algn="l" defTabSz="979600" rtl="0" eaLnBrk="1" fontAlgn="auto" latinLnBrk="0" hangingPunct="1">
              <a:lnSpc>
                <a:spcPct val="100000"/>
              </a:lnSpc>
              <a:spcBef>
                <a:spcPts val="0"/>
              </a:spcBef>
              <a:spcAft>
                <a:spcPts val="0"/>
              </a:spcAft>
              <a:buClrTx/>
              <a:buSzTx/>
              <a:buFontTx/>
              <a:buNone/>
              <a:tabLst/>
              <a:defRPr/>
            </a:pPr>
            <a:r>
              <a:rPr lang="en-US" baseline="0" dirty="0" smtClean="0"/>
              <a:t>Click 5: or this…</a:t>
            </a:r>
          </a:p>
          <a:p>
            <a:pPr marL="0" marR="0" indent="0" algn="l" defTabSz="979600" rtl="0" eaLnBrk="1" fontAlgn="auto" latinLnBrk="0" hangingPunct="1">
              <a:lnSpc>
                <a:spcPct val="100000"/>
              </a:lnSpc>
              <a:spcBef>
                <a:spcPts val="0"/>
              </a:spcBef>
              <a:spcAft>
                <a:spcPts val="0"/>
              </a:spcAft>
              <a:buClrTx/>
              <a:buSzTx/>
              <a:buFontTx/>
              <a:buNone/>
              <a:tabLst/>
              <a:defRPr/>
            </a:pPr>
            <a:r>
              <a:rPr lang="en-US" baseline="0" dirty="0" smtClean="0"/>
              <a:t>Click : or this, in which students move just themselves to different areas of the room</a:t>
            </a:r>
          </a:p>
          <a:p>
            <a:pPr marL="0" marR="0" indent="0" algn="l" defTabSz="9796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79600" rtl="0" eaLnBrk="1" fontAlgn="auto" latinLnBrk="0" hangingPunct="1">
              <a:lnSpc>
                <a:spcPct val="100000"/>
              </a:lnSpc>
              <a:spcBef>
                <a:spcPts val="0"/>
              </a:spcBef>
              <a:spcAft>
                <a:spcPts val="0"/>
              </a:spcAft>
              <a:buClrTx/>
              <a:buSzTx/>
              <a:buFontTx/>
              <a:buNone/>
              <a:tabLst/>
              <a:defRPr/>
            </a:pPr>
            <a:r>
              <a:rPr lang="en-US" baseline="0" dirty="0" smtClean="0"/>
              <a:t>In most cases, students should not be allowed to choose their own partners.  Teachers lose an opportunity to group students strategically when this occurs.  Additionally, it is time-consuming and unfair to less popular students.  </a:t>
            </a:r>
            <a:endParaRPr lang="en-US" dirty="0"/>
          </a:p>
        </p:txBody>
      </p:sp>
      <p:sp>
        <p:nvSpPr>
          <p:cNvPr id="4" name="Slide Number Placeholder 3"/>
          <p:cNvSpPr>
            <a:spLocks noGrp="1"/>
          </p:cNvSpPr>
          <p:nvPr>
            <p:ph type="sldNum" sz="quarter" idx="10"/>
          </p:nvPr>
        </p:nvSpPr>
        <p:spPr/>
        <p:txBody>
          <a:bodyPr/>
          <a:lstStyle/>
          <a:p>
            <a:fld id="{6F81C11A-4A62-4E2C-9802-7B45E53D192F}" type="slidenum">
              <a:rPr lang="en-US" smtClean="0"/>
              <a:t>6</a:t>
            </a:fld>
            <a:endParaRPr lang="en-US" dirty="0"/>
          </a:p>
        </p:txBody>
      </p:sp>
    </p:spTree>
    <p:extLst>
      <p:ext uri="{BB962C8B-B14F-4D97-AF65-F5344CB8AC3E}">
        <p14:creationId xmlns:p14="http://schemas.microsoft.com/office/powerpoint/2010/main" val="6779600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a:t>
            </a:r>
            <a:r>
              <a:rPr lang="en-US" baseline="0" dirty="0" smtClean="0"/>
              <a:t> points: </a:t>
            </a:r>
          </a:p>
          <a:p>
            <a:r>
              <a:rPr lang="en-US" sz="1400" baseline="0" dirty="0" smtClean="0">
                <a:solidFill>
                  <a:srgbClr val="FF0000"/>
                </a:solidFill>
              </a:rPr>
              <a:t>Here are some anchor charts created by students or co-created with the teacher, that display expectations for academic conversations.  Expectations can be set in many categories:   </a:t>
            </a:r>
          </a:p>
          <a:p>
            <a:pPr marL="285750" indent="-285750">
              <a:buFont typeface="Arial"/>
              <a:buChar char="•"/>
            </a:pPr>
            <a:r>
              <a:rPr lang="en-US" sz="1400" baseline="0" dirty="0" smtClean="0">
                <a:solidFill>
                  <a:srgbClr val="FF0000"/>
                </a:solidFill>
              </a:rPr>
              <a:t>Conversation basics, such as making eye contact, facing your partner, speaking audibly, etc.</a:t>
            </a:r>
          </a:p>
          <a:p>
            <a:pPr marL="285750" indent="-285750">
              <a:buFont typeface="Arial"/>
              <a:buChar char="•"/>
            </a:pPr>
            <a:r>
              <a:rPr lang="en-US" sz="1400" baseline="0" dirty="0" smtClean="0">
                <a:solidFill>
                  <a:srgbClr val="FF0000"/>
                </a:solidFill>
              </a:rPr>
              <a:t>Academic language, such as using the vocabulary currently being studied, using connectives to connect ideas or to draw contract, using sentence structures (sentence stems)  that match the purpose of the statement.</a:t>
            </a:r>
          </a:p>
          <a:p>
            <a:pPr marL="285750" indent="-285750">
              <a:buFont typeface="Arial"/>
              <a:buChar char="•"/>
            </a:pPr>
            <a:r>
              <a:rPr lang="en-US" sz="1400" baseline="0" dirty="0" smtClean="0"/>
              <a:t>Expectations for collaboration, such as asking questions, clarifying, pushing others to provide evidence, etc</a:t>
            </a:r>
            <a:r>
              <a:rPr lang="en-US" sz="1400" baseline="0" dirty="0" smtClean="0">
                <a:solidFill>
                  <a:srgbClr val="FF0000"/>
                </a:solidFill>
              </a:rPr>
              <a:t>.  </a:t>
            </a:r>
            <a:endParaRPr lang="en-US" dirty="0"/>
          </a:p>
        </p:txBody>
      </p:sp>
      <p:sp>
        <p:nvSpPr>
          <p:cNvPr id="4" name="Slide Number Placeholder 3"/>
          <p:cNvSpPr>
            <a:spLocks noGrp="1"/>
          </p:cNvSpPr>
          <p:nvPr>
            <p:ph type="sldNum" sz="quarter" idx="10"/>
          </p:nvPr>
        </p:nvSpPr>
        <p:spPr/>
        <p:txBody>
          <a:bodyPr/>
          <a:lstStyle/>
          <a:p>
            <a:fld id="{6F81C11A-4A62-4E2C-9802-7B45E53D192F}" type="slidenum">
              <a:rPr lang="en-US" smtClean="0"/>
              <a:t>7</a:t>
            </a:fld>
            <a:endParaRPr lang="en-US" dirty="0"/>
          </a:p>
        </p:txBody>
      </p:sp>
    </p:spTree>
    <p:extLst>
      <p:ext uri="{BB962C8B-B14F-4D97-AF65-F5344CB8AC3E}">
        <p14:creationId xmlns:p14="http://schemas.microsoft.com/office/powerpoint/2010/main" val="677960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first three bullets are, of course, basic building blocks for achieving greater depth and complexity in conversations.  Conversing in deep ways about complex topics is a multi-faceted goal that can be approached in myriad ways.  The human brain finds categories helpful, and so today we’ll look at two categories of strategies for increasing the depth and complexity of AC:</a:t>
            </a:r>
          </a:p>
          <a:p>
            <a:pPr marL="342900" indent="-342900">
              <a:buAutoNum type="arabicPeriod"/>
            </a:pPr>
            <a:r>
              <a:rPr lang="en-US" baseline="0" dirty="0" smtClean="0"/>
              <a:t>Teaching students to facilitate conversations in teacher –like ways</a:t>
            </a:r>
          </a:p>
          <a:p>
            <a:pPr marL="342900" indent="-342900">
              <a:buAutoNum type="arabicPeriod"/>
            </a:pPr>
            <a:r>
              <a:rPr lang="en-US" baseline="0" dirty="0" smtClean="0"/>
              <a:t>Creating clear and engaging prompts</a:t>
            </a:r>
          </a:p>
          <a:p>
            <a:pPr marL="342900" indent="-342900">
              <a:buAutoNum type="arabicPeriod"/>
            </a:pPr>
            <a:r>
              <a:rPr lang="en-US" baseline="0" dirty="0" smtClean="0"/>
              <a:t>As usual, I’ve borrowed heavily from two teacher-friendly books on academic conversations and academic language in the common core.  (Show </a:t>
            </a:r>
            <a:r>
              <a:rPr lang="en-US" baseline="0" dirty="0" err="1" smtClean="0"/>
              <a:t>boooks</a:t>
            </a:r>
            <a:r>
              <a:rPr lang="en-US" baseline="0" dirty="0" smtClean="0"/>
              <a:t>)  </a:t>
            </a:r>
          </a:p>
        </p:txBody>
      </p:sp>
      <p:sp>
        <p:nvSpPr>
          <p:cNvPr id="4" name="Slide Number Placeholder 3"/>
          <p:cNvSpPr>
            <a:spLocks noGrp="1"/>
          </p:cNvSpPr>
          <p:nvPr>
            <p:ph type="sldNum" sz="quarter" idx="10"/>
          </p:nvPr>
        </p:nvSpPr>
        <p:spPr/>
        <p:txBody>
          <a:bodyPr/>
          <a:lstStyle/>
          <a:p>
            <a:fld id="{6F81C11A-4A62-4E2C-9802-7B45E53D192F}" type="slidenum">
              <a:rPr lang="en-US" smtClean="0"/>
              <a:t>8</a:t>
            </a:fld>
            <a:endParaRPr lang="en-US" dirty="0"/>
          </a:p>
        </p:txBody>
      </p:sp>
    </p:spTree>
    <p:extLst>
      <p:ext uri="{BB962C8B-B14F-4D97-AF65-F5344CB8AC3E}">
        <p14:creationId xmlns:p14="http://schemas.microsoft.com/office/powerpoint/2010/main" val="677960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79600" rtl="0" eaLnBrk="1" fontAlgn="auto" latinLnBrk="0" hangingPunct="1">
              <a:lnSpc>
                <a:spcPct val="100000"/>
              </a:lnSpc>
              <a:spcBef>
                <a:spcPts val="0"/>
              </a:spcBef>
              <a:spcAft>
                <a:spcPts val="0"/>
              </a:spcAft>
              <a:buClrTx/>
              <a:buSzTx/>
              <a:buFontTx/>
              <a:buNone/>
              <a:tabLst/>
              <a:defRPr/>
            </a:pPr>
            <a:r>
              <a:rPr lang="en-US" sz="1200" b="1" dirty="0" smtClean="0"/>
              <a:t>Implementing conversation protocols: </a:t>
            </a:r>
            <a:r>
              <a:rPr lang="en-US" sz="1200" dirty="0" smtClean="0"/>
              <a:t>Protocols</a:t>
            </a:r>
            <a:r>
              <a:rPr lang="en-US" sz="1200" baseline="0" dirty="0" smtClean="0"/>
              <a:t> are helpful for structuring interaction.  When chosen and taught strategically, they can be effective in helping students meet the goals of an academic conversation.  The provide accountability and often, outcomes. However, even with the least-complicated protocols, like Think-Pair-Share, teaching is important.</a:t>
            </a:r>
            <a:endParaRPr lang="en-US" sz="1200" dirty="0" smtClean="0"/>
          </a:p>
          <a:p>
            <a:pPr marL="0" marR="0" indent="0" algn="l" defTabSz="9796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796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796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79600" rtl="0" eaLnBrk="1" fontAlgn="auto" latinLnBrk="0" hangingPunct="1">
              <a:lnSpc>
                <a:spcPct val="100000"/>
              </a:lnSpc>
              <a:spcBef>
                <a:spcPts val="0"/>
              </a:spcBef>
              <a:spcAft>
                <a:spcPts val="0"/>
              </a:spcAft>
              <a:buClrTx/>
              <a:buSzTx/>
              <a:buFontTx/>
              <a:buNone/>
              <a:tabLst/>
              <a:defRPr/>
            </a:pPr>
            <a:r>
              <a:rPr lang="en-US" sz="1400" baseline="0" dirty="0" smtClean="0">
                <a:solidFill>
                  <a:srgbClr val="FF0000"/>
                </a:solidFill>
              </a:rPr>
              <a:t>When introducing a new discussion protocol, it is important to address each of these areas in order to set your students up for success.  </a:t>
            </a:r>
            <a:endParaRPr lang="en-US" sz="1400" dirty="0" smtClean="0"/>
          </a:p>
          <a:p>
            <a:pPr marL="285750" indent="-285750">
              <a:buFont typeface="Arial"/>
              <a:buChar char="•"/>
            </a:pPr>
            <a:r>
              <a:rPr lang="en-US" sz="1400" i="1" dirty="0" smtClean="0">
                <a:solidFill>
                  <a:srgbClr val="FF0000"/>
                </a:solidFill>
              </a:rPr>
              <a:t>What it</a:t>
            </a:r>
            <a:r>
              <a:rPr lang="en-US" sz="1400" i="1" baseline="0" dirty="0" smtClean="0">
                <a:solidFill>
                  <a:srgbClr val="FF0000"/>
                </a:solidFill>
              </a:rPr>
              <a:t> is, why we use it </a:t>
            </a:r>
            <a:r>
              <a:rPr lang="en-US" sz="1400" baseline="0" dirty="0" smtClean="0">
                <a:solidFill>
                  <a:srgbClr val="FF0000"/>
                </a:solidFill>
              </a:rPr>
              <a:t>– we use different protocols for different reasons.  Share your reasons with the students so they see the logic and can build </a:t>
            </a:r>
            <a:r>
              <a:rPr lang="en-US" sz="1400" baseline="0" dirty="0" err="1" smtClean="0">
                <a:solidFill>
                  <a:srgbClr val="FF0000"/>
                </a:solidFill>
              </a:rPr>
              <a:t>theor</a:t>
            </a:r>
            <a:r>
              <a:rPr lang="en-US" sz="1400" baseline="0" dirty="0" smtClean="0">
                <a:solidFill>
                  <a:srgbClr val="FF0000"/>
                </a:solidFill>
              </a:rPr>
              <a:t> own </a:t>
            </a:r>
            <a:r>
              <a:rPr lang="en-US" sz="1400" baseline="0" dirty="0" err="1" smtClean="0">
                <a:solidFill>
                  <a:srgbClr val="FF0000"/>
                </a:solidFill>
              </a:rPr>
              <a:t>faciltiation</a:t>
            </a:r>
            <a:r>
              <a:rPr lang="en-US" sz="1400" baseline="0" dirty="0" smtClean="0">
                <a:solidFill>
                  <a:srgbClr val="FF0000"/>
                </a:solidFill>
              </a:rPr>
              <a:t> skills. </a:t>
            </a:r>
          </a:p>
          <a:p>
            <a:pPr marL="285750" marR="0" indent="-285750" algn="l" defTabSz="979600" rtl="0" eaLnBrk="1" fontAlgn="auto" latinLnBrk="0" hangingPunct="1">
              <a:lnSpc>
                <a:spcPct val="100000"/>
              </a:lnSpc>
              <a:spcBef>
                <a:spcPts val="0"/>
              </a:spcBef>
              <a:spcAft>
                <a:spcPts val="0"/>
              </a:spcAft>
              <a:buClrTx/>
              <a:buSzTx/>
              <a:buFont typeface="Arial"/>
              <a:buChar char="•"/>
              <a:tabLst/>
              <a:defRPr/>
            </a:pPr>
            <a:r>
              <a:rPr lang="en-US" sz="1400" i="1" baseline="0" dirty="0" smtClean="0">
                <a:solidFill>
                  <a:srgbClr val="FF0000"/>
                </a:solidFill>
              </a:rPr>
              <a:t>Establish partnerships </a:t>
            </a:r>
            <a:r>
              <a:rPr lang="en-US" sz="1400" baseline="0" dirty="0" smtClean="0">
                <a:solidFill>
                  <a:srgbClr val="FF0000"/>
                </a:solidFill>
              </a:rPr>
              <a:t>– We can increase the success of this protocol through strategic partnering.  This can mean heterogeneous or homogeneous pairs based on ability or talents in a content area. Also, establish routines if </a:t>
            </a:r>
            <a:r>
              <a:rPr lang="en-US" sz="1400" baseline="0" dirty="0" err="1" smtClean="0">
                <a:solidFill>
                  <a:srgbClr val="FF0000"/>
                </a:solidFill>
              </a:rPr>
              <a:t>studnts</a:t>
            </a:r>
            <a:r>
              <a:rPr lang="en-US" sz="1400" baseline="0" dirty="0" smtClean="0">
                <a:solidFill>
                  <a:srgbClr val="FF0000"/>
                </a:solidFill>
              </a:rPr>
              <a:t>’ partners are absent.  </a:t>
            </a:r>
            <a:r>
              <a:rPr lang="en-US" sz="1400" baseline="0" dirty="0" smtClean="0"/>
              <a:t>In most cases, students should not be allowed to choose their own partners.  Teachers lose an opportunity to group students strategically when this occurs.  Additionally, it is time-consuming and unfair to less popular students.  </a:t>
            </a:r>
            <a:endParaRPr lang="en-US" sz="1400" dirty="0" smtClean="0"/>
          </a:p>
          <a:p>
            <a:pPr marL="285750" indent="-285750">
              <a:buFont typeface="Arial"/>
              <a:buChar char="•"/>
            </a:pPr>
            <a:r>
              <a:rPr lang="en-US" i="1" dirty="0" smtClean="0"/>
              <a:t>Model</a:t>
            </a:r>
            <a:r>
              <a:rPr lang="en-US" dirty="0" smtClean="0"/>
              <a:t> – Modeling</a:t>
            </a:r>
            <a:r>
              <a:rPr lang="en-US" baseline="0" dirty="0" smtClean="0"/>
              <a:t> of this protocol can take many forms.  The t</a:t>
            </a:r>
            <a:r>
              <a:rPr lang="en-US" dirty="0" smtClean="0"/>
              <a:t>eacher can model</a:t>
            </a:r>
            <a:r>
              <a:rPr lang="en-US" baseline="0" dirty="0" smtClean="0"/>
              <a:t> with a student; two students can model for the rest of the class in a fish bowl; you can take the class to visit another class etc. </a:t>
            </a:r>
          </a:p>
          <a:p>
            <a:pPr marL="285750" indent="-285750">
              <a:buFont typeface="Arial"/>
              <a:buChar char="•"/>
            </a:pPr>
            <a:r>
              <a:rPr lang="en-US" i="1" baseline="0" dirty="0" smtClean="0"/>
              <a:t>Practice with student-friendly topics </a:t>
            </a:r>
            <a:r>
              <a:rPr lang="en-US" baseline="0" dirty="0" smtClean="0"/>
              <a:t>– In order to provide students a chance to be meta-cognitive about the structure of the protocol, they can practice with a topic that is comfortable and engaging.  Even though the topic is student-friendly, the task should require the same type of conversation you expect students to engage in</a:t>
            </a:r>
          </a:p>
          <a:p>
            <a:pPr marL="285750" indent="-285750">
              <a:buFont typeface="Arial"/>
              <a:buChar char="•"/>
            </a:pPr>
            <a:r>
              <a:rPr lang="en-US" i="1" baseline="0" dirty="0" smtClean="0"/>
              <a:t>Debrief</a:t>
            </a:r>
            <a:r>
              <a:rPr lang="en-US" baseline="0" dirty="0" smtClean="0"/>
              <a:t> – Perhaps the most important and the most frequently left out. The debrief can be general, such as “what worked/didn’t work” or focused on a particular area, such as “how did we do with staying on topic?”  Debriefs are the ticket to continuous improvement. </a:t>
            </a:r>
          </a:p>
          <a:p>
            <a:pPr marL="285750" indent="-285750">
              <a:buFont typeface="Arial"/>
              <a:buChar char="•"/>
            </a:pPr>
            <a:endParaRPr lang="en-US" baseline="0" dirty="0" smtClean="0"/>
          </a:p>
          <a:p>
            <a:pPr marL="0" marR="0" indent="0" algn="l" defTabSz="979600" rtl="0" eaLnBrk="1" fontAlgn="auto" latinLnBrk="0" hangingPunct="1">
              <a:lnSpc>
                <a:spcPct val="100000"/>
              </a:lnSpc>
              <a:spcBef>
                <a:spcPts val="0"/>
              </a:spcBef>
              <a:spcAft>
                <a:spcPts val="0"/>
              </a:spcAft>
              <a:buClrTx/>
              <a:buSzTx/>
              <a:buFont typeface="Arial"/>
              <a:buNone/>
              <a:tabLst/>
              <a:defRPr/>
            </a:pPr>
            <a:r>
              <a:rPr lang="en-US" sz="1286" kern="1200" dirty="0" smtClean="0">
                <a:solidFill>
                  <a:schemeClr val="tx1"/>
                </a:solidFill>
                <a:effectLst/>
                <a:latin typeface="+mn-lt"/>
                <a:ea typeface="+mn-ea"/>
                <a:cs typeface="+mn-cs"/>
              </a:rPr>
              <a:t>Talk with your small group for just 90 seconds:  Do you typically incorporate debriefs after conversations or group work? Why or why not?</a:t>
            </a:r>
          </a:p>
          <a:p>
            <a:pPr marL="285750" indent="-285750">
              <a:buFont typeface="Arial"/>
              <a:buChar char="•"/>
            </a:pPr>
            <a:endParaRPr lang="en-US" baseline="0" dirty="0" smtClean="0"/>
          </a:p>
        </p:txBody>
      </p:sp>
      <p:sp>
        <p:nvSpPr>
          <p:cNvPr id="4" name="Slide Number Placeholder 3"/>
          <p:cNvSpPr>
            <a:spLocks noGrp="1"/>
          </p:cNvSpPr>
          <p:nvPr>
            <p:ph type="sldNum" sz="quarter" idx="10"/>
          </p:nvPr>
        </p:nvSpPr>
        <p:spPr/>
        <p:txBody>
          <a:bodyPr/>
          <a:lstStyle/>
          <a:p>
            <a:fld id="{6F81C11A-4A62-4E2C-9802-7B45E53D192F}" type="slidenum">
              <a:rPr lang="en-US" smtClean="0"/>
              <a:t>9</a:t>
            </a:fld>
            <a:endParaRPr lang="en-US" dirty="0"/>
          </a:p>
        </p:txBody>
      </p:sp>
    </p:spTree>
    <p:extLst>
      <p:ext uri="{BB962C8B-B14F-4D97-AF65-F5344CB8AC3E}">
        <p14:creationId xmlns:p14="http://schemas.microsoft.com/office/powerpoint/2010/main" val="677960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7235" y="1197187"/>
            <a:ext cx="8355330" cy="2546773"/>
          </a:xfrm>
        </p:spPr>
        <p:txBody>
          <a:bodyPr anchor="b"/>
          <a:lstStyle>
            <a:lvl1pPr algn="ctr">
              <a:defRPr sz="6720"/>
            </a:lvl1pPr>
          </a:lstStyle>
          <a:p>
            <a:r>
              <a:rPr lang="en-US" smtClean="0"/>
              <a:t>Click to edit Master title style</a:t>
            </a:r>
            <a:endParaRPr lang="en-US" dirty="0"/>
          </a:p>
        </p:txBody>
      </p:sp>
      <p:sp>
        <p:nvSpPr>
          <p:cNvPr id="3" name="Subtitle 2"/>
          <p:cNvSpPr>
            <a:spLocks noGrp="1"/>
          </p:cNvSpPr>
          <p:nvPr>
            <p:ph type="subTitle" idx="1"/>
          </p:nvPr>
        </p:nvSpPr>
        <p:spPr>
          <a:xfrm>
            <a:off x="1228725" y="3842174"/>
            <a:ext cx="7372350" cy="1766146"/>
          </a:xfrm>
        </p:spPr>
        <p:txBody>
          <a:bodyPr/>
          <a:lstStyle>
            <a:lvl1pPr marL="0" indent="0" algn="ctr">
              <a:buNone/>
              <a:defRPr sz="2688"/>
            </a:lvl1pPr>
            <a:lvl2pPr marL="512067" indent="0" algn="ctr">
              <a:buNone/>
              <a:defRPr sz="2240"/>
            </a:lvl2pPr>
            <a:lvl3pPr marL="1024134" indent="0" algn="ctr">
              <a:buNone/>
              <a:defRPr sz="2017"/>
            </a:lvl3pPr>
            <a:lvl4pPr marL="1536202" indent="0" algn="ctr">
              <a:buNone/>
              <a:defRPr sz="1792"/>
            </a:lvl4pPr>
            <a:lvl5pPr marL="2048269" indent="0" algn="ctr">
              <a:buNone/>
              <a:defRPr sz="1792"/>
            </a:lvl5pPr>
            <a:lvl6pPr marL="2560336" indent="0" algn="ctr">
              <a:buNone/>
              <a:defRPr sz="1792"/>
            </a:lvl6pPr>
            <a:lvl7pPr marL="3072403" indent="0" algn="ctr">
              <a:buNone/>
              <a:defRPr sz="1792"/>
            </a:lvl7pPr>
            <a:lvl8pPr marL="3584470" indent="0" algn="ctr">
              <a:buNone/>
              <a:defRPr sz="1792"/>
            </a:lvl8pPr>
            <a:lvl9pPr marL="4096538" indent="0" algn="ctr">
              <a:buNone/>
              <a:defRPr sz="1792"/>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16379367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1787593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4452" y="389467"/>
            <a:ext cx="2119551" cy="619929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5802" y="389467"/>
            <a:ext cx="6235779" cy="619929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228852887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37235" y="1197187"/>
            <a:ext cx="8355330" cy="2546773"/>
          </a:xfrm>
        </p:spPr>
        <p:txBody>
          <a:bodyPr anchor="b"/>
          <a:lstStyle>
            <a:lvl1pPr algn="ctr">
              <a:defRPr sz="6400"/>
            </a:lvl1pPr>
          </a:lstStyle>
          <a:p>
            <a:r>
              <a:rPr lang="en-US" smtClean="0"/>
              <a:t>Click to edit Master title style</a:t>
            </a:r>
            <a:endParaRPr lang="en-US" dirty="0"/>
          </a:p>
        </p:txBody>
      </p:sp>
      <p:sp>
        <p:nvSpPr>
          <p:cNvPr id="3" name="Subtitle 2"/>
          <p:cNvSpPr>
            <a:spLocks noGrp="1"/>
          </p:cNvSpPr>
          <p:nvPr>
            <p:ph type="subTitle" idx="1"/>
          </p:nvPr>
        </p:nvSpPr>
        <p:spPr>
          <a:xfrm>
            <a:off x="1228725" y="3842174"/>
            <a:ext cx="7372350" cy="1766146"/>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156162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6164983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0679" y="1823722"/>
            <a:ext cx="8478203" cy="3042919"/>
          </a:xfrm>
        </p:spPr>
        <p:txBody>
          <a:bodyPr anchor="b"/>
          <a:lstStyle>
            <a:lvl1pPr>
              <a:defRPr sz="6400"/>
            </a:lvl1pPr>
          </a:lstStyle>
          <a:p>
            <a:r>
              <a:rPr lang="en-US" smtClean="0"/>
              <a:t>Click to edit Master title style</a:t>
            </a:r>
            <a:endParaRPr lang="en-US" dirty="0"/>
          </a:p>
        </p:txBody>
      </p:sp>
      <p:sp>
        <p:nvSpPr>
          <p:cNvPr id="3" name="Text Placeholder 2"/>
          <p:cNvSpPr>
            <a:spLocks noGrp="1"/>
          </p:cNvSpPr>
          <p:nvPr>
            <p:ph type="body" idx="1"/>
          </p:nvPr>
        </p:nvSpPr>
        <p:spPr>
          <a:xfrm>
            <a:off x="670679" y="4895429"/>
            <a:ext cx="8478203" cy="1600199"/>
          </a:xfrm>
        </p:spPr>
        <p:txBody>
          <a:bodyPr/>
          <a:lstStyle>
            <a:lvl1pPr marL="0" indent="0">
              <a:buNone/>
              <a:defRPr sz="2560">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1014647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5799" y="1947333"/>
            <a:ext cx="4177665" cy="46414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76336" y="1947333"/>
            <a:ext cx="4177665" cy="46414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7732487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7079" y="389468"/>
            <a:ext cx="8478203" cy="141393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77080" y="1793241"/>
            <a:ext cx="4158466" cy="878839"/>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smtClean="0"/>
              <a:t>Click to edit Master text styles</a:t>
            </a:r>
          </a:p>
        </p:txBody>
      </p:sp>
      <p:sp>
        <p:nvSpPr>
          <p:cNvPr id="4" name="Content Placeholder 3"/>
          <p:cNvSpPr>
            <a:spLocks noGrp="1"/>
          </p:cNvSpPr>
          <p:nvPr>
            <p:ph sz="half" idx="2"/>
          </p:nvPr>
        </p:nvSpPr>
        <p:spPr>
          <a:xfrm>
            <a:off x="677080" y="2672080"/>
            <a:ext cx="4158466" cy="39302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976337" y="1793241"/>
            <a:ext cx="4178945" cy="878839"/>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smtClean="0"/>
              <a:t>Click to edit Master text styles</a:t>
            </a:r>
          </a:p>
        </p:txBody>
      </p:sp>
      <p:sp>
        <p:nvSpPr>
          <p:cNvPr id="6" name="Content Placeholder 5"/>
          <p:cNvSpPr>
            <a:spLocks noGrp="1"/>
          </p:cNvSpPr>
          <p:nvPr>
            <p:ph sz="quarter" idx="4"/>
          </p:nvPr>
        </p:nvSpPr>
        <p:spPr>
          <a:xfrm>
            <a:off x="4976337" y="2672080"/>
            <a:ext cx="4178945" cy="39302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34899655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23935663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r="54167" b="85556"/>
          <a:stretch/>
        </p:blipFill>
        <p:spPr>
          <a:xfrm>
            <a:off x="152400" y="176176"/>
            <a:ext cx="3520441" cy="832105"/>
          </a:xfrm>
          <a:prstGeom prst="rect">
            <a:avLst/>
          </a:prstGeom>
        </p:spPr>
      </p:pic>
      <p:cxnSp>
        <p:nvCxnSpPr>
          <p:cNvPr id="6" name="Straight Connector 5"/>
          <p:cNvCxnSpPr/>
          <p:nvPr userDrawn="1"/>
        </p:nvCxnSpPr>
        <p:spPr>
          <a:xfrm>
            <a:off x="30281" y="1008281"/>
            <a:ext cx="9799519" cy="9526"/>
          </a:xfrm>
          <a:prstGeom prst="line">
            <a:avLst/>
          </a:prstGeom>
          <a:ln w="63500">
            <a:solidFill>
              <a:srgbClr val="3399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5600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079" y="487680"/>
            <a:ext cx="3170366" cy="1706880"/>
          </a:xfrm>
        </p:spPr>
        <p:txBody>
          <a:bodyPr anchor="b"/>
          <a:lstStyle>
            <a:lvl1pPr>
              <a:defRPr sz="3413"/>
            </a:lvl1pPr>
          </a:lstStyle>
          <a:p>
            <a:r>
              <a:rPr lang="en-US" smtClean="0"/>
              <a:t>Click to edit Master title style</a:t>
            </a:r>
            <a:endParaRPr lang="en-US" dirty="0"/>
          </a:p>
        </p:txBody>
      </p:sp>
      <p:sp>
        <p:nvSpPr>
          <p:cNvPr id="3" name="Content Placeholder 2"/>
          <p:cNvSpPr>
            <a:spLocks noGrp="1"/>
          </p:cNvSpPr>
          <p:nvPr>
            <p:ph idx="1"/>
          </p:nvPr>
        </p:nvSpPr>
        <p:spPr>
          <a:xfrm>
            <a:off x="4178945" y="1053255"/>
            <a:ext cx="4976336" cy="5198533"/>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079" y="2194560"/>
            <a:ext cx="3170366" cy="406569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1365668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1468469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079" y="487680"/>
            <a:ext cx="3170366" cy="1706880"/>
          </a:xfrm>
        </p:spPr>
        <p:txBody>
          <a:bodyPr anchor="b"/>
          <a:lstStyle>
            <a:lvl1pPr>
              <a:defRPr sz="3413"/>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178945" y="1053255"/>
            <a:ext cx="4976336" cy="5198533"/>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dirty="0" smtClean="0"/>
              <a:t>Click icon to add picture</a:t>
            </a:r>
            <a:endParaRPr lang="en-US" dirty="0"/>
          </a:p>
        </p:txBody>
      </p:sp>
      <p:sp>
        <p:nvSpPr>
          <p:cNvPr id="4" name="Text Placeholder 3"/>
          <p:cNvSpPr>
            <a:spLocks noGrp="1"/>
          </p:cNvSpPr>
          <p:nvPr>
            <p:ph type="body" sz="half" idx="2"/>
          </p:nvPr>
        </p:nvSpPr>
        <p:spPr>
          <a:xfrm>
            <a:off x="677079" y="2194560"/>
            <a:ext cx="3170366" cy="406569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2695471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3393511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34451" y="389467"/>
            <a:ext cx="2119551" cy="619929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5799" y="389467"/>
            <a:ext cx="6235779" cy="619929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2886590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0679" y="1823732"/>
            <a:ext cx="8478203" cy="3042919"/>
          </a:xfrm>
        </p:spPr>
        <p:txBody>
          <a:bodyPr anchor="b"/>
          <a:lstStyle>
            <a:lvl1pPr>
              <a:defRPr sz="6720"/>
            </a:lvl1pPr>
          </a:lstStyle>
          <a:p>
            <a:r>
              <a:rPr lang="en-US" smtClean="0"/>
              <a:t>Click to edit Master title style</a:t>
            </a:r>
            <a:endParaRPr lang="en-US" dirty="0"/>
          </a:p>
        </p:txBody>
      </p:sp>
      <p:sp>
        <p:nvSpPr>
          <p:cNvPr id="3" name="Text Placeholder 2"/>
          <p:cNvSpPr>
            <a:spLocks noGrp="1"/>
          </p:cNvSpPr>
          <p:nvPr>
            <p:ph type="body" idx="1"/>
          </p:nvPr>
        </p:nvSpPr>
        <p:spPr>
          <a:xfrm>
            <a:off x="670679" y="4895439"/>
            <a:ext cx="8478203" cy="1600199"/>
          </a:xfrm>
        </p:spPr>
        <p:txBody>
          <a:bodyPr/>
          <a:lstStyle>
            <a:lvl1pPr marL="0" indent="0">
              <a:buNone/>
              <a:defRPr sz="2688">
                <a:solidFill>
                  <a:schemeClr val="tx1"/>
                </a:solidFill>
              </a:defRPr>
            </a:lvl1pPr>
            <a:lvl2pPr marL="512067" indent="0">
              <a:buNone/>
              <a:defRPr sz="2240">
                <a:solidFill>
                  <a:schemeClr val="tx1">
                    <a:tint val="75000"/>
                  </a:schemeClr>
                </a:solidFill>
              </a:defRPr>
            </a:lvl2pPr>
            <a:lvl3pPr marL="1024134" indent="0">
              <a:buNone/>
              <a:defRPr sz="2017">
                <a:solidFill>
                  <a:schemeClr val="tx1">
                    <a:tint val="75000"/>
                  </a:schemeClr>
                </a:solidFill>
              </a:defRPr>
            </a:lvl3pPr>
            <a:lvl4pPr marL="1536202" indent="0">
              <a:buNone/>
              <a:defRPr sz="1792">
                <a:solidFill>
                  <a:schemeClr val="tx1">
                    <a:tint val="75000"/>
                  </a:schemeClr>
                </a:solidFill>
              </a:defRPr>
            </a:lvl4pPr>
            <a:lvl5pPr marL="2048269" indent="0">
              <a:buNone/>
              <a:defRPr sz="1792">
                <a:solidFill>
                  <a:schemeClr val="tx1">
                    <a:tint val="75000"/>
                  </a:schemeClr>
                </a:solidFill>
              </a:defRPr>
            </a:lvl5pPr>
            <a:lvl6pPr marL="2560336" indent="0">
              <a:buNone/>
              <a:defRPr sz="1792">
                <a:solidFill>
                  <a:schemeClr val="tx1">
                    <a:tint val="75000"/>
                  </a:schemeClr>
                </a:solidFill>
              </a:defRPr>
            </a:lvl6pPr>
            <a:lvl7pPr marL="3072403" indent="0">
              <a:buNone/>
              <a:defRPr sz="1792">
                <a:solidFill>
                  <a:schemeClr val="tx1">
                    <a:tint val="75000"/>
                  </a:schemeClr>
                </a:solidFill>
              </a:defRPr>
            </a:lvl7pPr>
            <a:lvl8pPr marL="3584470" indent="0">
              <a:buNone/>
              <a:defRPr sz="1792">
                <a:solidFill>
                  <a:schemeClr val="tx1">
                    <a:tint val="75000"/>
                  </a:schemeClr>
                </a:solidFill>
              </a:defRPr>
            </a:lvl8pPr>
            <a:lvl9pPr marL="4096538" indent="0">
              <a:buNone/>
              <a:defRPr sz="1792">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3831907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5799" y="1947333"/>
            <a:ext cx="4177665" cy="46414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976336" y="1947333"/>
            <a:ext cx="4177665" cy="46414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949348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7079" y="389471"/>
            <a:ext cx="8478203" cy="1413934"/>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77080" y="1793242"/>
            <a:ext cx="4158466" cy="878839"/>
          </a:xfrm>
        </p:spPr>
        <p:txBody>
          <a:bodyPr anchor="b"/>
          <a:lstStyle>
            <a:lvl1pPr marL="0" indent="0">
              <a:buNone/>
              <a:defRPr sz="2688" b="1"/>
            </a:lvl1pPr>
            <a:lvl2pPr marL="512067" indent="0">
              <a:buNone/>
              <a:defRPr sz="2240" b="1"/>
            </a:lvl2pPr>
            <a:lvl3pPr marL="1024134" indent="0">
              <a:buNone/>
              <a:defRPr sz="2017" b="1"/>
            </a:lvl3pPr>
            <a:lvl4pPr marL="1536202" indent="0">
              <a:buNone/>
              <a:defRPr sz="1792" b="1"/>
            </a:lvl4pPr>
            <a:lvl5pPr marL="2048269" indent="0">
              <a:buNone/>
              <a:defRPr sz="1792" b="1"/>
            </a:lvl5pPr>
            <a:lvl6pPr marL="2560336" indent="0">
              <a:buNone/>
              <a:defRPr sz="1792" b="1"/>
            </a:lvl6pPr>
            <a:lvl7pPr marL="3072403" indent="0">
              <a:buNone/>
              <a:defRPr sz="1792" b="1"/>
            </a:lvl7pPr>
            <a:lvl8pPr marL="3584470" indent="0">
              <a:buNone/>
              <a:defRPr sz="1792" b="1"/>
            </a:lvl8pPr>
            <a:lvl9pPr marL="4096538" indent="0">
              <a:buNone/>
              <a:defRPr sz="1792" b="1"/>
            </a:lvl9pPr>
          </a:lstStyle>
          <a:p>
            <a:pPr lvl="0"/>
            <a:r>
              <a:rPr lang="en-US" smtClean="0"/>
              <a:t>Click to edit Master text styles</a:t>
            </a:r>
          </a:p>
        </p:txBody>
      </p:sp>
      <p:sp>
        <p:nvSpPr>
          <p:cNvPr id="4" name="Content Placeholder 3"/>
          <p:cNvSpPr>
            <a:spLocks noGrp="1"/>
          </p:cNvSpPr>
          <p:nvPr>
            <p:ph sz="half" idx="2"/>
          </p:nvPr>
        </p:nvSpPr>
        <p:spPr>
          <a:xfrm>
            <a:off x="677080" y="2672080"/>
            <a:ext cx="4158466" cy="39302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976339" y="1793242"/>
            <a:ext cx="4178945" cy="878839"/>
          </a:xfrm>
        </p:spPr>
        <p:txBody>
          <a:bodyPr anchor="b"/>
          <a:lstStyle>
            <a:lvl1pPr marL="0" indent="0">
              <a:buNone/>
              <a:defRPr sz="2688" b="1"/>
            </a:lvl1pPr>
            <a:lvl2pPr marL="512067" indent="0">
              <a:buNone/>
              <a:defRPr sz="2240" b="1"/>
            </a:lvl2pPr>
            <a:lvl3pPr marL="1024134" indent="0">
              <a:buNone/>
              <a:defRPr sz="2017" b="1"/>
            </a:lvl3pPr>
            <a:lvl4pPr marL="1536202" indent="0">
              <a:buNone/>
              <a:defRPr sz="1792" b="1"/>
            </a:lvl4pPr>
            <a:lvl5pPr marL="2048269" indent="0">
              <a:buNone/>
              <a:defRPr sz="1792" b="1"/>
            </a:lvl5pPr>
            <a:lvl6pPr marL="2560336" indent="0">
              <a:buNone/>
              <a:defRPr sz="1792" b="1"/>
            </a:lvl6pPr>
            <a:lvl7pPr marL="3072403" indent="0">
              <a:buNone/>
              <a:defRPr sz="1792" b="1"/>
            </a:lvl7pPr>
            <a:lvl8pPr marL="3584470" indent="0">
              <a:buNone/>
              <a:defRPr sz="1792" b="1"/>
            </a:lvl8pPr>
            <a:lvl9pPr marL="4096538" indent="0">
              <a:buNone/>
              <a:defRPr sz="1792" b="1"/>
            </a:lvl9pPr>
          </a:lstStyle>
          <a:p>
            <a:pPr lvl="0"/>
            <a:r>
              <a:rPr lang="en-US" smtClean="0"/>
              <a:t>Click to edit Master text styles</a:t>
            </a:r>
          </a:p>
        </p:txBody>
      </p:sp>
      <p:sp>
        <p:nvSpPr>
          <p:cNvPr id="6" name="Content Placeholder 5"/>
          <p:cNvSpPr>
            <a:spLocks noGrp="1"/>
          </p:cNvSpPr>
          <p:nvPr>
            <p:ph sz="quarter" idx="4"/>
          </p:nvPr>
        </p:nvSpPr>
        <p:spPr>
          <a:xfrm>
            <a:off x="4976339" y="2672080"/>
            <a:ext cx="4178945" cy="393022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128435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4045612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48114718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079" y="487680"/>
            <a:ext cx="3170366" cy="1706880"/>
          </a:xfrm>
        </p:spPr>
        <p:txBody>
          <a:bodyPr anchor="b"/>
          <a:lstStyle>
            <a:lvl1pPr>
              <a:defRPr sz="3584"/>
            </a:lvl1pPr>
          </a:lstStyle>
          <a:p>
            <a:r>
              <a:rPr lang="en-US" smtClean="0"/>
              <a:t>Click to edit Master title style</a:t>
            </a:r>
            <a:endParaRPr lang="en-US" dirty="0"/>
          </a:p>
        </p:txBody>
      </p:sp>
      <p:sp>
        <p:nvSpPr>
          <p:cNvPr id="3" name="Content Placeholder 2"/>
          <p:cNvSpPr>
            <a:spLocks noGrp="1"/>
          </p:cNvSpPr>
          <p:nvPr>
            <p:ph idx="1"/>
          </p:nvPr>
        </p:nvSpPr>
        <p:spPr>
          <a:xfrm>
            <a:off x="4178945" y="1053265"/>
            <a:ext cx="4976336" cy="5198533"/>
          </a:xfrm>
        </p:spPr>
        <p:txBody>
          <a:bodyPr/>
          <a:lstStyle>
            <a:lvl1pPr>
              <a:defRPr sz="3584"/>
            </a:lvl1pPr>
            <a:lvl2pPr>
              <a:defRPr sz="3136"/>
            </a:lvl2pPr>
            <a:lvl3pPr>
              <a:defRPr sz="2688"/>
            </a:lvl3pPr>
            <a:lvl4pPr>
              <a:defRPr sz="2240"/>
            </a:lvl4pPr>
            <a:lvl5pPr>
              <a:defRPr sz="2240"/>
            </a:lvl5pPr>
            <a:lvl6pPr>
              <a:defRPr sz="2240"/>
            </a:lvl6pPr>
            <a:lvl7pPr>
              <a:defRPr sz="2240"/>
            </a:lvl7pPr>
            <a:lvl8pPr>
              <a:defRPr sz="2240"/>
            </a:lvl8pPr>
            <a:lvl9pPr>
              <a:defRPr sz="224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079" y="2194560"/>
            <a:ext cx="3170366" cy="4065694"/>
          </a:xfrm>
        </p:spPr>
        <p:txBody>
          <a:bodyPr/>
          <a:lstStyle>
            <a:lvl1pPr marL="0" indent="0">
              <a:buNone/>
              <a:defRPr sz="1792"/>
            </a:lvl1pPr>
            <a:lvl2pPr marL="512067" indent="0">
              <a:buNone/>
              <a:defRPr sz="1569"/>
            </a:lvl2pPr>
            <a:lvl3pPr marL="1024134" indent="0">
              <a:buNone/>
              <a:defRPr sz="1344"/>
            </a:lvl3pPr>
            <a:lvl4pPr marL="1536202" indent="0">
              <a:buNone/>
              <a:defRPr sz="1121"/>
            </a:lvl4pPr>
            <a:lvl5pPr marL="2048269" indent="0">
              <a:buNone/>
              <a:defRPr sz="1121"/>
            </a:lvl5pPr>
            <a:lvl6pPr marL="2560336" indent="0">
              <a:buNone/>
              <a:defRPr sz="1121"/>
            </a:lvl6pPr>
            <a:lvl7pPr marL="3072403" indent="0">
              <a:buNone/>
              <a:defRPr sz="1121"/>
            </a:lvl7pPr>
            <a:lvl8pPr marL="3584470" indent="0">
              <a:buNone/>
              <a:defRPr sz="1121"/>
            </a:lvl8pPr>
            <a:lvl9pPr marL="4096538" indent="0">
              <a:buNone/>
              <a:defRPr sz="1121"/>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438743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079" y="487680"/>
            <a:ext cx="3170366" cy="1706880"/>
          </a:xfrm>
        </p:spPr>
        <p:txBody>
          <a:bodyPr anchor="b"/>
          <a:lstStyle>
            <a:lvl1pPr>
              <a:defRPr sz="3584"/>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178945" y="1053265"/>
            <a:ext cx="4976336" cy="5198533"/>
          </a:xfrm>
        </p:spPr>
        <p:txBody>
          <a:bodyPr anchor="t"/>
          <a:lstStyle>
            <a:lvl1pPr marL="0" indent="0">
              <a:buNone/>
              <a:defRPr sz="3584"/>
            </a:lvl1pPr>
            <a:lvl2pPr marL="512067" indent="0">
              <a:buNone/>
              <a:defRPr sz="3136"/>
            </a:lvl2pPr>
            <a:lvl3pPr marL="1024134" indent="0">
              <a:buNone/>
              <a:defRPr sz="2688"/>
            </a:lvl3pPr>
            <a:lvl4pPr marL="1536202" indent="0">
              <a:buNone/>
              <a:defRPr sz="2240"/>
            </a:lvl4pPr>
            <a:lvl5pPr marL="2048269" indent="0">
              <a:buNone/>
              <a:defRPr sz="2240"/>
            </a:lvl5pPr>
            <a:lvl6pPr marL="2560336" indent="0">
              <a:buNone/>
              <a:defRPr sz="2240"/>
            </a:lvl6pPr>
            <a:lvl7pPr marL="3072403" indent="0">
              <a:buNone/>
              <a:defRPr sz="2240"/>
            </a:lvl7pPr>
            <a:lvl8pPr marL="3584470" indent="0">
              <a:buNone/>
              <a:defRPr sz="2240"/>
            </a:lvl8pPr>
            <a:lvl9pPr marL="4096538" indent="0">
              <a:buNone/>
              <a:defRPr sz="2240"/>
            </a:lvl9pPr>
          </a:lstStyle>
          <a:p>
            <a:r>
              <a:rPr lang="en-US" dirty="0" smtClean="0"/>
              <a:t>Click icon to add picture</a:t>
            </a:r>
            <a:endParaRPr lang="en-US" dirty="0"/>
          </a:p>
        </p:txBody>
      </p:sp>
      <p:sp>
        <p:nvSpPr>
          <p:cNvPr id="4" name="Text Placeholder 3"/>
          <p:cNvSpPr>
            <a:spLocks noGrp="1"/>
          </p:cNvSpPr>
          <p:nvPr>
            <p:ph type="body" sz="half" idx="2"/>
          </p:nvPr>
        </p:nvSpPr>
        <p:spPr>
          <a:xfrm>
            <a:off x="677079" y="2194560"/>
            <a:ext cx="3170366" cy="4065694"/>
          </a:xfrm>
        </p:spPr>
        <p:txBody>
          <a:bodyPr/>
          <a:lstStyle>
            <a:lvl1pPr marL="0" indent="0">
              <a:buNone/>
              <a:defRPr sz="1792"/>
            </a:lvl1pPr>
            <a:lvl2pPr marL="512067" indent="0">
              <a:buNone/>
              <a:defRPr sz="1569"/>
            </a:lvl2pPr>
            <a:lvl3pPr marL="1024134" indent="0">
              <a:buNone/>
              <a:defRPr sz="1344"/>
            </a:lvl3pPr>
            <a:lvl4pPr marL="1536202" indent="0">
              <a:buNone/>
              <a:defRPr sz="1121"/>
            </a:lvl4pPr>
            <a:lvl5pPr marL="2048269" indent="0">
              <a:buNone/>
              <a:defRPr sz="1121"/>
            </a:lvl5pPr>
            <a:lvl6pPr marL="2560336" indent="0">
              <a:buNone/>
              <a:defRPr sz="1121"/>
            </a:lvl6pPr>
            <a:lvl7pPr marL="3072403" indent="0">
              <a:buNone/>
              <a:defRPr sz="1121"/>
            </a:lvl7pPr>
            <a:lvl8pPr marL="3584470" indent="0">
              <a:buNone/>
              <a:defRPr sz="1121"/>
            </a:lvl8pPr>
            <a:lvl9pPr marL="4096538" indent="0">
              <a:buNone/>
              <a:defRPr sz="1121"/>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A059683-00B4-4106-94BE-DCBE475237DC}" type="slidenum">
              <a:rPr lang="en-US" smtClean="0"/>
              <a:t>‹#›</a:t>
            </a:fld>
            <a:endParaRPr lang="en-US" dirty="0"/>
          </a:p>
        </p:txBody>
      </p:sp>
    </p:spTree>
    <p:extLst>
      <p:ext uri="{BB962C8B-B14F-4D97-AF65-F5344CB8AC3E}">
        <p14:creationId xmlns:p14="http://schemas.microsoft.com/office/powerpoint/2010/main" val="1098185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5800" y="389471"/>
            <a:ext cx="8478203" cy="141393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5800" y="1947333"/>
            <a:ext cx="8478203" cy="46414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75799" y="6780118"/>
            <a:ext cx="2211705" cy="389467"/>
          </a:xfrm>
          <a:prstGeom prst="rect">
            <a:avLst/>
          </a:prstGeom>
        </p:spPr>
        <p:txBody>
          <a:bodyPr vert="horz" lIns="91440" tIns="45720" rIns="91440" bIns="45720" rtlCol="0" anchor="ctr"/>
          <a:lstStyle>
            <a:lvl1pPr algn="l">
              <a:defRPr sz="1344">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256122" y="6780118"/>
            <a:ext cx="3317558" cy="389467"/>
          </a:xfrm>
          <a:prstGeom prst="rect">
            <a:avLst/>
          </a:prstGeom>
        </p:spPr>
        <p:txBody>
          <a:bodyPr vert="horz" lIns="91440" tIns="45720" rIns="91440" bIns="45720" rtlCol="0" anchor="ctr"/>
          <a:lstStyle>
            <a:lvl1pPr algn="ctr">
              <a:defRPr sz="1344">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942296" y="6780118"/>
            <a:ext cx="2211705" cy="389467"/>
          </a:xfrm>
          <a:prstGeom prst="rect">
            <a:avLst/>
          </a:prstGeom>
        </p:spPr>
        <p:txBody>
          <a:bodyPr vert="horz" lIns="91440" tIns="45720" rIns="91440" bIns="45720" rtlCol="0" anchor="ctr"/>
          <a:lstStyle>
            <a:lvl1pPr algn="r">
              <a:defRPr sz="1344">
                <a:solidFill>
                  <a:schemeClr val="tx1">
                    <a:tint val="75000"/>
                  </a:schemeClr>
                </a:solidFill>
              </a:defRPr>
            </a:lvl1pPr>
          </a:lstStyle>
          <a:p>
            <a:fld id="{7A059683-00B4-4106-94BE-DCBE475237DC}" type="slidenum">
              <a:rPr lang="en-US" smtClean="0"/>
              <a:t>‹#›</a:t>
            </a:fld>
            <a:endParaRPr lang="en-US" dirty="0"/>
          </a:p>
        </p:txBody>
      </p:sp>
    </p:spTree>
    <p:extLst>
      <p:ext uri="{BB962C8B-B14F-4D97-AF65-F5344CB8AC3E}">
        <p14:creationId xmlns:p14="http://schemas.microsoft.com/office/powerpoint/2010/main" val="329630385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hf hdr="0" ftr="0" dt="0"/>
  <p:txStyles>
    <p:titleStyle>
      <a:lvl1pPr algn="l" defTabSz="1024134" rtl="0" eaLnBrk="1" latinLnBrk="0" hangingPunct="1">
        <a:lnSpc>
          <a:spcPct val="90000"/>
        </a:lnSpc>
        <a:spcBef>
          <a:spcPct val="0"/>
        </a:spcBef>
        <a:buNone/>
        <a:defRPr sz="4928" kern="1200">
          <a:solidFill>
            <a:schemeClr val="tx1"/>
          </a:solidFill>
          <a:latin typeface="+mj-lt"/>
          <a:ea typeface="+mj-ea"/>
          <a:cs typeface="+mj-cs"/>
        </a:defRPr>
      </a:lvl1pPr>
    </p:titleStyle>
    <p:bodyStyle>
      <a:lvl1pPr marL="256035" indent="-256035" algn="l" defTabSz="1024134" rtl="0" eaLnBrk="1" latinLnBrk="0" hangingPunct="1">
        <a:lnSpc>
          <a:spcPct val="90000"/>
        </a:lnSpc>
        <a:spcBef>
          <a:spcPts val="1121"/>
        </a:spcBef>
        <a:buFont typeface="Arial" panose="020B0604020202020204" pitchFamily="34" charset="0"/>
        <a:buChar char="•"/>
        <a:defRPr sz="3136" kern="1200">
          <a:solidFill>
            <a:schemeClr val="tx1"/>
          </a:solidFill>
          <a:latin typeface="+mn-lt"/>
          <a:ea typeface="+mn-ea"/>
          <a:cs typeface="+mn-cs"/>
        </a:defRPr>
      </a:lvl1pPr>
      <a:lvl2pPr marL="768102" indent="-256035" algn="l" defTabSz="1024134" rtl="0" eaLnBrk="1" latinLnBrk="0" hangingPunct="1">
        <a:lnSpc>
          <a:spcPct val="90000"/>
        </a:lnSpc>
        <a:spcBef>
          <a:spcPts val="560"/>
        </a:spcBef>
        <a:buFont typeface="Arial" panose="020B0604020202020204" pitchFamily="34" charset="0"/>
        <a:buChar char="•"/>
        <a:defRPr sz="2688" kern="1200">
          <a:solidFill>
            <a:schemeClr val="tx1"/>
          </a:solidFill>
          <a:latin typeface="+mn-lt"/>
          <a:ea typeface="+mn-ea"/>
          <a:cs typeface="+mn-cs"/>
        </a:defRPr>
      </a:lvl2pPr>
      <a:lvl3pPr marL="1280169" indent="-256035" algn="l" defTabSz="1024134" rtl="0" eaLnBrk="1" latinLnBrk="0" hangingPunct="1">
        <a:lnSpc>
          <a:spcPct val="90000"/>
        </a:lnSpc>
        <a:spcBef>
          <a:spcPts val="560"/>
        </a:spcBef>
        <a:buFont typeface="Arial" panose="020B0604020202020204" pitchFamily="34" charset="0"/>
        <a:buChar char="•"/>
        <a:defRPr sz="2240" kern="1200">
          <a:solidFill>
            <a:schemeClr val="tx1"/>
          </a:solidFill>
          <a:latin typeface="+mn-lt"/>
          <a:ea typeface="+mn-ea"/>
          <a:cs typeface="+mn-cs"/>
        </a:defRPr>
      </a:lvl3pPr>
      <a:lvl4pPr marL="1792236" indent="-256035" algn="l" defTabSz="1024134" rtl="0" eaLnBrk="1" latinLnBrk="0" hangingPunct="1">
        <a:lnSpc>
          <a:spcPct val="90000"/>
        </a:lnSpc>
        <a:spcBef>
          <a:spcPts val="560"/>
        </a:spcBef>
        <a:buFont typeface="Arial" panose="020B0604020202020204" pitchFamily="34" charset="0"/>
        <a:buChar char="•"/>
        <a:defRPr sz="2017" kern="1200">
          <a:solidFill>
            <a:schemeClr val="tx1"/>
          </a:solidFill>
          <a:latin typeface="+mn-lt"/>
          <a:ea typeface="+mn-ea"/>
          <a:cs typeface="+mn-cs"/>
        </a:defRPr>
      </a:lvl4pPr>
      <a:lvl5pPr marL="2304303" indent="-256035" algn="l" defTabSz="1024134" rtl="0" eaLnBrk="1" latinLnBrk="0" hangingPunct="1">
        <a:lnSpc>
          <a:spcPct val="90000"/>
        </a:lnSpc>
        <a:spcBef>
          <a:spcPts val="560"/>
        </a:spcBef>
        <a:buFont typeface="Arial" panose="020B0604020202020204" pitchFamily="34" charset="0"/>
        <a:buChar char="•"/>
        <a:defRPr sz="2017" kern="1200">
          <a:solidFill>
            <a:schemeClr val="tx1"/>
          </a:solidFill>
          <a:latin typeface="+mn-lt"/>
          <a:ea typeface="+mn-ea"/>
          <a:cs typeface="+mn-cs"/>
        </a:defRPr>
      </a:lvl5pPr>
      <a:lvl6pPr marL="2816371" indent="-256035" algn="l" defTabSz="1024134" rtl="0" eaLnBrk="1" latinLnBrk="0" hangingPunct="1">
        <a:lnSpc>
          <a:spcPct val="90000"/>
        </a:lnSpc>
        <a:spcBef>
          <a:spcPts val="560"/>
        </a:spcBef>
        <a:buFont typeface="Arial" panose="020B0604020202020204" pitchFamily="34" charset="0"/>
        <a:buChar char="•"/>
        <a:defRPr sz="2017" kern="1200">
          <a:solidFill>
            <a:schemeClr val="tx1"/>
          </a:solidFill>
          <a:latin typeface="+mn-lt"/>
          <a:ea typeface="+mn-ea"/>
          <a:cs typeface="+mn-cs"/>
        </a:defRPr>
      </a:lvl6pPr>
      <a:lvl7pPr marL="3328438" indent="-256035" algn="l" defTabSz="1024134" rtl="0" eaLnBrk="1" latinLnBrk="0" hangingPunct="1">
        <a:lnSpc>
          <a:spcPct val="90000"/>
        </a:lnSpc>
        <a:spcBef>
          <a:spcPts val="560"/>
        </a:spcBef>
        <a:buFont typeface="Arial" panose="020B0604020202020204" pitchFamily="34" charset="0"/>
        <a:buChar char="•"/>
        <a:defRPr sz="2017" kern="1200">
          <a:solidFill>
            <a:schemeClr val="tx1"/>
          </a:solidFill>
          <a:latin typeface="+mn-lt"/>
          <a:ea typeface="+mn-ea"/>
          <a:cs typeface="+mn-cs"/>
        </a:defRPr>
      </a:lvl7pPr>
      <a:lvl8pPr marL="3840505" indent="-256035" algn="l" defTabSz="1024134" rtl="0" eaLnBrk="1" latinLnBrk="0" hangingPunct="1">
        <a:lnSpc>
          <a:spcPct val="90000"/>
        </a:lnSpc>
        <a:spcBef>
          <a:spcPts val="560"/>
        </a:spcBef>
        <a:buFont typeface="Arial" panose="020B0604020202020204" pitchFamily="34" charset="0"/>
        <a:buChar char="•"/>
        <a:defRPr sz="2017" kern="1200">
          <a:solidFill>
            <a:schemeClr val="tx1"/>
          </a:solidFill>
          <a:latin typeface="+mn-lt"/>
          <a:ea typeface="+mn-ea"/>
          <a:cs typeface="+mn-cs"/>
        </a:defRPr>
      </a:lvl8pPr>
      <a:lvl9pPr marL="4352572" indent="-256035" algn="l" defTabSz="1024134" rtl="0" eaLnBrk="1" latinLnBrk="0" hangingPunct="1">
        <a:lnSpc>
          <a:spcPct val="90000"/>
        </a:lnSpc>
        <a:spcBef>
          <a:spcPts val="560"/>
        </a:spcBef>
        <a:buFont typeface="Arial" panose="020B0604020202020204" pitchFamily="34" charset="0"/>
        <a:buChar char="•"/>
        <a:defRPr sz="2017" kern="1200">
          <a:solidFill>
            <a:schemeClr val="tx1"/>
          </a:solidFill>
          <a:latin typeface="+mn-lt"/>
          <a:ea typeface="+mn-ea"/>
          <a:cs typeface="+mn-cs"/>
        </a:defRPr>
      </a:lvl9pPr>
    </p:bodyStyle>
    <p:otherStyle>
      <a:defPPr>
        <a:defRPr lang="en-US"/>
      </a:defPPr>
      <a:lvl1pPr marL="0" algn="l" defTabSz="1024134" rtl="0" eaLnBrk="1" latinLnBrk="0" hangingPunct="1">
        <a:defRPr sz="2017" kern="1200">
          <a:solidFill>
            <a:schemeClr val="tx1"/>
          </a:solidFill>
          <a:latin typeface="+mn-lt"/>
          <a:ea typeface="+mn-ea"/>
          <a:cs typeface="+mn-cs"/>
        </a:defRPr>
      </a:lvl1pPr>
      <a:lvl2pPr marL="512067" algn="l" defTabSz="1024134" rtl="0" eaLnBrk="1" latinLnBrk="0" hangingPunct="1">
        <a:defRPr sz="2017" kern="1200">
          <a:solidFill>
            <a:schemeClr val="tx1"/>
          </a:solidFill>
          <a:latin typeface="+mn-lt"/>
          <a:ea typeface="+mn-ea"/>
          <a:cs typeface="+mn-cs"/>
        </a:defRPr>
      </a:lvl2pPr>
      <a:lvl3pPr marL="1024134" algn="l" defTabSz="1024134" rtl="0" eaLnBrk="1" latinLnBrk="0" hangingPunct="1">
        <a:defRPr sz="2017" kern="1200">
          <a:solidFill>
            <a:schemeClr val="tx1"/>
          </a:solidFill>
          <a:latin typeface="+mn-lt"/>
          <a:ea typeface="+mn-ea"/>
          <a:cs typeface="+mn-cs"/>
        </a:defRPr>
      </a:lvl3pPr>
      <a:lvl4pPr marL="1536202" algn="l" defTabSz="1024134" rtl="0" eaLnBrk="1" latinLnBrk="0" hangingPunct="1">
        <a:defRPr sz="2017" kern="1200">
          <a:solidFill>
            <a:schemeClr val="tx1"/>
          </a:solidFill>
          <a:latin typeface="+mn-lt"/>
          <a:ea typeface="+mn-ea"/>
          <a:cs typeface="+mn-cs"/>
        </a:defRPr>
      </a:lvl4pPr>
      <a:lvl5pPr marL="2048269" algn="l" defTabSz="1024134" rtl="0" eaLnBrk="1" latinLnBrk="0" hangingPunct="1">
        <a:defRPr sz="2017" kern="1200">
          <a:solidFill>
            <a:schemeClr val="tx1"/>
          </a:solidFill>
          <a:latin typeface="+mn-lt"/>
          <a:ea typeface="+mn-ea"/>
          <a:cs typeface="+mn-cs"/>
        </a:defRPr>
      </a:lvl5pPr>
      <a:lvl6pPr marL="2560336" algn="l" defTabSz="1024134" rtl="0" eaLnBrk="1" latinLnBrk="0" hangingPunct="1">
        <a:defRPr sz="2017" kern="1200">
          <a:solidFill>
            <a:schemeClr val="tx1"/>
          </a:solidFill>
          <a:latin typeface="+mn-lt"/>
          <a:ea typeface="+mn-ea"/>
          <a:cs typeface="+mn-cs"/>
        </a:defRPr>
      </a:lvl6pPr>
      <a:lvl7pPr marL="3072403" algn="l" defTabSz="1024134" rtl="0" eaLnBrk="1" latinLnBrk="0" hangingPunct="1">
        <a:defRPr sz="2017" kern="1200">
          <a:solidFill>
            <a:schemeClr val="tx1"/>
          </a:solidFill>
          <a:latin typeface="+mn-lt"/>
          <a:ea typeface="+mn-ea"/>
          <a:cs typeface="+mn-cs"/>
        </a:defRPr>
      </a:lvl7pPr>
      <a:lvl8pPr marL="3584470" algn="l" defTabSz="1024134" rtl="0" eaLnBrk="1" latinLnBrk="0" hangingPunct="1">
        <a:defRPr sz="2017" kern="1200">
          <a:solidFill>
            <a:schemeClr val="tx1"/>
          </a:solidFill>
          <a:latin typeface="+mn-lt"/>
          <a:ea typeface="+mn-ea"/>
          <a:cs typeface="+mn-cs"/>
        </a:defRPr>
      </a:lvl8pPr>
      <a:lvl9pPr marL="4096538" algn="l" defTabSz="1024134" rtl="0" eaLnBrk="1" latinLnBrk="0" hangingPunct="1">
        <a:defRPr sz="201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5799" y="389468"/>
            <a:ext cx="8478203" cy="141393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5799" y="1947333"/>
            <a:ext cx="8478203" cy="46414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75799" y="6780108"/>
            <a:ext cx="2211705" cy="389467"/>
          </a:xfrm>
          <a:prstGeom prst="rect">
            <a:avLst/>
          </a:prstGeom>
        </p:spPr>
        <p:txBody>
          <a:bodyPr vert="horz" lIns="91440" tIns="45720" rIns="91440" bIns="45720" rtlCol="0" anchor="ctr"/>
          <a:lstStyle>
            <a:lvl1pPr algn="l">
              <a:defRPr sz="128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256121" y="6780108"/>
            <a:ext cx="3317558" cy="389467"/>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942296" y="6780108"/>
            <a:ext cx="2211705" cy="389467"/>
          </a:xfrm>
          <a:prstGeom prst="rect">
            <a:avLst/>
          </a:prstGeom>
        </p:spPr>
        <p:txBody>
          <a:bodyPr vert="horz" lIns="91440" tIns="45720" rIns="91440" bIns="45720" rtlCol="0" anchor="ctr"/>
          <a:lstStyle>
            <a:lvl1pPr algn="r">
              <a:defRPr sz="1280">
                <a:solidFill>
                  <a:schemeClr val="tx1">
                    <a:tint val="75000"/>
                  </a:schemeClr>
                </a:solidFill>
              </a:defRPr>
            </a:lvl1pPr>
          </a:lstStyle>
          <a:p>
            <a:fld id="{7A059683-00B4-4106-94BE-DCBE475237DC}" type="slidenum">
              <a:rPr lang="en-US" smtClean="0"/>
              <a:t>‹#›</a:t>
            </a:fld>
            <a:endParaRPr lang="en-US" dirty="0"/>
          </a:p>
        </p:txBody>
      </p:sp>
    </p:spTree>
    <p:extLst>
      <p:ext uri="{BB962C8B-B14F-4D97-AF65-F5344CB8AC3E}">
        <p14:creationId xmlns:p14="http://schemas.microsoft.com/office/powerpoint/2010/main" val="222147776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image" Target="../media/image19.emf"/><Relationship Id="rId5" Type="http://schemas.openxmlformats.org/officeDocument/2006/relationships/oleObject" Target="../embeddings/oleObject1.bin"/><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37235" y="634930"/>
            <a:ext cx="8355330" cy="1110744"/>
          </a:xfrm>
        </p:spPr>
        <p:txBody>
          <a:bodyPr>
            <a:normAutofit fontScale="90000"/>
          </a:bodyPr>
          <a:lstStyle/>
          <a:p>
            <a:r>
              <a:rPr lang="en-US" sz="4400" dirty="0" smtClean="0"/>
              <a:t/>
            </a:r>
            <a:br>
              <a:rPr lang="en-US" sz="4400" dirty="0" smtClean="0"/>
            </a:br>
            <a:r>
              <a:rPr lang="en-US" sz="4400" dirty="0"/>
              <a:t/>
            </a:r>
            <a:br>
              <a:rPr lang="en-US" sz="4400" dirty="0"/>
            </a:br>
            <a:r>
              <a:rPr lang="en-US" sz="4400" dirty="0" smtClean="0"/>
              <a:t/>
            </a:r>
            <a:br>
              <a:rPr lang="en-US" sz="4400" dirty="0" smtClean="0"/>
            </a:br>
            <a:r>
              <a:rPr lang="en-US" sz="4400" dirty="0" smtClean="0"/>
              <a:t/>
            </a:r>
            <a:br>
              <a:rPr lang="en-US" sz="4400" dirty="0" smtClean="0"/>
            </a:br>
            <a:r>
              <a:rPr lang="en-US" sz="4400" dirty="0"/>
              <a:t/>
            </a:r>
            <a:br>
              <a:rPr lang="en-US" sz="4400" dirty="0"/>
            </a:br>
            <a:r>
              <a:rPr lang="en-US" sz="4400" dirty="0" smtClean="0"/>
              <a:t/>
            </a:r>
            <a:br>
              <a:rPr lang="en-US" sz="4400" dirty="0" smtClean="0"/>
            </a:br>
            <a:r>
              <a:rPr lang="en-US" sz="4400" dirty="0"/>
              <a:t/>
            </a:r>
            <a:br>
              <a:rPr lang="en-US" sz="4400" dirty="0"/>
            </a:br>
            <a:r>
              <a:rPr lang="en-US" sz="4400" dirty="0" smtClean="0"/>
              <a:t/>
            </a:r>
            <a:br>
              <a:rPr lang="en-US" sz="4400" dirty="0" smtClean="0"/>
            </a:br>
            <a:r>
              <a:rPr lang="en-US" sz="4400" dirty="0"/>
              <a:t/>
            </a:r>
            <a:br>
              <a:rPr lang="en-US" sz="4400" dirty="0"/>
            </a:br>
            <a:endParaRPr lang="en-US" sz="4400" dirty="0"/>
          </a:p>
        </p:txBody>
      </p:sp>
      <p:sp>
        <p:nvSpPr>
          <p:cNvPr id="3" name="Subtitle 2"/>
          <p:cNvSpPr>
            <a:spLocks noGrp="1"/>
          </p:cNvSpPr>
          <p:nvPr>
            <p:ph type="subTitle" idx="1"/>
          </p:nvPr>
        </p:nvSpPr>
        <p:spPr>
          <a:xfrm>
            <a:off x="0" y="874234"/>
            <a:ext cx="9829800" cy="4536374"/>
          </a:xfrm>
        </p:spPr>
        <p:txBody>
          <a:bodyPr>
            <a:noAutofit/>
          </a:bodyPr>
          <a:lstStyle/>
          <a:p>
            <a:endParaRPr lang="en-US" sz="5400" dirty="0" smtClean="0"/>
          </a:p>
          <a:p>
            <a:r>
              <a:rPr lang="en-US" sz="4400" dirty="0" smtClean="0"/>
              <a:t>Academic Conversations in the     Common Core Classroom</a:t>
            </a:r>
          </a:p>
          <a:p>
            <a:endParaRPr lang="en-US" sz="4400" dirty="0"/>
          </a:p>
          <a:p>
            <a:endParaRPr lang="en-US" sz="4400" dirty="0" smtClean="0"/>
          </a:p>
          <a:p>
            <a:endParaRPr lang="en-US" sz="4400" dirty="0"/>
          </a:p>
          <a:p>
            <a:pPr>
              <a:spcBef>
                <a:spcPts val="521"/>
              </a:spcBef>
            </a:pPr>
            <a:r>
              <a:rPr lang="en-US" sz="2800" dirty="0" smtClean="0"/>
              <a:t>Secondary</a:t>
            </a:r>
          </a:p>
          <a:p>
            <a:pPr>
              <a:spcBef>
                <a:spcPts val="521"/>
              </a:spcBef>
            </a:pPr>
            <a:r>
              <a:rPr lang="en-US" sz="2800" dirty="0" smtClean="0"/>
              <a:t>ELA Leadership Institute</a:t>
            </a:r>
          </a:p>
          <a:p>
            <a:pPr>
              <a:spcBef>
                <a:spcPts val="521"/>
              </a:spcBef>
            </a:pPr>
            <a:r>
              <a:rPr lang="en-US" sz="2800" dirty="0" smtClean="0"/>
              <a:t>Session 2</a:t>
            </a:r>
            <a:endParaRPr lang="en-US" sz="2800" dirty="0"/>
          </a:p>
          <a:p>
            <a:pPr>
              <a:spcBef>
                <a:spcPts val="521"/>
              </a:spcBef>
            </a:pPr>
            <a:r>
              <a:rPr lang="en-US" sz="2800" dirty="0" smtClean="0"/>
              <a:t>January 2015 </a:t>
            </a:r>
            <a:endParaRPr lang="en-US" sz="2800" i="1" dirty="0" smtClean="0"/>
          </a:p>
          <a:p>
            <a:endParaRPr lang="en-US" sz="1050" dirty="0"/>
          </a:p>
        </p:txBody>
      </p:sp>
      <p:pic>
        <p:nvPicPr>
          <p:cNvPr id="1026" name="Picture 1" descr="New Green Logo 3 to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1491" y="702464"/>
            <a:ext cx="973776" cy="1050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a:stretch>
            <a:fillRect/>
          </a:stretch>
        </p:blipFill>
        <p:spPr>
          <a:xfrm>
            <a:off x="3281680" y="3347525"/>
            <a:ext cx="3068844" cy="1727893"/>
          </a:xfrm>
          <a:prstGeom prst="rect">
            <a:avLst/>
          </a:prstGeom>
          <a:ln w="28575" cmpd="sng">
            <a:solidFill>
              <a:schemeClr val="tx1"/>
            </a:solidFill>
          </a:ln>
        </p:spPr>
      </p:pic>
    </p:spTree>
    <p:extLst>
      <p:ext uri="{BB962C8B-B14F-4D97-AF65-F5344CB8AC3E}">
        <p14:creationId xmlns:p14="http://schemas.microsoft.com/office/powerpoint/2010/main" val="409976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9701" y="2072581"/>
            <a:ext cx="9187990" cy="5324534"/>
          </a:xfrm>
          <a:prstGeom prst="rect">
            <a:avLst/>
          </a:prstGeom>
          <a:noFill/>
        </p:spPr>
        <p:txBody>
          <a:bodyPr wrap="square" rtlCol="0">
            <a:spAutoFit/>
          </a:bodyPr>
          <a:lstStyle/>
          <a:p>
            <a:r>
              <a:rPr lang="en-US" sz="3200" dirty="0" smtClean="0"/>
              <a:t>Teach students to facilitate conversations in teacher-like ways</a:t>
            </a:r>
          </a:p>
          <a:p>
            <a:endParaRPr lang="en-US" sz="3200" dirty="0"/>
          </a:p>
          <a:p>
            <a:pPr marL="457200" indent="-457200">
              <a:buFont typeface="Arial"/>
              <a:buChar char="•"/>
            </a:pPr>
            <a:r>
              <a:rPr lang="en-US" sz="3200" dirty="0" smtClean="0"/>
              <a:t>Briefly review </a:t>
            </a:r>
            <a:r>
              <a:rPr lang="en-US" sz="3200" dirty="0"/>
              <a:t>the book excerpt </a:t>
            </a:r>
            <a:r>
              <a:rPr lang="en-US" sz="3200" dirty="0" smtClean="0"/>
              <a:t>and poster on constructive conversation skills to refresh our memory of the facilitation skills                                  that teachers use.</a:t>
            </a:r>
          </a:p>
          <a:p>
            <a:endParaRPr lang="en-US" sz="3200" dirty="0">
              <a:solidFill>
                <a:srgbClr val="FF0000"/>
              </a:solidFill>
            </a:endParaRPr>
          </a:p>
          <a:p>
            <a:endParaRPr lang="en-US" sz="2000" dirty="0" smtClean="0">
              <a:solidFill>
                <a:srgbClr val="FF0000"/>
              </a:solidFill>
            </a:endParaRPr>
          </a:p>
          <a:p>
            <a:endParaRPr lang="en-US" sz="2000" dirty="0">
              <a:solidFill>
                <a:srgbClr val="FF0000"/>
              </a:solidFill>
            </a:endParaRPr>
          </a:p>
          <a:p>
            <a:endParaRPr lang="en-US" sz="4400" dirty="0" smtClean="0">
              <a:solidFill>
                <a:srgbClr val="FF0000"/>
              </a:solidFill>
            </a:endParaRPr>
          </a:p>
        </p:txBody>
      </p:sp>
      <p:pic>
        <p:nvPicPr>
          <p:cNvPr id="8" name="Picture 7"/>
          <p:cNvPicPr>
            <a:picLocks noChangeAspect="1"/>
          </p:cNvPicPr>
          <p:nvPr/>
        </p:nvPicPr>
        <p:blipFill>
          <a:blip r:embed="rId4"/>
          <a:stretch>
            <a:fillRect/>
          </a:stretch>
        </p:blipFill>
        <p:spPr>
          <a:xfrm>
            <a:off x="4958812" y="5334489"/>
            <a:ext cx="2992853" cy="1668771"/>
          </a:xfrm>
          <a:prstGeom prst="rect">
            <a:avLst/>
          </a:prstGeom>
        </p:spPr>
      </p:pic>
      <p:sp>
        <p:nvSpPr>
          <p:cNvPr id="2" name="TextBox 1"/>
          <p:cNvSpPr txBox="1"/>
          <p:nvPr/>
        </p:nvSpPr>
        <p:spPr>
          <a:xfrm>
            <a:off x="843149" y="1299010"/>
            <a:ext cx="8122722" cy="943207"/>
          </a:xfrm>
          <a:prstGeom prst="rect">
            <a:avLst/>
          </a:prstGeom>
          <a:noFill/>
        </p:spPr>
        <p:txBody>
          <a:bodyPr wrap="square" rtlCol="0">
            <a:spAutoFit/>
          </a:bodyPr>
          <a:lstStyle/>
          <a:p>
            <a:pPr algn="ctr"/>
            <a:r>
              <a:rPr lang="en-US" sz="3600" b="1" dirty="0" smtClean="0"/>
              <a:t>Increasing Depth of Conversations</a:t>
            </a:r>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1890495700"/>
              </p:ext>
            </p:extLst>
          </p:nvPr>
        </p:nvGraphicFramePr>
        <p:xfrm>
          <a:off x="6449584" y="4809254"/>
          <a:ext cx="2272743" cy="1756211"/>
        </p:xfrm>
        <a:graphic>
          <a:graphicData uri="http://schemas.openxmlformats.org/presentationml/2006/ole">
            <mc:AlternateContent xmlns:mc="http://schemas.openxmlformats.org/markup-compatibility/2006">
              <mc:Choice xmlns:v="urn:schemas-microsoft-com:vml" Requires="v">
                <p:oleObj spid="_x0000_s1037" name="Acrobat Document" r:id="rId5" imgW="7543768" imgH="5829216" progId="AcroExch.Document.11">
                  <p:embed/>
                </p:oleObj>
              </mc:Choice>
              <mc:Fallback>
                <p:oleObj name="Acrobat Document" r:id="rId5" imgW="7543768" imgH="5829216" progId="AcroExch.Document.11">
                  <p:embed/>
                  <p:pic>
                    <p:nvPicPr>
                      <p:cNvPr id="0" name=""/>
                      <p:cNvPicPr/>
                      <p:nvPr/>
                    </p:nvPicPr>
                    <p:blipFill>
                      <a:blip r:embed="rId6"/>
                      <a:stretch>
                        <a:fillRect/>
                      </a:stretch>
                    </p:blipFill>
                    <p:spPr>
                      <a:xfrm>
                        <a:off x="6449584" y="4809254"/>
                        <a:ext cx="2272743" cy="1756211"/>
                      </a:xfrm>
                      <a:prstGeom prst="rect">
                        <a:avLst/>
                      </a:prstGeom>
                      <a:ln w="12700" cmpd="sng">
                        <a:solidFill>
                          <a:schemeClr val="tx1"/>
                        </a:solidFill>
                      </a:ln>
                    </p:spPr>
                  </p:pic>
                </p:oleObj>
              </mc:Fallback>
            </mc:AlternateContent>
          </a:graphicData>
        </a:graphic>
      </p:graphicFrame>
    </p:spTree>
    <p:extLst>
      <p:ext uri="{BB962C8B-B14F-4D97-AF65-F5344CB8AC3E}">
        <p14:creationId xmlns:p14="http://schemas.microsoft.com/office/powerpoint/2010/main" val="26918683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3213" y="1856435"/>
            <a:ext cx="9187990" cy="7294305"/>
          </a:xfrm>
          <a:prstGeom prst="rect">
            <a:avLst/>
          </a:prstGeom>
          <a:noFill/>
        </p:spPr>
        <p:txBody>
          <a:bodyPr wrap="square" rtlCol="0">
            <a:spAutoFit/>
          </a:bodyPr>
          <a:lstStyle/>
          <a:p>
            <a:endParaRPr lang="en-US" sz="3200" dirty="0"/>
          </a:p>
          <a:p>
            <a:pPr marL="457200" indent="-457200">
              <a:buFont typeface="Arial"/>
              <a:buChar char="•"/>
            </a:pPr>
            <a:r>
              <a:rPr lang="en-US" sz="3200" dirty="0" smtClean="0"/>
              <a:t>Form a triad</a:t>
            </a:r>
          </a:p>
          <a:p>
            <a:pPr marL="457200" indent="-457200">
              <a:buFont typeface="Arial"/>
              <a:buChar char="•"/>
            </a:pPr>
            <a:r>
              <a:rPr lang="en-US" sz="3200" dirty="0" smtClean="0"/>
              <a:t>Assign each member a reading task:  </a:t>
            </a:r>
          </a:p>
          <a:p>
            <a:pPr marL="947000" lvl="1" indent="-457200">
              <a:buFont typeface="Arial"/>
              <a:buChar char="•"/>
            </a:pPr>
            <a:r>
              <a:rPr lang="en-US" sz="3200" dirty="0" smtClean="0"/>
              <a:t>A (</a:t>
            </a:r>
            <a:r>
              <a:rPr lang="en-US" sz="3200" dirty="0" err="1" smtClean="0"/>
              <a:t>pp</a:t>
            </a:r>
            <a:r>
              <a:rPr lang="en-US" sz="3200" dirty="0" smtClean="0"/>
              <a:t> 9-10)	   Ways to model academic 					   conversations</a:t>
            </a:r>
          </a:p>
          <a:p>
            <a:pPr marL="947000" lvl="1" indent="-457200">
              <a:buFont typeface="Arial"/>
              <a:buChar char="•"/>
            </a:pPr>
            <a:r>
              <a:rPr lang="en-US" sz="3200" dirty="0"/>
              <a:t>B</a:t>
            </a:r>
            <a:r>
              <a:rPr lang="en-US" sz="3200" dirty="0" smtClean="0"/>
              <a:t> (</a:t>
            </a:r>
            <a:r>
              <a:rPr lang="en-US" sz="3200" dirty="0" err="1" smtClean="0"/>
              <a:t>pp</a:t>
            </a:r>
            <a:r>
              <a:rPr lang="en-US" sz="3200" dirty="0" smtClean="0"/>
              <a:t> 11-12)   Using </a:t>
            </a:r>
            <a:r>
              <a:rPr lang="en-US" sz="3200" dirty="0"/>
              <a:t>c</a:t>
            </a:r>
            <a:r>
              <a:rPr lang="en-US" sz="3200" dirty="0" smtClean="0"/>
              <a:t>ontent observers</a:t>
            </a:r>
          </a:p>
          <a:p>
            <a:pPr marL="947000" lvl="1" indent="-457200">
              <a:buFont typeface="Arial"/>
              <a:buChar char="•"/>
            </a:pPr>
            <a:r>
              <a:rPr lang="en-US" sz="3200" dirty="0"/>
              <a:t>C</a:t>
            </a:r>
            <a:r>
              <a:rPr lang="en-US" sz="3200" dirty="0" smtClean="0"/>
              <a:t> (</a:t>
            </a:r>
            <a:r>
              <a:rPr lang="en-US" sz="3200" dirty="0" err="1" smtClean="0"/>
              <a:t>pp</a:t>
            </a:r>
            <a:r>
              <a:rPr lang="en-US" sz="3200" dirty="0" smtClean="0"/>
              <a:t> 13-14)   Using rubrics with students </a:t>
            </a:r>
          </a:p>
          <a:p>
            <a:pPr marL="457200" indent="-457200">
              <a:buFont typeface="Arial"/>
              <a:buChar char="•"/>
            </a:pPr>
            <a:r>
              <a:rPr lang="en-US" sz="3200" dirty="0" smtClean="0"/>
              <a:t>Read and annotate to include your interpretations of  the reading that you’d like to share</a:t>
            </a:r>
          </a:p>
          <a:p>
            <a:pPr marL="457200" indent="-457200">
              <a:buFont typeface="Arial"/>
              <a:buChar char="•"/>
            </a:pPr>
            <a:r>
              <a:rPr lang="en-US" sz="3200" dirty="0" smtClean="0"/>
              <a:t>Every member shares their content, interpretation, and the implications for practice for teachers</a:t>
            </a:r>
            <a:endParaRPr lang="en-US" sz="3200" dirty="0"/>
          </a:p>
          <a:p>
            <a:endParaRPr lang="en-US" sz="3200" dirty="0">
              <a:solidFill>
                <a:srgbClr val="FF0000"/>
              </a:solidFill>
            </a:endParaRPr>
          </a:p>
          <a:p>
            <a:endParaRPr lang="en-US" sz="2000" dirty="0" smtClean="0">
              <a:solidFill>
                <a:srgbClr val="FF0000"/>
              </a:solidFill>
            </a:endParaRPr>
          </a:p>
          <a:p>
            <a:endParaRPr lang="en-US" sz="2000" dirty="0">
              <a:solidFill>
                <a:srgbClr val="FF0000"/>
              </a:solidFill>
            </a:endParaRPr>
          </a:p>
          <a:p>
            <a:endParaRPr lang="en-US" sz="4400" dirty="0" smtClean="0">
              <a:solidFill>
                <a:srgbClr val="FF0000"/>
              </a:solidFill>
            </a:endParaRPr>
          </a:p>
        </p:txBody>
      </p:sp>
      <p:sp>
        <p:nvSpPr>
          <p:cNvPr id="2" name="TextBox 1"/>
          <p:cNvSpPr txBox="1"/>
          <p:nvPr/>
        </p:nvSpPr>
        <p:spPr>
          <a:xfrm>
            <a:off x="843149" y="974793"/>
            <a:ext cx="8122722" cy="943207"/>
          </a:xfrm>
          <a:prstGeom prst="rect">
            <a:avLst/>
          </a:prstGeom>
          <a:noFill/>
        </p:spPr>
        <p:txBody>
          <a:bodyPr wrap="square" rtlCol="0">
            <a:spAutoFit/>
          </a:bodyPr>
          <a:lstStyle/>
          <a:p>
            <a:pPr algn="ctr"/>
            <a:r>
              <a:rPr lang="en-US" sz="3600" b="1" dirty="0" smtClean="0"/>
              <a:t>Increasing Depth of Conversations</a:t>
            </a:r>
          </a:p>
          <a:p>
            <a:endParaRPr lang="en-US" dirty="0"/>
          </a:p>
        </p:txBody>
      </p:sp>
      <p:sp>
        <p:nvSpPr>
          <p:cNvPr id="5" name="Rectangle 4"/>
          <p:cNvSpPr/>
          <p:nvPr/>
        </p:nvSpPr>
        <p:spPr>
          <a:xfrm>
            <a:off x="1378352" y="1750458"/>
            <a:ext cx="6266334" cy="646331"/>
          </a:xfrm>
          <a:prstGeom prst="rect">
            <a:avLst/>
          </a:prstGeom>
        </p:spPr>
        <p:style>
          <a:lnRef idx="0">
            <a:schemeClr val="dk1"/>
          </a:lnRef>
          <a:fillRef idx="3">
            <a:schemeClr val="dk1"/>
          </a:fillRef>
          <a:effectRef idx="3">
            <a:schemeClr val="dk1"/>
          </a:effectRef>
          <a:fontRef idx="minor">
            <a:schemeClr val="lt1"/>
          </a:fontRef>
        </p:style>
        <p:txBody>
          <a:bodyPr wrap="none" lIns="91440" tIns="45720" rIns="91440" bIns="45720">
            <a:spAutoFit/>
          </a:bodyPr>
          <a:lstStyle/>
          <a:p>
            <a:pPr algn="ctr"/>
            <a:r>
              <a:rPr lang="en-US"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Three strategies: jigsaw reading</a:t>
            </a:r>
            <a:endParaRPr lang="en-US" sz="36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6" name="Picture 5"/>
          <p:cNvPicPr>
            <a:picLocks noChangeAspect="1"/>
          </p:cNvPicPr>
          <p:nvPr/>
        </p:nvPicPr>
        <p:blipFill>
          <a:blip r:embed="rId3"/>
          <a:stretch>
            <a:fillRect/>
          </a:stretch>
        </p:blipFill>
        <p:spPr>
          <a:xfrm rot="5400000">
            <a:off x="7917887" y="1254563"/>
            <a:ext cx="1192045" cy="1752628"/>
          </a:xfrm>
          <a:prstGeom prst="rect">
            <a:avLst/>
          </a:prstGeom>
        </p:spPr>
      </p:pic>
    </p:spTree>
    <p:extLst>
      <p:ext uri="{BB962C8B-B14F-4D97-AF65-F5344CB8AC3E}">
        <p14:creationId xmlns:p14="http://schemas.microsoft.com/office/powerpoint/2010/main" val="27010322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0616" y="2289573"/>
            <a:ext cx="8265228" cy="4524315"/>
          </a:xfrm>
          <a:prstGeom prst="rect">
            <a:avLst/>
          </a:prstGeom>
          <a:noFill/>
        </p:spPr>
        <p:txBody>
          <a:bodyPr wrap="square" rtlCol="0">
            <a:spAutoFit/>
          </a:bodyPr>
          <a:lstStyle/>
          <a:p>
            <a:r>
              <a:rPr lang="en-US" sz="2400" dirty="0" smtClean="0"/>
              <a:t>One way to increase depth of conversation is through clear and engaging prompts that require complex thinking and “real world” applications.  </a:t>
            </a:r>
          </a:p>
          <a:p>
            <a:pPr marL="342900" indent="-342900">
              <a:buFont typeface="Arial" pitchFamily="34" charset="0"/>
              <a:buChar char="•"/>
            </a:pPr>
            <a:r>
              <a:rPr lang="en-US" sz="2400" dirty="0" smtClean="0"/>
              <a:t>Read the excerpt entitled “Clear and Engaging Purposes for Conversations</a:t>
            </a:r>
          </a:p>
          <a:p>
            <a:pPr marL="342900" indent="-342900">
              <a:buFont typeface="Arial" pitchFamily="34" charset="0"/>
              <a:buChar char="•"/>
            </a:pPr>
            <a:r>
              <a:rPr lang="en-US" sz="2400" dirty="0" smtClean="0"/>
              <a:t>Briefly discuss its content with your group.</a:t>
            </a:r>
          </a:p>
          <a:p>
            <a:pPr marL="342900" indent="-342900">
              <a:buFont typeface="Arial" pitchFamily="34" charset="0"/>
              <a:buChar char="•"/>
            </a:pPr>
            <a:r>
              <a:rPr lang="en-US" sz="2400" dirty="0" smtClean="0"/>
              <a:t>Next, choose a </a:t>
            </a:r>
            <a:r>
              <a:rPr lang="en-US" sz="2400" dirty="0"/>
              <a:t>r</a:t>
            </a:r>
            <a:r>
              <a:rPr lang="en-US" sz="2400" dirty="0" smtClean="0"/>
              <a:t>eading </a:t>
            </a:r>
            <a:r>
              <a:rPr lang="en-US" sz="2400" dirty="0"/>
              <a:t>s</a:t>
            </a:r>
            <a:r>
              <a:rPr lang="en-US" sz="2400" dirty="0" smtClean="0"/>
              <a:t>tandard and try creating a conversation prompt that would address the standards AND a “real world” application. </a:t>
            </a:r>
          </a:p>
          <a:p>
            <a:pPr marL="342900" indent="-342900">
              <a:buFont typeface="Arial" pitchFamily="34" charset="0"/>
              <a:buChar char="•"/>
            </a:pPr>
            <a:r>
              <a:rPr lang="en-US" sz="2400" dirty="0" smtClean="0"/>
              <a:t>Be prepared to share your thought process and                     prompt.</a:t>
            </a:r>
          </a:p>
          <a:p>
            <a:pPr marL="342900" indent="-342900">
              <a:buFont typeface="Arial"/>
              <a:buChar char="•"/>
            </a:pPr>
            <a:endParaRPr lang="en-US" sz="2400" dirty="0" smtClean="0"/>
          </a:p>
        </p:txBody>
      </p:sp>
      <p:sp>
        <p:nvSpPr>
          <p:cNvPr id="2" name="TextBox 1"/>
          <p:cNvSpPr txBox="1"/>
          <p:nvPr/>
        </p:nvSpPr>
        <p:spPr>
          <a:xfrm>
            <a:off x="274189" y="1089244"/>
            <a:ext cx="8122722" cy="1200329"/>
          </a:xfrm>
          <a:prstGeom prst="rect">
            <a:avLst/>
          </a:prstGeom>
          <a:solidFill>
            <a:schemeClr val="bg1"/>
          </a:solidFill>
        </p:spPr>
        <p:txBody>
          <a:bodyPr wrap="square" rtlCol="0">
            <a:spAutoFit/>
          </a:bodyPr>
          <a:lstStyle/>
          <a:p>
            <a:pPr algn="ctr"/>
            <a:r>
              <a:rPr lang="en-US" sz="3600" b="1" dirty="0"/>
              <a:t>Increasing Depth of </a:t>
            </a:r>
            <a:r>
              <a:rPr lang="en-US" sz="3600" b="1" dirty="0" smtClean="0"/>
              <a:t>Conversations       </a:t>
            </a:r>
            <a:r>
              <a:rPr lang="en-US" sz="3600" dirty="0" smtClean="0"/>
              <a:t>with Clear and Engaging Prompts</a:t>
            </a:r>
            <a:endParaRPr lang="en-US" sz="2400" dirty="0" smtClean="0"/>
          </a:p>
        </p:txBody>
      </p:sp>
      <p:pic>
        <p:nvPicPr>
          <p:cNvPr id="3076" name="Picture 4" descr="http://www.thepowerofintroverts.com/wp-content/uploads/2011/10/GroupWor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07750" y="5271354"/>
            <a:ext cx="2067376" cy="1551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5958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80655" y="1067709"/>
            <a:ext cx="7647709" cy="1200329"/>
          </a:xfrm>
          <a:prstGeom prst="rect">
            <a:avLst/>
          </a:prstGeom>
          <a:noFill/>
        </p:spPr>
        <p:txBody>
          <a:bodyPr wrap="square" rtlCol="0">
            <a:spAutoFit/>
          </a:bodyPr>
          <a:lstStyle/>
          <a:p>
            <a:pPr algn="ctr"/>
            <a:r>
              <a:rPr lang="en-US" sz="3600" b="1" dirty="0" smtClean="0"/>
              <a:t>Think-School Team-Share</a:t>
            </a:r>
          </a:p>
          <a:p>
            <a:endParaRPr lang="en-US" sz="3600" dirty="0" smtClean="0"/>
          </a:p>
        </p:txBody>
      </p:sp>
      <p:sp>
        <p:nvSpPr>
          <p:cNvPr id="3" name="TextBox 2"/>
          <p:cNvSpPr txBox="1"/>
          <p:nvPr/>
        </p:nvSpPr>
        <p:spPr>
          <a:xfrm>
            <a:off x="492922" y="2069055"/>
            <a:ext cx="8823174" cy="1938992"/>
          </a:xfrm>
          <a:prstGeom prst="rect">
            <a:avLst/>
          </a:prstGeom>
          <a:noFill/>
        </p:spPr>
        <p:txBody>
          <a:bodyPr wrap="square" rtlCol="0">
            <a:spAutoFit/>
          </a:bodyPr>
          <a:lstStyle/>
          <a:p>
            <a:r>
              <a:rPr lang="en-US" sz="4000" dirty="0" smtClean="0"/>
              <a:t>Review your handouts and notes from this session and ponder this question: 	</a:t>
            </a:r>
          </a:p>
        </p:txBody>
      </p:sp>
      <p:sp>
        <p:nvSpPr>
          <p:cNvPr id="4" name="TextBox 3"/>
          <p:cNvSpPr txBox="1"/>
          <p:nvPr/>
        </p:nvSpPr>
        <p:spPr>
          <a:xfrm>
            <a:off x="1918668" y="3604380"/>
            <a:ext cx="5701960" cy="3108543"/>
          </a:xfrm>
          <a:prstGeom prst="rect">
            <a:avLst/>
          </a:prstGeom>
          <a:noFill/>
        </p:spPr>
        <p:txBody>
          <a:bodyPr wrap="square" rtlCol="0">
            <a:spAutoFit/>
          </a:bodyPr>
          <a:lstStyle/>
          <a:p>
            <a:pPr algn="ctr"/>
            <a:r>
              <a:rPr lang="en-US" sz="2800" dirty="0"/>
              <a:t>What is one action you can take immediately to improve the quality or quantity </a:t>
            </a:r>
            <a:r>
              <a:rPr lang="en-US" sz="2800" dirty="0" smtClean="0"/>
              <a:t>of </a:t>
            </a:r>
            <a:r>
              <a:rPr lang="en-US" sz="2800" dirty="0"/>
              <a:t>academic conversations </a:t>
            </a:r>
            <a:r>
              <a:rPr lang="en-US" sz="2800" dirty="0" smtClean="0"/>
              <a:t>in </a:t>
            </a:r>
            <a:r>
              <a:rPr lang="en-US" sz="2800" dirty="0"/>
              <a:t>your </a:t>
            </a:r>
            <a:r>
              <a:rPr lang="en-US" sz="2800" dirty="0" smtClean="0"/>
              <a:t>classroom or at your school? </a:t>
            </a:r>
            <a:r>
              <a:rPr lang="en-US" sz="2800" dirty="0"/>
              <a:t>Be prepared to discuss why you chose this action and how you will undertake it.  </a:t>
            </a:r>
            <a:endParaRPr lang="en-US" dirty="0"/>
          </a:p>
        </p:txBody>
      </p:sp>
      <p:pic>
        <p:nvPicPr>
          <p:cNvPr id="5" name="Picture 4" descr="C:\Program Files\Microsoft Office\Clipart\standard\stddir2\DD02005_.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7329" y="375920"/>
            <a:ext cx="1442070" cy="169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38437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1099" y="1133346"/>
            <a:ext cx="9364686" cy="5570756"/>
          </a:xfrm>
          <a:prstGeom prst="rect">
            <a:avLst/>
          </a:prstGeom>
          <a:noFill/>
        </p:spPr>
        <p:txBody>
          <a:bodyPr wrap="square" rtlCol="0">
            <a:spAutoFit/>
          </a:bodyPr>
          <a:lstStyle/>
          <a:p>
            <a:r>
              <a:rPr lang="en-US" sz="4400" dirty="0" smtClean="0"/>
              <a:t>PURPOSE and OUTCOMES</a:t>
            </a:r>
          </a:p>
          <a:p>
            <a:endParaRPr lang="en-US" sz="3200" dirty="0" smtClean="0"/>
          </a:p>
          <a:p>
            <a:pPr marL="457200" indent="-457200">
              <a:buFont typeface="Arial"/>
              <a:buChar char="•"/>
            </a:pPr>
            <a:r>
              <a:rPr lang="en-US" sz="4000" dirty="0" smtClean="0"/>
              <a:t>Review basic principles and dimensions of Academic Conversations</a:t>
            </a:r>
          </a:p>
          <a:p>
            <a:pPr marL="457200" indent="-457200">
              <a:buFont typeface="Arial"/>
              <a:buChar char="•"/>
            </a:pPr>
            <a:r>
              <a:rPr lang="en-US" sz="4000" dirty="0" smtClean="0"/>
              <a:t>Learn several strategies for teaching students to facilitate conversations in teacher-like ways</a:t>
            </a:r>
          </a:p>
          <a:p>
            <a:pPr marL="457200" indent="-457200">
              <a:buFont typeface="Arial"/>
              <a:buChar char="•"/>
            </a:pPr>
            <a:r>
              <a:rPr lang="en-US" sz="4000" dirty="0" smtClean="0"/>
              <a:t>Read about a strategy for creating engaging prompts.  </a:t>
            </a:r>
            <a:endParaRPr lang="en-US" sz="4000" dirty="0"/>
          </a:p>
        </p:txBody>
      </p:sp>
    </p:spTree>
    <p:extLst>
      <p:ext uri="{BB962C8B-B14F-4D97-AF65-F5344CB8AC3E}">
        <p14:creationId xmlns:p14="http://schemas.microsoft.com/office/powerpoint/2010/main" val="12001485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2375" y="1175656"/>
            <a:ext cx="9120433" cy="5940089"/>
          </a:xfrm>
          <a:prstGeom prst="rect">
            <a:avLst/>
          </a:prstGeom>
          <a:noFill/>
        </p:spPr>
        <p:txBody>
          <a:bodyPr wrap="square" rtlCol="0">
            <a:spAutoFit/>
          </a:bodyPr>
          <a:lstStyle/>
          <a:p>
            <a:r>
              <a:rPr lang="en-US" sz="3600" dirty="0" smtClean="0"/>
              <a:t>Creating an understanding of the </a:t>
            </a:r>
            <a:r>
              <a:rPr lang="en-US" sz="3600" dirty="0"/>
              <a:t>role of academic </a:t>
            </a:r>
            <a:r>
              <a:rPr lang="en-US" sz="3600" dirty="0" smtClean="0"/>
              <a:t>conversations in 21</a:t>
            </a:r>
            <a:r>
              <a:rPr lang="en-US" sz="3600" baseline="30000" dirty="0" smtClean="0"/>
              <a:t>st</a:t>
            </a:r>
            <a:r>
              <a:rPr lang="en-US" sz="3600" dirty="0" smtClean="0"/>
              <a:t> century learning</a:t>
            </a:r>
          </a:p>
          <a:p>
            <a:endParaRPr lang="en-US" sz="2800" dirty="0" smtClean="0"/>
          </a:p>
          <a:p>
            <a:r>
              <a:rPr lang="en-US" sz="2800" dirty="0" smtClean="0"/>
              <a:t>“To </a:t>
            </a:r>
            <a:r>
              <a:rPr lang="en-US" sz="2800" dirty="0"/>
              <a:t>build a foundation for college and career readiness, students must have ample opportunities to take part in a variety of rich, structured conversations—as part of a whole class, in small groups, and with a partner. Being productive members of these conversations requires that students contribute accurate, relevant information; respond to and develop what others have said; make comparisons and contrasts; and analyze and synthesize a multitude of ideas in various domains</a:t>
            </a:r>
            <a:r>
              <a:rPr lang="en-US" sz="2800" dirty="0" smtClean="0"/>
              <a:t>.” Notes on Speaking and Listening, CCSS Anchor Standards </a:t>
            </a:r>
          </a:p>
        </p:txBody>
      </p:sp>
      <p:pic>
        <p:nvPicPr>
          <p:cNvPr id="5" name="Picture 4" descr="DD0200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0717" y="281581"/>
            <a:ext cx="1087438"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0404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a:off x="0" y="2435753"/>
            <a:ext cx="4549250" cy="3548416"/>
          </a:xfrm>
          <a:prstGeom prst="rect">
            <a:avLst/>
          </a:prstGeom>
          <a:noFill/>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l="4741" t="13873" r="4472" b="43930"/>
          <a:stretch/>
        </p:blipFill>
        <p:spPr>
          <a:xfrm>
            <a:off x="4888257" y="2761977"/>
            <a:ext cx="4640477" cy="1668743"/>
          </a:xfrm>
          <a:prstGeom prst="rect">
            <a:avLst/>
          </a:prstGeom>
          <a:solidFill>
            <a:srgbClr val="FFFFFF"/>
          </a:solidFill>
        </p:spPr>
      </p:pic>
      <p:sp>
        <p:nvSpPr>
          <p:cNvPr id="2" name="TextBox 1"/>
          <p:cNvSpPr txBox="1"/>
          <p:nvPr/>
        </p:nvSpPr>
        <p:spPr>
          <a:xfrm>
            <a:off x="2342745" y="1167926"/>
            <a:ext cx="5223866" cy="523220"/>
          </a:xfrm>
          <a:prstGeom prst="rect">
            <a:avLst/>
          </a:prstGeom>
          <a:noFill/>
        </p:spPr>
        <p:txBody>
          <a:bodyPr wrap="none" rtlCol="0">
            <a:spAutoFit/>
          </a:bodyPr>
          <a:lstStyle/>
          <a:p>
            <a:r>
              <a:rPr lang="en-US" sz="2800" b="1" dirty="0" smtClean="0"/>
              <a:t>The New California ELD Standards</a:t>
            </a:r>
            <a:endParaRPr lang="en-US" sz="2800" b="1" dirty="0"/>
          </a:p>
        </p:txBody>
      </p:sp>
      <p:sp>
        <p:nvSpPr>
          <p:cNvPr id="5" name="TextBox 4"/>
          <p:cNvSpPr txBox="1"/>
          <p:nvPr/>
        </p:nvSpPr>
        <p:spPr>
          <a:xfrm>
            <a:off x="232520" y="1871310"/>
            <a:ext cx="4232719" cy="830997"/>
          </a:xfrm>
          <a:prstGeom prst="rect">
            <a:avLst/>
          </a:prstGeom>
          <a:noFill/>
        </p:spPr>
        <p:txBody>
          <a:bodyPr wrap="square" rtlCol="0">
            <a:spAutoFit/>
          </a:bodyPr>
          <a:lstStyle/>
          <a:p>
            <a:r>
              <a:rPr lang="en-US" sz="2400" b="1" dirty="0" smtClean="0"/>
              <a:t>Part I:                                Interacting in Meaningful Ways</a:t>
            </a:r>
            <a:endParaRPr lang="en-US" sz="2400" b="1" dirty="0"/>
          </a:p>
        </p:txBody>
      </p:sp>
      <p:sp>
        <p:nvSpPr>
          <p:cNvPr id="6" name="TextBox 5"/>
          <p:cNvSpPr txBox="1"/>
          <p:nvPr/>
        </p:nvSpPr>
        <p:spPr>
          <a:xfrm>
            <a:off x="5092755" y="1850895"/>
            <a:ext cx="4257523" cy="830997"/>
          </a:xfrm>
          <a:prstGeom prst="rect">
            <a:avLst/>
          </a:prstGeom>
          <a:noFill/>
        </p:spPr>
        <p:txBody>
          <a:bodyPr wrap="square" rtlCol="0">
            <a:spAutoFit/>
          </a:bodyPr>
          <a:lstStyle/>
          <a:p>
            <a:r>
              <a:rPr lang="en-US" sz="2400" b="1" dirty="0" smtClean="0"/>
              <a:t>Part II: Learning About How English Works</a:t>
            </a:r>
            <a:endParaRPr lang="en-US" sz="2400" b="1" dirty="0"/>
          </a:p>
        </p:txBody>
      </p:sp>
      <p:sp>
        <p:nvSpPr>
          <p:cNvPr id="8" name="TextBox 7"/>
          <p:cNvSpPr txBox="1"/>
          <p:nvPr/>
        </p:nvSpPr>
        <p:spPr>
          <a:xfrm>
            <a:off x="0" y="5363129"/>
            <a:ext cx="10276515" cy="686034"/>
          </a:xfrm>
          <a:prstGeom prst="rect">
            <a:avLst/>
          </a:prstGeom>
          <a:solidFill>
            <a:schemeClr val="bg1"/>
          </a:solidFill>
        </p:spPr>
        <p:txBody>
          <a:bodyPr wrap="square" rtlCol="0">
            <a:spAutoFit/>
          </a:bodyPr>
          <a:lstStyle/>
          <a:p>
            <a:r>
              <a:rPr lang="en-US" dirty="0" smtClean="0">
                <a:solidFill>
                  <a:srgbClr val="660066"/>
                </a:solidFill>
              </a:rPr>
              <a:t>Collaborative: </a:t>
            </a:r>
            <a:r>
              <a:rPr lang="en-US" dirty="0"/>
              <a:t>Exchanging information and ideas with others through collaborative </a:t>
            </a:r>
            <a:r>
              <a:rPr lang="en-US" dirty="0" smtClean="0"/>
              <a:t>conversations.       </a:t>
            </a:r>
            <a:r>
              <a:rPr lang="en-US" dirty="0"/>
              <a:t> </a:t>
            </a:r>
            <a:r>
              <a:rPr lang="en-US" dirty="0" smtClean="0"/>
              <a:t>   		        Offering and supporting opinions and negotiating with others.</a:t>
            </a:r>
          </a:p>
        </p:txBody>
      </p:sp>
      <p:sp>
        <p:nvSpPr>
          <p:cNvPr id="9" name="TextBox 8"/>
          <p:cNvSpPr txBox="1"/>
          <p:nvPr/>
        </p:nvSpPr>
        <p:spPr>
          <a:xfrm>
            <a:off x="17280" y="6218005"/>
            <a:ext cx="9146097" cy="982884"/>
          </a:xfrm>
          <a:prstGeom prst="rect">
            <a:avLst/>
          </a:prstGeom>
          <a:solidFill>
            <a:schemeClr val="bg1"/>
          </a:solidFill>
        </p:spPr>
        <p:txBody>
          <a:bodyPr wrap="none" rtlCol="0">
            <a:spAutoFit/>
          </a:bodyPr>
          <a:lstStyle/>
          <a:p>
            <a:r>
              <a:rPr lang="en-US" dirty="0" smtClean="0">
                <a:solidFill>
                  <a:srgbClr val="000090"/>
                </a:solidFill>
              </a:rPr>
              <a:t>Interpretive: </a:t>
            </a:r>
            <a:r>
              <a:rPr lang="en-US" dirty="0" smtClean="0"/>
              <a:t>Evaluating how well writers and speakers use language to support ideas and </a:t>
            </a:r>
          </a:p>
          <a:p>
            <a:r>
              <a:rPr lang="en-US" dirty="0" smtClean="0"/>
              <a:t>	      opinions with details or reasons. </a:t>
            </a:r>
          </a:p>
          <a:p>
            <a:endParaRPr lang="en-US" dirty="0" smtClean="0"/>
          </a:p>
        </p:txBody>
      </p:sp>
    </p:spTree>
    <p:extLst>
      <p:ext uri="{BB962C8B-B14F-4D97-AF65-F5344CB8AC3E}">
        <p14:creationId xmlns:p14="http://schemas.microsoft.com/office/powerpoint/2010/main" val="16232863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995234751"/>
              </p:ext>
            </p:extLst>
          </p:nvPr>
        </p:nvGraphicFramePr>
        <p:xfrm>
          <a:off x="1638300" y="1473200"/>
          <a:ext cx="6553200" cy="436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831273" y="1299010"/>
            <a:ext cx="8158347" cy="523220"/>
          </a:xfrm>
          <a:prstGeom prst="rect">
            <a:avLst/>
          </a:prstGeom>
          <a:noFill/>
        </p:spPr>
        <p:txBody>
          <a:bodyPr wrap="square" rtlCol="0">
            <a:spAutoFit/>
          </a:bodyPr>
          <a:lstStyle/>
          <a:p>
            <a:pPr algn="ctr"/>
            <a:r>
              <a:rPr lang="en-US" sz="2800" b="1" dirty="0" smtClean="0"/>
              <a:t>Building Academic Conversations</a:t>
            </a:r>
            <a:endParaRPr lang="en-US" sz="2800" dirty="0" smtClean="0"/>
          </a:p>
        </p:txBody>
      </p:sp>
      <p:sp>
        <p:nvSpPr>
          <p:cNvPr id="4" name="Right Arrow 3"/>
          <p:cNvSpPr/>
          <p:nvPr/>
        </p:nvSpPr>
        <p:spPr>
          <a:xfrm>
            <a:off x="4049486" y="5349833"/>
            <a:ext cx="4548249" cy="7006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364182" y="5628901"/>
            <a:ext cx="130628" cy="13062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Oval 7"/>
          <p:cNvSpPr/>
          <p:nvPr/>
        </p:nvSpPr>
        <p:spPr>
          <a:xfrm>
            <a:off x="7686301" y="5540824"/>
            <a:ext cx="306779" cy="3067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Oval 9"/>
          <p:cNvSpPr/>
          <p:nvPr/>
        </p:nvSpPr>
        <p:spPr>
          <a:xfrm>
            <a:off x="5921327" y="5581892"/>
            <a:ext cx="224643" cy="22464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TextBox 10"/>
          <p:cNvSpPr txBox="1"/>
          <p:nvPr/>
        </p:nvSpPr>
        <p:spPr>
          <a:xfrm>
            <a:off x="4132613" y="6050477"/>
            <a:ext cx="4108862" cy="338554"/>
          </a:xfrm>
          <a:prstGeom prst="rect">
            <a:avLst/>
          </a:prstGeom>
          <a:noFill/>
        </p:spPr>
        <p:txBody>
          <a:bodyPr wrap="square" rtlCol="0">
            <a:spAutoFit/>
          </a:bodyPr>
          <a:lstStyle/>
          <a:p>
            <a:r>
              <a:rPr lang="en-US" sz="1600" dirty="0" smtClean="0"/>
              <a:t>Rare                      Occasional                   Frequent</a:t>
            </a:r>
            <a:endParaRPr lang="en-US" sz="1600" dirty="0"/>
          </a:p>
        </p:txBody>
      </p:sp>
    </p:spTree>
    <p:extLst>
      <p:ext uri="{BB962C8B-B14F-4D97-AF65-F5344CB8AC3E}">
        <p14:creationId xmlns:p14="http://schemas.microsoft.com/office/powerpoint/2010/main" val="2364038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6073446" y="4592297"/>
            <a:ext cx="3756354" cy="2114991"/>
          </a:xfrm>
          <a:prstGeom prst="rect">
            <a:avLst/>
          </a:prstGeom>
          <a:ln w="28575" cmpd="sng">
            <a:solidFill>
              <a:schemeClr val="tx1"/>
            </a:solidFill>
          </a:ln>
        </p:spPr>
      </p:pic>
      <p:sp>
        <p:nvSpPr>
          <p:cNvPr id="2" name="TextBox 1"/>
          <p:cNvSpPr txBox="1"/>
          <p:nvPr/>
        </p:nvSpPr>
        <p:spPr>
          <a:xfrm>
            <a:off x="843149" y="1001808"/>
            <a:ext cx="8122722" cy="820096"/>
          </a:xfrm>
          <a:prstGeom prst="rect">
            <a:avLst/>
          </a:prstGeom>
          <a:noFill/>
        </p:spPr>
        <p:txBody>
          <a:bodyPr wrap="square" rtlCol="0">
            <a:spAutoFit/>
          </a:bodyPr>
          <a:lstStyle/>
          <a:p>
            <a:pPr algn="ctr"/>
            <a:r>
              <a:rPr lang="en-US" sz="2800" b="1" dirty="0" smtClean="0"/>
              <a:t>Setting </a:t>
            </a:r>
            <a:r>
              <a:rPr lang="en-US" sz="2800" b="1" dirty="0"/>
              <a:t>U</a:t>
            </a:r>
            <a:r>
              <a:rPr lang="en-US" sz="2800" b="1" dirty="0" smtClean="0"/>
              <a:t>p Physical Environment</a:t>
            </a:r>
          </a:p>
          <a:p>
            <a:endParaRPr lang="en-US" dirty="0"/>
          </a:p>
        </p:txBody>
      </p:sp>
      <p:pic>
        <p:nvPicPr>
          <p:cNvPr id="7" name="Picture 6"/>
          <p:cNvPicPr>
            <a:picLocks noChangeAspect="1"/>
          </p:cNvPicPr>
          <p:nvPr/>
        </p:nvPicPr>
        <p:blipFill>
          <a:blip r:embed="rId4"/>
          <a:stretch>
            <a:fillRect/>
          </a:stretch>
        </p:blipFill>
        <p:spPr>
          <a:xfrm>
            <a:off x="6688318" y="1549006"/>
            <a:ext cx="2961594" cy="2221195"/>
          </a:xfrm>
          <a:prstGeom prst="rect">
            <a:avLst/>
          </a:prstGeom>
          <a:ln w="28575" cmpd="sng">
            <a:solidFill>
              <a:schemeClr val="tx1"/>
            </a:solidFill>
          </a:ln>
        </p:spPr>
      </p:pic>
      <p:pic>
        <p:nvPicPr>
          <p:cNvPr id="10" name="Picture 9"/>
          <p:cNvPicPr>
            <a:picLocks noChangeAspect="1"/>
          </p:cNvPicPr>
          <p:nvPr/>
        </p:nvPicPr>
        <p:blipFill>
          <a:blip r:embed="rId5"/>
          <a:stretch>
            <a:fillRect/>
          </a:stretch>
        </p:blipFill>
        <p:spPr>
          <a:xfrm>
            <a:off x="342052" y="4498545"/>
            <a:ext cx="3725925" cy="1974628"/>
          </a:xfrm>
          <a:prstGeom prst="rect">
            <a:avLst/>
          </a:prstGeom>
          <a:ln w="28575" cmpd="sng">
            <a:solidFill>
              <a:schemeClr val="tx1"/>
            </a:solidFill>
          </a:ln>
        </p:spPr>
      </p:pic>
      <p:pic>
        <p:nvPicPr>
          <p:cNvPr id="13" name="Picture 12"/>
          <p:cNvPicPr>
            <a:picLocks noChangeAspect="1"/>
          </p:cNvPicPr>
          <p:nvPr/>
        </p:nvPicPr>
        <p:blipFill>
          <a:blip r:embed="rId6"/>
          <a:stretch>
            <a:fillRect/>
          </a:stretch>
        </p:blipFill>
        <p:spPr>
          <a:xfrm>
            <a:off x="472910" y="1560794"/>
            <a:ext cx="3341001" cy="2221766"/>
          </a:xfrm>
          <a:prstGeom prst="rect">
            <a:avLst/>
          </a:prstGeom>
          <a:ln w="28575" cmpd="sng">
            <a:solidFill>
              <a:schemeClr val="tx1"/>
            </a:solidFill>
          </a:ln>
        </p:spPr>
      </p:pic>
      <p:pic>
        <p:nvPicPr>
          <p:cNvPr id="6" name="Picture 5"/>
          <p:cNvPicPr>
            <a:picLocks noChangeAspect="1"/>
          </p:cNvPicPr>
          <p:nvPr/>
        </p:nvPicPr>
        <p:blipFill>
          <a:blip r:embed="rId7"/>
          <a:stretch>
            <a:fillRect/>
          </a:stretch>
        </p:blipFill>
        <p:spPr>
          <a:xfrm>
            <a:off x="3513344" y="2069163"/>
            <a:ext cx="3492500" cy="2324100"/>
          </a:xfrm>
          <a:prstGeom prst="rect">
            <a:avLst/>
          </a:prstGeom>
          <a:ln w="28575" cmpd="sng">
            <a:solidFill>
              <a:schemeClr val="tx1"/>
            </a:solidFill>
          </a:ln>
        </p:spPr>
      </p:pic>
      <p:pic>
        <p:nvPicPr>
          <p:cNvPr id="11" name="Picture 10"/>
          <p:cNvPicPr>
            <a:picLocks noChangeAspect="1"/>
          </p:cNvPicPr>
          <p:nvPr/>
        </p:nvPicPr>
        <p:blipFill>
          <a:blip r:embed="rId8"/>
          <a:stretch>
            <a:fillRect/>
          </a:stretch>
        </p:blipFill>
        <p:spPr>
          <a:xfrm flipH="1">
            <a:off x="3805994" y="3663484"/>
            <a:ext cx="2725504" cy="2044128"/>
          </a:xfrm>
          <a:prstGeom prst="rect">
            <a:avLst/>
          </a:prstGeom>
          <a:ln w="28575" cmpd="sng">
            <a:solidFill>
              <a:schemeClr val="tx1"/>
            </a:solidFill>
          </a:ln>
        </p:spPr>
      </p:pic>
      <p:pic>
        <p:nvPicPr>
          <p:cNvPr id="5" name="Picture 4"/>
          <p:cNvPicPr>
            <a:picLocks noChangeAspect="1"/>
          </p:cNvPicPr>
          <p:nvPr/>
        </p:nvPicPr>
        <p:blipFill>
          <a:blip r:embed="rId9"/>
          <a:stretch>
            <a:fillRect/>
          </a:stretch>
        </p:blipFill>
        <p:spPr>
          <a:xfrm>
            <a:off x="3844047" y="5540213"/>
            <a:ext cx="2581669" cy="1981431"/>
          </a:xfrm>
          <a:prstGeom prst="rect">
            <a:avLst/>
          </a:prstGeom>
          <a:ln w="28575" cmpd="sng">
            <a:solidFill>
              <a:schemeClr val="tx1"/>
            </a:solidFill>
          </a:ln>
        </p:spPr>
      </p:pic>
    </p:spTree>
    <p:extLst>
      <p:ext uri="{BB962C8B-B14F-4D97-AF65-F5344CB8AC3E}">
        <p14:creationId xmlns:p14="http://schemas.microsoft.com/office/powerpoint/2010/main" val="357657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847420" y="1739091"/>
            <a:ext cx="3745924" cy="2809443"/>
          </a:xfrm>
          <a:prstGeom prst="rect">
            <a:avLst/>
          </a:prstGeom>
        </p:spPr>
      </p:pic>
      <p:sp>
        <p:nvSpPr>
          <p:cNvPr id="2" name="TextBox 1"/>
          <p:cNvSpPr txBox="1"/>
          <p:nvPr/>
        </p:nvSpPr>
        <p:spPr>
          <a:xfrm>
            <a:off x="843149" y="1136900"/>
            <a:ext cx="8122722" cy="820096"/>
          </a:xfrm>
          <a:prstGeom prst="rect">
            <a:avLst/>
          </a:prstGeom>
          <a:noFill/>
        </p:spPr>
        <p:txBody>
          <a:bodyPr wrap="square" rtlCol="0">
            <a:spAutoFit/>
          </a:bodyPr>
          <a:lstStyle/>
          <a:p>
            <a:pPr algn="ctr"/>
            <a:r>
              <a:rPr lang="en-US" sz="2800" b="1" dirty="0" smtClean="0"/>
              <a:t>Establishing Expectations for Academic Conversations </a:t>
            </a:r>
          </a:p>
          <a:p>
            <a:endParaRPr lang="en-US" dirty="0"/>
          </a:p>
        </p:txBody>
      </p:sp>
      <p:pic>
        <p:nvPicPr>
          <p:cNvPr id="6" name="Picture 5"/>
          <p:cNvPicPr>
            <a:picLocks noChangeAspect="1"/>
          </p:cNvPicPr>
          <p:nvPr/>
        </p:nvPicPr>
        <p:blipFill>
          <a:blip r:embed="rId4"/>
          <a:stretch>
            <a:fillRect/>
          </a:stretch>
        </p:blipFill>
        <p:spPr>
          <a:xfrm rot="5400000">
            <a:off x="2126593" y="2564554"/>
            <a:ext cx="4016006" cy="2999609"/>
          </a:xfrm>
          <a:prstGeom prst="rect">
            <a:avLst/>
          </a:prstGeom>
        </p:spPr>
      </p:pic>
      <p:pic>
        <p:nvPicPr>
          <p:cNvPr id="3" name="Picture 2"/>
          <p:cNvPicPr>
            <a:picLocks noChangeAspect="1"/>
          </p:cNvPicPr>
          <p:nvPr/>
        </p:nvPicPr>
        <p:blipFill>
          <a:blip r:embed="rId5"/>
          <a:stretch>
            <a:fillRect/>
          </a:stretch>
        </p:blipFill>
        <p:spPr>
          <a:xfrm>
            <a:off x="189164" y="1725695"/>
            <a:ext cx="2279951" cy="3039935"/>
          </a:xfrm>
          <a:prstGeom prst="rect">
            <a:avLst/>
          </a:prstGeom>
        </p:spPr>
      </p:pic>
      <p:pic>
        <p:nvPicPr>
          <p:cNvPr id="5" name="Picture 4" descr="62ff863ce3930fe814a996a7cc733d17.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8851" y="3471316"/>
            <a:ext cx="2713448" cy="3621763"/>
          </a:xfrm>
          <a:prstGeom prst="rect">
            <a:avLst/>
          </a:prstGeom>
        </p:spPr>
      </p:pic>
      <p:pic>
        <p:nvPicPr>
          <p:cNvPr id="8" name="Picture 2" descr="C:\Users\marinda-burton\AppData\Local\Microsoft\Windows\Temporary Internet Files\Content.Outlook\JXS3WEOJ\20140219_10371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6839199" y="4326863"/>
            <a:ext cx="3116711" cy="23375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8206" b="30647"/>
          <a:stretch/>
        </p:blipFill>
        <p:spPr bwMode="auto">
          <a:xfrm>
            <a:off x="236839" y="4646344"/>
            <a:ext cx="4039590" cy="1852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65797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4200428737"/>
              </p:ext>
            </p:extLst>
          </p:nvPr>
        </p:nvGraphicFramePr>
        <p:xfrm>
          <a:off x="1638300" y="1473200"/>
          <a:ext cx="6553200" cy="436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p:cNvSpPr txBox="1"/>
          <p:nvPr/>
        </p:nvSpPr>
        <p:spPr>
          <a:xfrm>
            <a:off x="831273" y="1299010"/>
            <a:ext cx="8158347" cy="523220"/>
          </a:xfrm>
          <a:prstGeom prst="rect">
            <a:avLst/>
          </a:prstGeom>
          <a:noFill/>
        </p:spPr>
        <p:txBody>
          <a:bodyPr wrap="square" rtlCol="0">
            <a:spAutoFit/>
          </a:bodyPr>
          <a:lstStyle/>
          <a:p>
            <a:pPr algn="ctr"/>
            <a:r>
              <a:rPr lang="en-US" sz="2800" b="1" dirty="0" smtClean="0"/>
              <a:t>Building Academic Conversations</a:t>
            </a:r>
            <a:endParaRPr lang="en-US" sz="2800" dirty="0" smtClean="0"/>
          </a:p>
        </p:txBody>
      </p:sp>
      <p:sp>
        <p:nvSpPr>
          <p:cNvPr id="4" name="Right Arrow 3"/>
          <p:cNvSpPr/>
          <p:nvPr/>
        </p:nvSpPr>
        <p:spPr>
          <a:xfrm>
            <a:off x="4049486" y="5782121"/>
            <a:ext cx="4548249" cy="7006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4364182" y="6061189"/>
            <a:ext cx="130628" cy="13062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Oval 7"/>
          <p:cNvSpPr/>
          <p:nvPr/>
        </p:nvSpPr>
        <p:spPr>
          <a:xfrm>
            <a:off x="7686301" y="5973112"/>
            <a:ext cx="306779" cy="3067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Oval 9"/>
          <p:cNvSpPr/>
          <p:nvPr/>
        </p:nvSpPr>
        <p:spPr>
          <a:xfrm>
            <a:off x="5921327" y="6014180"/>
            <a:ext cx="224643" cy="22464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TextBox 10"/>
          <p:cNvSpPr txBox="1"/>
          <p:nvPr/>
        </p:nvSpPr>
        <p:spPr>
          <a:xfrm>
            <a:off x="4132613" y="6482765"/>
            <a:ext cx="4108862" cy="338554"/>
          </a:xfrm>
          <a:prstGeom prst="rect">
            <a:avLst/>
          </a:prstGeom>
          <a:noFill/>
        </p:spPr>
        <p:txBody>
          <a:bodyPr wrap="square" rtlCol="0">
            <a:spAutoFit/>
          </a:bodyPr>
          <a:lstStyle/>
          <a:p>
            <a:r>
              <a:rPr lang="en-US" sz="1600" dirty="0" smtClean="0"/>
              <a:t>Rare                      Occasional                   Frequent</a:t>
            </a:r>
            <a:endParaRPr lang="en-US" sz="1600" dirty="0"/>
          </a:p>
        </p:txBody>
      </p:sp>
      <p:sp>
        <p:nvSpPr>
          <p:cNvPr id="5" name="TextBox 4"/>
          <p:cNvSpPr txBox="1"/>
          <p:nvPr/>
        </p:nvSpPr>
        <p:spPr>
          <a:xfrm>
            <a:off x="6553200" y="3823084"/>
            <a:ext cx="3127971" cy="982884"/>
          </a:xfrm>
          <a:prstGeom prst="rect">
            <a:avLst/>
          </a:prstGeom>
          <a:solidFill>
            <a:schemeClr val="accent6">
              <a:lumMod val="40000"/>
              <a:lumOff val="60000"/>
            </a:schemeClr>
          </a:solidFill>
        </p:spPr>
        <p:txBody>
          <a:bodyPr wrap="square" rtlCol="0">
            <a:spAutoFit/>
          </a:bodyPr>
          <a:lstStyle/>
          <a:p>
            <a:pPr marL="342900" indent="-342900">
              <a:buFont typeface="Arial"/>
              <a:buChar char="•"/>
            </a:pPr>
            <a:r>
              <a:rPr lang="en-US" dirty="0" smtClean="0"/>
              <a:t>Teaching students to facilitate conversations in teacher-like ways</a:t>
            </a:r>
            <a:endParaRPr lang="en-US" dirty="0"/>
          </a:p>
        </p:txBody>
      </p:sp>
      <p:sp>
        <p:nvSpPr>
          <p:cNvPr id="12" name="TextBox 11"/>
          <p:cNvSpPr txBox="1"/>
          <p:nvPr/>
        </p:nvSpPr>
        <p:spPr>
          <a:xfrm>
            <a:off x="6580221" y="4948143"/>
            <a:ext cx="3127971" cy="686034"/>
          </a:xfrm>
          <a:prstGeom prst="rect">
            <a:avLst/>
          </a:prstGeom>
          <a:solidFill>
            <a:srgbClr val="C5E0B4"/>
          </a:solidFill>
        </p:spPr>
        <p:txBody>
          <a:bodyPr wrap="square" rtlCol="0">
            <a:spAutoFit/>
          </a:bodyPr>
          <a:lstStyle/>
          <a:p>
            <a:pPr marL="342900" indent="-342900">
              <a:buFont typeface="Arial"/>
              <a:buChar char="•"/>
            </a:pPr>
            <a:r>
              <a:rPr lang="en-US" dirty="0" smtClean="0"/>
              <a:t>Creating clear and engaging prompts</a:t>
            </a:r>
            <a:endParaRPr lang="en-US" dirty="0"/>
          </a:p>
        </p:txBody>
      </p:sp>
      <p:sp>
        <p:nvSpPr>
          <p:cNvPr id="9" name="Bent Arrow 8"/>
          <p:cNvSpPr/>
          <p:nvPr/>
        </p:nvSpPr>
        <p:spPr>
          <a:xfrm rot="5400000">
            <a:off x="7944506" y="3310124"/>
            <a:ext cx="383452" cy="517774"/>
          </a:xfrm>
          <a:prstGeom prst="bentArrow">
            <a:avLst>
              <a:gd name="adj1" fmla="val 25000"/>
              <a:gd name="adj2" fmla="val 22872"/>
              <a:gd name="adj3" fmla="val 50000"/>
              <a:gd name="adj4" fmla="val 42702"/>
            </a:avLst>
          </a:prstGeom>
          <a:solidFill>
            <a:srgbClr val="C5E0B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1534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2141" y="1931336"/>
            <a:ext cx="9404179" cy="5186036"/>
          </a:xfrm>
          <a:prstGeom prst="rect">
            <a:avLst/>
          </a:prstGeom>
          <a:noFill/>
        </p:spPr>
        <p:txBody>
          <a:bodyPr wrap="square" rtlCol="0">
            <a:spAutoFit/>
          </a:bodyPr>
          <a:lstStyle/>
          <a:p>
            <a:pPr>
              <a:spcAft>
                <a:spcPts val="1800"/>
              </a:spcAft>
            </a:pPr>
            <a:r>
              <a:rPr lang="en-US" sz="3600" u="sng" dirty="0" smtClean="0"/>
              <a:t>Depth of Knowledge/Levels of Complexity</a:t>
            </a:r>
          </a:p>
          <a:p>
            <a:pPr marL="742950" lvl="0" indent="-742950">
              <a:buFont typeface="+mj-lt"/>
              <a:buAutoNum type="arabicPeriod"/>
            </a:pPr>
            <a:r>
              <a:rPr lang="en-US" sz="2800" dirty="0" smtClean="0"/>
              <a:t>Recall</a:t>
            </a:r>
            <a:r>
              <a:rPr lang="en-US" sz="2800" dirty="0"/>
              <a:t>/Reproduction – Recall a fact, information, or procedure; process information on a low level </a:t>
            </a:r>
            <a:endParaRPr lang="en-US" sz="2800" dirty="0" smtClean="0"/>
          </a:p>
          <a:p>
            <a:pPr marL="742950" lvl="0" indent="-742950">
              <a:buFont typeface="+mj-lt"/>
              <a:buAutoNum type="arabicPeriod"/>
            </a:pPr>
            <a:r>
              <a:rPr lang="en-US" sz="2800" dirty="0" smtClean="0"/>
              <a:t>Skill</a:t>
            </a:r>
            <a:r>
              <a:rPr lang="en-US" sz="2800" dirty="0"/>
              <a:t>/Concept – Use information or conceptual knowledge, two or more steps </a:t>
            </a:r>
            <a:endParaRPr lang="en-US" sz="2800" dirty="0" smtClean="0"/>
          </a:p>
          <a:p>
            <a:pPr marL="742950" lvl="0" indent="-742950">
              <a:buFont typeface="+mj-lt"/>
              <a:buAutoNum type="arabicPeriod"/>
            </a:pPr>
            <a:r>
              <a:rPr lang="en-US" sz="2800" dirty="0" smtClean="0"/>
              <a:t>Strategic </a:t>
            </a:r>
            <a:r>
              <a:rPr lang="en-US" sz="2800" dirty="0"/>
              <a:t>Thinking – Requires reasoning, developing a plan or a sequence of steps, more than one reasonable approach </a:t>
            </a:r>
            <a:endParaRPr lang="en-US" sz="2800" dirty="0" smtClean="0"/>
          </a:p>
          <a:p>
            <a:pPr marL="742950" lvl="0" indent="-742950">
              <a:buFont typeface="+mj-lt"/>
              <a:buAutoNum type="arabicPeriod"/>
            </a:pPr>
            <a:r>
              <a:rPr lang="en-US" sz="2800" dirty="0" smtClean="0"/>
              <a:t>Extended </a:t>
            </a:r>
            <a:r>
              <a:rPr lang="en-US" sz="2800" dirty="0"/>
              <a:t>Thinking – Requires connections and extensions, high cognitive demands and complex reasoning, creation</a:t>
            </a:r>
          </a:p>
          <a:p>
            <a:pPr>
              <a:spcAft>
                <a:spcPts val="1800"/>
              </a:spcAft>
            </a:pPr>
            <a:endParaRPr lang="en-US" sz="2800" u="sng" dirty="0" smtClean="0"/>
          </a:p>
        </p:txBody>
      </p:sp>
      <p:sp>
        <p:nvSpPr>
          <p:cNvPr id="4" name="TextBox 3"/>
          <p:cNvSpPr txBox="1"/>
          <p:nvPr/>
        </p:nvSpPr>
        <p:spPr>
          <a:xfrm>
            <a:off x="5377678" y="6403333"/>
            <a:ext cx="262437" cy="400110"/>
          </a:xfrm>
          <a:prstGeom prst="rect">
            <a:avLst/>
          </a:prstGeom>
          <a:noFill/>
        </p:spPr>
        <p:txBody>
          <a:bodyPr wrap="none" rtlCol="0">
            <a:spAutoFit/>
          </a:bodyPr>
          <a:lstStyle/>
          <a:p>
            <a:r>
              <a:rPr lang="en-US" sz="2000" dirty="0" smtClean="0"/>
              <a:t>(</a:t>
            </a:r>
            <a:endParaRPr lang="en-US" dirty="0"/>
          </a:p>
        </p:txBody>
      </p:sp>
      <p:sp>
        <p:nvSpPr>
          <p:cNvPr id="5" name="TextBox 4"/>
          <p:cNvSpPr txBox="1"/>
          <p:nvPr/>
        </p:nvSpPr>
        <p:spPr>
          <a:xfrm>
            <a:off x="397253" y="1150411"/>
            <a:ext cx="8122722" cy="1004737"/>
          </a:xfrm>
          <a:prstGeom prst="rect">
            <a:avLst/>
          </a:prstGeom>
          <a:noFill/>
        </p:spPr>
        <p:txBody>
          <a:bodyPr wrap="square" rtlCol="0">
            <a:spAutoFit/>
          </a:bodyPr>
          <a:lstStyle/>
          <a:p>
            <a:pPr algn="ctr"/>
            <a:r>
              <a:rPr lang="en-US" sz="4000" b="1" dirty="0" smtClean="0"/>
              <a:t>Increasing Depth of Conversations</a:t>
            </a:r>
          </a:p>
          <a:p>
            <a:endParaRPr lang="en-US" dirty="0"/>
          </a:p>
        </p:txBody>
      </p:sp>
    </p:spTree>
    <p:extLst>
      <p:ext uri="{BB962C8B-B14F-4D97-AF65-F5344CB8AC3E}">
        <p14:creationId xmlns:p14="http://schemas.microsoft.com/office/powerpoint/2010/main" val="212483827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19577</TotalTime>
  <Words>1976</Words>
  <Application>Microsoft Office PowerPoint</Application>
  <PresentationFormat>Custom</PresentationFormat>
  <Paragraphs>145</Paragraphs>
  <Slides>13</Slides>
  <Notes>13</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13</vt:i4>
      </vt:variant>
    </vt:vector>
  </HeadingPairs>
  <TitlesOfParts>
    <vt:vector size="16" baseType="lpstr">
      <vt:lpstr>1_Office Theme</vt:lpstr>
      <vt:lpstr>Office Theme</vt:lpstr>
      <vt:lpstr>Acrobat Document</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A. Forrest</dc:creator>
  <cp:lastModifiedBy>SCUSD</cp:lastModifiedBy>
  <cp:revision>781</cp:revision>
  <cp:lastPrinted>2015-01-14T23:16:15Z</cp:lastPrinted>
  <dcterms:created xsi:type="dcterms:W3CDTF">2013-05-24T21:33:12Z</dcterms:created>
  <dcterms:modified xsi:type="dcterms:W3CDTF">2015-01-16T16:33:29Z</dcterms:modified>
</cp:coreProperties>
</file>