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8"/>
  </p:notesMasterIdLst>
  <p:sldIdLst>
    <p:sldId id="271" r:id="rId2"/>
    <p:sldId id="272" r:id="rId3"/>
    <p:sldId id="273" r:id="rId4"/>
    <p:sldId id="274" r:id="rId5"/>
    <p:sldId id="275" r:id="rId6"/>
    <p:sldId id="276" r:id="rId7"/>
  </p:sldIdLst>
  <p:sldSz cx="9144000" cy="5143500" type="screen16x9"/>
  <p:notesSz cx="6858000" cy="9144000"/>
  <p:embeddedFontLst>
    <p:embeddedFont>
      <p:font typeface="Montserrat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49">
          <p15:clr>
            <a:srgbClr val="A4A3A4"/>
          </p15:clr>
        </p15:guide>
        <p15:guide id="4" pos="383">
          <p15:clr>
            <a:srgbClr val="A4A3A4"/>
          </p15:clr>
        </p15:guide>
        <p15:guide id="5" orient="horz" pos="825">
          <p15:clr>
            <a:srgbClr val="A4A3A4"/>
          </p15:clr>
        </p15:guide>
        <p15:guide id="6" orient="horz" pos="10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ECA92A-F868-4E41-8C8F-9FE626D5AC0F}">
  <a:tblStyle styleId="{1BECA92A-F868-4E41-8C8F-9FE626D5AC0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3E6"/>
          </a:solidFill>
        </a:fill>
      </a:tcStyle>
    </a:wholeTbl>
    <a:band1H>
      <a:tcTxStyle/>
      <a:tcStyle>
        <a:tcBdr/>
        <a:fill>
          <a:solidFill>
            <a:srgbClr val="FEE6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EE6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B0C1286-71ED-4F27-A29D-2C7412809B11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FE7"/>
          </a:solidFill>
        </a:fill>
      </a:tcStyle>
    </a:wholeTbl>
    <a:band1H>
      <a:tcTxStyle/>
      <a:tcStyle>
        <a:tcBdr/>
        <a:fill>
          <a:solidFill>
            <a:srgbClr val="CDDE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ECC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F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F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102"/>
      </p:cViewPr>
      <p:guideLst>
        <p:guide orient="horz" pos="1620"/>
        <p:guide pos="2880"/>
        <p:guide orient="horz" pos="449"/>
        <p:guide pos="383"/>
        <p:guide orient="horz" pos="825"/>
        <p:guide orient="horz" pos="108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b9e572429b_0_15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 sz="1400">
                <a:solidFill>
                  <a:schemeClr val="dk1"/>
                </a:solidFill>
              </a:rPr>
              <a:t>Good evening Board President, Board Members and Superintendent Aguilar.  We are here this evening to present to you and ask for your approval of a credential waiver application.  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4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8" name="Google Shape;208;g1b9e572429b_0_1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b9e572429b_0_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1b9e572429b_0_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t" anchorCtr="0">
            <a:noAutofit/>
          </a:bodyPr>
          <a:lstStyle/>
          <a:p>
            <a:pPr marL="1651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/>
              <a:t>Ed Code provides an opportunity for Districts to waive a portion of credential requirements in order to allow educators a little more time to complete their credential requirements.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  <a:p>
            <a:pPr marL="1651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/>
              <a:t>In order to submit credential waiver applications for certificated employees in need, CTC (The Commission on Teacher Credentialing), requires a public notice process and board approval,  prior to submission of any waiver applications.  </a:t>
            </a:r>
            <a:endParaRPr sz="1400"/>
          </a:p>
          <a:p>
            <a:pPr marL="165100" lvl="0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/>
              <a:t>That is why we are here this evening.</a:t>
            </a:r>
            <a:endParaRPr sz="1400"/>
          </a:p>
        </p:txBody>
      </p:sp>
      <p:sp>
        <p:nvSpPr>
          <p:cNvPr id="225" name="Google Shape;225;g1b9e572429b_0_8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2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b9e572429b_0_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1b9e572429b_0_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 sz="1400"/>
              <a:t>Here are the data trends of credential waiver requests for our district over the last few years.  We are continuously working with our employees to meet their credential requirements.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36" name="Google Shape;236;g1b9e572429b_0_8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3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b9e572429b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1b9e572429b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t" anchorCtr="0">
            <a:noAutofit/>
          </a:bodyPr>
          <a:lstStyle/>
          <a:p>
            <a:pPr marL="1651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/>
              <a:t>The applicant listed here is currently working on meeting their CTC requirements in order to obtain their English Language Authorization to provide instruction to English Learners.</a:t>
            </a:r>
            <a:endParaRPr sz="1400"/>
          </a:p>
        </p:txBody>
      </p:sp>
      <p:sp>
        <p:nvSpPr>
          <p:cNvPr id="246" name="Google Shape;246;g1b9e572429b_0_8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4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b9e572429b_0_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1b9e572429b_0_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" sz="1400"/>
              <a:t>The waiver requested this evening, will allow this teacher the additional time needed in order to complete their English Language Authorization, while they continue to work with our students. 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6" name="Google Shape;256;g1b9e572429b_0_8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5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b9e572429b_0_16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g1b9e572429b_0_1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8"/>
          <p:cNvPicPr preferRelativeResize="0"/>
          <p:nvPr/>
        </p:nvPicPr>
        <p:blipFill rotWithShape="1">
          <a:blip r:embed="rId2">
            <a:alphaModFix/>
          </a:blip>
          <a:srcRect t="10048" b="5577"/>
          <a:stretch/>
        </p:blipFill>
        <p:spPr>
          <a:xfrm>
            <a:off x="-1" y="-2"/>
            <a:ext cx="9144000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4BC56">
              <a:alpha val="8431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18"/>
          <p:cNvGrpSpPr/>
          <p:nvPr/>
        </p:nvGrpSpPr>
        <p:grpSpPr>
          <a:xfrm>
            <a:off x="262" y="4958615"/>
            <a:ext cx="9144367" cy="184796"/>
            <a:chOff x="7711087" y="-917899"/>
            <a:chExt cx="4020916" cy="347100"/>
          </a:xfrm>
        </p:grpSpPr>
        <p:sp>
          <p:nvSpPr>
            <p:cNvPr id="77" name="Google Shape;77;p18"/>
            <p:cNvSpPr/>
            <p:nvPr/>
          </p:nvSpPr>
          <p:spPr>
            <a:xfrm>
              <a:off x="7711087" y="-917899"/>
              <a:ext cx="3159600" cy="34710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8"/>
            <p:cNvSpPr/>
            <p:nvPr/>
          </p:nvSpPr>
          <p:spPr>
            <a:xfrm>
              <a:off x="10863803" y="-917899"/>
              <a:ext cx="868200" cy="34710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70AD4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Char char="●"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○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■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○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■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○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■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3" r:id="rId11"/>
    <p:sldLayoutId id="214748366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73" y="-2717433"/>
            <a:ext cx="2508566" cy="2006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2675" y="563173"/>
            <a:ext cx="1938651" cy="808418"/>
          </a:xfrm>
          <a:prstGeom prst="rect">
            <a:avLst/>
          </a:prstGeom>
          <a:noFill/>
          <a:ln>
            <a:noFill/>
          </a:ln>
          <a:effectLst>
            <a:outerShdw blurRad="1651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212" name="Google Shape;212;p34"/>
          <p:cNvGrpSpPr/>
          <p:nvPr/>
        </p:nvGrpSpPr>
        <p:grpSpPr>
          <a:xfrm>
            <a:off x="4246462" y="-1320799"/>
            <a:ext cx="3901464" cy="260325"/>
            <a:chOff x="5661949" y="-1761066"/>
            <a:chExt cx="5201952" cy="347100"/>
          </a:xfrm>
        </p:grpSpPr>
        <p:sp>
          <p:nvSpPr>
            <p:cNvPr id="213" name="Google Shape;213;p34"/>
            <p:cNvSpPr/>
            <p:nvPr/>
          </p:nvSpPr>
          <p:spPr>
            <a:xfrm>
              <a:off x="5661949" y="-1761066"/>
              <a:ext cx="868200" cy="347100"/>
            </a:xfrm>
            <a:prstGeom prst="rect">
              <a:avLst/>
            </a:prstGeom>
            <a:solidFill>
              <a:srgbClr val="64478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4"/>
            <p:cNvSpPr/>
            <p:nvPr/>
          </p:nvSpPr>
          <p:spPr>
            <a:xfrm>
              <a:off x="6530051" y="-1761066"/>
              <a:ext cx="868200" cy="347100"/>
            </a:xfrm>
            <a:prstGeom prst="rect">
              <a:avLst/>
            </a:prstGeom>
            <a:solidFill>
              <a:srgbClr val="DA5C88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4"/>
            <p:cNvSpPr/>
            <p:nvPr/>
          </p:nvSpPr>
          <p:spPr>
            <a:xfrm>
              <a:off x="7398153" y="-1761066"/>
              <a:ext cx="868200" cy="347100"/>
            </a:xfrm>
            <a:prstGeom prst="rect">
              <a:avLst/>
            </a:prstGeom>
            <a:solidFill>
              <a:srgbClr val="333F7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4"/>
            <p:cNvSpPr/>
            <p:nvPr/>
          </p:nvSpPr>
          <p:spPr>
            <a:xfrm>
              <a:off x="8266255" y="-1761066"/>
              <a:ext cx="868200" cy="347100"/>
            </a:xfrm>
            <a:prstGeom prst="rect">
              <a:avLst/>
            </a:prstGeom>
            <a:solidFill>
              <a:srgbClr val="FFDE2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4"/>
            <p:cNvSpPr/>
            <p:nvPr/>
          </p:nvSpPr>
          <p:spPr>
            <a:xfrm>
              <a:off x="9134357" y="-1761066"/>
              <a:ext cx="868200" cy="34710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4"/>
            <p:cNvSpPr/>
            <p:nvPr/>
          </p:nvSpPr>
          <p:spPr>
            <a:xfrm>
              <a:off x="9995701" y="-1761066"/>
              <a:ext cx="868200" cy="34710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" name="Google Shape;219;p34"/>
          <p:cNvSpPr txBox="1"/>
          <p:nvPr/>
        </p:nvSpPr>
        <p:spPr>
          <a:xfrm>
            <a:off x="900113" y="-1798295"/>
            <a:ext cx="7343700" cy="1475700"/>
          </a:xfrm>
          <a:prstGeom prst="rect">
            <a:avLst/>
          </a:prstGeom>
          <a:noFill/>
          <a:ln>
            <a:noFill/>
          </a:ln>
          <a:effectLst>
            <a:outerShdw blurRad="1651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4"/>
          <p:cNvSpPr txBox="1">
            <a:spLocks noGrp="1"/>
          </p:cNvSpPr>
          <p:nvPr>
            <p:ph type="ctrTitle" idx="4294967295"/>
          </p:nvPr>
        </p:nvSpPr>
        <p:spPr>
          <a:xfrm>
            <a:off x="662700" y="1761100"/>
            <a:ext cx="7818600" cy="1094400"/>
          </a:xfrm>
          <a:prstGeom prst="rect">
            <a:avLst/>
          </a:prstGeom>
          <a:noFill/>
          <a:ln>
            <a:noFill/>
          </a:ln>
          <a:effectLst>
            <a:outerShdw blurRad="1651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" sz="2800">
                <a:solidFill>
                  <a:schemeClr val="lt1"/>
                </a:solidFill>
              </a:rPr>
              <a:t>Approve the Submission of a Credential Waiver Application to the California Commission on Teacher Credentialing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221" name="Google Shape;221;p34"/>
          <p:cNvSpPr txBox="1"/>
          <p:nvPr/>
        </p:nvSpPr>
        <p:spPr>
          <a:xfrm>
            <a:off x="900125" y="3405648"/>
            <a:ext cx="7247700" cy="13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Board Meeting-December 15, 2022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Agenda Item No. 9.5   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Presented by</a:t>
            </a:r>
            <a:r>
              <a:rPr lang="en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 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Cancy McArn, Chief Human Resources Officer, and 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Tami Mora, Human Resources Audit &amp; Compliance Analyst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 txBox="1">
            <a:spLocks noGrp="1"/>
          </p:cNvSpPr>
          <p:nvPr>
            <p:ph type="body" idx="1"/>
          </p:nvPr>
        </p:nvSpPr>
        <p:spPr>
          <a:xfrm>
            <a:off x="608275" y="1723550"/>
            <a:ext cx="7726800" cy="2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marR="0" lvl="0" indent="-139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Education Code EC §44253.3 allows school districts to waive a portion of the requirement for a Certificated teacher in order to allow time for program completion</a:t>
            </a:r>
            <a:endParaRPr sz="1600">
              <a:solidFill>
                <a:srgbClr val="000000"/>
              </a:solidFill>
            </a:endParaRPr>
          </a:p>
          <a:p>
            <a:pPr marL="139700" marR="0" lvl="0" indent="-1397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California Commission on Teacher Credentialing (CCTC) requires that every waiver request go through a public notice process at the local level and must be Board approved in a public meeting prior to the submission of the employing agency to CCTC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228" name="Google Shape;228;p3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29" name="Google Shape;229;p35"/>
          <p:cNvSpPr/>
          <p:nvPr/>
        </p:nvSpPr>
        <p:spPr>
          <a:xfrm>
            <a:off x="608275" y="375000"/>
            <a:ext cx="7607100" cy="12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600" b="1">
                <a:solidFill>
                  <a:srgbClr val="70AD47"/>
                </a:solidFill>
                <a:latin typeface="Montserrat"/>
                <a:ea typeface="Montserrat"/>
                <a:cs typeface="Montserrat"/>
                <a:sym typeface="Montserrat"/>
              </a:rPr>
              <a:t>Submission of a Credential Waiver Application to the California Commission on Teacher Credentialing</a:t>
            </a:r>
            <a:endParaRPr sz="2600" b="1">
              <a:solidFill>
                <a:srgbClr val="70AD4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30" name="Google Shape;230;p35"/>
          <p:cNvGrpSpPr/>
          <p:nvPr/>
        </p:nvGrpSpPr>
        <p:grpSpPr>
          <a:xfrm>
            <a:off x="262" y="4967295"/>
            <a:ext cx="9144367" cy="184796"/>
            <a:chOff x="7711087" y="-917899"/>
            <a:chExt cx="4020916" cy="347100"/>
          </a:xfrm>
        </p:grpSpPr>
        <p:sp>
          <p:nvSpPr>
            <p:cNvPr id="231" name="Google Shape;231;p35"/>
            <p:cNvSpPr/>
            <p:nvPr/>
          </p:nvSpPr>
          <p:spPr>
            <a:xfrm>
              <a:off x="7711087" y="-917899"/>
              <a:ext cx="3159600" cy="34710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5"/>
            <p:cNvSpPr/>
            <p:nvPr/>
          </p:nvSpPr>
          <p:spPr>
            <a:xfrm>
              <a:off x="10863803" y="-917899"/>
              <a:ext cx="868200" cy="34710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>
            <a:spLocks noGrp="1"/>
          </p:cNvSpPr>
          <p:nvPr>
            <p:ph type="sldNum" idx="12"/>
          </p:nvPr>
        </p:nvSpPr>
        <p:spPr>
          <a:xfrm>
            <a:off x="8472458" y="3497413"/>
            <a:ext cx="5487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39" name="Google Shape;23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000" y="180425"/>
            <a:ext cx="8814000" cy="483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Google Shape;240;p36"/>
          <p:cNvGrpSpPr/>
          <p:nvPr/>
        </p:nvGrpSpPr>
        <p:grpSpPr>
          <a:xfrm>
            <a:off x="262" y="4967295"/>
            <a:ext cx="9144367" cy="184796"/>
            <a:chOff x="7711087" y="-917899"/>
            <a:chExt cx="4020916" cy="347100"/>
          </a:xfrm>
        </p:grpSpPr>
        <p:sp>
          <p:nvSpPr>
            <p:cNvPr id="241" name="Google Shape;241;p36"/>
            <p:cNvSpPr/>
            <p:nvPr/>
          </p:nvSpPr>
          <p:spPr>
            <a:xfrm>
              <a:off x="7711087" y="-917899"/>
              <a:ext cx="3159600" cy="34710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6"/>
            <p:cNvSpPr/>
            <p:nvPr/>
          </p:nvSpPr>
          <p:spPr>
            <a:xfrm>
              <a:off x="10863803" y="-917899"/>
              <a:ext cx="868200" cy="34710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>
            <a:spLocks noGrp="1"/>
          </p:cNvSpPr>
          <p:nvPr>
            <p:ph type="body" idx="1"/>
          </p:nvPr>
        </p:nvSpPr>
        <p:spPr>
          <a:xfrm>
            <a:off x="608275" y="1723552"/>
            <a:ext cx="8131800" cy="28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9700" marR="0" lvl="0" indent="-139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 waiver is being requested for the following Career and Technical Education (CTE) teacher, as they complete their Clear Credential requirements, which will include English Language Authorizations (ELA):</a:t>
            </a:r>
            <a:endParaRPr sz="1600">
              <a:solidFill>
                <a:srgbClr val="000000"/>
              </a:solidFill>
            </a:endParaRPr>
          </a:p>
          <a:p>
            <a:pPr marL="266700" marR="0" lvl="1" indent="-165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Matthew Marsango, CTE credential in Arts, Media, and Entertainment (Albert Einstein Middle School)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249" name="Google Shape;249;p37"/>
          <p:cNvSpPr/>
          <p:nvPr/>
        </p:nvSpPr>
        <p:spPr>
          <a:xfrm>
            <a:off x="608275" y="381225"/>
            <a:ext cx="7498800" cy="14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600" b="1">
                <a:solidFill>
                  <a:srgbClr val="70AD47"/>
                </a:solidFill>
                <a:latin typeface="Montserrat"/>
                <a:ea typeface="Montserrat"/>
                <a:cs typeface="Montserrat"/>
                <a:sym typeface="Montserrat"/>
              </a:rPr>
              <a:t>Submission of a Credential Waiver Application to the California Commission on Teacher Credentialing </a:t>
            </a:r>
            <a:endParaRPr sz="2600" b="1">
              <a:solidFill>
                <a:srgbClr val="70AD4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50" name="Google Shape;250;p37"/>
          <p:cNvGrpSpPr/>
          <p:nvPr/>
        </p:nvGrpSpPr>
        <p:grpSpPr>
          <a:xfrm>
            <a:off x="262" y="4967295"/>
            <a:ext cx="9144367" cy="184796"/>
            <a:chOff x="7711087" y="-917899"/>
            <a:chExt cx="4020916" cy="347100"/>
          </a:xfrm>
        </p:grpSpPr>
        <p:sp>
          <p:nvSpPr>
            <p:cNvPr id="251" name="Google Shape;251;p37"/>
            <p:cNvSpPr/>
            <p:nvPr/>
          </p:nvSpPr>
          <p:spPr>
            <a:xfrm>
              <a:off x="7711087" y="-917899"/>
              <a:ext cx="3159600" cy="34710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7"/>
            <p:cNvSpPr/>
            <p:nvPr/>
          </p:nvSpPr>
          <p:spPr>
            <a:xfrm>
              <a:off x="10863803" y="-917899"/>
              <a:ext cx="868200" cy="34710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>
            <a:spLocks noGrp="1"/>
          </p:cNvSpPr>
          <p:nvPr>
            <p:ph type="body" idx="1"/>
          </p:nvPr>
        </p:nvSpPr>
        <p:spPr>
          <a:xfrm>
            <a:off x="608275" y="1723550"/>
            <a:ext cx="8119800" cy="31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9700" marR="0" lvl="0" indent="-139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Specially Designed Academic Instruction Delivered in English (SDAIE) to English Learners (EL) is the area being requested in the waiver this evening.</a:t>
            </a:r>
            <a:endParaRPr sz="1600">
              <a:solidFill>
                <a:srgbClr val="000000"/>
              </a:solidFill>
            </a:endParaRPr>
          </a:p>
          <a:p>
            <a:pPr marL="139700" marR="0" lvl="0" indent="-139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This waiver will enable this teacher the opportunity to complete the requirements set forth by CTC and to remain in their positions while they continue their work with students.</a:t>
            </a:r>
            <a:endParaRPr sz="1600">
              <a:solidFill>
                <a:srgbClr val="000000"/>
              </a:solidFill>
            </a:endParaRPr>
          </a:p>
          <a:p>
            <a:pPr marL="139700" marR="0" lvl="0" indent="-1397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Staff recommends approving this waiver request.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259" name="Google Shape;259;p38"/>
          <p:cNvSpPr/>
          <p:nvPr/>
        </p:nvSpPr>
        <p:spPr>
          <a:xfrm>
            <a:off x="608275" y="376025"/>
            <a:ext cx="7612800" cy="11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600" b="1">
                <a:solidFill>
                  <a:srgbClr val="70AD47"/>
                </a:solidFill>
                <a:latin typeface="Montserrat"/>
                <a:ea typeface="Montserrat"/>
                <a:cs typeface="Montserrat"/>
                <a:sym typeface="Montserrat"/>
              </a:rPr>
              <a:t>Submission of a Credential Waiver Application to the California Commission on Teacher Credentialing </a:t>
            </a:r>
            <a:endParaRPr sz="2600" b="1">
              <a:solidFill>
                <a:srgbClr val="70AD4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60" name="Google Shape;260;p38"/>
          <p:cNvGrpSpPr/>
          <p:nvPr/>
        </p:nvGrpSpPr>
        <p:grpSpPr>
          <a:xfrm>
            <a:off x="262" y="4967295"/>
            <a:ext cx="9144367" cy="184796"/>
            <a:chOff x="7711087" y="-917899"/>
            <a:chExt cx="4020916" cy="347100"/>
          </a:xfrm>
        </p:grpSpPr>
        <p:sp>
          <p:nvSpPr>
            <p:cNvPr id="261" name="Google Shape;261;p38"/>
            <p:cNvSpPr/>
            <p:nvPr/>
          </p:nvSpPr>
          <p:spPr>
            <a:xfrm>
              <a:off x="7711087" y="-917899"/>
              <a:ext cx="3159600" cy="34710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8"/>
            <p:cNvSpPr/>
            <p:nvPr/>
          </p:nvSpPr>
          <p:spPr>
            <a:xfrm>
              <a:off x="10863803" y="-917899"/>
              <a:ext cx="868200" cy="34710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rgbClr val="DD5D4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8" name="Google Shape;268;p39"/>
          <p:cNvGrpSpPr/>
          <p:nvPr/>
        </p:nvGrpSpPr>
        <p:grpSpPr>
          <a:xfrm>
            <a:off x="-509" y="4967296"/>
            <a:ext cx="9143965" cy="184796"/>
            <a:chOff x="7711087" y="-917899"/>
            <a:chExt cx="4020916" cy="347100"/>
          </a:xfrm>
        </p:grpSpPr>
        <p:sp>
          <p:nvSpPr>
            <p:cNvPr id="269" name="Google Shape;269;p39"/>
            <p:cNvSpPr/>
            <p:nvPr/>
          </p:nvSpPr>
          <p:spPr>
            <a:xfrm>
              <a:off x="7711087" y="-917899"/>
              <a:ext cx="3159600" cy="347100"/>
            </a:xfrm>
            <a:prstGeom prst="rect">
              <a:avLst/>
            </a:prstGeom>
            <a:solidFill>
              <a:srgbClr val="64478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9"/>
            <p:cNvSpPr/>
            <p:nvPr/>
          </p:nvSpPr>
          <p:spPr>
            <a:xfrm>
              <a:off x="10863803" y="-917899"/>
              <a:ext cx="868200" cy="347100"/>
            </a:xfrm>
            <a:prstGeom prst="rect">
              <a:avLst/>
            </a:prstGeom>
            <a:solidFill>
              <a:srgbClr val="94BC5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p39"/>
          <p:cNvSpPr txBox="1"/>
          <p:nvPr/>
        </p:nvSpPr>
        <p:spPr>
          <a:xfrm>
            <a:off x="1276952" y="2225400"/>
            <a:ext cx="65901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Questions &amp; </a:t>
            </a:r>
            <a:r>
              <a:rPr lang="en"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sz="36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476</Words>
  <Application>Microsoft Office PowerPoint</Application>
  <PresentationFormat>On-screen Show (16:9)</PresentationFormat>
  <Paragraphs>33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Avenir</vt:lpstr>
      <vt:lpstr>Montserrat</vt:lpstr>
      <vt:lpstr>Calibri</vt:lpstr>
      <vt:lpstr>Arial</vt:lpstr>
      <vt:lpstr>Simple Light</vt:lpstr>
      <vt:lpstr>Approve the Submission of a Credential Waiver Application to the California Commission on Teacher Credentialing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Driscoll</dc:creator>
  <cp:lastModifiedBy>Danielle Driscoll</cp:lastModifiedBy>
  <cp:revision>2</cp:revision>
  <dcterms:modified xsi:type="dcterms:W3CDTF">2022-12-17T00:18:14Z</dcterms:modified>
</cp:coreProperties>
</file>