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9144000" cy="5143500" type="screen16x9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49">
          <p15:clr>
            <a:srgbClr val="A4A3A4"/>
          </p15:clr>
        </p15:guide>
        <p15:guide id="4" pos="383">
          <p15:clr>
            <a:srgbClr val="A4A3A4"/>
          </p15:clr>
        </p15:guide>
        <p15:guide id="5" orient="horz" pos="825">
          <p15:clr>
            <a:srgbClr val="A4A3A4"/>
          </p15:clr>
        </p15:guide>
        <p15:guide id="6" orient="horz" pos="10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ECA92A-F868-4E41-8C8F-9FE626D5AC0F}">
  <a:tblStyle styleId="{1BECA92A-F868-4E41-8C8F-9FE626D5AC0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3E6"/>
          </a:solidFill>
        </a:fill>
      </a:tcStyle>
    </a:wholeTbl>
    <a:band1H>
      <a:tcTxStyle/>
      <a:tcStyle>
        <a:tcBdr/>
        <a:fill>
          <a:solidFill>
            <a:srgbClr val="FEE6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E6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B0C1286-71ED-4F27-A29D-2C7412809B11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FE7"/>
          </a:solidFill>
        </a:fill>
      </a:tcStyle>
    </a:wholeTbl>
    <a:band1H>
      <a:tcTxStyle/>
      <a:tcStyle>
        <a:tcBdr/>
        <a:fill>
          <a:solidFill>
            <a:srgbClr val="CDDE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ECC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F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F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  <p:guide orient="horz" pos="449"/>
        <p:guide pos="383"/>
        <p:guide orient="horz" pos="825"/>
        <p:guide orient="horz" pos="108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b9e572429b_0_8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b9e572429b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b9e572429b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b9e572429b_0_8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b9e572429b_0_8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b9e572429b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b9e572429b_0_8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b9e572429b_0_8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b9e572429b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b9e572429b_0_8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Modeled after Riverside Unified policy</a:t>
            </a:r>
            <a:endParaRPr/>
          </a:p>
        </p:txBody>
      </p:sp>
      <p:sp>
        <p:nvSpPr>
          <p:cNvPr id="170" name="Google Shape;170;g1b9e572429b_0_8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b9e572429b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1b9e572429b_0_8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Alignment with District vision and mission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Provide more clarity around the implementation of the policy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Increase the possible areas of naming criteria</a:t>
            </a:r>
            <a:endParaRPr/>
          </a:p>
        </p:txBody>
      </p:sp>
      <p:sp>
        <p:nvSpPr>
          <p:cNvPr id="180" name="Google Shape;180;g1b9e572429b_0_8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b9e572429b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1b9e572429b_0_8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b9e572429b_0_8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b9e572429b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1b9e572429b_0_8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</a:t>
            </a:r>
            <a:endParaRPr/>
          </a:p>
        </p:txBody>
      </p:sp>
      <p:sp>
        <p:nvSpPr>
          <p:cNvPr id="200" name="Google Shape;200;g1b9e572429b_0_8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Text Photo Left">
  <p:cSld name="Bullet Text Photo Lef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0" y="1"/>
            <a:ext cx="3134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847813" y="469070"/>
            <a:ext cx="50745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3"/>
          </p:nvPr>
        </p:nvSpPr>
        <p:spPr>
          <a:xfrm>
            <a:off x="1" y="-2"/>
            <a:ext cx="485700" cy="5143500"/>
          </a:xfrm>
          <a:prstGeom prst="rect">
            <a:avLst/>
          </a:prstGeom>
          <a:solidFill>
            <a:srgbClr val="006778">
              <a:alpha val="498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4"/>
          </p:nvPr>
        </p:nvSpPr>
        <p:spPr>
          <a:xfrm>
            <a:off x="3848100" y="1242811"/>
            <a:ext cx="50736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70AD4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 rotWithShape="1">
          <a:blip r:embed="rId3">
            <a:alphaModFix/>
          </a:blip>
          <a:srcRect l="79" t="24004" b="3756"/>
          <a:stretch/>
        </p:blipFill>
        <p:spPr>
          <a:xfrm>
            <a:off x="-1" y="-1722"/>
            <a:ext cx="9151163" cy="393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5975" y="4066752"/>
            <a:ext cx="1692050" cy="9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9144001" cy="3935928"/>
          </a:xfrm>
          <a:prstGeom prst="rect">
            <a:avLst/>
          </a:prstGeom>
          <a:gradFill>
            <a:gsLst>
              <a:gs pos="0">
                <a:srgbClr val="94BD5B">
                  <a:alpha val="49803"/>
                </a:srgbClr>
              </a:gs>
              <a:gs pos="100000">
                <a:srgbClr val="FFC000">
                  <a:alpha val="49803"/>
                </a:srgbClr>
              </a:gs>
            </a:gsLst>
            <a:lin ang="13500032" scaled="0"/>
          </a:gradFill>
          <a:ln>
            <a:noFill/>
          </a:ln>
        </p:spPr>
      </p:pic>
      <p:sp>
        <p:nvSpPr>
          <p:cNvPr id="144" name="Google Shape;144;p27"/>
          <p:cNvSpPr txBox="1"/>
          <p:nvPr/>
        </p:nvSpPr>
        <p:spPr>
          <a:xfrm>
            <a:off x="0" y="1471608"/>
            <a:ext cx="9144000" cy="1116000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Approve Board Policy Board Policy </a:t>
            </a:r>
            <a:endParaRPr sz="3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7310 Naming of Facilities</a:t>
            </a:r>
            <a:endParaRPr sz="3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7235890" y="389555"/>
            <a:ext cx="1908000" cy="3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7317229" y="417181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DEC | 15 | 2022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608268" y="392115"/>
            <a:ext cx="52962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600">
                <a:solidFill>
                  <a:srgbClr val="70AD47"/>
                </a:solidFill>
                <a:latin typeface="Montserrat"/>
                <a:ea typeface="Montserrat"/>
                <a:cs typeface="Montserrat"/>
                <a:sym typeface="Montserrat"/>
              </a:rPr>
              <a:t>Acronyms</a:t>
            </a:r>
            <a:endParaRPr sz="2600">
              <a:solidFill>
                <a:srgbClr val="70AD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3" name="Google Shape;153;p28"/>
          <p:cNvGraphicFramePr/>
          <p:nvPr/>
        </p:nvGraphicFramePr>
        <p:xfrm>
          <a:off x="632087" y="1314457"/>
          <a:ext cx="6095975" cy="342920"/>
        </p:xfrm>
        <a:graphic>
          <a:graphicData uri="http://schemas.openxmlformats.org/drawingml/2006/table">
            <a:tbl>
              <a:tblPr firstRow="1" bandRow="1">
                <a:noFill/>
                <a:tableStyleId>{2B0C1286-71ED-4F27-A29D-2C7412809B11}</a:tableStyleId>
              </a:tblPr>
              <a:tblGrid>
                <a:gridCol w="15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</a:rPr>
                        <a:t>BP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>
                          <a:solidFill>
                            <a:schemeClr val="dk2"/>
                          </a:solidFill>
                        </a:rPr>
                        <a:t>Board Policy</a:t>
                      </a:r>
                      <a:endParaRPr sz="1800" b="0">
                        <a:solidFill>
                          <a:schemeClr val="dk2"/>
                        </a:solidFill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4" name="Google Shape;154;p28"/>
          <p:cNvGrpSpPr/>
          <p:nvPr/>
        </p:nvGrpSpPr>
        <p:grpSpPr>
          <a:xfrm>
            <a:off x="262" y="4967295"/>
            <a:ext cx="9144367" cy="184796"/>
            <a:chOff x="7711087" y="-917899"/>
            <a:chExt cx="4020916" cy="347100"/>
          </a:xfrm>
        </p:grpSpPr>
        <p:sp>
          <p:nvSpPr>
            <p:cNvPr id="155" name="Google Shape;155;p28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608268" y="391676"/>
            <a:ext cx="26805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600">
                <a:solidFill>
                  <a:srgbClr val="70AD47"/>
                </a:solidFill>
                <a:latin typeface="Montserrat"/>
                <a:ea typeface="Montserrat"/>
                <a:cs typeface="Montserrat"/>
                <a:sym typeface="Montserrat"/>
              </a:rPr>
              <a:t>Current Policy</a:t>
            </a:r>
            <a:endParaRPr sz="2600">
              <a:solidFill>
                <a:srgbClr val="70AD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4"/>
          </p:nvPr>
        </p:nvSpPr>
        <p:spPr>
          <a:xfrm>
            <a:off x="608275" y="1314450"/>
            <a:ext cx="73164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BP 7310 was last updated in the late 1990’s.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Language currently does not call out a required alignment with the District’s vision and mission. 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only allows for the naming of facilities after individuals or geographic locations.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Outlines a vague need for community involvement without proper checks and balances.  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Allows for the renaming of facilities only under “extraordinary circumstances.”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4" name="Google Shape;164;p29"/>
          <p:cNvGrpSpPr/>
          <p:nvPr/>
        </p:nvGrpSpPr>
        <p:grpSpPr>
          <a:xfrm>
            <a:off x="262" y="4967295"/>
            <a:ext cx="9144367" cy="184796"/>
            <a:chOff x="7711087" y="-917899"/>
            <a:chExt cx="4020916" cy="347100"/>
          </a:xfrm>
        </p:grpSpPr>
        <p:sp>
          <p:nvSpPr>
            <p:cNvPr id="165" name="Google Shape;165;p29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608280" y="443221"/>
            <a:ext cx="42579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307"/>
              <a:buFont typeface="Arial"/>
              <a:buNone/>
            </a:pPr>
            <a:r>
              <a:rPr lang="en" sz="2600">
                <a:solidFill>
                  <a:srgbClr val="70AD47"/>
                </a:solidFill>
                <a:latin typeface="Montserrat"/>
                <a:ea typeface="Montserrat"/>
                <a:cs typeface="Montserrat"/>
                <a:sym typeface="Montserrat"/>
              </a:rPr>
              <a:t>Proposed Policy Revisions</a:t>
            </a:r>
            <a:endParaRPr sz="3000" b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4"/>
          </p:nvPr>
        </p:nvSpPr>
        <p:spPr>
          <a:xfrm>
            <a:off x="608275" y="1314450"/>
            <a:ext cx="80415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First reading was held on November 17, 2022.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Calls for the naming of facilities that reflect the District’s mission and vision. 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Allows for the naming for facilities after individuals whose “primary legacy” aligns with the District’s mission and vision; geographic areas, landmarks, cultural events, or historic events; flora and fauna within our region; and other criteria such as an academic focus or other.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Refines language around the oversight of community engagement and the ability of the Board to rename facilities.  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4" name="Google Shape;174;p30"/>
          <p:cNvGrpSpPr/>
          <p:nvPr/>
        </p:nvGrpSpPr>
        <p:grpSpPr>
          <a:xfrm>
            <a:off x="262" y="4967295"/>
            <a:ext cx="9144367" cy="184796"/>
            <a:chOff x="7711087" y="-917899"/>
            <a:chExt cx="4020916" cy="347100"/>
          </a:xfrm>
        </p:grpSpPr>
        <p:sp>
          <p:nvSpPr>
            <p:cNvPr id="175" name="Google Shape;175;p30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0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body" idx="1"/>
          </p:nvPr>
        </p:nvSpPr>
        <p:spPr>
          <a:xfrm>
            <a:off x="608265" y="440803"/>
            <a:ext cx="61935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307"/>
              <a:buFont typeface="Arial"/>
              <a:buNone/>
            </a:pPr>
            <a:r>
              <a:rPr lang="en" sz="2600">
                <a:solidFill>
                  <a:srgbClr val="70AD47"/>
                </a:solidFill>
                <a:latin typeface="Montserrat"/>
                <a:ea typeface="Montserrat"/>
                <a:cs typeface="Montserrat"/>
                <a:sym typeface="Montserrat"/>
              </a:rPr>
              <a:t>Impetus for Proposed Policy Revisions</a:t>
            </a:r>
            <a:endParaRPr sz="3000" b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4"/>
          </p:nvPr>
        </p:nvSpPr>
        <p:spPr>
          <a:xfrm>
            <a:off x="608266" y="1314449"/>
            <a:ext cx="76443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current renaming effort of Sutter, Kit Carson, and Peter Burnett have outlined areas of opportunity in current policy language.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proposed policy revisions are important in the alignment of facilities naming moving forward. 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4" name="Google Shape;184;p31"/>
          <p:cNvGrpSpPr/>
          <p:nvPr/>
        </p:nvGrpSpPr>
        <p:grpSpPr>
          <a:xfrm>
            <a:off x="262" y="4967295"/>
            <a:ext cx="9144367" cy="184796"/>
            <a:chOff x="7711087" y="-917899"/>
            <a:chExt cx="4020916" cy="347100"/>
          </a:xfrm>
        </p:grpSpPr>
        <p:sp>
          <p:nvSpPr>
            <p:cNvPr id="185" name="Google Shape;185;p31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>
            <a:spLocks noGrp="1"/>
          </p:cNvSpPr>
          <p:nvPr>
            <p:ph type="body" idx="1"/>
          </p:nvPr>
        </p:nvSpPr>
        <p:spPr>
          <a:xfrm>
            <a:off x="608270" y="384165"/>
            <a:ext cx="18738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5384"/>
              <a:buFont typeface="Calibri"/>
              <a:buNone/>
            </a:pPr>
            <a:r>
              <a:rPr lang="en" sz="2600">
                <a:solidFill>
                  <a:srgbClr val="70AD47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 sz="3000" b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4"/>
          </p:nvPr>
        </p:nvSpPr>
        <p:spPr>
          <a:xfrm>
            <a:off x="608275" y="1314450"/>
            <a:ext cx="6245400" cy="26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Approve the policy revisions.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Continue with the renaming efforts of Sutter, Kit Carson, and Peter Burnett.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4" name="Google Shape;194;p32"/>
          <p:cNvGrpSpPr/>
          <p:nvPr/>
        </p:nvGrpSpPr>
        <p:grpSpPr>
          <a:xfrm>
            <a:off x="262" y="4967295"/>
            <a:ext cx="9144367" cy="184796"/>
            <a:chOff x="7711087" y="-917899"/>
            <a:chExt cx="4020916" cy="347100"/>
          </a:xfrm>
        </p:grpSpPr>
        <p:sp>
          <p:nvSpPr>
            <p:cNvPr id="195" name="Google Shape;195;p32"/>
            <p:cNvSpPr/>
            <p:nvPr/>
          </p:nvSpPr>
          <p:spPr>
            <a:xfrm>
              <a:off x="7711087" y="-917899"/>
              <a:ext cx="3159600" cy="347100"/>
            </a:xfrm>
            <a:prstGeom prst="rect">
              <a:avLst/>
            </a:prstGeom>
            <a:solidFill>
              <a:srgbClr val="DD5D4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0863803" y="-917899"/>
              <a:ext cx="868200" cy="347100"/>
            </a:xfrm>
            <a:prstGeom prst="rect">
              <a:avLst/>
            </a:prstGeom>
            <a:solidFill>
              <a:srgbClr val="01ACC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 descr="Background pattern&#10;&#10;Description automatically generated"/>
          <p:cNvPicPr preferRelativeResize="0"/>
          <p:nvPr/>
        </p:nvPicPr>
        <p:blipFill rotWithShape="1">
          <a:blip r:embed="rId3">
            <a:alphaModFix amt="40000"/>
          </a:blip>
          <a:srcRect t="2660" b="23836"/>
          <a:stretch/>
        </p:blipFill>
        <p:spPr>
          <a:xfrm>
            <a:off x="0" y="0"/>
            <a:ext cx="9144002" cy="388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3999" cy="3883868"/>
          </a:xfrm>
          <a:prstGeom prst="rect">
            <a:avLst/>
          </a:prstGeom>
          <a:gradFill>
            <a:gsLst>
              <a:gs pos="0">
                <a:srgbClr val="94BD5B">
                  <a:alpha val="49803"/>
                </a:srgbClr>
              </a:gs>
              <a:gs pos="100000">
                <a:srgbClr val="631D76">
                  <a:alpha val="49803"/>
                </a:srgbClr>
              </a:gs>
            </a:gsLst>
            <a:lin ang="13500032" scaled="0"/>
          </a:gradFill>
          <a:ln>
            <a:noFill/>
          </a:ln>
        </p:spPr>
      </p:pic>
      <p:sp>
        <p:nvSpPr>
          <p:cNvPr id="204" name="Google Shape;204;p33"/>
          <p:cNvSpPr txBox="1"/>
          <p:nvPr/>
        </p:nvSpPr>
        <p:spPr>
          <a:xfrm>
            <a:off x="-115645" y="1760460"/>
            <a:ext cx="9144000" cy="592500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Questions?</a:t>
            </a:r>
            <a:endParaRPr sz="3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5975" y="4066752"/>
            <a:ext cx="1692050" cy="9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284</Words>
  <Application>Microsoft Office PowerPoint</Application>
  <PresentationFormat>On-screen Show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</vt:lpstr>
      <vt:lpstr>Calibri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Driscoll</dc:creator>
  <cp:lastModifiedBy>Windows User</cp:lastModifiedBy>
  <cp:revision>2</cp:revision>
  <dcterms:modified xsi:type="dcterms:W3CDTF">2022-12-16T22:13:46Z</dcterms:modified>
</cp:coreProperties>
</file>