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embeddedFontLst>
    <p:embeddedFont>
      <p:font typeface="Montserrat"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06AAC2-1B51-479B-B37D-F5ACAC60A00D}">
  <a:tblStyle styleId="{7006AAC2-1B51-479B-B37D-F5ACAC60A00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 orient="horz" pos="10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ba66d2f0c0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ba66d2f0c0_2_123: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176" name="Google Shape;176;g1ba66d2f0c0_2_123: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ba66d2f0c0_2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1ba66d2f0c0_2_235: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400"/>
              <a:t>Color in red negatives</a:t>
            </a:r>
            <a:endParaRPr sz="1400"/>
          </a:p>
        </p:txBody>
      </p:sp>
      <p:sp>
        <p:nvSpPr>
          <p:cNvPr id="298" name="Google Shape;298;g1ba66d2f0c0_2_235: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ba66d2f0c0_2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ba66d2f0c0_2_246: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310" name="Google Shape;310;g1ba66d2f0c0_2_246: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ba66d2f0c0_2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ba66d2f0c0_2_253: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318" name="Google Shape;318;g1ba66d2f0c0_2_253: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ba66d2f0c0_2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1ba66d2f0c0_2_260: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400"/>
              <a:t>Point to starting balance  change due to unaudited actuals. </a:t>
            </a:r>
            <a:endParaRPr sz="1400"/>
          </a:p>
        </p:txBody>
      </p:sp>
      <p:sp>
        <p:nvSpPr>
          <p:cNvPr id="326" name="Google Shape;326;g1ba66d2f0c0_2_260: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ba66d2f0c0_2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1ba66d2f0c0_2_270: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400"/>
              <a:t>Make clear  budget assumptions and removal of 1x funds throughout each fo the years. Change colors of words for 1x vs ongoing.</a:t>
            </a:r>
            <a:endParaRPr sz="1400"/>
          </a:p>
        </p:txBody>
      </p:sp>
      <p:sp>
        <p:nvSpPr>
          <p:cNvPr id="337" name="Google Shape;337;g1ba66d2f0c0_2_270: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ba66d2f0c0_2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1ba66d2f0c0_2_278: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346" name="Google Shape;346;g1ba66d2f0c0_2_278: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ba66d2f0c0_2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1ba66d2f0c0_2_286: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355" name="Google Shape;355;g1ba66d2f0c0_2_286: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ba66d2f0c0_2_294:notes"/>
          <p:cNvSpPr txBox="1">
            <a:spLocks noGrp="1"/>
          </p:cNvSpPr>
          <p:nvPr>
            <p:ph type="body" idx="1"/>
          </p:nvPr>
        </p:nvSpPr>
        <p:spPr>
          <a:xfrm>
            <a:off x="685800" y="4400550"/>
            <a:ext cx="5486400" cy="3600450"/>
          </a:xfrm>
          <a:prstGeom prst="rect">
            <a:avLst/>
          </a:prstGeom>
        </p:spPr>
        <p:txBody>
          <a:bodyPr spcFirstLastPara="1" wrap="square" lIns="90325" tIns="90325" rIns="90325" bIns="90325" anchor="t" anchorCtr="0">
            <a:noAutofit/>
          </a:bodyPr>
          <a:lstStyle/>
          <a:p>
            <a:pPr marL="0" lvl="0" indent="0" algn="l" rtl="0">
              <a:spcBef>
                <a:spcPts val="0"/>
              </a:spcBef>
              <a:spcAft>
                <a:spcPts val="0"/>
              </a:spcAft>
              <a:buNone/>
            </a:pPr>
            <a:endParaRPr/>
          </a:p>
        </p:txBody>
      </p:sp>
      <p:sp>
        <p:nvSpPr>
          <p:cNvPr id="363" name="Google Shape;363;g1ba66d2f0c0_2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baa44363cd_3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baa44363cd_3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 to ESSER III positions budgeted through the MYP.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ba66d2f0c0_2_306:notes"/>
          <p:cNvSpPr txBox="1">
            <a:spLocks noGrp="1"/>
          </p:cNvSpPr>
          <p:nvPr>
            <p:ph type="body" idx="1"/>
          </p:nvPr>
        </p:nvSpPr>
        <p:spPr>
          <a:xfrm>
            <a:off x="685800" y="4400550"/>
            <a:ext cx="5486400" cy="3600450"/>
          </a:xfrm>
          <a:prstGeom prst="rect">
            <a:avLst/>
          </a:prstGeom>
        </p:spPr>
        <p:txBody>
          <a:bodyPr spcFirstLastPara="1" wrap="square" lIns="90325" tIns="90325" rIns="90325" bIns="90325" anchor="t" anchorCtr="0">
            <a:noAutofit/>
          </a:bodyPr>
          <a:lstStyle/>
          <a:p>
            <a:pPr marL="0" lvl="0" indent="0" algn="l" rtl="0">
              <a:spcBef>
                <a:spcPts val="0"/>
              </a:spcBef>
              <a:spcAft>
                <a:spcPts val="0"/>
              </a:spcAft>
              <a:buNone/>
            </a:pPr>
            <a:endParaRPr/>
          </a:p>
        </p:txBody>
      </p:sp>
      <p:sp>
        <p:nvSpPr>
          <p:cNvPr id="376" name="Google Shape;376;g1ba66d2f0c0_2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ba66d2f0c0_2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ba66d2f0c0_2_139: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192" name="Google Shape;192;g1ba66d2f0c0_2_139: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ba66d2f0c0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1ba66d2f0c0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endParaRPr/>
          </a:p>
        </p:txBody>
      </p:sp>
      <p:sp>
        <p:nvSpPr>
          <p:cNvPr id="402" name="Google Shape;402;g1ba66d2f0c0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ba66d2f0c0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1ba66d2f0c0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g1ba66d2f0c0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ba66d2f0c0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1ba66d2f0c0_2_320: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449" name="Google Shape;449;g1ba66d2f0c0_2_320: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22</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ba66d2f0c0_2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1ba66d2f0c0_2_327: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457" name="Google Shape;457;g1ba66d2f0c0_2_327: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23</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ba66d2f0c0_2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1ba66d2f0c0_2_334: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465" name="Google Shape;465;g1ba66d2f0c0_2_334: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24</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ba66d2f0c0_2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1ba66d2f0c0_2_146: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201" name="Google Shape;201;g1ba66d2f0c0_2_146: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ba66d2f0c0_2_153:notes"/>
          <p:cNvSpPr txBox="1">
            <a:spLocks noGrp="1"/>
          </p:cNvSpPr>
          <p:nvPr>
            <p:ph type="body" idx="1"/>
          </p:nvPr>
        </p:nvSpPr>
        <p:spPr>
          <a:xfrm>
            <a:off x="685800" y="4400550"/>
            <a:ext cx="5486400" cy="3600450"/>
          </a:xfrm>
          <a:prstGeom prst="rect">
            <a:avLst/>
          </a:prstGeom>
        </p:spPr>
        <p:txBody>
          <a:bodyPr spcFirstLastPara="1" wrap="square" lIns="90325" tIns="90325" rIns="90325" bIns="90325" anchor="t" anchorCtr="0">
            <a:noAutofit/>
          </a:bodyPr>
          <a:lstStyle/>
          <a:p>
            <a:pPr marL="0" lvl="0" indent="0" algn="l" rtl="0">
              <a:spcBef>
                <a:spcPts val="0"/>
              </a:spcBef>
              <a:spcAft>
                <a:spcPts val="0"/>
              </a:spcAft>
              <a:buNone/>
            </a:pPr>
            <a:endParaRPr/>
          </a:p>
        </p:txBody>
      </p:sp>
      <p:sp>
        <p:nvSpPr>
          <p:cNvPr id="208" name="Google Shape;208;g1ba66d2f0c0_2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ba66d2f0c0_2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ba66d2f0c0_2_158: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216" name="Google Shape;216;g1ba66d2f0c0_2_158: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ba66d2f0c0_2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1ba66d2f0c0_2_166: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ba66d2f0c0_2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1ba66d2f0c0_2_188: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spcBef>
                <a:spcPts val="0"/>
              </a:spcBef>
              <a:spcAft>
                <a:spcPts val="0"/>
              </a:spcAft>
              <a:buNone/>
            </a:pPr>
            <a:r>
              <a:rPr lang="en" sz="1400">
                <a:latin typeface="Times New Roman"/>
                <a:ea typeface="Times New Roman"/>
                <a:cs typeface="Times New Roman"/>
                <a:sym typeface="Times New Roman"/>
              </a:rPr>
              <a:t>Add slide explaining difference between restricted and unrestricted definitions, including examples of how restricted funds have to be spent on certain activities – Potential language - specific purposes  for which it can be used - learning recovery, targeted student populations. </a:t>
            </a:r>
            <a:endParaRPr sz="1400"/>
          </a:p>
          <a:p>
            <a:pPr marL="0" lvl="0" indent="0" algn="l" rtl="0">
              <a:spcBef>
                <a:spcPts val="0"/>
              </a:spcBef>
              <a:spcAft>
                <a:spcPts val="0"/>
              </a:spcAft>
              <a:buNone/>
            </a:pPr>
            <a:endParaRPr sz="1400">
              <a:latin typeface="Times New Roman"/>
              <a:ea typeface="Times New Roman"/>
              <a:cs typeface="Times New Roman"/>
              <a:sym typeface="Times New Roman"/>
            </a:endParaRPr>
          </a:p>
          <a:p>
            <a:pPr marL="0" lvl="0" indent="0" algn="l" rtl="0">
              <a:spcBef>
                <a:spcPts val="0"/>
              </a:spcBef>
              <a:spcAft>
                <a:spcPts val="0"/>
              </a:spcAft>
              <a:buNone/>
            </a:pPr>
            <a:r>
              <a:rPr lang="en" sz="1400">
                <a:latin typeface="Times New Roman"/>
                <a:ea typeface="Times New Roman"/>
                <a:cs typeface="Times New Roman"/>
                <a:sym typeface="Times New Roman"/>
              </a:rPr>
              <a:t>Think of Funding as two pools of money.  </a:t>
            </a:r>
            <a:endParaRPr sz="1400"/>
          </a:p>
          <a:p>
            <a:pPr marL="0" lvl="0" indent="0" algn="l" rtl="0">
              <a:spcBef>
                <a:spcPts val="0"/>
              </a:spcBef>
              <a:spcAft>
                <a:spcPts val="0"/>
              </a:spcAft>
              <a:buNone/>
            </a:pPr>
            <a:r>
              <a:rPr lang="en" sz="1400"/>
              <a:t>These pools are restricted and unrestricted funds.  Restricted funds (explanation). Unrestricted funds (explanation)</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ba66d2f0c0_2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1ba66d2f0c0_2_205: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spcBef>
                <a:spcPts val="0"/>
              </a:spcBef>
              <a:spcAft>
                <a:spcPts val="0"/>
              </a:spcAft>
              <a:buNone/>
            </a:pPr>
            <a:r>
              <a:rPr lang="en" sz="1400"/>
              <a:t>Rose – 45.6 change offset by the additional 3.3M in transportation revenue</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ba66d2f0c0_2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1ba66d2f0c0_2_220: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spcBef>
                <a:spcPts val="0"/>
              </a:spcBef>
              <a:spcAft>
                <a:spcPts val="0"/>
              </a:spcAft>
              <a:buNone/>
            </a:pPr>
            <a:r>
              <a:rPr lang="en" sz="1400"/>
              <a:t>Speak to carryover funds being one time. </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1" y="-1"/>
            <a:ext cx="9143999" cy="5143499"/>
          </a:xfrm>
          <a:prstGeom prst="rect">
            <a:avLst/>
          </a:prstGeom>
          <a:noFill/>
          <a:ln>
            <a:noFill/>
          </a:ln>
        </p:spPr>
      </p:pic>
      <p:sp>
        <p:nvSpPr>
          <p:cNvPr id="55" name="Google Shape;55;p14"/>
          <p:cNvSpPr/>
          <p:nvPr/>
        </p:nvSpPr>
        <p:spPr>
          <a:xfrm>
            <a:off x="0" y="1"/>
            <a:ext cx="9144000" cy="5143500"/>
          </a:xfrm>
          <a:prstGeom prst="rect">
            <a:avLst/>
          </a:prstGeom>
          <a:solidFill>
            <a:srgbClr val="94BC56">
              <a:alpha val="86666"/>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6" name="Google Shape;56;p14"/>
          <p:cNvGrpSpPr/>
          <p:nvPr/>
        </p:nvGrpSpPr>
        <p:grpSpPr>
          <a:xfrm>
            <a:off x="0" y="4958638"/>
            <a:ext cx="9144001" cy="184861"/>
            <a:chOff x="7711087" y="-917899"/>
            <a:chExt cx="4020818" cy="347240"/>
          </a:xfrm>
        </p:grpSpPr>
        <p:sp>
          <p:nvSpPr>
            <p:cNvPr id="57" name="Google Shape;57;p14"/>
            <p:cNvSpPr/>
            <p:nvPr/>
          </p:nvSpPr>
          <p:spPr>
            <a:xfrm>
              <a:off x="7711087" y="-917899"/>
              <a:ext cx="3159474" cy="34724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 name="Google Shape;58;p14"/>
            <p:cNvSpPr/>
            <p:nvPr/>
          </p:nvSpPr>
          <p:spPr>
            <a:xfrm>
              <a:off x="10863803" y="-917899"/>
              <a:ext cx="868102" cy="34724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628650" y="262219"/>
            <a:ext cx="7886700" cy="795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 name="Google Shape;61;p15"/>
          <p:cNvSpPr txBox="1">
            <a:spLocks noGrp="1"/>
          </p:cNvSpPr>
          <p:nvPr>
            <p:ph type="body" idx="1"/>
          </p:nvPr>
        </p:nvSpPr>
        <p:spPr>
          <a:xfrm>
            <a:off x="628650" y="1230406"/>
            <a:ext cx="7886700" cy="328444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62" name="Google Shape;62;p15"/>
          <p:cNvGrpSpPr/>
          <p:nvPr/>
        </p:nvGrpSpPr>
        <p:grpSpPr>
          <a:xfrm>
            <a:off x="0" y="4967319"/>
            <a:ext cx="9144001" cy="184862"/>
            <a:chOff x="7711087" y="-917899"/>
            <a:chExt cx="4020818" cy="347240"/>
          </a:xfrm>
        </p:grpSpPr>
        <p:sp>
          <p:nvSpPr>
            <p:cNvPr id="63" name="Google Shape;63;p15"/>
            <p:cNvSpPr/>
            <p:nvPr/>
          </p:nvSpPr>
          <p:spPr>
            <a:xfrm>
              <a:off x="7711087" y="-917899"/>
              <a:ext cx="3159474" cy="34724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 name="Google Shape;64;p15"/>
            <p:cNvSpPr/>
            <p:nvPr/>
          </p:nvSpPr>
          <p:spPr>
            <a:xfrm>
              <a:off x="10863803" y="-917899"/>
              <a:ext cx="868102" cy="34724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65" name="Google Shape;65;p15"/>
          <p:cNvGrpSpPr/>
          <p:nvPr/>
        </p:nvGrpSpPr>
        <p:grpSpPr>
          <a:xfrm>
            <a:off x="7459617" y="4172263"/>
            <a:ext cx="1055733" cy="795056"/>
            <a:chOff x="9946156" y="5551442"/>
            <a:chExt cx="1407644" cy="1060075"/>
          </a:xfrm>
        </p:grpSpPr>
        <p:pic>
          <p:nvPicPr>
            <p:cNvPr id="66" name="Google Shape;66;p15"/>
            <p:cNvPicPr preferRelativeResize="0"/>
            <p:nvPr/>
          </p:nvPicPr>
          <p:blipFill rotWithShape="1">
            <a:blip r:embed="rId2">
              <a:alphaModFix/>
            </a:blip>
            <a:srcRect/>
            <a:stretch/>
          </p:blipFill>
          <p:spPr>
            <a:xfrm>
              <a:off x="9946156" y="5551442"/>
              <a:ext cx="1325094" cy="1060075"/>
            </a:xfrm>
            <a:prstGeom prst="rect">
              <a:avLst/>
            </a:prstGeom>
            <a:noFill/>
            <a:ln>
              <a:noFill/>
            </a:ln>
          </p:spPr>
        </p:pic>
        <p:cxnSp>
          <p:nvCxnSpPr>
            <p:cNvPr id="67" name="Google Shape;67;p15"/>
            <p:cNvCxnSpPr/>
            <p:nvPr/>
          </p:nvCxnSpPr>
          <p:spPr>
            <a:xfrm>
              <a:off x="11353800" y="6140450"/>
              <a:ext cx="0" cy="234950"/>
            </a:xfrm>
            <a:prstGeom prst="straightConnector1">
              <a:avLst/>
            </a:prstGeom>
            <a:noFill/>
            <a:ln w="12700" cap="flat" cmpd="sng">
              <a:solidFill>
                <a:srgbClr val="DD5D43"/>
              </a:solidFill>
              <a:prstDash val="solid"/>
              <a:miter lim="800000"/>
              <a:headEnd type="none" w="sm" len="sm"/>
              <a:tailEnd type="none" w="sm" len="sm"/>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0" y="656025"/>
            <a:ext cx="8203650" cy="572700"/>
          </a:xfrm>
          <a:prstGeom prst="rect">
            <a:avLst/>
          </a:prstGeom>
          <a:noFill/>
          <a:ln>
            <a:noFill/>
          </a:ln>
        </p:spPr>
        <p:txBody>
          <a:bodyPr spcFirstLastPara="1" wrap="square" lIns="68575" tIns="68575" rIns="68575" bIns="68575" anchor="t" anchorCtr="0">
            <a:normAutofit/>
          </a:bodyPr>
          <a:lstStyle>
            <a:lvl1pPr lvl="0" algn="l">
              <a:lnSpc>
                <a:spcPct val="90000"/>
              </a:lnSpc>
              <a:spcBef>
                <a:spcPts val="0"/>
              </a:spcBef>
              <a:spcAft>
                <a:spcPts val="0"/>
              </a:spcAft>
              <a:buClr>
                <a:srgbClr val="94BC56"/>
              </a:buClr>
              <a:buSzPts val="2100"/>
              <a:buFont typeface="Arial"/>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70" name="Google Shape;70;p16"/>
          <p:cNvSpPr txBox="1">
            <a:spLocks noGrp="1"/>
          </p:cNvSpPr>
          <p:nvPr>
            <p:ph type="body" idx="1"/>
          </p:nvPr>
        </p:nvSpPr>
        <p:spPr>
          <a:xfrm>
            <a:off x="628650" y="1228724"/>
            <a:ext cx="8203650" cy="3340150"/>
          </a:xfrm>
          <a:prstGeom prst="rect">
            <a:avLst/>
          </a:prstGeom>
          <a:noFill/>
          <a:ln>
            <a:noFill/>
          </a:ln>
        </p:spPr>
        <p:txBody>
          <a:bodyPr spcFirstLastPara="1" wrap="square" lIns="68575" tIns="68575" rIns="68575" bIns="68575" anchor="t" anchorCtr="0">
            <a:normAutofit/>
          </a:bodyPr>
          <a:lstStyle>
            <a:lvl1pPr marL="457200" lvl="0" indent="-317500" algn="l">
              <a:lnSpc>
                <a:spcPct val="90000"/>
              </a:lnSpc>
              <a:spcBef>
                <a:spcPts val="0"/>
              </a:spcBef>
              <a:spcAft>
                <a:spcPts val="0"/>
              </a:spcAft>
              <a:buClr>
                <a:schemeClr val="dk1"/>
              </a:buClr>
              <a:buSzPts val="1400"/>
              <a:buChar char="●"/>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grpSp>
        <p:nvGrpSpPr>
          <p:cNvPr id="71" name="Google Shape;71;p16"/>
          <p:cNvGrpSpPr/>
          <p:nvPr/>
        </p:nvGrpSpPr>
        <p:grpSpPr>
          <a:xfrm>
            <a:off x="0" y="4967319"/>
            <a:ext cx="9144001" cy="184862"/>
            <a:chOff x="7711087" y="-917899"/>
            <a:chExt cx="4020818" cy="347240"/>
          </a:xfrm>
        </p:grpSpPr>
        <p:sp>
          <p:nvSpPr>
            <p:cNvPr id="72" name="Google Shape;72;p16"/>
            <p:cNvSpPr/>
            <p:nvPr/>
          </p:nvSpPr>
          <p:spPr>
            <a:xfrm>
              <a:off x="7711087" y="-917899"/>
              <a:ext cx="3159474" cy="34724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sp>
          <p:nvSpPr>
            <p:cNvPr id="73" name="Google Shape;73;p16"/>
            <p:cNvSpPr/>
            <p:nvPr/>
          </p:nvSpPr>
          <p:spPr>
            <a:xfrm>
              <a:off x="10863803" y="-917899"/>
              <a:ext cx="868102" cy="34724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grpSp>
        <p:nvGrpSpPr>
          <p:cNvPr id="74" name="Google Shape;74;p16"/>
          <p:cNvGrpSpPr/>
          <p:nvPr/>
        </p:nvGrpSpPr>
        <p:grpSpPr>
          <a:xfrm>
            <a:off x="7459617" y="4172263"/>
            <a:ext cx="1055733" cy="795056"/>
            <a:chOff x="9946156" y="5551442"/>
            <a:chExt cx="1407644" cy="1060075"/>
          </a:xfrm>
        </p:grpSpPr>
        <p:pic>
          <p:nvPicPr>
            <p:cNvPr id="75" name="Google Shape;75;p16"/>
            <p:cNvPicPr preferRelativeResize="0"/>
            <p:nvPr/>
          </p:nvPicPr>
          <p:blipFill rotWithShape="1">
            <a:blip r:embed="rId2">
              <a:alphaModFix/>
            </a:blip>
            <a:srcRect/>
            <a:stretch/>
          </p:blipFill>
          <p:spPr>
            <a:xfrm>
              <a:off x="9946156" y="5551442"/>
              <a:ext cx="1325094" cy="1060075"/>
            </a:xfrm>
            <a:prstGeom prst="rect">
              <a:avLst/>
            </a:prstGeom>
            <a:noFill/>
            <a:ln>
              <a:noFill/>
            </a:ln>
          </p:spPr>
        </p:pic>
        <p:cxnSp>
          <p:nvCxnSpPr>
            <p:cNvPr id="76" name="Google Shape;76;p16"/>
            <p:cNvCxnSpPr/>
            <p:nvPr/>
          </p:nvCxnSpPr>
          <p:spPr>
            <a:xfrm>
              <a:off x="11353800" y="6140450"/>
              <a:ext cx="0" cy="234950"/>
            </a:xfrm>
            <a:prstGeom prst="straightConnector1">
              <a:avLst/>
            </a:prstGeom>
            <a:noFill/>
            <a:ln w="12700" cap="flat" cmpd="sng">
              <a:solidFill>
                <a:srgbClr val="DD5D43"/>
              </a:solidFill>
              <a:prstDash val="solid"/>
              <a:miter lim="800000"/>
              <a:headEnd type="none" w="sm" len="sm"/>
              <a:tailEnd type="none" w="sm" len="sm"/>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2150850"/>
            <a:ext cx="8520600" cy="841800"/>
          </a:xfrm>
          <a:prstGeom prst="rect">
            <a:avLst/>
          </a:prstGeom>
          <a:noFill/>
          <a:ln>
            <a:noFill/>
          </a:ln>
        </p:spPr>
        <p:txBody>
          <a:bodyPr spcFirstLastPara="1" wrap="square" lIns="68575" tIns="68575" rIns="68575" bIns="68575" anchor="ctr" anchorCtr="0">
            <a:normAutofit/>
          </a:bodyPr>
          <a:lstStyle>
            <a:lvl1pPr lvl="0" algn="ctr">
              <a:lnSpc>
                <a:spcPct val="90000"/>
              </a:lnSpc>
              <a:spcBef>
                <a:spcPts val="0"/>
              </a:spcBef>
              <a:spcAft>
                <a:spcPts val="0"/>
              </a:spcAft>
              <a:buClr>
                <a:srgbClr val="94BC56"/>
              </a:buClr>
              <a:buSzPts val="2700"/>
              <a:buFont typeface="Arial"/>
              <a:buNone/>
              <a:defRPr sz="2700"/>
            </a:lvl1pPr>
            <a:lvl2pPr lvl="1" algn="ctr">
              <a:spcBef>
                <a:spcPts val="0"/>
              </a:spcBef>
              <a:spcAft>
                <a:spcPts val="0"/>
              </a:spcAft>
              <a:buSzPts val="2700"/>
              <a:buNone/>
              <a:defRPr sz="2700"/>
            </a:lvl2pPr>
            <a:lvl3pPr lvl="2" algn="ctr">
              <a:spcBef>
                <a:spcPts val="0"/>
              </a:spcBef>
              <a:spcAft>
                <a:spcPts val="0"/>
              </a:spcAft>
              <a:buSzPts val="2700"/>
              <a:buNone/>
              <a:defRPr sz="2700"/>
            </a:lvl3pPr>
            <a:lvl4pPr lvl="3" algn="ctr">
              <a:spcBef>
                <a:spcPts val="0"/>
              </a:spcBef>
              <a:spcAft>
                <a:spcPts val="0"/>
              </a:spcAft>
              <a:buSzPts val="2700"/>
              <a:buNone/>
              <a:defRPr sz="2700"/>
            </a:lvl4pPr>
            <a:lvl5pPr lvl="4" algn="ctr">
              <a:spcBef>
                <a:spcPts val="0"/>
              </a:spcBef>
              <a:spcAft>
                <a:spcPts val="0"/>
              </a:spcAft>
              <a:buSzPts val="2700"/>
              <a:buNone/>
              <a:defRPr sz="2700"/>
            </a:lvl5pPr>
            <a:lvl6pPr lvl="5" algn="ctr">
              <a:spcBef>
                <a:spcPts val="0"/>
              </a:spcBef>
              <a:spcAft>
                <a:spcPts val="0"/>
              </a:spcAft>
              <a:buSzPts val="2700"/>
              <a:buNone/>
              <a:defRPr sz="2700"/>
            </a:lvl6pPr>
            <a:lvl7pPr lvl="6" algn="ctr">
              <a:spcBef>
                <a:spcPts val="0"/>
              </a:spcBef>
              <a:spcAft>
                <a:spcPts val="0"/>
              </a:spcAft>
              <a:buSzPts val="2700"/>
              <a:buNone/>
              <a:defRPr sz="2700"/>
            </a:lvl7pPr>
            <a:lvl8pPr lvl="7" algn="ctr">
              <a:spcBef>
                <a:spcPts val="0"/>
              </a:spcBef>
              <a:spcAft>
                <a:spcPts val="0"/>
              </a:spcAft>
              <a:buSzPts val="2700"/>
              <a:buNone/>
              <a:defRPr sz="2700"/>
            </a:lvl8pPr>
            <a:lvl9pPr lvl="8" algn="ctr">
              <a:spcBef>
                <a:spcPts val="0"/>
              </a:spcBef>
              <a:spcAft>
                <a:spcPts val="0"/>
              </a:spcAft>
              <a:buSzPts val="2700"/>
              <a:buNone/>
              <a:defRPr sz="2700"/>
            </a:lvl9pPr>
          </a:lstStyle>
          <a:p>
            <a:endParaRPr/>
          </a:p>
        </p:txBody>
      </p:sp>
      <p:sp>
        <p:nvSpPr>
          <p:cNvPr id="79" name="Google Shape;79;p17"/>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l" rtl="0">
              <a:buClr>
                <a:schemeClr val="dk1"/>
              </a:buClr>
              <a:buSzPts val="1400"/>
              <a:buFont typeface="Calibri"/>
              <a:buNone/>
              <a:defRPr sz="1400">
                <a:solidFill>
                  <a:schemeClr val="dk1"/>
                </a:solidFill>
                <a:latin typeface="Calibri"/>
                <a:ea typeface="Calibri"/>
                <a:cs typeface="Calibri"/>
                <a:sym typeface="Calibri"/>
              </a:defRPr>
            </a:lvl1pPr>
            <a:lvl2pPr marL="0" marR="0" lvl="1" indent="0" algn="l" rtl="0">
              <a:buClr>
                <a:schemeClr val="dk1"/>
              </a:buClr>
              <a:buSzPts val="1400"/>
              <a:buFont typeface="Calibri"/>
              <a:buNone/>
              <a:defRPr sz="1400">
                <a:solidFill>
                  <a:schemeClr val="dk1"/>
                </a:solidFill>
                <a:latin typeface="Calibri"/>
                <a:ea typeface="Calibri"/>
                <a:cs typeface="Calibri"/>
                <a:sym typeface="Calibri"/>
              </a:defRPr>
            </a:lvl2pPr>
            <a:lvl3pPr marL="0" marR="0" lvl="2" indent="0" algn="l" rtl="0">
              <a:buClr>
                <a:schemeClr val="dk1"/>
              </a:buClr>
              <a:buSzPts val="1400"/>
              <a:buFont typeface="Calibri"/>
              <a:buNone/>
              <a:defRPr sz="1400">
                <a:solidFill>
                  <a:schemeClr val="dk1"/>
                </a:solidFill>
                <a:latin typeface="Calibri"/>
                <a:ea typeface="Calibri"/>
                <a:cs typeface="Calibri"/>
                <a:sym typeface="Calibri"/>
              </a:defRPr>
            </a:lvl3pPr>
            <a:lvl4pPr marL="0" marR="0" lvl="3" indent="0" algn="l" rtl="0">
              <a:buClr>
                <a:schemeClr val="dk1"/>
              </a:buClr>
              <a:buSzPts val="1400"/>
              <a:buFont typeface="Calibri"/>
              <a:buNone/>
              <a:defRPr sz="1400">
                <a:solidFill>
                  <a:schemeClr val="dk1"/>
                </a:solidFill>
                <a:latin typeface="Calibri"/>
                <a:ea typeface="Calibri"/>
                <a:cs typeface="Calibri"/>
                <a:sym typeface="Calibri"/>
              </a:defRPr>
            </a:lvl4pPr>
            <a:lvl5pPr marL="0" marR="0" lvl="4" indent="0" algn="l" rtl="0">
              <a:buClr>
                <a:schemeClr val="dk1"/>
              </a:buClr>
              <a:buSzPts val="1400"/>
              <a:buFont typeface="Calibri"/>
              <a:buNone/>
              <a:defRPr sz="1400">
                <a:solidFill>
                  <a:schemeClr val="dk1"/>
                </a:solidFill>
                <a:latin typeface="Calibri"/>
                <a:ea typeface="Calibri"/>
                <a:cs typeface="Calibri"/>
                <a:sym typeface="Calibri"/>
              </a:defRPr>
            </a:lvl5pPr>
            <a:lvl6pPr marL="0" marR="0" lvl="5" indent="0" algn="l" rtl="0">
              <a:buClr>
                <a:schemeClr val="dk1"/>
              </a:buClr>
              <a:buSzPts val="1400"/>
              <a:buFont typeface="Calibri"/>
              <a:buNone/>
              <a:defRPr sz="1400">
                <a:solidFill>
                  <a:schemeClr val="dk1"/>
                </a:solidFill>
                <a:latin typeface="Calibri"/>
                <a:ea typeface="Calibri"/>
                <a:cs typeface="Calibri"/>
                <a:sym typeface="Calibri"/>
              </a:defRPr>
            </a:lvl6pPr>
            <a:lvl7pPr marL="0" marR="0" lvl="6" indent="0" algn="l" rtl="0">
              <a:buClr>
                <a:schemeClr val="dk1"/>
              </a:buClr>
              <a:buSzPts val="1400"/>
              <a:buFont typeface="Calibri"/>
              <a:buNone/>
              <a:defRPr sz="1400">
                <a:solidFill>
                  <a:schemeClr val="dk1"/>
                </a:solidFill>
                <a:latin typeface="Calibri"/>
                <a:ea typeface="Calibri"/>
                <a:cs typeface="Calibri"/>
                <a:sym typeface="Calibri"/>
              </a:defRPr>
            </a:lvl7pPr>
            <a:lvl8pPr marL="0" marR="0" lvl="7" indent="0" algn="l" rtl="0">
              <a:buClr>
                <a:schemeClr val="dk1"/>
              </a:buClr>
              <a:buSzPts val="1400"/>
              <a:buFont typeface="Calibri"/>
              <a:buNone/>
              <a:defRPr sz="1400">
                <a:solidFill>
                  <a:schemeClr val="dk1"/>
                </a:solidFill>
                <a:latin typeface="Calibri"/>
                <a:ea typeface="Calibri"/>
                <a:cs typeface="Calibri"/>
                <a:sym typeface="Calibri"/>
              </a:defRPr>
            </a:lvl8pPr>
            <a:lvl9pPr marL="0" marR="0" lvl="8" indent="0" algn="l" rtl="0">
              <a:buClr>
                <a:schemeClr val="dk1"/>
              </a:buClr>
              <a:buSzPts val="1400"/>
              <a:buFont typeface="Calibri"/>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628650" y="262219"/>
            <a:ext cx="7886700" cy="795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82" name="Google Shape;82;p18"/>
          <p:cNvGrpSpPr/>
          <p:nvPr/>
        </p:nvGrpSpPr>
        <p:grpSpPr>
          <a:xfrm>
            <a:off x="0" y="4967319"/>
            <a:ext cx="9144001" cy="184862"/>
            <a:chOff x="7711087" y="-917899"/>
            <a:chExt cx="4020818" cy="347240"/>
          </a:xfrm>
        </p:grpSpPr>
        <p:sp>
          <p:nvSpPr>
            <p:cNvPr id="83" name="Google Shape;83;p18"/>
            <p:cNvSpPr/>
            <p:nvPr/>
          </p:nvSpPr>
          <p:spPr>
            <a:xfrm>
              <a:off x="7711087" y="-917899"/>
              <a:ext cx="3159474" cy="34724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sp>
          <p:nvSpPr>
            <p:cNvPr id="84" name="Google Shape;84;p18"/>
            <p:cNvSpPr/>
            <p:nvPr/>
          </p:nvSpPr>
          <p:spPr>
            <a:xfrm>
              <a:off x="10863803" y="-917899"/>
              <a:ext cx="868102" cy="34724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grpSp>
        <p:nvGrpSpPr>
          <p:cNvPr id="85" name="Google Shape;85;p18"/>
          <p:cNvGrpSpPr/>
          <p:nvPr/>
        </p:nvGrpSpPr>
        <p:grpSpPr>
          <a:xfrm>
            <a:off x="7459617" y="4172263"/>
            <a:ext cx="1055733" cy="795056"/>
            <a:chOff x="9946156" y="5551442"/>
            <a:chExt cx="1407644" cy="1060075"/>
          </a:xfrm>
        </p:grpSpPr>
        <p:pic>
          <p:nvPicPr>
            <p:cNvPr id="86" name="Google Shape;86;p18"/>
            <p:cNvPicPr preferRelativeResize="0"/>
            <p:nvPr/>
          </p:nvPicPr>
          <p:blipFill rotWithShape="1">
            <a:blip r:embed="rId2">
              <a:alphaModFix/>
            </a:blip>
            <a:srcRect/>
            <a:stretch/>
          </p:blipFill>
          <p:spPr>
            <a:xfrm>
              <a:off x="9946156" y="5551442"/>
              <a:ext cx="1325094" cy="1060075"/>
            </a:xfrm>
            <a:prstGeom prst="rect">
              <a:avLst/>
            </a:prstGeom>
            <a:noFill/>
            <a:ln>
              <a:noFill/>
            </a:ln>
          </p:spPr>
        </p:pic>
        <p:cxnSp>
          <p:nvCxnSpPr>
            <p:cNvPr id="87" name="Google Shape;87;p18"/>
            <p:cNvCxnSpPr/>
            <p:nvPr/>
          </p:nvCxnSpPr>
          <p:spPr>
            <a:xfrm>
              <a:off x="11353800" y="6140450"/>
              <a:ext cx="0" cy="234950"/>
            </a:xfrm>
            <a:prstGeom prst="straightConnector1">
              <a:avLst/>
            </a:prstGeom>
            <a:noFill/>
            <a:ln w="12700" cap="flat" cmpd="sng">
              <a:solidFill>
                <a:srgbClr val="DD5D43"/>
              </a:solidFill>
              <a:prstDash val="solid"/>
              <a:miter lim="800000"/>
              <a:headEnd type="none" w="sm" len="sm"/>
              <a:tailEnd type="none" w="sm" len="sm"/>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94BC56"/>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 name="Google Shape;90;p19"/>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1" name="Google Shape;91;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4"/>
        <p:cNvGrpSpPr/>
        <p:nvPr/>
      </p:nvGrpSpPr>
      <p:grpSpPr>
        <a:xfrm>
          <a:off x="0" y="0"/>
          <a:ext cx="0" cy="0"/>
          <a:chOff x="0" y="0"/>
          <a:chExt cx="0" cy="0"/>
        </a:xfrm>
      </p:grpSpPr>
      <p:pic>
        <p:nvPicPr>
          <p:cNvPr id="95" name="Google Shape;95;p2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6" name="Google Shape;96;p20"/>
          <p:cNvSpPr/>
          <p:nvPr/>
        </p:nvSpPr>
        <p:spPr>
          <a:xfrm>
            <a:off x="0" y="0"/>
            <a:ext cx="9144000" cy="5143499"/>
          </a:xfrm>
          <a:prstGeom prst="rect">
            <a:avLst/>
          </a:prstGeom>
          <a:solidFill>
            <a:srgbClr val="94BC56">
              <a:alpha val="86666"/>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nvGrpSpPr>
          <p:cNvPr id="97" name="Google Shape;97;p20"/>
          <p:cNvGrpSpPr/>
          <p:nvPr/>
        </p:nvGrpSpPr>
        <p:grpSpPr>
          <a:xfrm>
            <a:off x="0" y="4958638"/>
            <a:ext cx="9144001" cy="184861"/>
            <a:chOff x="7711087" y="-917899"/>
            <a:chExt cx="4020818" cy="347240"/>
          </a:xfrm>
        </p:grpSpPr>
        <p:sp>
          <p:nvSpPr>
            <p:cNvPr id="98" name="Google Shape;98;p20"/>
            <p:cNvSpPr/>
            <p:nvPr/>
          </p:nvSpPr>
          <p:spPr>
            <a:xfrm>
              <a:off x="7711087" y="-917899"/>
              <a:ext cx="3159474" cy="34724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sp>
          <p:nvSpPr>
            <p:cNvPr id="99" name="Google Shape;99;p20"/>
            <p:cNvSpPr/>
            <p:nvPr/>
          </p:nvSpPr>
          <p:spPr>
            <a:xfrm>
              <a:off x="10863803" y="-917899"/>
              <a:ext cx="868102" cy="34724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00"/>
        <p:cNvGrpSpPr/>
        <p:nvPr/>
      </p:nvGrpSpPr>
      <p:grpSpPr>
        <a:xfrm>
          <a:off x="0" y="0"/>
          <a:ext cx="0" cy="0"/>
          <a:chOff x="0" y="0"/>
          <a:chExt cx="0" cy="0"/>
        </a:xfrm>
      </p:grpSpPr>
      <p:pic>
        <p:nvPicPr>
          <p:cNvPr id="101" name="Google Shape;101;p21"/>
          <p:cNvPicPr preferRelativeResize="0"/>
          <p:nvPr/>
        </p:nvPicPr>
        <p:blipFill rotWithShape="1">
          <a:blip r:embed="rId2">
            <a:alphaModFix/>
          </a:blip>
          <a:srcRect/>
          <a:stretch/>
        </p:blipFill>
        <p:spPr>
          <a:xfrm>
            <a:off x="-1" y="-2"/>
            <a:ext cx="9143998" cy="5143502"/>
          </a:xfrm>
          <a:prstGeom prst="rect">
            <a:avLst/>
          </a:prstGeom>
          <a:noFill/>
          <a:ln>
            <a:noFill/>
          </a:ln>
        </p:spPr>
      </p:pic>
      <p:sp>
        <p:nvSpPr>
          <p:cNvPr id="102" name="Google Shape;102;p21"/>
          <p:cNvSpPr/>
          <p:nvPr/>
        </p:nvSpPr>
        <p:spPr>
          <a:xfrm>
            <a:off x="0" y="0"/>
            <a:ext cx="9144000" cy="5143502"/>
          </a:xfrm>
          <a:prstGeom prst="rect">
            <a:avLst/>
          </a:prstGeom>
          <a:solidFill>
            <a:srgbClr val="94BC56">
              <a:alpha val="86666"/>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nvGrpSpPr>
          <p:cNvPr id="103" name="Google Shape;103;p21"/>
          <p:cNvGrpSpPr/>
          <p:nvPr/>
        </p:nvGrpSpPr>
        <p:grpSpPr>
          <a:xfrm>
            <a:off x="0" y="4958638"/>
            <a:ext cx="9144001" cy="184861"/>
            <a:chOff x="7711087" y="-917899"/>
            <a:chExt cx="4020818" cy="347240"/>
          </a:xfrm>
        </p:grpSpPr>
        <p:sp>
          <p:nvSpPr>
            <p:cNvPr id="104" name="Google Shape;104;p21"/>
            <p:cNvSpPr/>
            <p:nvPr/>
          </p:nvSpPr>
          <p:spPr>
            <a:xfrm>
              <a:off x="7711087" y="-917899"/>
              <a:ext cx="3159474" cy="34724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sp>
          <p:nvSpPr>
            <p:cNvPr id="105" name="Google Shape;105;p21"/>
            <p:cNvSpPr/>
            <p:nvPr/>
          </p:nvSpPr>
          <p:spPr>
            <a:xfrm>
              <a:off x="10863803" y="-917899"/>
              <a:ext cx="868102" cy="34724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06"/>
        <p:cNvGrpSpPr/>
        <p:nvPr/>
      </p:nvGrpSpPr>
      <p:grpSpPr>
        <a:xfrm>
          <a:off x="0" y="0"/>
          <a:ext cx="0" cy="0"/>
          <a:chOff x="0" y="0"/>
          <a:chExt cx="0" cy="0"/>
        </a:xfrm>
      </p:grpSpPr>
      <p:sp>
        <p:nvSpPr>
          <p:cNvPr id="107" name="Google Shape;107;p22"/>
          <p:cNvSpPr/>
          <p:nvPr/>
        </p:nvSpPr>
        <p:spPr>
          <a:xfrm>
            <a:off x="0" y="0"/>
            <a:ext cx="9144000" cy="5143501"/>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nvGrpSpPr>
          <p:cNvPr id="108" name="Google Shape;108;p22"/>
          <p:cNvGrpSpPr/>
          <p:nvPr/>
        </p:nvGrpSpPr>
        <p:grpSpPr>
          <a:xfrm>
            <a:off x="0" y="4967321"/>
            <a:ext cx="9144001" cy="184861"/>
            <a:chOff x="7711087" y="-917899"/>
            <a:chExt cx="4020818" cy="347240"/>
          </a:xfrm>
        </p:grpSpPr>
        <p:sp>
          <p:nvSpPr>
            <p:cNvPr id="109" name="Google Shape;109;p22"/>
            <p:cNvSpPr/>
            <p:nvPr/>
          </p:nvSpPr>
          <p:spPr>
            <a:xfrm>
              <a:off x="7711087" y="-917899"/>
              <a:ext cx="3159474" cy="347240"/>
            </a:xfrm>
            <a:prstGeom prst="rect">
              <a:avLst/>
            </a:prstGeom>
            <a:solidFill>
              <a:srgbClr val="64478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sp>
          <p:nvSpPr>
            <p:cNvPr id="110" name="Google Shape;110;p22"/>
            <p:cNvSpPr/>
            <p:nvPr/>
          </p:nvSpPr>
          <p:spPr>
            <a:xfrm>
              <a:off x="10863803" y="-917899"/>
              <a:ext cx="868102" cy="34724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628650" y="262219"/>
            <a:ext cx="7886700" cy="795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3" name="Google Shape;113;p23"/>
          <p:cNvSpPr txBox="1">
            <a:spLocks noGrp="1"/>
          </p:cNvSpPr>
          <p:nvPr>
            <p:ph type="body" idx="1"/>
          </p:nvPr>
        </p:nvSpPr>
        <p:spPr>
          <a:xfrm>
            <a:off x="628650" y="1230406"/>
            <a:ext cx="7886700" cy="328444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4" name="Google Shape;114;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5" name="Google Shape;115;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7" name="Google Shape;117;p23"/>
          <p:cNvSpPr/>
          <p:nvPr/>
        </p:nvSpPr>
        <p:spPr>
          <a:xfrm>
            <a:off x="0" y="0"/>
            <a:ext cx="9144000" cy="5143501"/>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nvGrpSpPr>
          <p:cNvPr id="118" name="Google Shape;118;p23"/>
          <p:cNvGrpSpPr/>
          <p:nvPr/>
        </p:nvGrpSpPr>
        <p:grpSpPr>
          <a:xfrm>
            <a:off x="0" y="4967321"/>
            <a:ext cx="9144001" cy="184861"/>
            <a:chOff x="7711087" y="-917899"/>
            <a:chExt cx="4020818" cy="347240"/>
          </a:xfrm>
        </p:grpSpPr>
        <p:sp>
          <p:nvSpPr>
            <p:cNvPr id="119" name="Google Shape;119;p23"/>
            <p:cNvSpPr/>
            <p:nvPr/>
          </p:nvSpPr>
          <p:spPr>
            <a:xfrm>
              <a:off x="7711087" y="-917899"/>
              <a:ext cx="3159474" cy="347240"/>
            </a:xfrm>
            <a:prstGeom prst="rect">
              <a:avLst/>
            </a:prstGeom>
            <a:solidFill>
              <a:srgbClr val="64478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sp>
          <p:nvSpPr>
            <p:cNvPr id="120" name="Google Shape;120;p23"/>
            <p:cNvSpPr/>
            <p:nvPr/>
          </p:nvSpPr>
          <p:spPr>
            <a:xfrm>
              <a:off x="10863803" y="-917899"/>
              <a:ext cx="868102" cy="34724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94BC56"/>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3" name="Google Shape;123;p24"/>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4" name="Google Shape;124;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5" name="Google Shape;125;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6" name="Google Shape;126;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628650" y="262219"/>
            <a:ext cx="7886700" cy="795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9" name="Google Shape;129;p25"/>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25"/>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2" name="Google Shape;132;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3" name="Google Shape;133;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6" name="Google Shape;136;p2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7" name="Google Shape;137;p26"/>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8" name="Google Shape;138;p26"/>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9" name="Google Shape;139;p26"/>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1" name="Google Shape;141;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2" name="Google Shape;142;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
        <p:nvSpPr>
          <p:cNvPr id="144" name="Google Shape;144;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5" name="Google Shape;145;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6" name="Google Shape;146;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94BC56"/>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9" name="Google Shape;149;p28"/>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50" name="Google Shape;150;p28"/>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51" name="Google Shape;151;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2" name="Google Shape;152;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3" name="Google Shape;153;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94BC56"/>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6" name="Google Shape;156;p29"/>
          <p:cNvSpPr>
            <a:spLocks noGrp="1"/>
          </p:cNvSpPr>
          <p:nvPr>
            <p:ph type="pic" idx="2"/>
          </p:nvPr>
        </p:nvSpPr>
        <p:spPr>
          <a:xfrm>
            <a:off x="3887391" y="740569"/>
            <a:ext cx="4629150" cy="3655219"/>
          </a:xfrm>
          <a:prstGeom prst="rect">
            <a:avLst/>
          </a:prstGeom>
          <a:noFill/>
          <a:ln>
            <a:noFill/>
          </a:ln>
        </p:spPr>
      </p:sp>
      <p:sp>
        <p:nvSpPr>
          <p:cNvPr id="157" name="Google Shape;157;p29"/>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58" name="Google Shape;158;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9" name="Google Shape;159;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0" name="Google Shape;160;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628650" y="262219"/>
            <a:ext cx="7886700" cy="795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3" name="Google Shape;163;p30"/>
          <p:cNvSpPr txBox="1">
            <a:spLocks noGrp="1"/>
          </p:cNvSpPr>
          <p:nvPr>
            <p:ph type="body" idx="1"/>
          </p:nvPr>
        </p:nvSpPr>
        <p:spPr>
          <a:xfrm rot="5400000">
            <a:off x="2929778" y="-1070722"/>
            <a:ext cx="328444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5" name="Google Shape;165;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6" name="Google Shape;166;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 name="Google Shape;169;p31"/>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0" name="Google Shape;170;p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1" name="Google Shape;171;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2" name="Google Shape;172;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62219"/>
            <a:ext cx="7886700" cy="795056"/>
          </a:xfrm>
          <a:prstGeom prst="rect">
            <a:avLst/>
          </a:prstGeom>
          <a:noFill/>
          <a:ln>
            <a:noFill/>
          </a:ln>
        </p:spPr>
        <p:txBody>
          <a:bodyPr spcFirstLastPara="1" wrap="square" lIns="68575" tIns="34275" rIns="68575" bIns="34275" anchor="t" anchorCtr="0">
            <a:normAutofit/>
          </a:bodyPr>
          <a:lstStyle>
            <a:lvl1pPr marL="0" marR="0" lvl="0" indent="0" algn="l" rtl="0">
              <a:lnSpc>
                <a:spcPct val="90000"/>
              </a:lnSpc>
              <a:spcBef>
                <a:spcPts val="0"/>
              </a:spcBef>
              <a:spcAft>
                <a:spcPts val="0"/>
              </a:spcAft>
              <a:buNone/>
              <a:defRPr sz="2600" b="1">
                <a:solidFill>
                  <a:srgbClr val="70AD47"/>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230406"/>
            <a:ext cx="7886700" cy="328444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3pPr>
            <a:lvl4pPr marL="1828800" marR="0" lvl="3"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396">
          <p15:clr>
            <a:srgbClr val="F26B43"/>
          </p15:clr>
        </p15:guide>
        <p15:guide id="4" orient="horz" pos="396">
          <p15:clr>
            <a:srgbClr val="F26B43"/>
          </p15:clr>
        </p15:guide>
        <p15:guide id="5" pos="5364">
          <p15:clr>
            <a:srgbClr val="F26B43"/>
          </p15:clr>
        </p15:guide>
        <p15:guide id="6" orient="horz" pos="2844">
          <p15:clr>
            <a:srgbClr val="F26B43"/>
          </p15:clr>
        </p15:guide>
        <p15:guide id="7" orient="horz" pos="666">
          <p15:clr>
            <a:srgbClr val="F26B43"/>
          </p15:clr>
        </p15:guide>
        <p15:guide id="8" orient="horz" pos="7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ctrTitle" idx="4294967295"/>
          </p:nvPr>
        </p:nvSpPr>
        <p:spPr>
          <a:xfrm>
            <a:off x="628650" y="1986787"/>
            <a:ext cx="7886700" cy="808417"/>
          </a:xfrm>
          <a:prstGeom prst="rect">
            <a:avLst/>
          </a:prstGeom>
          <a:noFill/>
          <a:ln>
            <a:noFill/>
          </a:ln>
          <a:effectLst>
            <a:outerShdw blurRad="1651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4050"/>
              <a:buFont typeface="Arial"/>
              <a:buNone/>
            </a:pPr>
            <a:r>
              <a:rPr lang="en" sz="3850" i="0" u="none" strike="noStrike" cap="none">
                <a:solidFill>
                  <a:schemeClr val="lt1"/>
                </a:solidFill>
              </a:rPr>
              <a:t>2022-23 </a:t>
            </a:r>
            <a:br>
              <a:rPr lang="en" sz="3850" i="0" u="none" strike="noStrike" cap="none">
                <a:solidFill>
                  <a:schemeClr val="lt1"/>
                </a:solidFill>
              </a:rPr>
            </a:br>
            <a:r>
              <a:rPr lang="en" sz="3850" i="0" u="none" strike="noStrike" cap="none">
                <a:solidFill>
                  <a:schemeClr val="lt1"/>
                </a:solidFill>
              </a:rPr>
              <a:t>First Interim Report</a:t>
            </a:r>
            <a:endParaRPr sz="2140"/>
          </a:p>
        </p:txBody>
      </p:sp>
      <p:pic>
        <p:nvPicPr>
          <p:cNvPr id="179" name="Google Shape;179;p32"/>
          <p:cNvPicPr preferRelativeResize="0"/>
          <p:nvPr/>
        </p:nvPicPr>
        <p:blipFill rotWithShape="1">
          <a:blip r:embed="rId3">
            <a:alphaModFix/>
          </a:blip>
          <a:srcRect/>
          <a:stretch/>
        </p:blipFill>
        <p:spPr>
          <a:xfrm>
            <a:off x="3602674" y="712874"/>
            <a:ext cx="1938651" cy="808418"/>
          </a:xfrm>
          <a:prstGeom prst="rect">
            <a:avLst/>
          </a:prstGeom>
          <a:noFill/>
          <a:ln>
            <a:noFill/>
          </a:ln>
          <a:effectLst>
            <a:outerShdw blurRad="165100" algn="tl" rotWithShape="0">
              <a:srgbClr val="000000">
                <a:alpha val="40000"/>
              </a:srgbClr>
            </a:outerShdw>
          </a:effectLst>
        </p:spPr>
      </p:pic>
      <p:pic>
        <p:nvPicPr>
          <p:cNvPr id="180" name="Google Shape;180;p32"/>
          <p:cNvPicPr preferRelativeResize="0"/>
          <p:nvPr/>
        </p:nvPicPr>
        <p:blipFill rotWithShape="1">
          <a:blip r:embed="rId4">
            <a:alphaModFix/>
          </a:blip>
          <a:srcRect/>
          <a:stretch/>
        </p:blipFill>
        <p:spPr>
          <a:xfrm>
            <a:off x="7816751" y="4056837"/>
            <a:ext cx="854273" cy="683418"/>
          </a:xfrm>
          <a:prstGeom prst="rect">
            <a:avLst/>
          </a:prstGeom>
          <a:noFill/>
          <a:ln>
            <a:noFill/>
          </a:ln>
          <a:effectLst>
            <a:outerShdw blurRad="165100" algn="tl" rotWithShape="0">
              <a:srgbClr val="000000">
                <a:alpha val="40000"/>
              </a:srgbClr>
            </a:outerShdw>
          </a:effectLst>
        </p:spPr>
      </p:pic>
      <p:grpSp>
        <p:nvGrpSpPr>
          <p:cNvPr id="181" name="Google Shape;181;p32"/>
          <p:cNvGrpSpPr/>
          <p:nvPr/>
        </p:nvGrpSpPr>
        <p:grpSpPr>
          <a:xfrm>
            <a:off x="2755" y="-548759"/>
            <a:ext cx="3901390" cy="260430"/>
            <a:chOff x="5661949" y="-1761066"/>
            <a:chExt cx="5201854" cy="347240"/>
          </a:xfrm>
        </p:grpSpPr>
        <p:sp>
          <p:nvSpPr>
            <p:cNvPr id="182" name="Google Shape;182;p32"/>
            <p:cNvSpPr/>
            <p:nvPr/>
          </p:nvSpPr>
          <p:spPr>
            <a:xfrm>
              <a:off x="5661949" y="-1761066"/>
              <a:ext cx="868102" cy="347240"/>
            </a:xfrm>
            <a:prstGeom prst="rect">
              <a:avLst/>
            </a:prstGeom>
            <a:solidFill>
              <a:srgbClr val="64478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3" name="Google Shape;183;p32"/>
            <p:cNvSpPr/>
            <p:nvPr/>
          </p:nvSpPr>
          <p:spPr>
            <a:xfrm>
              <a:off x="6530051" y="-1761066"/>
              <a:ext cx="868102" cy="347240"/>
            </a:xfrm>
            <a:prstGeom prst="rect">
              <a:avLst/>
            </a:prstGeom>
            <a:solidFill>
              <a:srgbClr val="DA5C8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4" name="Google Shape;184;p32"/>
            <p:cNvSpPr/>
            <p:nvPr/>
          </p:nvSpPr>
          <p:spPr>
            <a:xfrm>
              <a:off x="7398153" y="-1761066"/>
              <a:ext cx="868102" cy="347240"/>
            </a:xfrm>
            <a:prstGeom prst="rect">
              <a:avLst/>
            </a:prstGeom>
            <a:solidFill>
              <a:srgbClr val="333F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5" name="Google Shape;185;p32"/>
            <p:cNvSpPr/>
            <p:nvPr/>
          </p:nvSpPr>
          <p:spPr>
            <a:xfrm>
              <a:off x="8266255" y="-1761066"/>
              <a:ext cx="868102" cy="347240"/>
            </a:xfrm>
            <a:prstGeom prst="rect">
              <a:avLst/>
            </a:prstGeom>
            <a:solidFill>
              <a:srgbClr val="FFDE2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6" name="Google Shape;186;p32"/>
            <p:cNvSpPr/>
            <p:nvPr/>
          </p:nvSpPr>
          <p:spPr>
            <a:xfrm>
              <a:off x="9134357" y="-1761066"/>
              <a:ext cx="868102" cy="34724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7" name="Google Shape;187;p32"/>
            <p:cNvSpPr/>
            <p:nvPr/>
          </p:nvSpPr>
          <p:spPr>
            <a:xfrm>
              <a:off x="9995701" y="-1761066"/>
              <a:ext cx="868102" cy="34724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88" name="Google Shape;188;p32"/>
          <p:cNvSpPr txBox="1"/>
          <p:nvPr/>
        </p:nvSpPr>
        <p:spPr>
          <a:xfrm>
            <a:off x="1953450" y="3260700"/>
            <a:ext cx="5237100" cy="139448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800"/>
              </a:spcBef>
              <a:spcAft>
                <a:spcPts val="0"/>
              </a:spcAft>
              <a:buClr>
                <a:schemeClr val="lt1"/>
              </a:buClr>
              <a:buSzPts val="1500"/>
              <a:buFont typeface="Arial"/>
              <a:buNone/>
            </a:pPr>
            <a:r>
              <a:rPr lang="en" sz="1500" i="0" u="none" strike="noStrike" cap="none">
                <a:solidFill>
                  <a:schemeClr val="lt1"/>
                </a:solidFill>
                <a:latin typeface="Montserrat"/>
                <a:ea typeface="Montserrat"/>
                <a:cs typeface="Montserrat"/>
                <a:sym typeface="Montserrat"/>
              </a:rPr>
              <a:t>Board Meeting  December 15, 2022</a:t>
            </a:r>
            <a:endParaRPr sz="1100">
              <a:latin typeface="Montserrat"/>
              <a:ea typeface="Montserrat"/>
              <a:cs typeface="Montserrat"/>
              <a:sym typeface="Montserrat"/>
            </a:endParaRPr>
          </a:p>
          <a:p>
            <a:pPr marL="0" marR="0" lvl="0" indent="0" algn="ctr" rtl="0">
              <a:lnSpc>
                <a:spcPct val="90000"/>
              </a:lnSpc>
              <a:spcBef>
                <a:spcPts val="800"/>
              </a:spcBef>
              <a:spcAft>
                <a:spcPts val="0"/>
              </a:spcAft>
              <a:buClr>
                <a:schemeClr val="lt1"/>
              </a:buClr>
              <a:buSzPts val="1500"/>
              <a:buFont typeface="Arial"/>
              <a:buNone/>
            </a:pPr>
            <a:r>
              <a:rPr lang="en" sz="1500" i="0" u="none" strike="noStrike" cap="none">
                <a:solidFill>
                  <a:schemeClr val="lt1"/>
                </a:solidFill>
                <a:latin typeface="Montserrat"/>
                <a:ea typeface="Montserrat"/>
                <a:cs typeface="Montserrat"/>
                <a:sym typeface="Montserrat"/>
              </a:rPr>
              <a:t>Agenda Item No. 9.2</a:t>
            </a:r>
            <a:endParaRPr sz="1100">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1"/>
          <p:cNvSpPr txBox="1">
            <a:spLocks noGrp="1"/>
          </p:cNvSpPr>
          <p:nvPr>
            <p:ph type="title"/>
          </p:nvPr>
        </p:nvSpPr>
        <p:spPr>
          <a:xfrm>
            <a:off x="628650" y="338429"/>
            <a:ext cx="7698900" cy="4089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4BC56"/>
              </a:buClr>
              <a:buSzPct val="115384"/>
              <a:buFont typeface="Arial"/>
              <a:buNone/>
            </a:pPr>
            <a:r>
              <a:rPr lang="en"/>
              <a:t>Unrestricted and Restricted Revenue Changes</a:t>
            </a:r>
            <a:endParaRPr/>
          </a:p>
        </p:txBody>
      </p:sp>
      <p:sp>
        <p:nvSpPr>
          <p:cNvPr id="301" name="Google Shape;301;p41"/>
          <p:cNvSpPr txBox="1"/>
          <p:nvPr/>
        </p:nvSpPr>
        <p:spPr>
          <a:xfrm>
            <a:off x="628650" y="4383665"/>
            <a:ext cx="6817200" cy="623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chemeClr val="dk1"/>
                </a:solidFill>
                <a:latin typeface="Montserrat"/>
                <a:ea typeface="Montserrat"/>
                <a:cs typeface="Montserrat"/>
                <a:sym typeface="Montserrat"/>
              </a:rPr>
              <a:t>*Transportation Add on requires board approved spending plan by April 1, 2023</a:t>
            </a:r>
            <a:endParaRPr sz="900">
              <a:latin typeface="Montserrat"/>
              <a:ea typeface="Montserrat"/>
              <a:cs typeface="Montserrat"/>
              <a:sym typeface="Montserrat"/>
            </a:endParaRPr>
          </a:p>
          <a:p>
            <a:pPr marL="0" marR="0" lvl="0" indent="0" algn="l" rtl="0">
              <a:spcBef>
                <a:spcPts val="0"/>
              </a:spcBef>
              <a:spcAft>
                <a:spcPts val="0"/>
              </a:spcAft>
              <a:buNone/>
            </a:pPr>
            <a:r>
              <a:rPr lang="en" sz="900">
                <a:solidFill>
                  <a:schemeClr val="dk1"/>
                </a:solidFill>
                <a:latin typeface="Montserrat"/>
                <a:ea typeface="Montserrat"/>
                <a:cs typeface="Montserrat"/>
                <a:sym typeface="Montserrat"/>
              </a:rPr>
              <a:t>**Arts, Music, &amp; Instructional Materials Discretionary Block Grant requires board approved spending plan. The Learning Recover Emergency Block Grant does not require a spending plan, but is recommended.</a:t>
            </a:r>
            <a:endParaRPr sz="900">
              <a:latin typeface="Montserrat"/>
              <a:ea typeface="Montserrat"/>
              <a:cs typeface="Montserrat"/>
              <a:sym typeface="Montserrat"/>
            </a:endParaRPr>
          </a:p>
          <a:p>
            <a:pPr marL="0" marR="0" lvl="0" indent="0" algn="l" rtl="0">
              <a:spcBef>
                <a:spcPts val="0"/>
              </a:spcBef>
              <a:spcAft>
                <a:spcPts val="0"/>
              </a:spcAft>
              <a:buNone/>
            </a:pPr>
            <a:endParaRPr sz="900">
              <a:solidFill>
                <a:schemeClr val="dk1"/>
              </a:solidFill>
              <a:latin typeface="Montserrat"/>
              <a:ea typeface="Montserrat"/>
              <a:cs typeface="Montserrat"/>
              <a:sym typeface="Montserrat"/>
            </a:endParaRPr>
          </a:p>
        </p:txBody>
      </p:sp>
      <p:sp>
        <p:nvSpPr>
          <p:cNvPr id="302" name="Google Shape;302;p41"/>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fld id="{00000000-1234-1234-1234-123412341234}" type="slidenum">
              <a:rPr lang="en" sz="1100">
                <a:solidFill>
                  <a:srgbClr val="94BC56"/>
                </a:solidFill>
                <a:latin typeface="Montserrat"/>
                <a:ea typeface="Montserrat"/>
                <a:cs typeface="Montserrat"/>
                <a:sym typeface="Montserrat"/>
              </a:rPr>
              <a:t>10</a:t>
            </a:fld>
            <a:endParaRPr sz="1100">
              <a:solidFill>
                <a:srgbClr val="94BC56"/>
              </a:solidFill>
              <a:latin typeface="Arial"/>
              <a:ea typeface="Arial"/>
              <a:cs typeface="Arial"/>
              <a:sym typeface="Arial"/>
            </a:endParaRPr>
          </a:p>
        </p:txBody>
      </p:sp>
      <p:graphicFrame>
        <p:nvGraphicFramePr>
          <p:cNvPr id="303" name="Google Shape;303;p41"/>
          <p:cNvGraphicFramePr/>
          <p:nvPr/>
        </p:nvGraphicFramePr>
        <p:xfrm>
          <a:off x="721721" y="1218473"/>
          <a:ext cx="3000000" cy="3000000"/>
        </p:xfrm>
        <a:graphic>
          <a:graphicData uri="http://schemas.openxmlformats.org/drawingml/2006/table">
            <a:tbl>
              <a:tblPr>
                <a:noFill/>
                <a:tableStyleId>{7006AAC2-1B51-479B-B37D-F5ACAC60A00D}</a:tableStyleId>
              </a:tblPr>
              <a:tblGrid>
                <a:gridCol w="2227200">
                  <a:extLst>
                    <a:ext uri="{9D8B030D-6E8A-4147-A177-3AD203B41FA5}">
                      <a16:colId xmlns:a16="http://schemas.microsoft.com/office/drawing/2014/main" val="20000"/>
                    </a:ext>
                  </a:extLst>
                </a:gridCol>
                <a:gridCol w="2037325">
                  <a:extLst>
                    <a:ext uri="{9D8B030D-6E8A-4147-A177-3AD203B41FA5}">
                      <a16:colId xmlns:a16="http://schemas.microsoft.com/office/drawing/2014/main" val="20001"/>
                    </a:ext>
                  </a:extLst>
                </a:gridCol>
                <a:gridCol w="1675775">
                  <a:extLst>
                    <a:ext uri="{9D8B030D-6E8A-4147-A177-3AD203B41FA5}">
                      <a16:colId xmlns:a16="http://schemas.microsoft.com/office/drawing/2014/main" val="20002"/>
                    </a:ext>
                  </a:extLst>
                </a:gridCol>
                <a:gridCol w="1322600">
                  <a:extLst>
                    <a:ext uri="{9D8B030D-6E8A-4147-A177-3AD203B41FA5}">
                      <a16:colId xmlns:a16="http://schemas.microsoft.com/office/drawing/2014/main" val="20003"/>
                    </a:ext>
                  </a:extLst>
                </a:gridCol>
              </a:tblGrid>
              <a:tr h="323550">
                <a:tc>
                  <a:txBody>
                    <a:bodyPr/>
                    <a:lstStyle/>
                    <a:p>
                      <a:pPr marL="0" marR="0" lvl="0" indent="0" algn="ctr" rtl="0">
                        <a:spcBef>
                          <a:spcPts val="0"/>
                        </a:spcBef>
                        <a:spcAft>
                          <a:spcPts val="0"/>
                        </a:spcAft>
                        <a:buNone/>
                      </a:pPr>
                      <a:r>
                        <a:rPr lang="en" sz="1100" b="1" i="0" u="none" strike="noStrike" cap="none">
                          <a:solidFill>
                            <a:srgbClr val="000000"/>
                          </a:solidFill>
                          <a:latin typeface="Montserrat"/>
                          <a:ea typeface="Montserrat"/>
                          <a:cs typeface="Montserrat"/>
                          <a:sym typeface="Montserrat"/>
                        </a:rPr>
                        <a:t>Description</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ctr" rtl="0">
                        <a:spcBef>
                          <a:spcPts val="0"/>
                        </a:spcBef>
                        <a:spcAft>
                          <a:spcPts val="0"/>
                        </a:spcAft>
                        <a:buNone/>
                      </a:pPr>
                      <a:r>
                        <a:rPr lang="en" sz="1100" b="1" i="0" u="none" strike="noStrike" cap="none">
                          <a:solidFill>
                            <a:srgbClr val="000000"/>
                          </a:solidFill>
                          <a:latin typeface="Montserrat"/>
                          <a:ea typeface="Montserrat"/>
                          <a:cs typeface="Montserrat"/>
                          <a:sym typeface="Montserrat"/>
                        </a:rPr>
                        <a:t>2022-23 Adopted Budget</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ctr" rtl="0">
                        <a:spcBef>
                          <a:spcPts val="0"/>
                        </a:spcBef>
                        <a:spcAft>
                          <a:spcPts val="0"/>
                        </a:spcAft>
                        <a:buNone/>
                      </a:pPr>
                      <a:r>
                        <a:rPr lang="en" sz="1100" b="1" i="0" u="none" strike="noStrike" cap="none">
                          <a:solidFill>
                            <a:srgbClr val="000000"/>
                          </a:solidFill>
                          <a:latin typeface="Montserrat"/>
                          <a:ea typeface="Montserrat"/>
                          <a:cs typeface="Montserrat"/>
                          <a:sym typeface="Montserrat"/>
                        </a:rPr>
                        <a:t>2022-23 First Interim </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ctr" rtl="0">
                        <a:spcBef>
                          <a:spcPts val="0"/>
                        </a:spcBef>
                        <a:spcAft>
                          <a:spcPts val="0"/>
                        </a:spcAft>
                        <a:buNone/>
                      </a:pPr>
                      <a:r>
                        <a:rPr lang="en" sz="1100" b="1" i="0" u="none" strike="noStrike" cap="none">
                          <a:solidFill>
                            <a:srgbClr val="000000"/>
                          </a:solidFill>
                          <a:latin typeface="Montserrat"/>
                          <a:ea typeface="Montserrat"/>
                          <a:cs typeface="Montserrat"/>
                          <a:sym typeface="Montserrat"/>
                        </a:rPr>
                        <a:t>Variance</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extLst>
                  <a:ext uri="{0D108BD9-81ED-4DB2-BD59-A6C34878D82A}">
                    <a16:rowId xmlns:a16="http://schemas.microsoft.com/office/drawing/2014/main" val="10000"/>
                  </a:ext>
                </a:extLst>
              </a:tr>
              <a:tr h="225325">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LCFF Revenues</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$454,072,523</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$482,045,473</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$27,972,950</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93900">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State</a:t>
                      </a:r>
                      <a:r>
                        <a:rPr lang="en" sz="1000" b="1" i="0" u="none" strike="noStrike" cap="none">
                          <a:solidFill>
                            <a:srgbClr val="000000"/>
                          </a:solidFill>
                          <a:latin typeface="Montserrat"/>
                          <a:ea typeface="Montserrat"/>
                          <a:cs typeface="Montserrat"/>
                          <a:sym typeface="Montserrat"/>
                        </a:rPr>
                        <a:t>*</a:t>
                      </a:r>
                      <a:r>
                        <a:rPr lang="en" sz="1000" i="0" u="none" strike="noStrike" cap="none">
                          <a:solidFill>
                            <a:srgbClr val="000000"/>
                          </a:solidFill>
                          <a:latin typeface="Montserrat"/>
                          <a:ea typeface="Montserrat"/>
                          <a:cs typeface="Montserrat"/>
                          <a:sym typeface="Montserrat"/>
                        </a:rPr>
                        <a:t> Revenues</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$56,524,860</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$10,945,417</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CC0000"/>
                          </a:solidFill>
                          <a:latin typeface="Montserrat"/>
                          <a:ea typeface="Montserrat"/>
                          <a:cs typeface="Montserrat"/>
                          <a:sym typeface="Montserrat"/>
                        </a:rPr>
                        <a:t>-$45,579,443</a:t>
                      </a:r>
                      <a:endParaRPr sz="1000">
                        <a:solidFill>
                          <a:srgbClr val="CC0000"/>
                        </a:solidFill>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4925">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Local Revenues</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$5,910,294</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$5,657,295</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CC0000"/>
                          </a:solidFill>
                          <a:latin typeface="Montserrat"/>
                          <a:ea typeface="Montserrat"/>
                          <a:cs typeface="Montserrat"/>
                          <a:sym typeface="Montserrat"/>
                        </a:rPr>
                        <a:t>-$253,000</a:t>
                      </a:r>
                      <a:endParaRPr sz="1000">
                        <a:solidFill>
                          <a:srgbClr val="CC0000"/>
                        </a:solidFill>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86150">
                <a:tc>
                  <a:txBody>
                    <a:bodyPr/>
                    <a:lstStyle/>
                    <a:p>
                      <a:pPr marL="0" marR="0" lvl="0" indent="0" algn="ctr" rtl="0">
                        <a:spcBef>
                          <a:spcPts val="0"/>
                        </a:spcBef>
                        <a:spcAft>
                          <a:spcPts val="0"/>
                        </a:spcAft>
                        <a:buNone/>
                      </a:pPr>
                      <a:r>
                        <a:rPr lang="en" sz="1000" b="1">
                          <a:latin typeface="Montserrat"/>
                          <a:ea typeface="Montserrat"/>
                          <a:cs typeface="Montserrat"/>
                          <a:sym typeface="Montserrat"/>
                        </a:rPr>
                        <a:t>TOTAL</a:t>
                      </a:r>
                      <a:endParaRPr sz="1000" b="1" i="0" u="none" strike="noStrike" cap="none">
                        <a:solidFill>
                          <a:srgbClr val="000000"/>
                        </a:solidFill>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$516,507,677</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$498,648,185</a:t>
                      </a:r>
                      <a:endParaRPr sz="1000">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CC0000"/>
                          </a:solidFill>
                          <a:latin typeface="Montserrat"/>
                          <a:ea typeface="Montserrat"/>
                          <a:cs typeface="Montserrat"/>
                          <a:sym typeface="Montserrat"/>
                        </a:rPr>
                        <a:t>-$17,859,493</a:t>
                      </a:r>
                      <a:endParaRPr sz="1000">
                        <a:solidFill>
                          <a:srgbClr val="CC0000"/>
                        </a:solidFill>
                        <a:latin typeface="Montserrat"/>
                        <a:ea typeface="Montserrat"/>
                        <a:cs typeface="Montserrat"/>
                        <a:sym typeface="Montserrat"/>
                      </a:endParaRPr>
                    </a:p>
                  </a:txBody>
                  <a:tcPr marL="4100" marR="4100" marT="410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304" name="Google Shape;304;p41"/>
          <p:cNvGraphicFramePr/>
          <p:nvPr/>
        </p:nvGraphicFramePr>
        <p:xfrm>
          <a:off x="721721" y="2888341"/>
          <a:ext cx="3000000" cy="3000000"/>
        </p:xfrm>
        <a:graphic>
          <a:graphicData uri="http://schemas.openxmlformats.org/drawingml/2006/table">
            <a:tbl>
              <a:tblPr>
                <a:noFill/>
                <a:tableStyleId>{7006AAC2-1B51-479B-B37D-F5ACAC60A00D}</a:tableStyleId>
              </a:tblPr>
              <a:tblGrid>
                <a:gridCol w="2227200">
                  <a:extLst>
                    <a:ext uri="{9D8B030D-6E8A-4147-A177-3AD203B41FA5}">
                      <a16:colId xmlns:a16="http://schemas.microsoft.com/office/drawing/2014/main" val="20000"/>
                    </a:ext>
                  </a:extLst>
                </a:gridCol>
                <a:gridCol w="2028000">
                  <a:extLst>
                    <a:ext uri="{9D8B030D-6E8A-4147-A177-3AD203B41FA5}">
                      <a16:colId xmlns:a16="http://schemas.microsoft.com/office/drawing/2014/main" val="20001"/>
                    </a:ext>
                  </a:extLst>
                </a:gridCol>
                <a:gridCol w="1685100">
                  <a:extLst>
                    <a:ext uri="{9D8B030D-6E8A-4147-A177-3AD203B41FA5}">
                      <a16:colId xmlns:a16="http://schemas.microsoft.com/office/drawing/2014/main" val="20002"/>
                    </a:ext>
                  </a:extLst>
                </a:gridCol>
                <a:gridCol w="1322600">
                  <a:extLst>
                    <a:ext uri="{9D8B030D-6E8A-4147-A177-3AD203B41FA5}">
                      <a16:colId xmlns:a16="http://schemas.microsoft.com/office/drawing/2014/main" val="20003"/>
                    </a:ext>
                  </a:extLst>
                </a:gridCol>
              </a:tblGrid>
              <a:tr h="293550">
                <a:tc>
                  <a:txBody>
                    <a:bodyPr/>
                    <a:lstStyle/>
                    <a:p>
                      <a:pPr marL="0" marR="0" lvl="0" indent="0" algn="ctr" rtl="0">
                        <a:spcBef>
                          <a:spcPts val="0"/>
                        </a:spcBef>
                        <a:spcAft>
                          <a:spcPts val="0"/>
                        </a:spcAft>
                        <a:buNone/>
                      </a:pPr>
                      <a:r>
                        <a:rPr lang="en" sz="1100" b="1" i="0" u="none" strike="noStrike" cap="none">
                          <a:solidFill>
                            <a:srgbClr val="000000"/>
                          </a:solidFill>
                          <a:latin typeface="Montserrat"/>
                          <a:ea typeface="Montserrat"/>
                          <a:cs typeface="Montserrat"/>
                          <a:sym typeface="Montserrat"/>
                        </a:rPr>
                        <a:t>Description</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ctr" rtl="0">
                        <a:spcBef>
                          <a:spcPts val="0"/>
                        </a:spcBef>
                        <a:spcAft>
                          <a:spcPts val="0"/>
                        </a:spcAft>
                        <a:buNone/>
                      </a:pPr>
                      <a:r>
                        <a:rPr lang="en" sz="1100" b="1" i="0" u="none" strike="noStrike" cap="none">
                          <a:solidFill>
                            <a:srgbClr val="000000"/>
                          </a:solidFill>
                          <a:latin typeface="Montserrat"/>
                          <a:ea typeface="Montserrat"/>
                          <a:cs typeface="Montserrat"/>
                          <a:sym typeface="Montserrat"/>
                        </a:rPr>
                        <a:t>2022-23 Adopted Budget</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ctr" rtl="0">
                        <a:spcBef>
                          <a:spcPts val="0"/>
                        </a:spcBef>
                        <a:spcAft>
                          <a:spcPts val="0"/>
                        </a:spcAft>
                        <a:buNone/>
                      </a:pPr>
                      <a:r>
                        <a:rPr lang="en" sz="1100" b="1" i="0" u="none" strike="noStrike" cap="none">
                          <a:solidFill>
                            <a:srgbClr val="000000"/>
                          </a:solidFill>
                          <a:latin typeface="Montserrat"/>
                          <a:ea typeface="Montserrat"/>
                          <a:cs typeface="Montserrat"/>
                          <a:sym typeface="Montserrat"/>
                        </a:rPr>
                        <a:t>2022-23 First Interim </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ctr" rtl="0">
                        <a:spcBef>
                          <a:spcPts val="0"/>
                        </a:spcBef>
                        <a:spcAft>
                          <a:spcPts val="0"/>
                        </a:spcAft>
                        <a:buNone/>
                      </a:pPr>
                      <a:r>
                        <a:rPr lang="en" sz="1100" b="1" i="0" u="none" strike="noStrike" cap="none">
                          <a:solidFill>
                            <a:srgbClr val="000000"/>
                          </a:solidFill>
                          <a:latin typeface="Montserrat"/>
                          <a:ea typeface="Montserrat"/>
                          <a:cs typeface="Montserrat"/>
                          <a:sym typeface="Montserrat"/>
                        </a:rPr>
                        <a:t>Variance</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extLst>
                  <a:ext uri="{0D108BD9-81ED-4DB2-BD59-A6C34878D82A}">
                    <a16:rowId xmlns:a16="http://schemas.microsoft.com/office/drawing/2014/main" val="10000"/>
                  </a:ext>
                </a:extLst>
              </a:tr>
              <a:tr h="22222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General Purpose Revenues</a:t>
                      </a:r>
                      <a:endParaRPr sz="1000">
                        <a:latin typeface="Montserrat"/>
                        <a:ea typeface="Montserrat"/>
                        <a:cs typeface="Montserrat"/>
                        <a:sym typeface="Montserrat"/>
                      </a:endParaRPr>
                    </a:p>
                  </a:txBody>
                  <a:tcPr marL="914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$2,251,179</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$2,251,179</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$0</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572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Federal Revenues</a:t>
                      </a:r>
                      <a:endParaRPr sz="1000">
                        <a:latin typeface="Montserrat"/>
                        <a:ea typeface="Montserrat"/>
                        <a:cs typeface="Montserrat"/>
                        <a:sym typeface="Montserrat"/>
                      </a:endParaRPr>
                    </a:p>
                  </a:txBody>
                  <a:tcPr marL="914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$91,620,567</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$166,767,829</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$75,147,262</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9592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State Revenues</a:t>
                      </a:r>
                      <a:r>
                        <a:rPr lang="en" sz="1000" b="1" i="0" u="none" strike="noStrike" cap="none">
                          <a:solidFill>
                            <a:srgbClr val="000000"/>
                          </a:solidFill>
                          <a:latin typeface="Montserrat"/>
                          <a:ea typeface="Montserrat"/>
                          <a:cs typeface="Montserrat"/>
                          <a:sym typeface="Montserrat"/>
                        </a:rPr>
                        <a:t>**</a:t>
                      </a:r>
                      <a:endParaRPr sz="1000">
                        <a:latin typeface="Montserrat"/>
                        <a:ea typeface="Montserrat"/>
                        <a:cs typeface="Montserrat"/>
                        <a:sym typeface="Montserrat"/>
                      </a:endParaRPr>
                    </a:p>
                  </a:txBody>
                  <a:tcPr marL="914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$77,161,859</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$186,922,553</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$109,760,694</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572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Local Revenues</a:t>
                      </a:r>
                      <a:endParaRPr sz="1000">
                        <a:latin typeface="Montserrat"/>
                        <a:ea typeface="Montserrat"/>
                        <a:cs typeface="Montserrat"/>
                        <a:sym typeface="Montserrat"/>
                      </a:endParaRPr>
                    </a:p>
                  </a:txBody>
                  <a:tcPr marL="914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$2,348,651</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$2,697,751</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$349,099</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8825">
                <a:tc>
                  <a:txBody>
                    <a:bodyPr/>
                    <a:lstStyle/>
                    <a:p>
                      <a:pPr marL="0" marR="0" lvl="0" indent="0" algn="ctr" rtl="0">
                        <a:spcBef>
                          <a:spcPts val="0"/>
                        </a:spcBef>
                        <a:spcAft>
                          <a:spcPts val="0"/>
                        </a:spcAft>
                        <a:buNone/>
                      </a:pPr>
                      <a:r>
                        <a:rPr lang="en" sz="1000" b="1">
                          <a:latin typeface="Montserrat"/>
                          <a:ea typeface="Montserrat"/>
                          <a:cs typeface="Montserrat"/>
                          <a:sym typeface="Montserrat"/>
                        </a:rPr>
                        <a:t>TOTAL</a:t>
                      </a:r>
                      <a:endParaRPr sz="1000">
                        <a:latin typeface="Montserrat"/>
                        <a:ea typeface="Montserrat"/>
                        <a:cs typeface="Montserrat"/>
                        <a:sym typeface="Montserrat"/>
                      </a:endParaRPr>
                    </a:p>
                  </a:txBody>
                  <a:tcPr marL="914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$173,382,256</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$358,639,311</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$185,257,055</a:t>
                      </a:r>
                      <a:endParaRPr sz="1000">
                        <a:latin typeface="Montserrat"/>
                        <a:ea typeface="Montserrat"/>
                        <a:cs typeface="Montserrat"/>
                        <a:sym typeface="Montserrat"/>
                      </a:endParaRPr>
                    </a:p>
                  </a:txBody>
                  <a:tcPr marL="3125" marR="3125" marT="3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05" name="Google Shape;305;p41"/>
          <p:cNvSpPr txBox="1"/>
          <p:nvPr/>
        </p:nvSpPr>
        <p:spPr>
          <a:xfrm>
            <a:off x="628646" y="2615075"/>
            <a:ext cx="5943600" cy="5079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en" sz="1400" b="1" i="0">
                <a:solidFill>
                  <a:schemeClr val="dk1"/>
                </a:solidFill>
                <a:latin typeface="Montserrat"/>
                <a:ea typeface="Montserrat"/>
                <a:cs typeface="Montserrat"/>
                <a:sym typeface="Montserrat"/>
              </a:rPr>
              <a:t>Restricted Revenue Changes</a:t>
            </a:r>
            <a:endParaRPr sz="1100">
              <a:latin typeface="Montserrat"/>
              <a:ea typeface="Montserrat"/>
              <a:cs typeface="Montserrat"/>
              <a:sym typeface="Montserrat"/>
            </a:endParaRPr>
          </a:p>
        </p:txBody>
      </p:sp>
      <p:sp>
        <p:nvSpPr>
          <p:cNvPr id="306" name="Google Shape;306;p41"/>
          <p:cNvSpPr txBox="1"/>
          <p:nvPr/>
        </p:nvSpPr>
        <p:spPr>
          <a:xfrm>
            <a:off x="628650" y="872426"/>
            <a:ext cx="5943600" cy="2994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en" sz="1400" b="1" i="0">
                <a:solidFill>
                  <a:schemeClr val="dk1"/>
                </a:solidFill>
                <a:latin typeface="Montserrat"/>
                <a:ea typeface="Montserrat"/>
                <a:cs typeface="Montserrat"/>
                <a:sym typeface="Montserrat"/>
              </a:rPr>
              <a:t>Unrestricted Revenue Changes</a:t>
            </a:r>
            <a:endParaRPr sz="11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2"/>
          <p:cNvSpPr txBox="1"/>
          <p:nvPr/>
        </p:nvSpPr>
        <p:spPr>
          <a:xfrm>
            <a:off x="628650" y="382042"/>
            <a:ext cx="6131100" cy="3186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300" b="1">
                <a:solidFill>
                  <a:srgbClr val="70AD47"/>
                </a:solidFill>
                <a:latin typeface="Montserrat"/>
                <a:ea typeface="Montserrat"/>
                <a:cs typeface="Montserrat"/>
                <a:sym typeface="Montserrat"/>
              </a:rPr>
              <a:t>Unrestricted Expenditure Changes</a:t>
            </a:r>
            <a:endParaRPr sz="2300" b="1">
              <a:solidFill>
                <a:srgbClr val="70AD47"/>
              </a:solidFill>
              <a:latin typeface="Montserrat"/>
              <a:ea typeface="Montserrat"/>
              <a:cs typeface="Montserrat"/>
              <a:sym typeface="Montserrat"/>
            </a:endParaRPr>
          </a:p>
        </p:txBody>
      </p:sp>
      <p:sp>
        <p:nvSpPr>
          <p:cNvPr id="313" name="Google Shape;313;p42"/>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fld id="{00000000-1234-1234-1234-123412341234}" type="slidenum">
              <a:rPr lang="en" sz="1100">
                <a:solidFill>
                  <a:srgbClr val="94BC56"/>
                </a:solidFill>
                <a:latin typeface="Montserrat"/>
                <a:ea typeface="Montserrat"/>
                <a:cs typeface="Montserrat"/>
                <a:sym typeface="Montserrat"/>
              </a:rPr>
              <a:t>11</a:t>
            </a:fld>
            <a:endParaRPr sz="1100">
              <a:solidFill>
                <a:srgbClr val="94BC56"/>
              </a:solidFill>
              <a:latin typeface="Arial"/>
              <a:ea typeface="Arial"/>
              <a:cs typeface="Arial"/>
              <a:sym typeface="Arial"/>
            </a:endParaRPr>
          </a:p>
        </p:txBody>
      </p:sp>
      <p:graphicFrame>
        <p:nvGraphicFramePr>
          <p:cNvPr id="314" name="Google Shape;314;p42"/>
          <p:cNvGraphicFramePr/>
          <p:nvPr/>
        </p:nvGraphicFramePr>
        <p:xfrm>
          <a:off x="628655" y="1041539"/>
          <a:ext cx="3000000" cy="3000000"/>
        </p:xfrm>
        <a:graphic>
          <a:graphicData uri="http://schemas.openxmlformats.org/drawingml/2006/table">
            <a:tbl>
              <a:tblPr>
                <a:noFill/>
                <a:tableStyleId>{7006AAC2-1B51-479B-B37D-F5ACAC60A00D}</a:tableStyleId>
              </a:tblPr>
              <a:tblGrid>
                <a:gridCol w="2118150">
                  <a:extLst>
                    <a:ext uri="{9D8B030D-6E8A-4147-A177-3AD203B41FA5}">
                      <a16:colId xmlns:a16="http://schemas.microsoft.com/office/drawing/2014/main" val="20000"/>
                    </a:ext>
                  </a:extLst>
                </a:gridCol>
                <a:gridCol w="1997500">
                  <a:extLst>
                    <a:ext uri="{9D8B030D-6E8A-4147-A177-3AD203B41FA5}">
                      <a16:colId xmlns:a16="http://schemas.microsoft.com/office/drawing/2014/main" val="20001"/>
                    </a:ext>
                  </a:extLst>
                </a:gridCol>
                <a:gridCol w="1611225">
                  <a:extLst>
                    <a:ext uri="{9D8B030D-6E8A-4147-A177-3AD203B41FA5}">
                      <a16:colId xmlns:a16="http://schemas.microsoft.com/office/drawing/2014/main" val="20002"/>
                    </a:ext>
                  </a:extLst>
                </a:gridCol>
                <a:gridCol w="1567525">
                  <a:extLst>
                    <a:ext uri="{9D8B030D-6E8A-4147-A177-3AD203B41FA5}">
                      <a16:colId xmlns:a16="http://schemas.microsoft.com/office/drawing/2014/main" val="20003"/>
                    </a:ext>
                  </a:extLst>
                </a:gridCol>
              </a:tblGrid>
              <a:tr h="306775">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Description</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2022-23 Adopted Budget</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2022-23 First Interim </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Variance</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extLst>
                  <a:ext uri="{0D108BD9-81ED-4DB2-BD59-A6C34878D82A}">
                    <a16:rowId xmlns:a16="http://schemas.microsoft.com/office/drawing/2014/main" val="10000"/>
                  </a:ext>
                </a:extLst>
              </a:tr>
              <a:tr h="31032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Certificated Salaries</a:t>
                      </a:r>
                      <a:endParaRPr sz="900">
                        <a:latin typeface="Montserrat"/>
                        <a:ea typeface="Montserrat"/>
                        <a:cs typeface="Montserrat"/>
                        <a:sym typeface="Montserrat"/>
                      </a:endParaRPr>
                    </a:p>
                  </a:txBody>
                  <a:tcPr marL="18287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$177,131,600</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$175,173,341</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CC0000"/>
                          </a:solidFill>
                          <a:latin typeface="Montserrat"/>
                          <a:ea typeface="Montserrat"/>
                          <a:cs typeface="Montserrat"/>
                          <a:sym typeface="Montserrat"/>
                        </a:rPr>
                        <a:t>-$1,958,259</a:t>
                      </a:r>
                      <a:endParaRPr sz="900">
                        <a:solidFill>
                          <a:srgbClr val="CC0000"/>
                        </a:solidFill>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032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Classified Salaries</a:t>
                      </a:r>
                      <a:endParaRPr sz="900">
                        <a:latin typeface="Montserrat"/>
                        <a:ea typeface="Montserrat"/>
                        <a:cs typeface="Montserrat"/>
                        <a:sym typeface="Montserrat"/>
                      </a:endParaRPr>
                    </a:p>
                  </a:txBody>
                  <a:tcPr marL="18287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$39,061,130</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$39,811,546</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$750,416</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032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Benefits</a:t>
                      </a:r>
                      <a:endParaRPr sz="900">
                        <a:latin typeface="Montserrat"/>
                        <a:ea typeface="Montserrat"/>
                        <a:cs typeface="Montserrat"/>
                        <a:sym typeface="Montserrat"/>
                      </a:endParaRPr>
                    </a:p>
                  </a:txBody>
                  <a:tcPr marL="18287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$126,337,116</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$123,506,005</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CC0000"/>
                          </a:solidFill>
                          <a:latin typeface="Montserrat"/>
                          <a:ea typeface="Montserrat"/>
                          <a:cs typeface="Montserrat"/>
                          <a:sym typeface="Montserrat"/>
                        </a:rPr>
                        <a:t>-$2,831,111</a:t>
                      </a:r>
                      <a:endParaRPr sz="900">
                        <a:solidFill>
                          <a:srgbClr val="CC0000"/>
                        </a:solidFill>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032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Books &amp; Supplies</a:t>
                      </a:r>
                      <a:endParaRPr sz="900">
                        <a:latin typeface="Montserrat"/>
                        <a:ea typeface="Montserrat"/>
                        <a:cs typeface="Montserrat"/>
                        <a:sym typeface="Montserrat"/>
                      </a:endParaRPr>
                    </a:p>
                  </a:txBody>
                  <a:tcPr marL="18287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$8,011,516</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$14,901,486</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$6,889,969</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7662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Contracted Services &amp; Other Operating Expenses</a:t>
                      </a:r>
                      <a:endParaRPr sz="900">
                        <a:latin typeface="Montserrat"/>
                        <a:ea typeface="Montserrat"/>
                        <a:cs typeface="Montserrat"/>
                        <a:sym typeface="Montserrat"/>
                      </a:endParaRPr>
                    </a:p>
                  </a:txBody>
                  <a:tcPr marL="18287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$23,735,745</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$25,704,202</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$1,968,457</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032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Capital Outlay</a:t>
                      </a:r>
                      <a:endParaRPr sz="900">
                        <a:latin typeface="Montserrat"/>
                        <a:ea typeface="Montserrat"/>
                        <a:cs typeface="Montserrat"/>
                        <a:sym typeface="Montserrat"/>
                      </a:endParaRPr>
                    </a:p>
                  </a:txBody>
                  <a:tcPr marL="18287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$29,000</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$261,354</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$232,354</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032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Other Outgo</a:t>
                      </a:r>
                      <a:endParaRPr sz="900">
                        <a:latin typeface="Montserrat"/>
                        <a:ea typeface="Montserrat"/>
                        <a:cs typeface="Montserrat"/>
                        <a:sym typeface="Montserrat"/>
                      </a:endParaRPr>
                    </a:p>
                  </a:txBody>
                  <a:tcPr marL="18287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$1,540,000</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$1,540,000</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$0</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032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Indirect Charges</a:t>
                      </a:r>
                      <a:endParaRPr sz="900">
                        <a:latin typeface="Montserrat"/>
                        <a:ea typeface="Montserrat"/>
                        <a:cs typeface="Montserrat"/>
                        <a:sym typeface="Montserrat"/>
                      </a:endParaRPr>
                    </a:p>
                  </a:txBody>
                  <a:tcPr marL="18287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CC0000"/>
                          </a:solidFill>
                          <a:latin typeface="Montserrat"/>
                          <a:ea typeface="Montserrat"/>
                          <a:cs typeface="Montserrat"/>
                          <a:sym typeface="Montserrat"/>
                        </a:rPr>
                        <a:t>-$8,279,893</a:t>
                      </a:r>
                      <a:endParaRPr sz="900">
                        <a:solidFill>
                          <a:srgbClr val="CC0000"/>
                        </a:solidFill>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CC0000"/>
                          </a:solidFill>
                          <a:latin typeface="Montserrat"/>
                          <a:ea typeface="Montserrat"/>
                          <a:cs typeface="Montserrat"/>
                          <a:sym typeface="Montserrat"/>
                        </a:rPr>
                        <a:t>-$8,395,279</a:t>
                      </a:r>
                      <a:endParaRPr sz="900">
                        <a:solidFill>
                          <a:srgbClr val="CC0000"/>
                        </a:solidFill>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CC0000"/>
                          </a:solidFill>
                          <a:latin typeface="Montserrat"/>
                          <a:ea typeface="Montserrat"/>
                          <a:cs typeface="Montserrat"/>
                          <a:sym typeface="Montserrat"/>
                        </a:rPr>
                        <a:t>-$115,386</a:t>
                      </a:r>
                      <a:endParaRPr sz="900">
                        <a:solidFill>
                          <a:srgbClr val="CC0000"/>
                        </a:solidFill>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0325">
                <a:tc>
                  <a:txBody>
                    <a:bodyPr/>
                    <a:lstStyle/>
                    <a:p>
                      <a:pPr marL="0" marR="0" lvl="0" indent="0" algn="l" rtl="0">
                        <a:spcBef>
                          <a:spcPts val="0"/>
                        </a:spcBef>
                        <a:spcAft>
                          <a:spcPts val="0"/>
                        </a:spcAft>
                        <a:buNone/>
                      </a:pPr>
                      <a:r>
                        <a:rPr lang="en" sz="1000" b="1">
                          <a:latin typeface="Montserrat"/>
                          <a:ea typeface="Montserrat"/>
                          <a:cs typeface="Montserrat"/>
                          <a:sym typeface="Montserrat"/>
                        </a:rPr>
                        <a:t>TOTAL</a:t>
                      </a:r>
                      <a:endParaRPr sz="900">
                        <a:latin typeface="Montserrat"/>
                        <a:ea typeface="Montserrat"/>
                        <a:cs typeface="Montserrat"/>
                        <a:sym typeface="Montserrat"/>
                      </a:endParaRPr>
                    </a:p>
                  </a:txBody>
                  <a:tcPr marL="18287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$367,566,215</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$372,502,655</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$4,936,440</a:t>
                      </a:r>
                      <a:endParaRPr sz="900">
                        <a:latin typeface="Montserrat"/>
                        <a:ea typeface="Montserrat"/>
                        <a:cs typeface="Montserrat"/>
                        <a:sym typeface="Montserrat"/>
                      </a:endParaRPr>
                    </a:p>
                  </a:txBody>
                  <a:tcPr marL="2225" marR="2225" marT="2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3"/>
          <p:cNvSpPr txBox="1"/>
          <p:nvPr/>
        </p:nvSpPr>
        <p:spPr>
          <a:xfrm>
            <a:off x="628650" y="376015"/>
            <a:ext cx="6131100" cy="3186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94BC56"/>
              </a:buClr>
              <a:buSzPts val="2100"/>
              <a:buFont typeface="Arial"/>
              <a:buNone/>
            </a:pPr>
            <a:r>
              <a:rPr lang="en" sz="2300" b="1">
                <a:solidFill>
                  <a:srgbClr val="70AD47"/>
                </a:solidFill>
                <a:latin typeface="Montserrat"/>
                <a:ea typeface="Montserrat"/>
                <a:cs typeface="Montserrat"/>
                <a:sym typeface="Montserrat"/>
              </a:rPr>
              <a:t>Restricted Expenditure Changes</a:t>
            </a:r>
            <a:endParaRPr sz="2300" b="1">
              <a:solidFill>
                <a:srgbClr val="70AD47"/>
              </a:solidFill>
              <a:latin typeface="Montserrat"/>
              <a:ea typeface="Montserrat"/>
              <a:cs typeface="Montserrat"/>
              <a:sym typeface="Montserrat"/>
            </a:endParaRPr>
          </a:p>
        </p:txBody>
      </p:sp>
      <p:sp>
        <p:nvSpPr>
          <p:cNvPr id="321" name="Google Shape;321;p43"/>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fld id="{00000000-1234-1234-1234-123412341234}" type="slidenum">
              <a:rPr lang="en" sz="1100">
                <a:solidFill>
                  <a:srgbClr val="94BC56"/>
                </a:solidFill>
                <a:latin typeface="Montserrat"/>
                <a:ea typeface="Montserrat"/>
                <a:cs typeface="Montserrat"/>
                <a:sym typeface="Montserrat"/>
              </a:rPr>
              <a:t>12</a:t>
            </a:fld>
            <a:endParaRPr sz="1100">
              <a:solidFill>
                <a:srgbClr val="94BC56"/>
              </a:solidFill>
              <a:latin typeface="Arial"/>
              <a:ea typeface="Arial"/>
              <a:cs typeface="Arial"/>
              <a:sym typeface="Arial"/>
            </a:endParaRPr>
          </a:p>
        </p:txBody>
      </p:sp>
      <p:graphicFrame>
        <p:nvGraphicFramePr>
          <p:cNvPr id="322" name="Google Shape;322;p43"/>
          <p:cNvGraphicFramePr/>
          <p:nvPr/>
        </p:nvGraphicFramePr>
        <p:xfrm>
          <a:off x="628660" y="1067889"/>
          <a:ext cx="3000000" cy="3000000"/>
        </p:xfrm>
        <a:graphic>
          <a:graphicData uri="http://schemas.openxmlformats.org/drawingml/2006/table">
            <a:tbl>
              <a:tblPr>
                <a:noFill/>
                <a:tableStyleId>{7006AAC2-1B51-479B-B37D-F5ACAC60A00D}</a:tableStyleId>
              </a:tblPr>
              <a:tblGrid>
                <a:gridCol w="2289250">
                  <a:extLst>
                    <a:ext uri="{9D8B030D-6E8A-4147-A177-3AD203B41FA5}">
                      <a16:colId xmlns:a16="http://schemas.microsoft.com/office/drawing/2014/main" val="20000"/>
                    </a:ext>
                  </a:extLst>
                </a:gridCol>
                <a:gridCol w="1470575">
                  <a:extLst>
                    <a:ext uri="{9D8B030D-6E8A-4147-A177-3AD203B41FA5}">
                      <a16:colId xmlns:a16="http://schemas.microsoft.com/office/drawing/2014/main" val="20001"/>
                    </a:ext>
                  </a:extLst>
                </a:gridCol>
                <a:gridCol w="1607025">
                  <a:extLst>
                    <a:ext uri="{9D8B030D-6E8A-4147-A177-3AD203B41FA5}">
                      <a16:colId xmlns:a16="http://schemas.microsoft.com/office/drawing/2014/main" val="20002"/>
                    </a:ext>
                  </a:extLst>
                </a:gridCol>
                <a:gridCol w="1607025">
                  <a:extLst>
                    <a:ext uri="{9D8B030D-6E8A-4147-A177-3AD203B41FA5}">
                      <a16:colId xmlns:a16="http://schemas.microsoft.com/office/drawing/2014/main" val="20003"/>
                    </a:ext>
                  </a:extLst>
                </a:gridCol>
              </a:tblGrid>
              <a:tr h="341150">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Description</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2022-23 Adopted Budget</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2022-23 First Interim </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Variance</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extLst>
                  <a:ext uri="{0D108BD9-81ED-4DB2-BD59-A6C34878D82A}">
                    <a16:rowId xmlns:a16="http://schemas.microsoft.com/office/drawing/2014/main" val="10000"/>
                  </a:ext>
                </a:extLst>
              </a:tr>
              <a:tr h="35227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Certificated Salaries</a:t>
                      </a:r>
                      <a:endParaRPr sz="900">
                        <a:latin typeface="Montserrat"/>
                        <a:ea typeface="Montserrat"/>
                        <a:cs typeface="Montserrat"/>
                        <a:sym typeface="Montserrat"/>
                      </a:endParaRPr>
                    </a:p>
                  </a:txBody>
                  <a:tcPr marL="1828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$65,846,912</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$66,906,176</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$1,059,265</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227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Classified Salaries</a:t>
                      </a:r>
                      <a:endParaRPr sz="900">
                        <a:latin typeface="Montserrat"/>
                        <a:ea typeface="Montserrat"/>
                        <a:cs typeface="Montserrat"/>
                        <a:sym typeface="Montserrat"/>
                      </a:endParaRPr>
                    </a:p>
                  </a:txBody>
                  <a:tcPr marL="1828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$31,616,783</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$32,555,635</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$938,852</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227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Benefits</a:t>
                      </a:r>
                      <a:endParaRPr sz="900">
                        <a:latin typeface="Montserrat"/>
                        <a:ea typeface="Montserrat"/>
                        <a:cs typeface="Montserrat"/>
                        <a:sym typeface="Montserrat"/>
                      </a:endParaRPr>
                    </a:p>
                  </a:txBody>
                  <a:tcPr marL="1828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$89,430,083</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$91,201,020</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$1,770,936</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5227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Books &amp; Supplies</a:t>
                      </a:r>
                      <a:endParaRPr sz="900">
                        <a:latin typeface="Montserrat"/>
                        <a:ea typeface="Montserrat"/>
                        <a:cs typeface="Montserrat"/>
                        <a:sym typeface="Montserrat"/>
                      </a:endParaRPr>
                    </a:p>
                  </a:txBody>
                  <a:tcPr marL="1828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$21,326,015</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$44,698,607</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$23,372,592</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4267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Contracted Services &amp; Other Operating Expenses</a:t>
                      </a:r>
                      <a:endParaRPr sz="900">
                        <a:latin typeface="Montserrat"/>
                        <a:ea typeface="Montserrat"/>
                        <a:cs typeface="Montserrat"/>
                        <a:sym typeface="Montserrat"/>
                      </a:endParaRPr>
                    </a:p>
                  </a:txBody>
                  <a:tcPr marL="1828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$61,790,517</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$127,490,198</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$65,699,681</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5227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Capital Outlay</a:t>
                      </a:r>
                      <a:endParaRPr sz="900">
                        <a:latin typeface="Montserrat"/>
                        <a:ea typeface="Montserrat"/>
                        <a:cs typeface="Montserrat"/>
                        <a:sym typeface="Montserrat"/>
                      </a:endParaRPr>
                    </a:p>
                  </a:txBody>
                  <a:tcPr marL="1828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$5,400,251</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$36,351,903</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$30,951,651</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52275">
                <a:tc>
                  <a:txBody>
                    <a:bodyPr/>
                    <a:lstStyle/>
                    <a:p>
                      <a:pPr marL="0" marR="0" lvl="0" indent="0" algn="l" rtl="0">
                        <a:spcBef>
                          <a:spcPts val="0"/>
                        </a:spcBef>
                        <a:spcAft>
                          <a:spcPts val="0"/>
                        </a:spcAft>
                        <a:buNone/>
                      </a:pPr>
                      <a:r>
                        <a:rPr lang="en" sz="1000" i="0" u="none" strike="noStrike" cap="none">
                          <a:solidFill>
                            <a:srgbClr val="000000"/>
                          </a:solidFill>
                          <a:latin typeface="Montserrat"/>
                          <a:ea typeface="Montserrat"/>
                          <a:cs typeface="Montserrat"/>
                          <a:sym typeface="Montserrat"/>
                        </a:rPr>
                        <a:t>Indirect Charges</a:t>
                      </a:r>
                      <a:endParaRPr sz="900">
                        <a:latin typeface="Montserrat"/>
                        <a:ea typeface="Montserrat"/>
                        <a:cs typeface="Montserrat"/>
                        <a:sym typeface="Montserrat"/>
                      </a:endParaRPr>
                    </a:p>
                  </a:txBody>
                  <a:tcPr marL="1828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$7,088,334</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0" u="none" strike="noStrike" cap="none">
                          <a:solidFill>
                            <a:srgbClr val="000000"/>
                          </a:solidFill>
                          <a:latin typeface="Montserrat"/>
                          <a:ea typeface="Montserrat"/>
                          <a:cs typeface="Montserrat"/>
                          <a:sym typeface="Montserrat"/>
                        </a:rPr>
                        <a:t>$7,023,814</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CC0000"/>
                          </a:solidFill>
                          <a:latin typeface="Montserrat"/>
                          <a:ea typeface="Montserrat"/>
                          <a:cs typeface="Montserrat"/>
                          <a:sym typeface="Montserrat"/>
                        </a:rPr>
                        <a:t>-$64,520</a:t>
                      </a:r>
                      <a:endParaRPr sz="900">
                        <a:solidFill>
                          <a:srgbClr val="CC0000"/>
                        </a:solidFill>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52275">
                <a:tc>
                  <a:txBody>
                    <a:bodyPr/>
                    <a:lstStyle/>
                    <a:p>
                      <a:pPr marL="0" marR="0" lvl="0" indent="0" algn="l" rtl="0">
                        <a:spcBef>
                          <a:spcPts val="0"/>
                        </a:spcBef>
                        <a:spcAft>
                          <a:spcPts val="0"/>
                        </a:spcAft>
                        <a:buNone/>
                      </a:pPr>
                      <a:r>
                        <a:rPr lang="en" sz="1000" b="1">
                          <a:latin typeface="Montserrat"/>
                          <a:ea typeface="Montserrat"/>
                          <a:cs typeface="Montserrat"/>
                          <a:sym typeface="Montserrat"/>
                        </a:rPr>
                        <a:t>TOTAL</a:t>
                      </a:r>
                      <a:endParaRPr sz="900">
                        <a:latin typeface="Montserrat"/>
                        <a:ea typeface="Montserrat"/>
                        <a:cs typeface="Montserrat"/>
                        <a:sym typeface="Montserrat"/>
                      </a:endParaRPr>
                    </a:p>
                  </a:txBody>
                  <a:tcPr marL="1828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 </a:t>
                      </a:r>
                      <a:r>
                        <a:rPr lang="en" sz="1000" b="1">
                          <a:latin typeface="Montserrat"/>
                          <a:ea typeface="Montserrat"/>
                          <a:cs typeface="Montserrat"/>
                          <a:sym typeface="Montserrat"/>
                        </a:rPr>
                        <a:t>$282,498,895</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$406,227,353</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i="0" u="none" strike="noStrike" cap="none">
                          <a:solidFill>
                            <a:srgbClr val="000000"/>
                          </a:solidFill>
                          <a:latin typeface="Montserrat"/>
                          <a:ea typeface="Montserrat"/>
                          <a:cs typeface="Montserrat"/>
                          <a:sym typeface="Montserrat"/>
                        </a:rPr>
                        <a:t>$123,728,458</a:t>
                      </a:r>
                      <a:endParaRPr sz="900">
                        <a:latin typeface="Montserrat"/>
                        <a:ea typeface="Montserrat"/>
                        <a:cs typeface="Montserrat"/>
                        <a:sym typeface="Montserrat"/>
                      </a:endParaRPr>
                    </a:p>
                  </a:txBody>
                  <a:tcPr marL="2075" marR="2075" marT="2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p:nvPr/>
        </p:nvSpPr>
        <p:spPr>
          <a:xfrm>
            <a:off x="7132320" y="3780473"/>
            <a:ext cx="1705927" cy="1148715"/>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9" name="Google Shape;329;p44"/>
          <p:cNvSpPr txBox="1">
            <a:spLocks noGrp="1"/>
          </p:cNvSpPr>
          <p:nvPr>
            <p:ph type="title"/>
          </p:nvPr>
        </p:nvSpPr>
        <p:spPr>
          <a:xfrm>
            <a:off x="628653" y="315900"/>
            <a:ext cx="1969200" cy="3668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94BC56"/>
              </a:buClr>
              <a:buSzPts val="2600"/>
              <a:buFont typeface="Arial"/>
              <a:buNone/>
            </a:pPr>
            <a:r>
              <a:rPr lang="en" sz="2300"/>
              <a:t>2022-23 First Interim Report Compared to Adopted Budget</a:t>
            </a:r>
            <a:endParaRPr sz="2300">
              <a:solidFill>
                <a:srgbClr val="FF0000"/>
              </a:solidFill>
            </a:endParaRPr>
          </a:p>
        </p:txBody>
      </p:sp>
      <p:sp>
        <p:nvSpPr>
          <p:cNvPr id="330" name="Google Shape;330;p44"/>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fld id="{00000000-1234-1234-1234-123412341234}" type="slidenum">
              <a:rPr lang="en" sz="1100">
                <a:solidFill>
                  <a:srgbClr val="94BC56"/>
                </a:solidFill>
                <a:latin typeface="Montserrat"/>
                <a:ea typeface="Montserrat"/>
                <a:cs typeface="Montserrat"/>
                <a:sym typeface="Montserrat"/>
              </a:rPr>
              <a:t>13</a:t>
            </a:fld>
            <a:endParaRPr sz="1100">
              <a:solidFill>
                <a:srgbClr val="94BC56"/>
              </a:solidFill>
              <a:latin typeface="Arial"/>
              <a:ea typeface="Arial"/>
              <a:cs typeface="Arial"/>
              <a:sym typeface="Arial"/>
            </a:endParaRPr>
          </a:p>
        </p:txBody>
      </p:sp>
      <p:cxnSp>
        <p:nvCxnSpPr>
          <p:cNvPr id="331" name="Google Shape;331;p44"/>
          <p:cNvCxnSpPr/>
          <p:nvPr/>
        </p:nvCxnSpPr>
        <p:spPr>
          <a:xfrm>
            <a:off x="8515350" y="4614019"/>
            <a:ext cx="0" cy="176213"/>
          </a:xfrm>
          <a:prstGeom prst="straightConnector1">
            <a:avLst/>
          </a:prstGeom>
          <a:noFill/>
          <a:ln w="12700" cap="flat" cmpd="sng">
            <a:solidFill>
              <a:srgbClr val="DD5D43"/>
            </a:solidFill>
            <a:prstDash val="solid"/>
            <a:miter lim="800000"/>
            <a:headEnd type="none" w="sm" len="sm"/>
            <a:tailEnd type="none" w="sm" len="sm"/>
          </a:ln>
        </p:spPr>
      </p:cxnSp>
      <p:pic>
        <p:nvPicPr>
          <p:cNvPr id="332" name="Google Shape;332;p44"/>
          <p:cNvPicPr preferRelativeResize="0"/>
          <p:nvPr/>
        </p:nvPicPr>
        <p:blipFill rotWithShape="1">
          <a:blip r:embed="rId3">
            <a:alphaModFix/>
          </a:blip>
          <a:srcRect/>
          <a:stretch/>
        </p:blipFill>
        <p:spPr>
          <a:xfrm>
            <a:off x="2837391" y="399592"/>
            <a:ext cx="5677955" cy="1932915"/>
          </a:xfrm>
          <a:prstGeom prst="rect">
            <a:avLst/>
          </a:prstGeom>
          <a:noFill/>
          <a:ln>
            <a:noFill/>
          </a:ln>
        </p:spPr>
      </p:pic>
      <p:pic>
        <p:nvPicPr>
          <p:cNvPr id="333" name="Google Shape;333;p44"/>
          <p:cNvPicPr preferRelativeResize="0"/>
          <p:nvPr/>
        </p:nvPicPr>
        <p:blipFill rotWithShape="1">
          <a:blip r:embed="rId4">
            <a:alphaModFix/>
          </a:blip>
          <a:srcRect/>
          <a:stretch/>
        </p:blipFill>
        <p:spPr>
          <a:xfrm>
            <a:off x="2837391" y="2415405"/>
            <a:ext cx="5677953" cy="19140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5"/>
          <p:cNvSpPr txBox="1">
            <a:spLocks noGrp="1"/>
          </p:cNvSpPr>
          <p:nvPr>
            <p:ph type="title"/>
          </p:nvPr>
        </p:nvSpPr>
        <p:spPr>
          <a:xfrm>
            <a:off x="628649" y="347114"/>
            <a:ext cx="7797600" cy="507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94BC56"/>
              </a:buClr>
              <a:buSzPts val="3000"/>
              <a:buFont typeface="Arial"/>
              <a:buNone/>
            </a:pPr>
            <a:r>
              <a:rPr lang="en" sz="2300"/>
              <a:t>Multi-year Projection Revenue Assumptions</a:t>
            </a:r>
            <a:endParaRPr sz="2300"/>
          </a:p>
        </p:txBody>
      </p:sp>
      <p:sp>
        <p:nvSpPr>
          <p:cNvPr id="340" name="Google Shape;340;p45"/>
          <p:cNvSpPr/>
          <p:nvPr/>
        </p:nvSpPr>
        <p:spPr>
          <a:xfrm>
            <a:off x="628638" y="1057280"/>
            <a:ext cx="7886700" cy="3271800"/>
          </a:xfrm>
          <a:prstGeom prst="rect">
            <a:avLst/>
          </a:prstGeom>
          <a:noFill/>
          <a:ln>
            <a:noFill/>
          </a:ln>
        </p:spPr>
        <p:txBody>
          <a:bodyPr spcFirstLastPara="1" wrap="square" lIns="68575" tIns="34275" rIns="68575" bIns="34275" anchor="t" anchorCtr="0">
            <a:noAutofit/>
          </a:bodyPr>
          <a:lstStyle/>
          <a:p>
            <a:pPr marL="215900" marR="0" lvl="0" indent="-209550" algn="l" rtl="0">
              <a:lnSpc>
                <a:spcPct val="115000"/>
              </a:lnSpc>
              <a:spcBef>
                <a:spcPts val="0"/>
              </a:spcBef>
              <a:spcAft>
                <a:spcPts val="0"/>
              </a:spcAft>
              <a:buClr>
                <a:schemeClr val="dk1"/>
              </a:buClr>
              <a:buSzPts val="1500"/>
              <a:buFont typeface="Montserrat"/>
              <a:buChar char="•"/>
            </a:pPr>
            <a:r>
              <a:rPr lang="en" sz="1500" b="1">
                <a:solidFill>
                  <a:schemeClr val="dk1"/>
                </a:solidFill>
                <a:latin typeface="Montserrat"/>
                <a:ea typeface="Montserrat"/>
                <a:cs typeface="Montserrat"/>
                <a:sym typeface="Montserrat"/>
              </a:rPr>
              <a:t>2023-24 &amp; 2024-25 Unrestricted Revenue Assumptions</a:t>
            </a:r>
            <a:endParaRPr sz="1100">
              <a:latin typeface="Montserrat"/>
              <a:ea typeface="Montserrat"/>
              <a:cs typeface="Montserrat"/>
              <a:sym typeface="Montserrat"/>
            </a:endParaRPr>
          </a:p>
          <a:p>
            <a:pPr marL="393700" marR="0" lvl="1" indent="-127000" algn="l" rtl="0">
              <a:lnSpc>
                <a:spcPct val="115000"/>
              </a:lnSpc>
              <a:spcBef>
                <a:spcPts val="4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LCFF COLA of 5.38%, 4.02% respectively</a:t>
            </a:r>
            <a:endParaRPr sz="1100">
              <a:latin typeface="Montserrat"/>
              <a:ea typeface="Montserrat"/>
              <a:cs typeface="Montserrat"/>
              <a:sym typeface="Montserrat"/>
            </a:endParaRPr>
          </a:p>
          <a:p>
            <a:pPr marL="393700" marR="0" lvl="1" indent="-127000" algn="l" rtl="0">
              <a:lnSpc>
                <a:spcPct val="115000"/>
              </a:lnSpc>
              <a:spcBef>
                <a:spcPts val="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Federal, state and local revenues projected to remain constant. </a:t>
            </a:r>
            <a:endParaRPr sz="1100">
              <a:latin typeface="Montserrat"/>
              <a:ea typeface="Montserrat"/>
              <a:cs typeface="Montserrat"/>
              <a:sym typeface="Montserrat"/>
            </a:endParaRPr>
          </a:p>
          <a:p>
            <a:pPr marL="393700" marR="0" lvl="1" indent="-127000" algn="l" rtl="0">
              <a:lnSpc>
                <a:spcPct val="115000"/>
              </a:lnSpc>
              <a:spcBef>
                <a:spcPts val="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Contributions to Special Education were increased by $8.6M and 9.2M for projected expenditures per historical trends</a:t>
            </a:r>
            <a:endParaRPr sz="1100">
              <a:latin typeface="Montserrat"/>
              <a:ea typeface="Montserrat"/>
              <a:cs typeface="Montserrat"/>
              <a:sym typeface="Montserrat"/>
            </a:endParaRPr>
          </a:p>
          <a:p>
            <a:pPr marL="215900" marR="0" lvl="0" indent="-209550" algn="l" rtl="0">
              <a:lnSpc>
                <a:spcPct val="115000"/>
              </a:lnSpc>
              <a:spcBef>
                <a:spcPts val="1400"/>
              </a:spcBef>
              <a:spcAft>
                <a:spcPts val="0"/>
              </a:spcAft>
              <a:buClr>
                <a:schemeClr val="dk1"/>
              </a:buClr>
              <a:buSzPts val="1500"/>
              <a:buFont typeface="Montserrat"/>
              <a:buChar char="•"/>
            </a:pPr>
            <a:r>
              <a:rPr lang="en" sz="1500" b="1">
                <a:solidFill>
                  <a:schemeClr val="dk1"/>
                </a:solidFill>
                <a:latin typeface="Montserrat"/>
                <a:ea typeface="Montserrat"/>
                <a:cs typeface="Montserrat"/>
                <a:sym typeface="Montserrat"/>
              </a:rPr>
              <a:t>2023-24 &amp; 2024-25 Restricted Revenue Assumptions</a:t>
            </a:r>
            <a:endParaRPr sz="1100">
              <a:latin typeface="Montserrat"/>
              <a:ea typeface="Montserrat"/>
              <a:cs typeface="Montserrat"/>
              <a:sym typeface="Montserrat"/>
            </a:endParaRPr>
          </a:p>
          <a:p>
            <a:pPr marL="393700" marR="0" lvl="1" indent="-127000" algn="l" rtl="0">
              <a:lnSpc>
                <a:spcPct val="115000"/>
              </a:lnSpc>
              <a:spcBef>
                <a:spcPts val="4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Federal Revenue was reduced by $77M to remove 1x carryover funds for </a:t>
            </a:r>
            <a:r>
              <a:rPr lang="en" sz="1200" i="0" u="none" strike="noStrike" cap="none">
                <a:solidFill>
                  <a:srgbClr val="FF0000"/>
                </a:solidFill>
                <a:latin typeface="Montserrat"/>
                <a:ea typeface="Montserrat"/>
                <a:cs typeface="Montserrat"/>
                <a:sym typeface="Montserrat"/>
              </a:rPr>
              <a:t>Title I/II/III/IV, CSI, ESSER II/III, ELOG, and ASES</a:t>
            </a:r>
            <a:r>
              <a:rPr lang="en" sz="1200" i="0" u="none" strike="noStrike" cap="none">
                <a:solidFill>
                  <a:schemeClr val="dk1"/>
                </a:solidFill>
                <a:latin typeface="Montserrat"/>
                <a:ea typeface="Montserrat"/>
                <a:cs typeface="Montserrat"/>
                <a:sym typeface="Montserrat"/>
              </a:rPr>
              <a:t>. In FY 24-25 reduced by $43.2M to remove </a:t>
            </a:r>
            <a:r>
              <a:rPr lang="en" sz="1200" i="0" u="none" strike="noStrike" cap="none">
                <a:solidFill>
                  <a:srgbClr val="FF0000"/>
                </a:solidFill>
                <a:latin typeface="Montserrat"/>
                <a:ea typeface="Montserrat"/>
                <a:cs typeface="Montserrat"/>
                <a:sym typeface="Montserrat"/>
              </a:rPr>
              <a:t>ESSER III</a:t>
            </a:r>
            <a:r>
              <a:rPr lang="en" sz="1200" i="0" u="none" strike="noStrike" cap="none">
                <a:solidFill>
                  <a:schemeClr val="dk1"/>
                </a:solidFill>
                <a:latin typeface="Montserrat"/>
                <a:ea typeface="Montserrat"/>
                <a:cs typeface="Montserrat"/>
                <a:sym typeface="Montserrat"/>
              </a:rPr>
              <a:t> funds</a:t>
            </a:r>
            <a:endParaRPr sz="1100">
              <a:latin typeface="Montserrat"/>
              <a:ea typeface="Montserrat"/>
              <a:cs typeface="Montserrat"/>
              <a:sym typeface="Montserrat"/>
            </a:endParaRPr>
          </a:p>
          <a:p>
            <a:pPr marL="393700" marR="0" lvl="1" indent="-127000" algn="l" rtl="0">
              <a:lnSpc>
                <a:spcPct val="115000"/>
              </a:lnSpc>
              <a:spcBef>
                <a:spcPts val="8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State Revenue was reduced by $84.7M to remove carryover funds for </a:t>
            </a:r>
            <a:r>
              <a:rPr lang="en" sz="1200" i="0" u="none" strike="noStrike" cap="none">
                <a:solidFill>
                  <a:srgbClr val="FF0000"/>
                </a:solidFill>
                <a:latin typeface="Montserrat"/>
                <a:ea typeface="Montserrat"/>
                <a:cs typeface="Montserrat"/>
                <a:sym typeface="Montserrat"/>
              </a:rPr>
              <a:t>CCSPP Grant, CTE programs, ELOG</a:t>
            </a:r>
            <a:r>
              <a:rPr lang="en" sz="1200" i="0" u="none" strike="noStrike" cap="none">
                <a:solidFill>
                  <a:schemeClr val="dk1"/>
                </a:solidFill>
                <a:latin typeface="Montserrat"/>
                <a:ea typeface="Montserrat"/>
                <a:cs typeface="Montserrat"/>
                <a:sym typeface="Montserrat"/>
              </a:rPr>
              <a:t>, and the one-time </a:t>
            </a:r>
            <a:r>
              <a:rPr lang="en" sz="1200" i="0" u="none" strike="noStrike" cap="none">
                <a:solidFill>
                  <a:srgbClr val="FF0000"/>
                </a:solidFill>
                <a:latin typeface="Montserrat"/>
                <a:ea typeface="Montserrat"/>
                <a:cs typeface="Montserrat"/>
                <a:sym typeface="Montserrat"/>
              </a:rPr>
              <a:t>Learning Recovery Block Grant</a:t>
            </a:r>
            <a:r>
              <a:rPr lang="en" sz="1200" i="0" u="none" strike="noStrike" cap="none">
                <a:solidFill>
                  <a:schemeClr val="dk1"/>
                </a:solidFill>
                <a:latin typeface="Montserrat"/>
                <a:ea typeface="Montserrat"/>
                <a:cs typeface="Montserrat"/>
                <a:sym typeface="Montserrat"/>
              </a:rPr>
              <a:t> and </a:t>
            </a:r>
            <a:r>
              <a:rPr lang="en" sz="1200" i="0" u="none" strike="noStrike" cap="none">
                <a:solidFill>
                  <a:srgbClr val="FF0000"/>
                </a:solidFill>
                <a:latin typeface="Montserrat"/>
                <a:ea typeface="Montserrat"/>
                <a:cs typeface="Montserrat"/>
                <a:sym typeface="Montserrat"/>
              </a:rPr>
              <a:t>Arts Music Grant. </a:t>
            </a:r>
            <a:endParaRPr sz="1100">
              <a:solidFill>
                <a:srgbClr val="FF0000"/>
              </a:solidFill>
              <a:latin typeface="Montserrat"/>
              <a:ea typeface="Montserrat"/>
              <a:cs typeface="Montserrat"/>
              <a:sym typeface="Montserrat"/>
            </a:endParaRPr>
          </a:p>
          <a:p>
            <a:pPr marL="393700" marR="0" lvl="1" indent="-127000" algn="l" rtl="0">
              <a:lnSpc>
                <a:spcPct val="115000"/>
              </a:lnSpc>
              <a:spcBef>
                <a:spcPts val="8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Local Revenue is projected to decline $227K with the removal of one time funds</a:t>
            </a:r>
            <a:endParaRPr sz="1100">
              <a:latin typeface="Montserrat"/>
              <a:ea typeface="Montserrat"/>
              <a:cs typeface="Montserrat"/>
              <a:sym typeface="Montserrat"/>
            </a:endParaRPr>
          </a:p>
          <a:p>
            <a:pPr marL="393700" marR="0" lvl="1" indent="-127000" algn="l" rtl="0">
              <a:lnSpc>
                <a:spcPct val="115000"/>
              </a:lnSpc>
              <a:spcBef>
                <a:spcPts val="8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Contributions to Special Ed were increased by $8.6M and $9.2M respectively</a:t>
            </a:r>
            <a:endParaRPr sz="1100">
              <a:latin typeface="Montserrat"/>
              <a:ea typeface="Montserrat"/>
              <a:cs typeface="Montserrat"/>
              <a:sym typeface="Montserrat"/>
            </a:endParaRPr>
          </a:p>
          <a:p>
            <a:pPr marL="50800" marR="0" lvl="0" indent="25400" algn="l" rtl="0">
              <a:lnSpc>
                <a:spcPct val="115000"/>
              </a:lnSpc>
              <a:spcBef>
                <a:spcPts val="800"/>
              </a:spcBef>
              <a:spcAft>
                <a:spcPts val="0"/>
              </a:spcAft>
              <a:buClr>
                <a:schemeClr val="dk1"/>
              </a:buClr>
              <a:buSzPts val="1200"/>
              <a:buFont typeface="NTR"/>
              <a:buNone/>
            </a:pPr>
            <a:endParaRPr sz="1200">
              <a:solidFill>
                <a:schemeClr val="dk1"/>
              </a:solidFill>
              <a:latin typeface="Montserrat"/>
              <a:ea typeface="Montserrat"/>
              <a:cs typeface="Montserrat"/>
              <a:sym typeface="Montserrat"/>
            </a:endParaRPr>
          </a:p>
        </p:txBody>
      </p:sp>
      <p:sp>
        <p:nvSpPr>
          <p:cNvPr id="341" name="Google Shape;341;p45"/>
          <p:cNvSpPr/>
          <p:nvPr/>
        </p:nvSpPr>
        <p:spPr>
          <a:xfrm>
            <a:off x="4482913" y="2433250"/>
            <a:ext cx="178175"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p:txBody>
      </p:sp>
      <p:sp>
        <p:nvSpPr>
          <p:cNvPr id="342" name="Google Shape;342;p45"/>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fld id="{00000000-1234-1234-1234-123412341234}" type="slidenum">
              <a:rPr lang="en" sz="1100">
                <a:solidFill>
                  <a:srgbClr val="94BC56"/>
                </a:solidFill>
                <a:latin typeface="Montserrat"/>
                <a:ea typeface="Montserrat"/>
                <a:cs typeface="Montserrat"/>
                <a:sym typeface="Montserrat"/>
              </a:rPr>
              <a:t>14</a:t>
            </a:fld>
            <a:endParaRPr sz="1100">
              <a:solidFill>
                <a:srgbClr val="94BC56"/>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6"/>
          <p:cNvSpPr txBox="1">
            <a:spLocks noGrp="1"/>
          </p:cNvSpPr>
          <p:nvPr>
            <p:ph type="title"/>
          </p:nvPr>
        </p:nvSpPr>
        <p:spPr>
          <a:xfrm>
            <a:off x="628649" y="337219"/>
            <a:ext cx="8247600" cy="5079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94BC56"/>
              </a:buClr>
              <a:buSzPts val="3000"/>
              <a:buFont typeface="Arial"/>
              <a:buNone/>
            </a:pPr>
            <a:r>
              <a:rPr lang="en" sz="2300"/>
              <a:t>Multi-year Projection Expenditure Assumptions</a:t>
            </a:r>
            <a:endParaRPr sz="2300"/>
          </a:p>
        </p:txBody>
      </p:sp>
      <p:sp>
        <p:nvSpPr>
          <p:cNvPr id="349" name="Google Shape;349;p46"/>
          <p:cNvSpPr/>
          <p:nvPr/>
        </p:nvSpPr>
        <p:spPr>
          <a:xfrm>
            <a:off x="628650" y="1057285"/>
            <a:ext cx="7975800" cy="3141300"/>
          </a:xfrm>
          <a:prstGeom prst="rect">
            <a:avLst/>
          </a:prstGeom>
          <a:noFill/>
          <a:ln>
            <a:noFill/>
          </a:ln>
        </p:spPr>
        <p:txBody>
          <a:bodyPr spcFirstLastPara="1" wrap="square" lIns="68575" tIns="34275" rIns="68575" bIns="34275" anchor="t" anchorCtr="0">
            <a:noAutofit/>
          </a:bodyPr>
          <a:lstStyle/>
          <a:p>
            <a:pPr marL="215900" marR="0" lvl="0" indent="-209550" algn="l" rtl="0">
              <a:lnSpc>
                <a:spcPct val="115000"/>
              </a:lnSpc>
              <a:spcBef>
                <a:spcPts val="0"/>
              </a:spcBef>
              <a:spcAft>
                <a:spcPts val="0"/>
              </a:spcAft>
              <a:buClr>
                <a:schemeClr val="dk1"/>
              </a:buClr>
              <a:buSzPts val="1500"/>
              <a:buFont typeface="Montserrat"/>
              <a:buChar char="•"/>
            </a:pPr>
            <a:r>
              <a:rPr lang="en" sz="1500" b="1">
                <a:solidFill>
                  <a:schemeClr val="dk1"/>
                </a:solidFill>
                <a:latin typeface="Montserrat"/>
                <a:ea typeface="Montserrat"/>
                <a:cs typeface="Montserrat"/>
                <a:sym typeface="Montserrat"/>
              </a:rPr>
              <a:t>2023-24 &amp; 2024-25 Unrestricted Expenditure Assumptions</a:t>
            </a:r>
            <a:endParaRPr sz="1200">
              <a:solidFill>
                <a:schemeClr val="dk1"/>
              </a:solidFill>
              <a:latin typeface="Montserrat"/>
              <a:ea typeface="Montserrat"/>
              <a:cs typeface="Montserrat"/>
              <a:sym typeface="Montserrat"/>
            </a:endParaRPr>
          </a:p>
          <a:p>
            <a:pPr marL="393700" marR="0" lvl="1" indent="-127000" algn="l" rtl="0">
              <a:lnSpc>
                <a:spcPct val="115000"/>
              </a:lnSpc>
              <a:spcBef>
                <a:spcPts val="4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Certificated salaries – Step and column, 6 FTE reduction for projected enrollment declines, removal of 3 PD days from 22-23, and adjustment for 1x vacancy savings</a:t>
            </a:r>
            <a:endParaRPr sz="1100">
              <a:latin typeface="Montserrat"/>
              <a:ea typeface="Montserrat"/>
              <a:cs typeface="Montserrat"/>
              <a:sym typeface="Montserrat"/>
            </a:endParaRPr>
          </a:p>
          <a:p>
            <a:pPr marL="393700" marR="0" lvl="1" indent="-127000" algn="l" rtl="0">
              <a:lnSpc>
                <a:spcPct val="115000"/>
              </a:lnSpc>
              <a:spcBef>
                <a:spcPts val="9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Classified Salaries – Step and column, adding back 1x vacancy savings, removal of 1x settlement agreement costs</a:t>
            </a:r>
            <a:endParaRPr sz="1100">
              <a:latin typeface="Montserrat"/>
              <a:ea typeface="Montserrat"/>
              <a:cs typeface="Montserrat"/>
              <a:sym typeface="Montserrat"/>
            </a:endParaRPr>
          </a:p>
          <a:p>
            <a:pPr marL="393700" marR="0" lvl="1" indent="-127000" algn="l" rtl="0">
              <a:lnSpc>
                <a:spcPct val="115000"/>
              </a:lnSpc>
              <a:spcBef>
                <a:spcPts val="9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Benefits - adding back 1x savings, increases in dental for all units, projected 8% increase in health benefits, adjustments per salary adjustments described above </a:t>
            </a:r>
            <a:endParaRPr sz="1100">
              <a:latin typeface="Montserrat"/>
              <a:ea typeface="Montserrat"/>
              <a:cs typeface="Montserrat"/>
              <a:sym typeface="Montserrat"/>
            </a:endParaRPr>
          </a:p>
          <a:p>
            <a:pPr marL="393700" marR="0" lvl="1" indent="-127000" algn="l" rtl="0">
              <a:lnSpc>
                <a:spcPct val="115000"/>
              </a:lnSpc>
              <a:spcBef>
                <a:spcPts val="9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Books and Supplies -  net decrease in 23-24 due to the add back of the 1x FRP textbook reduction offset by the removal of 1x carryover textbook purchase and removal of  S&amp;C carryover funds. Increase in 24-25 for increased supplemental and concentration funds.</a:t>
            </a:r>
            <a:endParaRPr sz="1100">
              <a:latin typeface="Montserrat"/>
              <a:ea typeface="Montserrat"/>
              <a:cs typeface="Montserrat"/>
              <a:sym typeface="Montserrat"/>
            </a:endParaRPr>
          </a:p>
          <a:p>
            <a:pPr marL="393700" marR="0" lvl="1" indent="-127000" algn="l" rtl="0">
              <a:lnSpc>
                <a:spcPct val="115000"/>
              </a:lnSpc>
              <a:spcBef>
                <a:spcPts val="9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Services have been decreased by $938K to account for the removal of 1x district </a:t>
            </a:r>
            <a:r>
              <a:rPr lang="en" sz="1200">
                <a:solidFill>
                  <a:schemeClr val="dk1"/>
                </a:solidFill>
                <a:latin typeface="Montserrat"/>
                <a:ea typeface="Montserrat"/>
                <a:cs typeface="Montserrat"/>
                <a:sym typeface="Montserrat"/>
              </a:rPr>
              <a:t>areas of need </a:t>
            </a:r>
            <a:r>
              <a:rPr lang="en" sz="1200" i="0" u="none" strike="noStrike" cap="none">
                <a:solidFill>
                  <a:schemeClr val="dk1"/>
                </a:solidFill>
                <a:latin typeface="Montserrat"/>
                <a:ea typeface="Montserrat"/>
                <a:cs typeface="Montserrat"/>
                <a:sym typeface="Montserrat"/>
              </a:rPr>
              <a:t>budgeted in 22-23 and increase in 24-25 for projected increases in supplemental and concentration funds.</a:t>
            </a:r>
            <a:endParaRPr sz="1200">
              <a:solidFill>
                <a:schemeClr val="dk1"/>
              </a:solidFill>
              <a:latin typeface="Montserrat"/>
              <a:ea typeface="Montserrat"/>
              <a:cs typeface="Montserrat"/>
              <a:sym typeface="Montserrat"/>
            </a:endParaRPr>
          </a:p>
        </p:txBody>
      </p:sp>
      <p:sp>
        <p:nvSpPr>
          <p:cNvPr id="350" name="Google Shape;350;p46"/>
          <p:cNvSpPr/>
          <p:nvPr/>
        </p:nvSpPr>
        <p:spPr>
          <a:xfrm>
            <a:off x="4482913" y="2433250"/>
            <a:ext cx="178175"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p:txBody>
      </p:sp>
      <p:sp>
        <p:nvSpPr>
          <p:cNvPr id="351" name="Google Shape;351;p46"/>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fld id="{00000000-1234-1234-1234-123412341234}" type="slidenum">
              <a:rPr lang="en" sz="1100">
                <a:solidFill>
                  <a:srgbClr val="94BC56"/>
                </a:solidFill>
                <a:latin typeface="Montserrat"/>
                <a:ea typeface="Montserrat"/>
                <a:cs typeface="Montserrat"/>
                <a:sym typeface="Montserrat"/>
              </a:rPr>
              <a:t>15</a:t>
            </a:fld>
            <a:endParaRPr sz="1100">
              <a:solidFill>
                <a:srgbClr val="94BC56"/>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7"/>
          <p:cNvSpPr txBox="1">
            <a:spLocks noGrp="1"/>
          </p:cNvSpPr>
          <p:nvPr>
            <p:ph type="title"/>
          </p:nvPr>
        </p:nvSpPr>
        <p:spPr>
          <a:xfrm>
            <a:off x="628649" y="347114"/>
            <a:ext cx="7522500" cy="5079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94BC56"/>
              </a:buClr>
              <a:buSzPts val="3000"/>
              <a:buFont typeface="Arial"/>
              <a:buNone/>
            </a:pPr>
            <a:r>
              <a:rPr lang="en" sz="2300"/>
              <a:t>Multi-year Projection Expenditure Assumptions</a:t>
            </a:r>
            <a:endParaRPr sz="2300"/>
          </a:p>
        </p:txBody>
      </p:sp>
      <p:sp>
        <p:nvSpPr>
          <p:cNvPr id="358" name="Google Shape;358;p47"/>
          <p:cNvSpPr/>
          <p:nvPr/>
        </p:nvSpPr>
        <p:spPr>
          <a:xfrm>
            <a:off x="628650" y="1057275"/>
            <a:ext cx="8025000" cy="3114000"/>
          </a:xfrm>
          <a:prstGeom prst="rect">
            <a:avLst/>
          </a:prstGeom>
          <a:noFill/>
          <a:ln>
            <a:noFill/>
          </a:ln>
        </p:spPr>
        <p:txBody>
          <a:bodyPr spcFirstLastPara="1" wrap="square" lIns="68575" tIns="34275" rIns="68575" bIns="34275" anchor="t" anchorCtr="0">
            <a:noAutofit/>
          </a:bodyPr>
          <a:lstStyle/>
          <a:p>
            <a:pPr marL="215900" marR="0" lvl="0" indent="-209550" algn="l" rtl="0">
              <a:lnSpc>
                <a:spcPct val="115000"/>
              </a:lnSpc>
              <a:spcBef>
                <a:spcPts val="0"/>
              </a:spcBef>
              <a:spcAft>
                <a:spcPts val="0"/>
              </a:spcAft>
              <a:buClr>
                <a:schemeClr val="dk1"/>
              </a:buClr>
              <a:buSzPts val="1500"/>
              <a:buFont typeface="Montserrat"/>
              <a:buChar char="•"/>
            </a:pPr>
            <a:r>
              <a:rPr lang="en" sz="1500" b="1">
                <a:solidFill>
                  <a:schemeClr val="dk1"/>
                </a:solidFill>
                <a:latin typeface="Montserrat"/>
                <a:ea typeface="Montserrat"/>
                <a:cs typeface="Montserrat"/>
                <a:sym typeface="Montserrat"/>
              </a:rPr>
              <a:t>2023-24 &amp; 2024-25 Restricted Expenditure Assumptions</a:t>
            </a:r>
            <a:endParaRPr sz="1200">
              <a:solidFill>
                <a:schemeClr val="dk1"/>
              </a:solidFill>
              <a:latin typeface="Montserrat"/>
              <a:ea typeface="Montserrat"/>
              <a:cs typeface="Montserrat"/>
              <a:sym typeface="Montserrat"/>
            </a:endParaRPr>
          </a:p>
          <a:p>
            <a:pPr marL="393700" marR="0" lvl="1" indent="-127000" algn="l" rtl="0">
              <a:lnSpc>
                <a:spcPct val="115000"/>
              </a:lnSpc>
              <a:spcBef>
                <a:spcPts val="9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Certificated and Classified Salaries - step and column costs, removal of 1x expenditures offset by additional special education positions. In FY 24-25, adjustments include removal of </a:t>
            </a:r>
            <a:r>
              <a:rPr lang="en" sz="1200" i="0" u="none" strike="noStrike" cap="none">
                <a:solidFill>
                  <a:srgbClr val="FF0000"/>
                </a:solidFill>
                <a:latin typeface="Montserrat"/>
                <a:ea typeface="Montserrat"/>
                <a:cs typeface="Montserrat"/>
                <a:sym typeface="Montserrat"/>
              </a:rPr>
              <a:t>ESSER III </a:t>
            </a:r>
            <a:r>
              <a:rPr lang="en" sz="1200" i="0" u="none" strike="noStrike" cap="none">
                <a:solidFill>
                  <a:schemeClr val="dk1"/>
                </a:solidFill>
                <a:latin typeface="Montserrat"/>
                <a:ea typeface="Montserrat"/>
                <a:cs typeface="Montserrat"/>
                <a:sym typeface="Montserrat"/>
              </a:rPr>
              <a:t>offset by district </a:t>
            </a:r>
            <a:r>
              <a:rPr lang="en" sz="1200">
                <a:solidFill>
                  <a:schemeClr val="dk1"/>
                </a:solidFill>
                <a:latin typeface="Montserrat"/>
                <a:ea typeface="Montserrat"/>
                <a:cs typeface="Montserrat"/>
                <a:sym typeface="Montserrat"/>
              </a:rPr>
              <a:t>areas of need </a:t>
            </a:r>
            <a:r>
              <a:rPr lang="en" sz="1200" i="0" u="none" strike="noStrike" cap="none">
                <a:solidFill>
                  <a:schemeClr val="dk1"/>
                </a:solidFill>
                <a:latin typeface="Montserrat"/>
                <a:ea typeface="Montserrat"/>
                <a:cs typeface="Montserrat"/>
                <a:sym typeface="Montserrat"/>
              </a:rPr>
              <a:t>positions budgeted under </a:t>
            </a:r>
            <a:r>
              <a:rPr lang="en" sz="1200" i="0" u="none" strike="noStrike" cap="none">
                <a:solidFill>
                  <a:srgbClr val="FF0000"/>
                </a:solidFill>
                <a:latin typeface="Montserrat"/>
                <a:ea typeface="Montserrat"/>
                <a:cs typeface="Montserrat"/>
                <a:sym typeface="Montserrat"/>
              </a:rPr>
              <a:t>L</a:t>
            </a:r>
            <a:r>
              <a:rPr lang="en" sz="1200">
                <a:solidFill>
                  <a:srgbClr val="FF0000"/>
                </a:solidFill>
                <a:latin typeface="Montserrat"/>
                <a:ea typeface="Montserrat"/>
                <a:cs typeface="Montserrat"/>
                <a:sym typeface="Montserrat"/>
              </a:rPr>
              <a:t>earning Recovery </a:t>
            </a:r>
            <a:r>
              <a:rPr lang="en" sz="1200" i="0" u="none" strike="noStrike" cap="none">
                <a:solidFill>
                  <a:schemeClr val="dk1"/>
                </a:solidFill>
                <a:latin typeface="Montserrat"/>
                <a:ea typeface="Montserrat"/>
                <a:cs typeface="Montserrat"/>
                <a:sym typeface="Montserrat"/>
              </a:rPr>
              <a:t>and </a:t>
            </a:r>
            <a:r>
              <a:rPr lang="en" sz="1200" i="0" u="none" strike="noStrike" cap="none">
                <a:solidFill>
                  <a:srgbClr val="FF0000"/>
                </a:solidFill>
                <a:latin typeface="Montserrat"/>
                <a:ea typeface="Montserrat"/>
                <a:cs typeface="Montserrat"/>
                <a:sym typeface="Montserrat"/>
              </a:rPr>
              <a:t>Arts Music Block</a:t>
            </a:r>
            <a:r>
              <a:rPr lang="en" sz="1200" i="0" u="none" strike="noStrike" cap="none">
                <a:solidFill>
                  <a:schemeClr val="dk1"/>
                </a:solidFill>
                <a:latin typeface="Montserrat"/>
                <a:ea typeface="Montserrat"/>
                <a:cs typeface="Montserrat"/>
                <a:sym typeface="Montserrat"/>
              </a:rPr>
              <a:t> grants.</a:t>
            </a:r>
            <a:endParaRPr sz="1100">
              <a:latin typeface="Montserrat"/>
              <a:ea typeface="Montserrat"/>
              <a:cs typeface="Montserrat"/>
              <a:sym typeface="Montserrat"/>
            </a:endParaRPr>
          </a:p>
          <a:p>
            <a:pPr marL="393700" marR="0" lvl="1" indent="-127000" algn="l" rtl="0">
              <a:lnSpc>
                <a:spcPct val="115000"/>
              </a:lnSpc>
              <a:spcBef>
                <a:spcPts val="9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Benefits – adjustments in FY 23-24 and 24-25 to reflect the salary changes noted above</a:t>
            </a:r>
            <a:r>
              <a:rPr lang="en" sz="1200">
                <a:solidFill>
                  <a:schemeClr val="dk1"/>
                </a:solidFill>
                <a:latin typeface="Montserrat"/>
                <a:ea typeface="Montserrat"/>
                <a:cs typeface="Montserrat"/>
                <a:sym typeface="Montserrat"/>
              </a:rPr>
              <a:t> and</a:t>
            </a:r>
            <a:r>
              <a:rPr lang="en" sz="1200" i="0" u="none" strike="noStrike" cap="none">
                <a:solidFill>
                  <a:schemeClr val="dk1"/>
                </a:solidFill>
                <a:latin typeface="Montserrat"/>
                <a:ea typeface="Montserrat"/>
                <a:cs typeface="Montserrat"/>
                <a:sym typeface="Montserrat"/>
              </a:rPr>
              <a:t> </a:t>
            </a:r>
            <a:r>
              <a:rPr lang="en" sz="1200">
                <a:solidFill>
                  <a:schemeClr val="dk1"/>
                </a:solidFill>
                <a:latin typeface="Montserrat"/>
                <a:ea typeface="Montserrat"/>
                <a:cs typeface="Montserrat"/>
                <a:sym typeface="Montserrat"/>
              </a:rPr>
              <a:t>a</a:t>
            </a:r>
            <a:r>
              <a:rPr lang="en" sz="1200" i="0" u="none" strike="noStrike" cap="none">
                <a:solidFill>
                  <a:schemeClr val="dk1"/>
                </a:solidFill>
                <a:latin typeface="Montserrat"/>
                <a:ea typeface="Montserrat"/>
                <a:cs typeface="Montserrat"/>
                <a:sym typeface="Montserrat"/>
              </a:rPr>
              <a:t> projected 8% additional increase for health benefits</a:t>
            </a:r>
            <a:endParaRPr sz="1100">
              <a:latin typeface="Montserrat"/>
              <a:ea typeface="Montserrat"/>
              <a:cs typeface="Montserrat"/>
              <a:sym typeface="Montserrat"/>
            </a:endParaRPr>
          </a:p>
          <a:p>
            <a:pPr marL="393700" marR="0" lvl="1" indent="-127000" algn="l" rtl="0">
              <a:lnSpc>
                <a:spcPct val="115000"/>
              </a:lnSpc>
              <a:spcBef>
                <a:spcPts val="9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Books and Supplies – Decrease due to removal of 1x carryover funds and grant funds including </a:t>
            </a:r>
            <a:r>
              <a:rPr lang="en" sz="1200" i="0" u="none" strike="noStrike" cap="none">
                <a:solidFill>
                  <a:srgbClr val="FF0000"/>
                </a:solidFill>
                <a:latin typeface="Montserrat"/>
                <a:ea typeface="Montserrat"/>
                <a:cs typeface="Montserrat"/>
                <a:sym typeface="Montserrat"/>
              </a:rPr>
              <a:t>Title I/II/III/IV, ESSER III,  and ELOG.</a:t>
            </a:r>
            <a:r>
              <a:rPr lang="en" sz="1200" i="0" u="none" strike="noStrike" cap="none">
                <a:solidFill>
                  <a:schemeClr val="dk1"/>
                </a:solidFill>
                <a:latin typeface="Montserrat"/>
                <a:ea typeface="Montserrat"/>
                <a:cs typeface="Montserrat"/>
                <a:sym typeface="Montserrat"/>
              </a:rPr>
              <a:t> Adjustment also includes increase to special education materials and supplies</a:t>
            </a:r>
            <a:endParaRPr sz="1100">
              <a:latin typeface="Montserrat"/>
              <a:ea typeface="Montserrat"/>
              <a:cs typeface="Montserrat"/>
              <a:sym typeface="Montserrat"/>
            </a:endParaRPr>
          </a:p>
          <a:p>
            <a:pPr marL="393700" marR="0" lvl="1" indent="-127000" algn="l" rtl="0">
              <a:lnSpc>
                <a:spcPct val="115000"/>
              </a:lnSpc>
              <a:spcBef>
                <a:spcPts val="9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Services – Decrease due to removal of 1x carryover funds including </a:t>
            </a:r>
            <a:r>
              <a:rPr lang="en" sz="1200" i="0" u="none" strike="noStrike" cap="none">
                <a:solidFill>
                  <a:srgbClr val="FF0000"/>
                </a:solidFill>
                <a:latin typeface="Montserrat"/>
                <a:ea typeface="Montserrat"/>
                <a:cs typeface="Montserrat"/>
                <a:sym typeface="Montserrat"/>
              </a:rPr>
              <a:t>ESSER III, ELOG, CSI, Title I/II/III/IV, ELOP</a:t>
            </a:r>
            <a:r>
              <a:rPr lang="en" sz="1200" i="0" u="none" strike="noStrike" cap="none">
                <a:solidFill>
                  <a:schemeClr val="dk1"/>
                </a:solidFill>
                <a:latin typeface="Montserrat"/>
                <a:ea typeface="Montserrat"/>
                <a:cs typeface="Montserrat"/>
                <a:sym typeface="Montserrat"/>
              </a:rPr>
              <a:t> and special education services adjustments</a:t>
            </a:r>
            <a:endParaRPr sz="1100">
              <a:latin typeface="Montserrat"/>
              <a:ea typeface="Montserrat"/>
              <a:cs typeface="Montserrat"/>
              <a:sym typeface="Montserrat"/>
            </a:endParaRPr>
          </a:p>
          <a:p>
            <a:pPr marL="393700" marR="0" lvl="1" indent="-50800" algn="l" rtl="0">
              <a:lnSpc>
                <a:spcPct val="115000"/>
              </a:lnSpc>
              <a:spcBef>
                <a:spcPts val="900"/>
              </a:spcBef>
              <a:spcAft>
                <a:spcPts val="0"/>
              </a:spcAft>
              <a:buClr>
                <a:schemeClr val="dk1"/>
              </a:buClr>
              <a:buSzPts val="1200"/>
              <a:buFont typeface="NTR"/>
              <a:buNone/>
            </a:pPr>
            <a:endParaRPr sz="1200" i="0" u="none" strike="noStrike" cap="none">
              <a:solidFill>
                <a:schemeClr val="dk1"/>
              </a:solidFill>
              <a:latin typeface="Montserrat"/>
              <a:ea typeface="Montserrat"/>
              <a:cs typeface="Montserrat"/>
              <a:sym typeface="Montserrat"/>
            </a:endParaRPr>
          </a:p>
        </p:txBody>
      </p:sp>
      <p:sp>
        <p:nvSpPr>
          <p:cNvPr id="359" name="Google Shape;359;p47"/>
          <p:cNvSpPr/>
          <p:nvPr/>
        </p:nvSpPr>
        <p:spPr>
          <a:xfrm>
            <a:off x="4482913" y="2433250"/>
            <a:ext cx="178175"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p:txBody>
      </p:sp>
      <p:sp>
        <p:nvSpPr>
          <p:cNvPr id="360" name="Google Shape;360;p47"/>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fld id="{00000000-1234-1234-1234-123412341234}" type="slidenum">
              <a:rPr lang="en" sz="1100">
                <a:solidFill>
                  <a:srgbClr val="94BC56"/>
                </a:solidFill>
                <a:latin typeface="Montserrat"/>
                <a:ea typeface="Montserrat"/>
                <a:cs typeface="Montserrat"/>
                <a:sym typeface="Montserrat"/>
              </a:rPr>
              <a:t>16</a:t>
            </a:fld>
            <a:endParaRPr sz="1100">
              <a:solidFill>
                <a:srgbClr val="94BC56"/>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8"/>
          <p:cNvSpPr txBox="1">
            <a:spLocks noGrp="1"/>
          </p:cNvSpPr>
          <p:nvPr>
            <p:ph type="title"/>
          </p:nvPr>
        </p:nvSpPr>
        <p:spPr>
          <a:xfrm>
            <a:off x="628650" y="344450"/>
            <a:ext cx="7886700" cy="5154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94BC56"/>
              </a:buClr>
              <a:buSzPts val="3000"/>
              <a:buFont typeface="Arial"/>
              <a:buNone/>
            </a:pPr>
            <a:r>
              <a:rPr lang="en" sz="2300"/>
              <a:t>General Fund Multi-Year Projections</a:t>
            </a:r>
            <a:endParaRPr sz="2300"/>
          </a:p>
        </p:txBody>
      </p:sp>
      <p:pic>
        <p:nvPicPr>
          <p:cNvPr id="366" name="Google Shape;366;p48"/>
          <p:cNvPicPr preferRelativeResize="0"/>
          <p:nvPr/>
        </p:nvPicPr>
        <p:blipFill rotWithShape="1">
          <a:blip r:embed="rId3">
            <a:alphaModFix/>
          </a:blip>
          <a:srcRect/>
          <a:stretch/>
        </p:blipFill>
        <p:spPr>
          <a:xfrm>
            <a:off x="628650" y="1057275"/>
            <a:ext cx="8049150" cy="3000275"/>
          </a:xfrm>
          <a:prstGeom prst="rect">
            <a:avLst/>
          </a:prstGeom>
          <a:noFill/>
          <a:ln>
            <a:noFill/>
          </a:ln>
        </p:spPr>
      </p:pic>
      <p:sp>
        <p:nvSpPr>
          <p:cNvPr id="367" name="Google Shape;367;p48"/>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17</a:t>
            </a:fld>
            <a:endParaRPr sz="1100" i="0" u="none" strike="noStrike" cap="none">
              <a:solidFill>
                <a:srgbClr val="94BC56"/>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9"/>
          <p:cNvSpPr txBox="1">
            <a:spLocks noGrp="1"/>
          </p:cNvSpPr>
          <p:nvPr>
            <p:ph type="title"/>
          </p:nvPr>
        </p:nvSpPr>
        <p:spPr>
          <a:xfrm>
            <a:off x="628650" y="262219"/>
            <a:ext cx="7886700" cy="7950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ESSER III Funded Positions</a:t>
            </a:r>
            <a:endParaRPr/>
          </a:p>
        </p:txBody>
      </p:sp>
      <p:sp>
        <p:nvSpPr>
          <p:cNvPr id="373" name="Google Shape;373;p49"/>
          <p:cNvSpPr txBox="1">
            <a:spLocks noGrp="1"/>
          </p:cNvSpPr>
          <p:nvPr>
            <p:ph type="body" idx="1"/>
          </p:nvPr>
        </p:nvSpPr>
        <p:spPr>
          <a:xfrm>
            <a:off x="628650" y="995531"/>
            <a:ext cx="7886700" cy="3284400"/>
          </a:xfrm>
          <a:prstGeom prst="rect">
            <a:avLst/>
          </a:prstGeom>
        </p:spPr>
        <p:txBody>
          <a:bodyPr spcFirstLastPara="1" wrap="square" lIns="68575" tIns="34275" rIns="68575" bIns="34275" anchor="t" anchorCtr="0">
            <a:normAutofit/>
          </a:bodyPr>
          <a:lstStyle/>
          <a:p>
            <a:pPr marL="215900" marR="0" lvl="0" indent="-196850" algn="l" rtl="0">
              <a:lnSpc>
                <a:spcPct val="115000"/>
              </a:lnSpc>
              <a:spcBef>
                <a:spcPts val="1000"/>
              </a:spcBef>
              <a:spcAft>
                <a:spcPts val="0"/>
              </a:spcAft>
              <a:buClr>
                <a:schemeClr val="dk1"/>
              </a:buClr>
              <a:buSzPts val="1500"/>
              <a:buFont typeface="Montserrat"/>
              <a:buChar char="•"/>
            </a:pPr>
            <a:r>
              <a:rPr lang="en" sz="1500"/>
              <a:t>Counselors</a:t>
            </a:r>
            <a:endParaRPr sz="1500"/>
          </a:p>
          <a:p>
            <a:pPr marL="215900" marR="0" lvl="0" indent="-196850" algn="l" rtl="0">
              <a:lnSpc>
                <a:spcPct val="115000"/>
              </a:lnSpc>
              <a:spcBef>
                <a:spcPts val="1000"/>
              </a:spcBef>
              <a:spcAft>
                <a:spcPts val="0"/>
              </a:spcAft>
              <a:buClr>
                <a:schemeClr val="dk1"/>
              </a:buClr>
              <a:buSzPts val="1500"/>
              <a:buFont typeface="Montserrat"/>
              <a:buChar char="•"/>
            </a:pPr>
            <a:r>
              <a:rPr lang="en" sz="1500"/>
              <a:t>Nurses</a:t>
            </a:r>
            <a:endParaRPr sz="1500"/>
          </a:p>
          <a:p>
            <a:pPr marL="215900" marR="0" lvl="0" indent="-196850" algn="l" rtl="0">
              <a:lnSpc>
                <a:spcPct val="115000"/>
              </a:lnSpc>
              <a:spcBef>
                <a:spcPts val="1000"/>
              </a:spcBef>
              <a:spcAft>
                <a:spcPts val="0"/>
              </a:spcAft>
              <a:buClr>
                <a:schemeClr val="dk1"/>
              </a:buClr>
              <a:buSzPts val="1500"/>
              <a:buFont typeface="Montserrat"/>
              <a:buChar char="•"/>
            </a:pPr>
            <a:r>
              <a:rPr lang="en" sz="1500"/>
              <a:t>Psychologists</a:t>
            </a:r>
            <a:endParaRPr sz="1500"/>
          </a:p>
          <a:p>
            <a:pPr marL="215900" marR="0" lvl="0" indent="-196850" algn="l" rtl="0">
              <a:lnSpc>
                <a:spcPct val="115000"/>
              </a:lnSpc>
              <a:spcBef>
                <a:spcPts val="1000"/>
              </a:spcBef>
              <a:spcAft>
                <a:spcPts val="0"/>
              </a:spcAft>
              <a:buClr>
                <a:schemeClr val="dk1"/>
              </a:buClr>
              <a:buSzPts val="1500"/>
              <a:buFont typeface="Montserrat"/>
              <a:buChar char="•"/>
            </a:pPr>
            <a:r>
              <a:rPr lang="en" sz="1500"/>
              <a:t>Behavior Analysts</a:t>
            </a:r>
            <a:endParaRPr sz="1500"/>
          </a:p>
          <a:p>
            <a:pPr marL="215900" marR="0" lvl="0" indent="-196850" algn="l" rtl="0">
              <a:lnSpc>
                <a:spcPct val="115000"/>
              </a:lnSpc>
              <a:spcBef>
                <a:spcPts val="1000"/>
              </a:spcBef>
              <a:spcAft>
                <a:spcPts val="0"/>
              </a:spcAft>
              <a:buClr>
                <a:schemeClr val="dk1"/>
              </a:buClr>
              <a:buSzPts val="1500"/>
              <a:buFont typeface="Montserrat"/>
              <a:buChar char="•"/>
            </a:pPr>
            <a:r>
              <a:rPr lang="en" sz="1500"/>
              <a:t>Social Workers</a:t>
            </a:r>
            <a:endParaRPr sz="1500"/>
          </a:p>
          <a:p>
            <a:pPr marL="215900" marR="0" lvl="0" indent="-196850" algn="l" rtl="0">
              <a:lnSpc>
                <a:spcPct val="115000"/>
              </a:lnSpc>
              <a:spcBef>
                <a:spcPts val="1000"/>
              </a:spcBef>
              <a:spcAft>
                <a:spcPts val="0"/>
              </a:spcAft>
              <a:buClr>
                <a:schemeClr val="dk1"/>
              </a:buClr>
              <a:buSzPts val="1500"/>
              <a:buFont typeface="Montserrat"/>
              <a:buChar char="•"/>
            </a:pPr>
            <a:r>
              <a:rPr lang="en" sz="1500"/>
              <a:t>Teachers</a:t>
            </a:r>
            <a:endParaRPr sz="1500"/>
          </a:p>
          <a:p>
            <a:pPr marL="215900" marR="0" lvl="0" indent="-196850" algn="l" rtl="0">
              <a:lnSpc>
                <a:spcPct val="115000"/>
              </a:lnSpc>
              <a:spcBef>
                <a:spcPts val="1000"/>
              </a:spcBef>
              <a:spcAft>
                <a:spcPts val="0"/>
              </a:spcAft>
              <a:buClr>
                <a:schemeClr val="dk1"/>
              </a:buClr>
              <a:buSzPts val="1500"/>
              <a:buFont typeface="Montserrat"/>
              <a:buChar char="•"/>
            </a:pPr>
            <a:r>
              <a:rPr lang="en" sz="1500"/>
              <a:t>Attendance and Enrollment Specialists</a:t>
            </a:r>
            <a:endParaRPr sz="1500"/>
          </a:p>
          <a:p>
            <a:pPr marL="215900" marR="0" lvl="0" indent="-196850" algn="l" rtl="0">
              <a:lnSpc>
                <a:spcPct val="115000"/>
              </a:lnSpc>
              <a:spcBef>
                <a:spcPts val="1000"/>
              </a:spcBef>
              <a:spcAft>
                <a:spcPts val="1000"/>
              </a:spcAft>
              <a:buClr>
                <a:schemeClr val="dk1"/>
              </a:buClr>
              <a:buSzPts val="1500"/>
              <a:buFont typeface="Montserrat"/>
              <a:buChar char="•"/>
            </a:pPr>
            <a:r>
              <a:rPr lang="en" sz="1500"/>
              <a:t>Student Support Specialists</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0"/>
          <p:cNvSpPr/>
          <p:nvPr/>
        </p:nvSpPr>
        <p:spPr>
          <a:xfrm>
            <a:off x="7115063" y="4120538"/>
            <a:ext cx="1339500" cy="7887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9" name="Google Shape;379;p50"/>
          <p:cNvSpPr txBox="1">
            <a:spLocks noGrp="1"/>
          </p:cNvSpPr>
          <p:nvPr>
            <p:ph type="title"/>
          </p:nvPr>
        </p:nvSpPr>
        <p:spPr>
          <a:xfrm>
            <a:off x="628650" y="352619"/>
            <a:ext cx="7886700" cy="7950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94BC56"/>
              </a:buClr>
              <a:buSzPts val="3000"/>
              <a:buFont typeface="Arial"/>
              <a:buNone/>
            </a:pPr>
            <a:r>
              <a:rPr lang="en" sz="2300"/>
              <a:t>Multi-Year Projections Summary</a:t>
            </a:r>
            <a:endParaRPr sz="2300"/>
          </a:p>
        </p:txBody>
      </p:sp>
      <p:sp>
        <p:nvSpPr>
          <p:cNvPr id="380" name="Google Shape;380;p50"/>
          <p:cNvSpPr txBox="1">
            <a:spLocks noGrp="1"/>
          </p:cNvSpPr>
          <p:nvPr>
            <p:ph type="body" idx="1"/>
          </p:nvPr>
        </p:nvSpPr>
        <p:spPr>
          <a:xfrm>
            <a:off x="4268675" y="898875"/>
            <a:ext cx="4185900" cy="37968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800"/>
              </a:spcBef>
              <a:spcAft>
                <a:spcPts val="0"/>
              </a:spcAft>
              <a:buClr>
                <a:schemeClr val="dk1"/>
              </a:buClr>
              <a:buSzPts val="2100"/>
              <a:buNone/>
            </a:pPr>
            <a:r>
              <a:rPr lang="en" sz="1500" b="1"/>
              <a:t>Unrestricted</a:t>
            </a:r>
            <a:endParaRPr sz="1500" b="1"/>
          </a:p>
          <a:p>
            <a:pPr marL="177800" lvl="0" indent="-114300" algn="l" rtl="0">
              <a:lnSpc>
                <a:spcPct val="100000"/>
              </a:lnSpc>
              <a:spcBef>
                <a:spcPts val="0"/>
              </a:spcBef>
              <a:spcAft>
                <a:spcPts val="0"/>
              </a:spcAft>
              <a:buClr>
                <a:schemeClr val="dk1"/>
              </a:buClr>
              <a:buSzPts val="1200"/>
              <a:buChar char="•"/>
            </a:pPr>
            <a:r>
              <a:rPr lang="en" sz="1200"/>
              <a:t>Unrestricted surplus in FY 2024-25 of </a:t>
            </a:r>
            <a:r>
              <a:rPr lang="en" sz="1200" b="1"/>
              <a:t>$7.49M</a:t>
            </a:r>
            <a:endParaRPr sz="1200" b="1"/>
          </a:p>
          <a:p>
            <a:pPr marL="0" lvl="0" indent="0" algn="l" rtl="0">
              <a:lnSpc>
                <a:spcPct val="100000"/>
              </a:lnSpc>
              <a:spcBef>
                <a:spcPts val="0"/>
              </a:spcBef>
              <a:spcAft>
                <a:spcPts val="0"/>
              </a:spcAft>
              <a:buClr>
                <a:schemeClr val="dk1"/>
              </a:buClr>
              <a:buSzPts val="2100"/>
              <a:buNone/>
            </a:pPr>
            <a:endParaRPr sz="1500"/>
          </a:p>
          <a:p>
            <a:pPr marL="0" lvl="0" indent="0" algn="l" rtl="0">
              <a:lnSpc>
                <a:spcPct val="100000"/>
              </a:lnSpc>
              <a:spcBef>
                <a:spcPts val="800"/>
              </a:spcBef>
              <a:spcAft>
                <a:spcPts val="0"/>
              </a:spcAft>
              <a:buClr>
                <a:schemeClr val="dk1"/>
              </a:buClr>
              <a:buSzPts val="2100"/>
              <a:buNone/>
            </a:pPr>
            <a:r>
              <a:rPr lang="en" sz="1500" b="1"/>
              <a:t>Restricted</a:t>
            </a:r>
            <a:endParaRPr sz="1500" b="1"/>
          </a:p>
          <a:p>
            <a:pPr marL="177800" lvl="0" indent="-133350" algn="l" rtl="0">
              <a:lnSpc>
                <a:spcPct val="115000"/>
              </a:lnSpc>
              <a:spcBef>
                <a:spcPts val="800"/>
              </a:spcBef>
              <a:spcAft>
                <a:spcPts val="0"/>
              </a:spcAft>
              <a:buClr>
                <a:schemeClr val="dk1"/>
              </a:buClr>
              <a:buSzPts val="1500"/>
              <a:buChar char="•"/>
            </a:pPr>
            <a:r>
              <a:rPr lang="en" sz="1200"/>
              <a:t>ESSER III and other COVID funding fully budgeted and expended by 2023-24</a:t>
            </a:r>
            <a:endParaRPr sz="1200"/>
          </a:p>
          <a:p>
            <a:pPr marL="177800" lvl="0" indent="-133350" algn="l" rtl="0">
              <a:lnSpc>
                <a:spcPct val="115000"/>
              </a:lnSpc>
              <a:spcBef>
                <a:spcPts val="1000"/>
              </a:spcBef>
              <a:spcAft>
                <a:spcPts val="0"/>
              </a:spcAft>
              <a:buClr>
                <a:schemeClr val="dk1"/>
              </a:buClr>
              <a:buSzPts val="1500"/>
              <a:buChar char="•"/>
            </a:pPr>
            <a:r>
              <a:rPr lang="en" sz="1200"/>
              <a:t>Total of </a:t>
            </a:r>
            <a:r>
              <a:rPr lang="en" sz="1200" b="1"/>
              <a:t>$77.6M</a:t>
            </a:r>
            <a:r>
              <a:rPr lang="en" sz="1200"/>
              <a:t> one time Learning Recovery and Arts Music Grants</a:t>
            </a:r>
            <a:endParaRPr sz="1200"/>
          </a:p>
          <a:p>
            <a:pPr marL="177800" lvl="0" indent="-133350" algn="l" rtl="0">
              <a:lnSpc>
                <a:spcPct val="115000"/>
              </a:lnSpc>
              <a:spcBef>
                <a:spcPts val="1000"/>
              </a:spcBef>
              <a:spcAft>
                <a:spcPts val="0"/>
              </a:spcAft>
              <a:buClr>
                <a:schemeClr val="dk1"/>
              </a:buClr>
              <a:buSzPts val="1500"/>
              <a:buChar char="•"/>
            </a:pPr>
            <a:r>
              <a:rPr lang="en" sz="1200" b="1"/>
              <a:t>$33.9M</a:t>
            </a:r>
            <a:r>
              <a:rPr lang="en" sz="1200"/>
              <a:t> of ESSER III positions and </a:t>
            </a:r>
            <a:r>
              <a:rPr lang="en" sz="1200" b="1"/>
              <a:t>$3.9M</a:t>
            </a:r>
            <a:r>
              <a:rPr lang="en" sz="1200"/>
              <a:t> Professional Learning budgeted to Learning Recovery and Arts Music Grants in 2024-25</a:t>
            </a:r>
            <a:endParaRPr sz="1200"/>
          </a:p>
          <a:p>
            <a:pPr marL="177800" lvl="0" indent="-133350" algn="l" rtl="0">
              <a:lnSpc>
                <a:spcPct val="115000"/>
              </a:lnSpc>
              <a:spcBef>
                <a:spcPts val="1000"/>
              </a:spcBef>
              <a:spcAft>
                <a:spcPts val="1000"/>
              </a:spcAft>
              <a:buClr>
                <a:schemeClr val="dk1"/>
              </a:buClr>
              <a:buSzPts val="1500"/>
              <a:buChar char="•"/>
            </a:pPr>
            <a:r>
              <a:rPr lang="en" sz="1200" b="1"/>
              <a:t>$39.8M</a:t>
            </a:r>
            <a:r>
              <a:rPr lang="en" sz="1200"/>
              <a:t> one-time funds remaining to be allocated</a:t>
            </a:r>
            <a:endParaRPr sz="1200"/>
          </a:p>
        </p:txBody>
      </p:sp>
      <p:sp>
        <p:nvSpPr>
          <p:cNvPr id="381" name="Google Shape;381;p50"/>
          <p:cNvSpPr txBox="1">
            <a:spLocks noGrp="1"/>
          </p:cNvSpPr>
          <p:nvPr>
            <p:ph type="body" idx="1"/>
          </p:nvPr>
        </p:nvSpPr>
        <p:spPr>
          <a:xfrm>
            <a:off x="581250" y="3216809"/>
            <a:ext cx="1130700" cy="500100"/>
          </a:xfrm>
          <a:prstGeom prst="rect">
            <a:avLst/>
          </a:prstGeom>
          <a:noFill/>
          <a:ln>
            <a:noFill/>
          </a:ln>
        </p:spPr>
        <p:txBody>
          <a:bodyPr spcFirstLastPara="1" wrap="square" lIns="68575" tIns="68575" rIns="68575" bIns="68575" anchor="b" anchorCtr="0">
            <a:noAutofit/>
          </a:bodyPr>
          <a:lstStyle/>
          <a:p>
            <a:pPr marL="0" lvl="0" indent="0" algn="r" rtl="0">
              <a:lnSpc>
                <a:spcPct val="90000"/>
              </a:lnSpc>
              <a:spcBef>
                <a:spcPts val="0"/>
              </a:spcBef>
              <a:spcAft>
                <a:spcPts val="0"/>
              </a:spcAft>
              <a:buClr>
                <a:schemeClr val="dk1"/>
              </a:buClr>
              <a:buSzPts val="800"/>
              <a:buNone/>
            </a:pPr>
            <a:r>
              <a:rPr lang="en" sz="1800" b="1" baseline="30000">
                <a:solidFill>
                  <a:schemeClr val="accent6"/>
                </a:solidFill>
              </a:rPr>
              <a:t>         $</a:t>
            </a:r>
            <a:r>
              <a:rPr lang="en" sz="1800" b="1">
                <a:solidFill>
                  <a:schemeClr val="accent6"/>
                </a:solidFill>
              </a:rPr>
              <a:t>+7.49M</a:t>
            </a:r>
            <a:endParaRPr sz="1800" b="1">
              <a:solidFill>
                <a:schemeClr val="accent6"/>
              </a:solidFill>
            </a:endParaRPr>
          </a:p>
        </p:txBody>
      </p:sp>
      <p:pic>
        <p:nvPicPr>
          <p:cNvPr id="382" name="Google Shape;382;p50"/>
          <p:cNvPicPr preferRelativeResize="0"/>
          <p:nvPr/>
        </p:nvPicPr>
        <p:blipFill rotWithShape="1">
          <a:blip r:embed="rId3">
            <a:alphaModFix/>
          </a:blip>
          <a:srcRect l="53037" t="6274" r="7331" b="4725"/>
          <a:stretch/>
        </p:blipFill>
        <p:spPr>
          <a:xfrm>
            <a:off x="1855019" y="3207525"/>
            <a:ext cx="302805" cy="463334"/>
          </a:xfrm>
          <a:prstGeom prst="rect">
            <a:avLst/>
          </a:prstGeom>
          <a:noFill/>
          <a:ln>
            <a:noFill/>
          </a:ln>
        </p:spPr>
      </p:pic>
      <p:sp>
        <p:nvSpPr>
          <p:cNvPr id="383" name="Google Shape;383;p50"/>
          <p:cNvSpPr txBox="1">
            <a:spLocks noGrp="1"/>
          </p:cNvSpPr>
          <p:nvPr>
            <p:ph type="body" idx="1"/>
          </p:nvPr>
        </p:nvSpPr>
        <p:spPr>
          <a:xfrm>
            <a:off x="2250750" y="3216809"/>
            <a:ext cx="1130700" cy="5001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chemeClr val="dk1"/>
              </a:buClr>
              <a:buSzPts val="1400"/>
              <a:buNone/>
            </a:pPr>
            <a:r>
              <a:rPr lang="en" sz="1100" b="1"/>
              <a:t>Unrestricted Funds</a:t>
            </a:r>
            <a:endParaRPr sz="1500" b="1">
              <a:solidFill>
                <a:srgbClr val="6AA84F"/>
              </a:solidFill>
            </a:endParaRPr>
          </a:p>
        </p:txBody>
      </p:sp>
      <p:sp>
        <p:nvSpPr>
          <p:cNvPr id="384" name="Google Shape;384;p50"/>
          <p:cNvSpPr txBox="1">
            <a:spLocks noGrp="1"/>
          </p:cNvSpPr>
          <p:nvPr>
            <p:ph type="body" idx="1"/>
          </p:nvPr>
        </p:nvSpPr>
        <p:spPr>
          <a:xfrm>
            <a:off x="524400" y="2609846"/>
            <a:ext cx="1187400" cy="500100"/>
          </a:xfrm>
          <a:prstGeom prst="rect">
            <a:avLst/>
          </a:prstGeom>
          <a:noFill/>
          <a:ln>
            <a:noFill/>
          </a:ln>
        </p:spPr>
        <p:txBody>
          <a:bodyPr spcFirstLastPara="1" wrap="square" lIns="68575" tIns="68575" rIns="68575" bIns="68575" anchor="b" anchorCtr="0">
            <a:noAutofit/>
          </a:bodyPr>
          <a:lstStyle/>
          <a:p>
            <a:pPr marL="0" lvl="0" indent="0" algn="r" rtl="0">
              <a:lnSpc>
                <a:spcPct val="90000"/>
              </a:lnSpc>
              <a:spcBef>
                <a:spcPts val="0"/>
              </a:spcBef>
              <a:spcAft>
                <a:spcPts val="0"/>
              </a:spcAft>
              <a:buClr>
                <a:schemeClr val="dk1"/>
              </a:buClr>
              <a:buSzPts val="800"/>
              <a:buNone/>
            </a:pPr>
            <a:r>
              <a:rPr lang="en" sz="1800" b="1" baseline="30000">
                <a:solidFill>
                  <a:schemeClr val="accent6"/>
                </a:solidFill>
              </a:rPr>
              <a:t>$    </a:t>
            </a:r>
            <a:r>
              <a:rPr lang="en" sz="1800" b="1">
                <a:solidFill>
                  <a:schemeClr val="accent6"/>
                </a:solidFill>
              </a:rPr>
              <a:t>39.8M</a:t>
            </a:r>
            <a:endParaRPr sz="1800" b="1">
              <a:solidFill>
                <a:schemeClr val="accent6"/>
              </a:solidFill>
            </a:endParaRPr>
          </a:p>
        </p:txBody>
      </p:sp>
      <p:pic>
        <p:nvPicPr>
          <p:cNvPr id="385" name="Google Shape;385;p50"/>
          <p:cNvPicPr preferRelativeResize="0"/>
          <p:nvPr/>
        </p:nvPicPr>
        <p:blipFill rotWithShape="1">
          <a:blip r:embed="rId3">
            <a:alphaModFix/>
          </a:blip>
          <a:srcRect l="6335" t="6274" r="49326" b="4725"/>
          <a:stretch/>
        </p:blipFill>
        <p:spPr>
          <a:xfrm>
            <a:off x="1849850" y="2628241"/>
            <a:ext cx="338775" cy="463334"/>
          </a:xfrm>
          <a:prstGeom prst="rect">
            <a:avLst/>
          </a:prstGeom>
          <a:noFill/>
          <a:ln>
            <a:noFill/>
          </a:ln>
        </p:spPr>
      </p:pic>
      <p:sp>
        <p:nvSpPr>
          <p:cNvPr id="386" name="Google Shape;386;p50"/>
          <p:cNvSpPr txBox="1">
            <a:spLocks noGrp="1"/>
          </p:cNvSpPr>
          <p:nvPr>
            <p:ph type="body" idx="1"/>
          </p:nvPr>
        </p:nvSpPr>
        <p:spPr>
          <a:xfrm>
            <a:off x="2250757" y="2628238"/>
            <a:ext cx="1040700" cy="5001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chemeClr val="dk1"/>
              </a:buClr>
              <a:buSzPts val="1400"/>
              <a:buNone/>
            </a:pPr>
            <a:r>
              <a:rPr lang="en" sz="1100" b="1"/>
              <a:t>Restricted Funds</a:t>
            </a:r>
            <a:endParaRPr sz="1500" b="1">
              <a:solidFill>
                <a:srgbClr val="6AA84F"/>
              </a:solidFill>
            </a:endParaRPr>
          </a:p>
        </p:txBody>
      </p:sp>
      <p:sp>
        <p:nvSpPr>
          <p:cNvPr id="387" name="Google Shape;387;p50"/>
          <p:cNvSpPr txBox="1">
            <a:spLocks noGrp="1"/>
          </p:cNvSpPr>
          <p:nvPr>
            <p:ph type="body" idx="1"/>
          </p:nvPr>
        </p:nvSpPr>
        <p:spPr>
          <a:xfrm>
            <a:off x="421950" y="3852692"/>
            <a:ext cx="1290000" cy="500100"/>
          </a:xfrm>
          <a:prstGeom prst="rect">
            <a:avLst/>
          </a:prstGeom>
          <a:noFill/>
          <a:ln>
            <a:noFill/>
          </a:ln>
        </p:spPr>
        <p:txBody>
          <a:bodyPr spcFirstLastPara="1" wrap="square" lIns="68575" tIns="68575" rIns="68575" bIns="68575" anchor="ctr" anchorCtr="0">
            <a:noAutofit/>
          </a:bodyPr>
          <a:lstStyle/>
          <a:p>
            <a:pPr marL="0" lvl="0" indent="0" algn="r" rtl="0">
              <a:lnSpc>
                <a:spcPct val="90000"/>
              </a:lnSpc>
              <a:spcBef>
                <a:spcPts val="0"/>
              </a:spcBef>
              <a:spcAft>
                <a:spcPts val="0"/>
              </a:spcAft>
              <a:buClr>
                <a:schemeClr val="dk1"/>
              </a:buClr>
              <a:buSzPts val="800"/>
              <a:buNone/>
            </a:pPr>
            <a:r>
              <a:rPr lang="en" sz="1800" b="1" baseline="30000">
                <a:solidFill>
                  <a:schemeClr val="accent4"/>
                </a:solidFill>
              </a:rPr>
              <a:t>$ </a:t>
            </a:r>
            <a:r>
              <a:rPr lang="en" sz="1800" b="1">
                <a:solidFill>
                  <a:schemeClr val="accent4"/>
                </a:solidFill>
              </a:rPr>
              <a:t>47.29M</a:t>
            </a:r>
            <a:endParaRPr sz="1800" b="1">
              <a:solidFill>
                <a:schemeClr val="accent4"/>
              </a:solidFill>
            </a:endParaRPr>
          </a:p>
        </p:txBody>
      </p:sp>
      <p:cxnSp>
        <p:nvCxnSpPr>
          <p:cNvPr id="388" name="Google Shape;388;p50"/>
          <p:cNvCxnSpPr/>
          <p:nvPr/>
        </p:nvCxnSpPr>
        <p:spPr>
          <a:xfrm rot="10800000">
            <a:off x="614875" y="3709661"/>
            <a:ext cx="1054800" cy="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50"/>
          <p:cNvCxnSpPr/>
          <p:nvPr/>
        </p:nvCxnSpPr>
        <p:spPr>
          <a:xfrm rot="10800000">
            <a:off x="4027625" y="1024050"/>
            <a:ext cx="0" cy="3671700"/>
          </a:xfrm>
          <a:prstGeom prst="straightConnector1">
            <a:avLst/>
          </a:prstGeom>
          <a:noFill/>
          <a:ln w="9525" cap="flat" cmpd="sng">
            <a:solidFill>
              <a:schemeClr val="dk2"/>
            </a:solidFill>
            <a:prstDash val="solid"/>
            <a:round/>
            <a:headEnd type="none" w="med" len="med"/>
            <a:tailEnd type="none" w="med" len="med"/>
          </a:ln>
        </p:spPr>
      </p:cxnSp>
      <p:sp>
        <p:nvSpPr>
          <p:cNvPr id="390" name="Google Shape;390;p50"/>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19</a:t>
            </a:fld>
            <a:endParaRPr sz="1100" i="0" u="none" strike="noStrike" cap="none">
              <a:solidFill>
                <a:srgbClr val="94BC56"/>
              </a:solidFill>
              <a:latin typeface="Montserrat"/>
              <a:ea typeface="Montserrat"/>
              <a:cs typeface="Montserrat"/>
              <a:sym typeface="Montserrat"/>
            </a:endParaRPr>
          </a:p>
        </p:txBody>
      </p:sp>
      <p:sp>
        <p:nvSpPr>
          <p:cNvPr id="391" name="Google Shape;391;p50"/>
          <p:cNvSpPr txBox="1">
            <a:spLocks noGrp="1"/>
          </p:cNvSpPr>
          <p:nvPr>
            <p:ph type="body" idx="1"/>
          </p:nvPr>
        </p:nvSpPr>
        <p:spPr>
          <a:xfrm>
            <a:off x="1849852" y="3834617"/>
            <a:ext cx="2612700" cy="5001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chemeClr val="dk1"/>
              </a:buClr>
              <a:buSzPts val="1400"/>
              <a:buNone/>
            </a:pPr>
            <a:r>
              <a:rPr lang="en" sz="1100" b="1"/>
              <a:t>To Meet Areas of Need</a:t>
            </a:r>
            <a:endParaRPr sz="1500" b="1">
              <a:solidFill>
                <a:srgbClr val="6AA84F"/>
              </a:solidFill>
            </a:endParaRPr>
          </a:p>
        </p:txBody>
      </p:sp>
      <p:sp>
        <p:nvSpPr>
          <p:cNvPr id="392" name="Google Shape;392;p50"/>
          <p:cNvSpPr txBox="1">
            <a:spLocks noGrp="1"/>
          </p:cNvSpPr>
          <p:nvPr>
            <p:ph type="body" idx="1"/>
          </p:nvPr>
        </p:nvSpPr>
        <p:spPr>
          <a:xfrm>
            <a:off x="524400" y="2010290"/>
            <a:ext cx="1187400" cy="500100"/>
          </a:xfrm>
          <a:prstGeom prst="rect">
            <a:avLst/>
          </a:prstGeom>
          <a:noFill/>
          <a:ln>
            <a:noFill/>
          </a:ln>
        </p:spPr>
        <p:txBody>
          <a:bodyPr spcFirstLastPara="1" wrap="square" lIns="68575" tIns="68575" rIns="68575" bIns="68575" anchor="b" anchorCtr="0">
            <a:noAutofit/>
          </a:bodyPr>
          <a:lstStyle/>
          <a:p>
            <a:pPr marL="0" lvl="0" indent="0" algn="r" rtl="0">
              <a:lnSpc>
                <a:spcPct val="90000"/>
              </a:lnSpc>
              <a:spcBef>
                <a:spcPts val="0"/>
              </a:spcBef>
              <a:spcAft>
                <a:spcPts val="0"/>
              </a:spcAft>
              <a:buClr>
                <a:schemeClr val="dk1"/>
              </a:buClr>
              <a:buSzPts val="800"/>
              <a:buNone/>
            </a:pPr>
            <a:r>
              <a:rPr lang="en" sz="1800" b="1" baseline="30000">
                <a:solidFill>
                  <a:srgbClr val="CC0000"/>
                </a:solidFill>
              </a:rPr>
              <a:t>$      </a:t>
            </a:r>
            <a:r>
              <a:rPr lang="en" sz="1800" b="1">
                <a:solidFill>
                  <a:srgbClr val="CC0000"/>
                </a:solidFill>
              </a:rPr>
              <a:t>-3.9M</a:t>
            </a:r>
            <a:endParaRPr sz="1800" b="1">
              <a:solidFill>
                <a:srgbClr val="CC0000"/>
              </a:solidFill>
            </a:endParaRPr>
          </a:p>
        </p:txBody>
      </p:sp>
      <p:cxnSp>
        <p:nvCxnSpPr>
          <p:cNvPr id="393" name="Google Shape;393;p50"/>
          <p:cNvCxnSpPr/>
          <p:nvPr/>
        </p:nvCxnSpPr>
        <p:spPr>
          <a:xfrm rot="10800000">
            <a:off x="614875" y="2487650"/>
            <a:ext cx="1054800" cy="0"/>
          </a:xfrm>
          <a:prstGeom prst="straightConnector1">
            <a:avLst/>
          </a:prstGeom>
          <a:noFill/>
          <a:ln w="9525" cap="flat" cmpd="sng">
            <a:solidFill>
              <a:schemeClr val="dk2"/>
            </a:solidFill>
            <a:prstDash val="solid"/>
            <a:round/>
            <a:headEnd type="none" w="med" len="med"/>
            <a:tailEnd type="none" w="med" len="med"/>
          </a:ln>
        </p:spPr>
      </p:cxnSp>
      <p:sp>
        <p:nvSpPr>
          <p:cNvPr id="394" name="Google Shape;394;p50"/>
          <p:cNvSpPr txBox="1">
            <a:spLocks noGrp="1"/>
          </p:cNvSpPr>
          <p:nvPr>
            <p:ph type="body" idx="1"/>
          </p:nvPr>
        </p:nvSpPr>
        <p:spPr>
          <a:xfrm>
            <a:off x="1849850" y="2049428"/>
            <a:ext cx="1978800" cy="5001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chemeClr val="dk1"/>
              </a:buClr>
              <a:buSzPts val="1400"/>
              <a:buNone/>
            </a:pPr>
            <a:r>
              <a:rPr lang="en" sz="1100" b="1"/>
              <a:t>Professional Learning</a:t>
            </a:r>
            <a:endParaRPr sz="1500" b="1">
              <a:solidFill>
                <a:srgbClr val="6AA84F"/>
              </a:solidFill>
            </a:endParaRPr>
          </a:p>
        </p:txBody>
      </p:sp>
      <p:sp>
        <p:nvSpPr>
          <p:cNvPr id="395" name="Google Shape;395;p50"/>
          <p:cNvSpPr txBox="1">
            <a:spLocks noGrp="1"/>
          </p:cNvSpPr>
          <p:nvPr>
            <p:ph type="body" idx="1"/>
          </p:nvPr>
        </p:nvSpPr>
        <p:spPr>
          <a:xfrm>
            <a:off x="524400" y="1510190"/>
            <a:ext cx="1187400" cy="500100"/>
          </a:xfrm>
          <a:prstGeom prst="rect">
            <a:avLst/>
          </a:prstGeom>
          <a:noFill/>
          <a:ln>
            <a:noFill/>
          </a:ln>
        </p:spPr>
        <p:txBody>
          <a:bodyPr spcFirstLastPara="1" wrap="square" lIns="68575" tIns="68575" rIns="68575" bIns="68575" anchor="b" anchorCtr="0">
            <a:noAutofit/>
          </a:bodyPr>
          <a:lstStyle/>
          <a:p>
            <a:pPr marL="0" lvl="0" indent="0" algn="r" rtl="0">
              <a:lnSpc>
                <a:spcPct val="90000"/>
              </a:lnSpc>
              <a:spcBef>
                <a:spcPts val="0"/>
              </a:spcBef>
              <a:spcAft>
                <a:spcPts val="0"/>
              </a:spcAft>
              <a:buClr>
                <a:schemeClr val="dk1"/>
              </a:buClr>
              <a:buSzPts val="800"/>
              <a:buNone/>
            </a:pPr>
            <a:r>
              <a:rPr lang="en" sz="1800" b="1" baseline="30000">
                <a:solidFill>
                  <a:srgbClr val="CC0000"/>
                </a:solidFill>
              </a:rPr>
              <a:t>$   </a:t>
            </a:r>
            <a:r>
              <a:rPr lang="en" sz="1800" b="1">
                <a:solidFill>
                  <a:srgbClr val="CC0000"/>
                </a:solidFill>
              </a:rPr>
              <a:t>-33.9M</a:t>
            </a:r>
            <a:endParaRPr sz="1800" b="1">
              <a:solidFill>
                <a:srgbClr val="CC0000"/>
              </a:solidFill>
            </a:endParaRPr>
          </a:p>
        </p:txBody>
      </p:sp>
      <p:sp>
        <p:nvSpPr>
          <p:cNvPr id="396" name="Google Shape;396;p50"/>
          <p:cNvSpPr txBox="1">
            <a:spLocks noGrp="1"/>
          </p:cNvSpPr>
          <p:nvPr>
            <p:ph type="body" idx="1"/>
          </p:nvPr>
        </p:nvSpPr>
        <p:spPr>
          <a:xfrm>
            <a:off x="1849850" y="1555072"/>
            <a:ext cx="1978800" cy="5001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chemeClr val="dk1"/>
              </a:buClr>
              <a:buSzPts val="1400"/>
              <a:buNone/>
            </a:pPr>
            <a:r>
              <a:rPr lang="en" sz="1100" b="1"/>
              <a:t>ESSER III Positions</a:t>
            </a:r>
            <a:endParaRPr sz="1500" b="1">
              <a:solidFill>
                <a:srgbClr val="6AA84F"/>
              </a:solidFill>
            </a:endParaRPr>
          </a:p>
        </p:txBody>
      </p:sp>
      <p:sp>
        <p:nvSpPr>
          <p:cNvPr id="397" name="Google Shape;397;p50"/>
          <p:cNvSpPr txBox="1">
            <a:spLocks noGrp="1"/>
          </p:cNvSpPr>
          <p:nvPr>
            <p:ph type="body" idx="1"/>
          </p:nvPr>
        </p:nvSpPr>
        <p:spPr>
          <a:xfrm>
            <a:off x="524400" y="1010090"/>
            <a:ext cx="1187400" cy="500100"/>
          </a:xfrm>
          <a:prstGeom prst="rect">
            <a:avLst/>
          </a:prstGeom>
          <a:noFill/>
          <a:ln>
            <a:noFill/>
          </a:ln>
        </p:spPr>
        <p:txBody>
          <a:bodyPr spcFirstLastPara="1" wrap="square" lIns="68575" tIns="68575" rIns="68575" bIns="68575" anchor="b" anchorCtr="0">
            <a:noAutofit/>
          </a:bodyPr>
          <a:lstStyle/>
          <a:p>
            <a:pPr marL="0" lvl="0" indent="0" algn="r" rtl="0">
              <a:lnSpc>
                <a:spcPct val="90000"/>
              </a:lnSpc>
              <a:spcBef>
                <a:spcPts val="0"/>
              </a:spcBef>
              <a:spcAft>
                <a:spcPts val="0"/>
              </a:spcAft>
              <a:buClr>
                <a:schemeClr val="dk1"/>
              </a:buClr>
              <a:buSzPts val="800"/>
              <a:buNone/>
            </a:pPr>
            <a:r>
              <a:rPr lang="en" sz="1800" b="1" baseline="30000">
                <a:solidFill>
                  <a:schemeClr val="accent6"/>
                </a:solidFill>
              </a:rPr>
              <a:t>$     </a:t>
            </a:r>
            <a:r>
              <a:rPr lang="en" sz="1800" b="1">
                <a:solidFill>
                  <a:schemeClr val="accent6"/>
                </a:solidFill>
              </a:rPr>
              <a:t>77.6M</a:t>
            </a:r>
            <a:endParaRPr sz="1800" b="1">
              <a:solidFill>
                <a:schemeClr val="accent6"/>
              </a:solidFill>
            </a:endParaRPr>
          </a:p>
        </p:txBody>
      </p:sp>
      <p:sp>
        <p:nvSpPr>
          <p:cNvPr id="398" name="Google Shape;398;p50"/>
          <p:cNvSpPr txBox="1">
            <a:spLocks noGrp="1"/>
          </p:cNvSpPr>
          <p:nvPr>
            <p:ph type="body" idx="1"/>
          </p:nvPr>
        </p:nvSpPr>
        <p:spPr>
          <a:xfrm>
            <a:off x="1849850" y="1054975"/>
            <a:ext cx="1978800" cy="5001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chemeClr val="dk1"/>
              </a:buClr>
              <a:buSzPts val="1400"/>
              <a:buNone/>
            </a:pPr>
            <a:r>
              <a:rPr lang="en" sz="1100" b="1"/>
              <a:t>One-Time Grants</a:t>
            </a:r>
            <a:endParaRPr sz="1500" b="1">
              <a:solidFill>
                <a:srgbClr val="6AA84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628650" y="363203"/>
            <a:ext cx="3198600" cy="328200"/>
          </a:xfrm>
          <a:prstGeom prst="rect">
            <a:avLst/>
          </a:prstGeom>
          <a:noFill/>
          <a:ln>
            <a:noFill/>
          </a:ln>
        </p:spPr>
        <p:txBody>
          <a:bodyPr spcFirstLastPara="1" wrap="square" lIns="0" tIns="9525" rIns="0" bIns="0" anchor="t" anchorCtr="0">
            <a:spAutoFit/>
          </a:bodyPr>
          <a:lstStyle/>
          <a:p>
            <a:pPr marL="0" marR="0" lvl="0" indent="0" algn="l" rtl="0">
              <a:lnSpc>
                <a:spcPct val="90000"/>
              </a:lnSpc>
              <a:spcBef>
                <a:spcPts val="0"/>
              </a:spcBef>
              <a:spcAft>
                <a:spcPts val="0"/>
              </a:spcAft>
              <a:buClr>
                <a:srgbClr val="94BC56"/>
              </a:buClr>
              <a:buSzPts val="3000"/>
              <a:buFont typeface="Arial"/>
              <a:buNone/>
            </a:pPr>
            <a:r>
              <a:rPr lang="en" sz="2300"/>
              <a:t>Acronyms  </a:t>
            </a:r>
            <a:endParaRPr sz="2300"/>
          </a:p>
        </p:txBody>
      </p:sp>
      <p:sp>
        <p:nvSpPr>
          <p:cNvPr id="195" name="Google Shape;195;p33"/>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2</a:t>
            </a:fld>
            <a:endParaRPr sz="1100" i="0" u="none" strike="noStrike" cap="none">
              <a:solidFill>
                <a:srgbClr val="94BC56"/>
              </a:solidFill>
              <a:latin typeface="Montserrat"/>
              <a:ea typeface="Montserrat"/>
              <a:cs typeface="Montserrat"/>
              <a:sym typeface="Montserrat"/>
            </a:endParaRPr>
          </a:p>
        </p:txBody>
      </p:sp>
      <p:pic>
        <p:nvPicPr>
          <p:cNvPr id="196" name="Google Shape;196;p33"/>
          <p:cNvPicPr preferRelativeResize="0"/>
          <p:nvPr/>
        </p:nvPicPr>
        <p:blipFill rotWithShape="1">
          <a:blip r:embed="rId3">
            <a:alphaModFix/>
          </a:blip>
          <a:srcRect/>
          <a:stretch/>
        </p:blipFill>
        <p:spPr>
          <a:xfrm>
            <a:off x="239175" y="855875"/>
            <a:ext cx="8449174" cy="2940925"/>
          </a:xfrm>
          <a:prstGeom prst="rect">
            <a:avLst/>
          </a:prstGeom>
          <a:noFill/>
          <a:ln>
            <a:noFill/>
          </a:ln>
        </p:spPr>
      </p:pic>
      <p:sp>
        <p:nvSpPr>
          <p:cNvPr id="197" name="Google Shape;197;p33"/>
          <p:cNvSpPr txBox="1"/>
          <p:nvPr/>
        </p:nvSpPr>
        <p:spPr>
          <a:xfrm>
            <a:off x="347525" y="4040075"/>
            <a:ext cx="579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*Items in </a:t>
            </a:r>
            <a:r>
              <a:rPr lang="en">
                <a:solidFill>
                  <a:srgbClr val="FF0000"/>
                </a:solidFill>
                <a:latin typeface="Montserrat"/>
                <a:ea typeface="Montserrat"/>
                <a:cs typeface="Montserrat"/>
                <a:sym typeface="Montserrat"/>
              </a:rPr>
              <a:t>red</a:t>
            </a:r>
            <a:r>
              <a:rPr lang="en">
                <a:solidFill>
                  <a:srgbClr val="D50000"/>
                </a:solidFill>
                <a:latin typeface="Montserrat"/>
                <a:ea typeface="Montserrat"/>
                <a:cs typeface="Montserrat"/>
                <a:sym typeface="Montserrat"/>
              </a:rPr>
              <a:t> </a:t>
            </a:r>
            <a:r>
              <a:rPr lang="en">
                <a:latin typeface="Montserrat"/>
                <a:ea typeface="Montserrat"/>
                <a:cs typeface="Montserrat"/>
                <a:sym typeface="Montserrat"/>
              </a:rPr>
              <a:t>are one time restricted funding sources.</a:t>
            </a:r>
            <a:endParaRPr>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1"/>
          <p:cNvSpPr/>
          <p:nvPr/>
        </p:nvSpPr>
        <p:spPr>
          <a:xfrm>
            <a:off x="3095628" y="1412091"/>
            <a:ext cx="2848200" cy="2848200"/>
          </a:xfrm>
          <a:prstGeom prst="ellipse">
            <a:avLst/>
          </a:prstGeom>
          <a:solidFill>
            <a:srgbClr val="F3F3F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405" name="Google Shape;405;p51"/>
          <p:cNvPicPr preferRelativeResize="0"/>
          <p:nvPr/>
        </p:nvPicPr>
        <p:blipFill rotWithShape="1">
          <a:blip r:embed="rId3">
            <a:alphaModFix/>
          </a:blip>
          <a:srcRect l="13997" t="11966" r="48454" b="58803"/>
          <a:stretch/>
        </p:blipFill>
        <p:spPr>
          <a:xfrm>
            <a:off x="2701261" y="2871830"/>
            <a:ext cx="1799309" cy="1812091"/>
          </a:xfrm>
          <a:prstGeom prst="rect">
            <a:avLst/>
          </a:prstGeom>
          <a:noFill/>
          <a:ln>
            <a:noFill/>
          </a:ln>
        </p:spPr>
      </p:pic>
      <p:pic>
        <p:nvPicPr>
          <p:cNvPr id="406" name="Google Shape;406;p51"/>
          <p:cNvPicPr preferRelativeResize="0"/>
          <p:nvPr/>
        </p:nvPicPr>
        <p:blipFill rotWithShape="1">
          <a:blip r:embed="rId3">
            <a:alphaModFix/>
          </a:blip>
          <a:srcRect l="51546" t="11966" r="10421" b="58803"/>
          <a:stretch/>
        </p:blipFill>
        <p:spPr>
          <a:xfrm>
            <a:off x="2570854" y="1016836"/>
            <a:ext cx="1822575" cy="1812091"/>
          </a:xfrm>
          <a:prstGeom prst="rect">
            <a:avLst/>
          </a:prstGeom>
          <a:noFill/>
          <a:ln>
            <a:noFill/>
          </a:ln>
        </p:spPr>
      </p:pic>
      <p:pic>
        <p:nvPicPr>
          <p:cNvPr id="407" name="Google Shape;407;p51"/>
          <p:cNvPicPr preferRelativeResize="0"/>
          <p:nvPr/>
        </p:nvPicPr>
        <p:blipFill rotWithShape="1">
          <a:blip r:embed="rId3">
            <a:alphaModFix/>
          </a:blip>
          <a:srcRect l="51546" t="42348" r="10421" b="27498"/>
          <a:stretch/>
        </p:blipFill>
        <p:spPr>
          <a:xfrm>
            <a:off x="4500567" y="2843212"/>
            <a:ext cx="1822575" cy="1869317"/>
          </a:xfrm>
          <a:prstGeom prst="rect">
            <a:avLst/>
          </a:prstGeom>
          <a:noFill/>
          <a:ln>
            <a:noFill/>
          </a:ln>
        </p:spPr>
      </p:pic>
      <p:pic>
        <p:nvPicPr>
          <p:cNvPr id="408" name="Google Shape;408;p51"/>
          <p:cNvPicPr preferRelativeResize="0"/>
          <p:nvPr/>
        </p:nvPicPr>
        <p:blipFill rotWithShape="1">
          <a:blip r:embed="rId3">
            <a:alphaModFix/>
          </a:blip>
          <a:srcRect l="13996" t="42348" r="47970" b="27498"/>
          <a:stretch/>
        </p:blipFill>
        <p:spPr>
          <a:xfrm>
            <a:off x="4512211" y="927670"/>
            <a:ext cx="1822575" cy="1869317"/>
          </a:xfrm>
          <a:prstGeom prst="rect">
            <a:avLst/>
          </a:prstGeom>
          <a:noFill/>
          <a:ln>
            <a:noFill/>
          </a:ln>
        </p:spPr>
      </p:pic>
      <p:sp>
        <p:nvSpPr>
          <p:cNvPr id="409" name="Google Shape;409;p51"/>
          <p:cNvSpPr/>
          <p:nvPr/>
        </p:nvSpPr>
        <p:spPr>
          <a:xfrm>
            <a:off x="7115063" y="4120538"/>
            <a:ext cx="1339500" cy="7887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0" name="Google Shape;410;p51"/>
          <p:cNvSpPr txBox="1">
            <a:spLocks noGrp="1"/>
          </p:cNvSpPr>
          <p:nvPr>
            <p:ph type="title"/>
          </p:nvPr>
        </p:nvSpPr>
        <p:spPr>
          <a:xfrm>
            <a:off x="628638" y="305051"/>
            <a:ext cx="7886700" cy="699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SzPts val="1400"/>
              <a:buNone/>
            </a:pPr>
            <a:r>
              <a:rPr lang="en" sz="2400">
                <a:solidFill>
                  <a:schemeClr val="accent6"/>
                </a:solidFill>
              </a:rPr>
              <a:t>Sample </a:t>
            </a:r>
            <a:r>
              <a:rPr lang="en" sz="2400" b="1">
                <a:solidFill>
                  <a:schemeClr val="accent6"/>
                </a:solidFill>
                <a:latin typeface="Montserrat"/>
                <a:ea typeface="Montserrat"/>
                <a:cs typeface="Montserrat"/>
                <a:sym typeface="Montserrat"/>
              </a:rPr>
              <a:t>Areas of Need</a:t>
            </a:r>
            <a:endParaRPr sz="2400" b="1">
              <a:solidFill>
                <a:schemeClr val="accent6"/>
              </a:solidFill>
              <a:latin typeface="Montserrat"/>
              <a:ea typeface="Montserrat"/>
              <a:cs typeface="Montserrat"/>
              <a:sym typeface="Montserrat"/>
            </a:endParaRPr>
          </a:p>
        </p:txBody>
      </p:sp>
      <p:sp>
        <p:nvSpPr>
          <p:cNvPr id="411" name="Google Shape;411;p51"/>
          <p:cNvSpPr/>
          <p:nvPr/>
        </p:nvSpPr>
        <p:spPr>
          <a:xfrm>
            <a:off x="112729" y="3195731"/>
            <a:ext cx="2458200" cy="1419000"/>
          </a:xfrm>
          <a:prstGeom prst="roundRect">
            <a:avLst>
              <a:gd name="adj" fmla="val 16667"/>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 sz="1500" b="1">
                <a:solidFill>
                  <a:schemeClr val="accent2"/>
                </a:solidFill>
                <a:latin typeface="Montserrat"/>
                <a:ea typeface="Montserrat"/>
                <a:cs typeface="Montserrat"/>
                <a:sym typeface="Montserrat"/>
              </a:rPr>
              <a:t>Safe Learning Environments </a:t>
            </a:r>
            <a:endParaRPr sz="1500" b="1">
              <a:solidFill>
                <a:schemeClr val="accent2"/>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endParaRPr sz="1500" b="1" i="0" u="none" strike="noStrike" cap="none">
              <a:solidFill>
                <a:schemeClr val="accent2"/>
              </a:solidFill>
              <a:latin typeface="Montserrat"/>
              <a:ea typeface="Montserrat"/>
              <a:cs typeface="Montserrat"/>
              <a:sym typeface="Montserrat"/>
            </a:endParaRPr>
          </a:p>
        </p:txBody>
      </p:sp>
      <p:sp>
        <p:nvSpPr>
          <p:cNvPr id="412" name="Google Shape;412;p51"/>
          <p:cNvSpPr/>
          <p:nvPr/>
        </p:nvSpPr>
        <p:spPr>
          <a:xfrm>
            <a:off x="904" y="1152900"/>
            <a:ext cx="2570100" cy="1419000"/>
          </a:xfrm>
          <a:prstGeom prst="roundRect">
            <a:avLst>
              <a:gd name="adj" fmla="val 16667"/>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 sz="1500" b="1">
                <a:solidFill>
                  <a:schemeClr val="accent2"/>
                </a:solidFill>
                <a:latin typeface="Montserrat"/>
                <a:ea typeface="Montserrat"/>
                <a:cs typeface="Montserrat"/>
                <a:sym typeface="Montserrat"/>
              </a:rPr>
              <a:t>Student </a:t>
            </a:r>
            <a:endParaRPr sz="1500" b="1">
              <a:solidFill>
                <a:schemeClr val="accent2"/>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r>
              <a:rPr lang="en" sz="1500" b="1">
                <a:solidFill>
                  <a:schemeClr val="accent2"/>
                </a:solidFill>
                <a:latin typeface="Montserrat"/>
                <a:ea typeface="Montserrat"/>
                <a:cs typeface="Montserrat"/>
                <a:sym typeface="Montserrat"/>
              </a:rPr>
              <a:t>Support</a:t>
            </a:r>
            <a:endParaRPr sz="1400" b="1" i="0" u="none" strike="noStrike" cap="none">
              <a:solidFill>
                <a:schemeClr val="accent2"/>
              </a:solidFill>
              <a:latin typeface="Montserrat"/>
              <a:ea typeface="Montserrat"/>
              <a:cs typeface="Montserrat"/>
              <a:sym typeface="Montserrat"/>
            </a:endParaRPr>
          </a:p>
        </p:txBody>
      </p:sp>
      <p:sp>
        <p:nvSpPr>
          <p:cNvPr id="413" name="Google Shape;413;p51"/>
          <p:cNvSpPr/>
          <p:nvPr/>
        </p:nvSpPr>
        <p:spPr>
          <a:xfrm>
            <a:off x="6453563" y="959678"/>
            <a:ext cx="2458200" cy="1605600"/>
          </a:xfrm>
          <a:prstGeom prst="roundRect">
            <a:avLst>
              <a:gd name="adj" fmla="val 16667"/>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500" b="1">
                <a:solidFill>
                  <a:schemeClr val="accent2"/>
                </a:solidFill>
                <a:latin typeface="Montserrat"/>
                <a:ea typeface="Montserrat"/>
                <a:cs typeface="Montserrat"/>
                <a:sym typeface="Montserrat"/>
              </a:rPr>
              <a:t>Staff Recruitment and Retention</a:t>
            </a:r>
            <a:endParaRPr sz="1200" b="1" i="0" u="none" strike="noStrike" cap="none">
              <a:solidFill>
                <a:schemeClr val="accent2"/>
              </a:solidFill>
              <a:latin typeface="Montserrat"/>
              <a:ea typeface="Montserrat"/>
              <a:cs typeface="Montserrat"/>
              <a:sym typeface="Montserrat"/>
            </a:endParaRPr>
          </a:p>
        </p:txBody>
      </p:sp>
      <p:sp>
        <p:nvSpPr>
          <p:cNvPr id="414" name="Google Shape;414;p51"/>
          <p:cNvSpPr/>
          <p:nvPr/>
        </p:nvSpPr>
        <p:spPr>
          <a:xfrm>
            <a:off x="6453563" y="2964071"/>
            <a:ext cx="2570100" cy="1605600"/>
          </a:xfrm>
          <a:prstGeom prst="roundRect">
            <a:avLst>
              <a:gd name="adj" fmla="val 16667"/>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500" b="1">
                <a:solidFill>
                  <a:schemeClr val="accent2"/>
                </a:solidFill>
                <a:latin typeface="Montserrat"/>
                <a:ea typeface="Montserrat"/>
                <a:cs typeface="Montserrat"/>
                <a:sym typeface="Montserrat"/>
              </a:rPr>
              <a:t>Attendance </a:t>
            </a:r>
            <a:endParaRPr sz="1500" b="1">
              <a:solidFill>
                <a:schemeClr val="accent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500" b="1">
                <a:solidFill>
                  <a:schemeClr val="accent2"/>
                </a:solidFill>
                <a:latin typeface="Montserrat"/>
                <a:ea typeface="Montserrat"/>
                <a:cs typeface="Montserrat"/>
                <a:sym typeface="Montserrat"/>
              </a:rPr>
              <a:t>Support</a:t>
            </a:r>
            <a:endParaRPr sz="1200" b="1" i="0" u="none" strike="noStrike" cap="none">
              <a:solidFill>
                <a:schemeClr val="accent2"/>
              </a:solidFill>
              <a:latin typeface="Montserrat"/>
              <a:ea typeface="Montserrat"/>
              <a:cs typeface="Montserrat"/>
              <a:sym typeface="Montserrat"/>
            </a:endParaRPr>
          </a:p>
        </p:txBody>
      </p:sp>
      <p:sp>
        <p:nvSpPr>
          <p:cNvPr id="415" name="Google Shape;415;p51"/>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Font typeface="Arial"/>
              <a:buNone/>
            </a:pPr>
            <a:fld id="{00000000-1234-1234-1234-123412341234}" type="slidenum">
              <a:rPr lang="en" sz="1100">
                <a:solidFill>
                  <a:srgbClr val="94BC56"/>
                </a:solidFill>
                <a:latin typeface="Montserrat"/>
                <a:ea typeface="Montserrat"/>
                <a:cs typeface="Montserrat"/>
                <a:sym typeface="Montserrat"/>
              </a:rPr>
              <a:t>20</a:t>
            </a:fld>
            <a:endParaRPr sz="1100" b="0" i="0" u="none" strike="noStrike" cap="none">
              <a:solidFill>
                <a:srgbClr val="94BC56"/>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52"/>
          <p:cNvPicPr preferRelativeResize="0"/>
          <p:nvPr/>
        </p:nvPicPr>
        <p:blipFill>
          <a:blip r:embed="rId3">
            <a:alphaModFix/>
          </a:blip>
          <a:stretch>
            <a:fillRect/>
          </a:stretch>
        </p:blipFill>
        <p:spPr>
          <a:xfrm>
            <a:off x="5806113" y="999223"/>
            <a:ext cx="1535813" cy="1170286"/>
          </a:xfrm>
          <a:prstGeom prst="rect">
            <a:avLst/>
          </a:prstGeom>
          <a:noFill/>
          <a:ln>
            <a:noFill/>
          </a:ln>
        </p:spPr>
      </p:pic>
      <p:sp>
        <p:nvSpPr>
          <p:cNvPr id="422" name="Google Shape;422;p52"/>
          <p:cNvSpPr/>
          <p:nvPr/>
        </p:nvSpPr>
        <p:spPr>
          <a:xfrm>
            <a:off x="7191263" y="4120538"/>
            <a:ext cx="1339500" cy="7887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3" name="Google Shape;423;p52"/>
          <p:cNvSpPr txBox="1">
            <a:spLocks noGrp="1"/>
          </p:cNvSpPr>
          <p:nvPr>
            <p:ph type="title"/>
          </p:nvPr>
        </p:nvSpPr>
        <p:spPr>
          <a:xfrm>
            <a:off x="609963" y="293850"/>
            <a:ext cx="7886700" cy="509400"/>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 sz="2400">
                <a:solidFill>
                  <a:schemeClr val="accent6"/>
                </a:solidFill>
              </a:rPr>
              <a:t>Areas of Need</a:t>
            </a:r>
            <a:endParaRPr sz="2400" b="1">
              <a:solidFill>
                <a:schemeClr val="accent6"/>
              </a:solidFill>
              <a:latin typeface="Montserrat"/>
              <a:ea typeface="Montserrat"/>
              <a:cs typeface="Montserrat"/>
              <a:sym typeface="Montserrat"/>
            </a:endParaRPr>
          </a:p>
        </p:txBody>
      </p:sp>
      <p:sp>
        <p:nvSpPr>
          <p:cNvPr id="424" name="Google Shape;424;p52"/>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Font typeface="Arial"/>
              <a:buNone/>
            </a:pPr>
            <a:fld id="{00000000-1234-1234-1234-123412341234}" type="slidenum">
              <a:rPr lang="en" sz="1100">
                <a:solidFill>
                  <a:srgbClr val="94BC56"/>
                </a:solidFill>
                <a:latin typeface="Montserrat"/>
                <a:ea typeface="Montserrat"/>
                <a:cs typeface="Montserrat"/>
                <a:sym typeface="Montserrat"/>
              </a:rPr>
              <a:t>21</a:t>
            </a:fld>
            <a:endParaRPr sz="1100" b="0" i="0" u="none" strike="noStrike" cap="none">
              <a:solidFill>
                <a:srgbClr val="94BC56"/>
              </a:solidFill>
              <a:latin typeface="Arial"/>
              <a:ea typeface="Arial"/>
              <a:cs typeface="Arial"/>
              <a:sym typeface="Arial"/>
            </a:endParaRPr>
          </a:p>
        </p:txBody>
      </p:sp>
      <p:cxnSp>
        <p:nvCxnSpPr>
          <p:cNvPr id="425" name="Google Shape;425;p52"/>
          <p:cNvCxnSpPr/>
          <p:nvPr/>
        </p:nvCxnSpPr>
        <p:spPr>
          <a:xfrm>
            <a:off x="606475" y="2199275"/>
            <a:ext cx="7842300" cy="0"/>
          </a:xfrm>
          <a:prstGeom prst="straightConnector1">
            <a:avLst/>
          </a:prstGeom>
          <a:noFill/>
          <a:ln w="9525" cap="flat" cmpd="sng">
            <a:solidFill>
              <a:schemeClr val="dk2"/>
            </a:solidFill>
            <a:prstDash val="solid"/>
            <a:round/>
            <a:headEnd type="none" w="med" len="med"/>
            <a:tailEnd type="none" w="med" len="med"/>
          </a:ln>
        </p:spPr>
      </p:cxnSp>
      <p:sp>
        <p:nvSpPr>
          <p:cNvPr id="426" name="Google Shape;426;p52"/>
          <p:cNvSpPr txBox="1"/>
          <p:nvPr/>
        </p:nvSpPr>
        <p:spPr>
          <a:xfrm>
            <a:off x="4510426" y="826113"/>
            <a:ext cx="1136100" cy="1317600"/>
          </a:xfrm>
          <a:prstGeom prst="rect">
            <a:avLst/>
          </a:prstGeom>
          <a:noFill/>
          <a:ln>
            <a:noFill/>
          </a:ln>
        </p:spPr>
        <p:txBody>
          <a:bodyPr spcFirstLastPara="1" wrap="square" lIns="68575" tIns="68575" rIns="68575" bIns="68575" anchor="ctr" anchorCtr="0">
            <a:noAutofit/>
          </a:bodyPr>
          <a:lstStyle/>
          <a:p>
            <a:pPr marL="0" lvl="0" indent="0" algn="l" rtl="0">
              <a:lnSpc>
                <a:spcPct val="115000"/>
              </a:lnSpc>
              <a:spcBef>
                <a:spcPts val="0"/>
              </a:spcBef>
              <a:spcAft>
                <a:spcPts val="0"/>
              </a:spcAft>
              <a:buNone/>
            </a:pPr>
            <a:r>
              <a:rPr lang="en" sz="800">
                <a:solidFill>
                  <a:schemeClr val="dk1"/>
                </a:solidFill>
                <a:latin typeface="Montserrat"/>
                <a:ea typeface="Montserrat"/>
                <a:cs typeface="Montserrat"/>
                <a:sym typeface="Montserrat"/>
              </a:rPr>
              <a:t>Enhance dual language immersion programs </a:t>
            </a:r>
            <a:endParaRPr sz="800" b="1"/>
          </a:p>
        </p:txBody>
      </p:sp>
      <p:pic>
        <p:nvPicPr>
          <p:cNvPr id="427" name="Google Shape;427;p52"/>
          <p:cNvPicPr preferRelativeResize="0"/>
          <p:nvPr/>
        </p:nvPicPr>
        <p:blipFill rotWithShape="1">
          <a:blip r:embed="rId4">
            <a:alphaModFix/>
          </a:blip>
          <a:srcRect l="8814" t="33305" r="69378" b="54800"/>
          <a:stretch/>
        </p:blipFill>
        <p:spPr>
          <a:xfrm>
            <a:off x="3385188" y="959759"/>
            <a:ext cx="1050323" cy="1050307"/>
          </a:xfrm>
          <a:prstGeom prst="rect">
            <a:avLst/>
          </a:prstGeom>
          <a:noFill/>
          <a:ln>
            <a:noFill/>
          </a:ln>
        </p:spPr>
      </p:pic>
      <p:sp>
        <p:nvSpPr>
          <p:cNvPr id="428" name="Google Shape;428;p52"/>
          <p:cNvSpPr txBox="1"/>
          <p:nvPr/>
        </p:nvSpPr>
        <p:spPr>
          <a:xfrm>
            <a:off x="1794451" y="2124856"/>
            <a:ext cx="1301700" cy="1317600"/>
          </a:xfrm>
          <a:prstGeom prst="rect">
            <a:avLst/>
          </a:prstGeom>
          <a:noFill/>
          <a:ln>
            <a:noFill/>
          </a:ln>
        </p:spPr>
        <p:txBody>
          <a:bodyPr spcFirstLastPara="1" wrap="square" lIns="68575" tIns="68575" rIns="68575" bIns="68575" anchor="ctr" anchorCtr="0">
            <a:noAutofit/>
          </a:bodyPr>
          <a:lstStyle/>
          <a:p>
            <a:pPr marL="0" lvl="0" indent="0" algn="l" rtl="0">
              <a:lnSpc>
                <a:spcPct val="115000"/>
              </a:lnSpc>
              <a:spcBef>
                <a:spcPts val="0"/>
              </a:spcBef>
              <a:spcAft>
                <a:spcPts val="0"/>
              </a:spcAft>
              <a:buNone/>
            </a:pPr>
            <a:r>
              <a:rPr lang="en" sz="800">
                <a:solidFill>
                  <a:schemeClr val="dk1"/>
                </a:solidFill>
                <a:latin typeface="Montserrat"/>
                <a:ea typeface="Montserrat"/>
                <a:cs typeface="Montserrat"/>
                <a:sym typeface="Montserrat"/>
              </a:rPr>
              <a:t>Replace aging and worn classroom furniture </a:t>
            </a:r>
            <a:endParaRPr sz="800" b="1"/>
          </a:p>
        </p:txBody>
      </p:sp>
      <p:pic>
        <p:nvPicPr>
          <p:cNvPr id="429" name="Google Shape;429;p52"/>
          <p:cNvPicPr preferRelativeResize="0"/>
          <p:nvPr/>
        </p:nvPicPr>
        <p:blipFill rotWithShape="1">
          <a:blip r:embed="rId4">
            <a:alphaModFix/>
          </a:blip>
          <a:srcRect l="39097" t="33508" r="39095" b="54597"/>
          <a:stretch/>
        </p:blipFill>
        <p:spPr>
          <a:xfrm>
            <a:off x="606474" y="2258503"/>
            <a:ext cx="1050323" cy="1050307"/>
          </a:xfrm>
          <a:prstGeom prst="rect">
            <a:avLst/>
          </a:prstGeom>
          <a:noFill/>
          <a:ln>
            <a:noFill/>
          </a:ln>
        </p:spPr>
      </p:pic>
      <p:sp>
        <p:nvSpPr>
          <p:cNvPr id="430" name="Google Shape;430;p52"/>
          <p:cNvSpPr txBox="1"/>
          <p:nvPr/>
        </p:nvSpPr>
        <p:spPr>
          <a:xfrm>
            <a:off x="4510426" y="2124856"/>
            <a:ext cx="1392900" cy="1317600"/>
          </a:xfrm>
          <a:prstGeom prst="rect">
            <a:avLst/>
          </a:prstGeom>
          <a:noFill/>
          <a:ln>
            <a:noFill/>
          </a:ln>
        </p:spPr>
        <p:txBody>
          <a:bodyPr spcFirstLastPara="1" wrap="square" lIns="68575" tIns="68575" rIns="68575" bIns="68575" anchor="ctr" anchorCtr="0">
            <a:noAutofit/>
          </a:bodyPr>
          <a:lstStyle/>
          <a:p>
            <a:pPr marL="0" lvl="0" indent="0" algn="l" rtl="0">
              <a:lnSpc>
                <a:spcPct val="115000"/>
              </a:lnSpc>
              <a:spcBef>
                <a:spcPts val="0"/>
              </a:spcBef>
              <a:spcAft>
                <a:spcPts val="0"/>
              </a:spcAft>
              <a:buNone/>
            </a:pPr>
            <a:r>
              <a:rPr lang="en" sz="800">
                <a:solidFill>
                  <a:schemeClr val="dk1"/>
                </a:solidFill>
                <a:latin typeface="Montserrat"/>
                <a:ea typeface="Montserrat"/>
                <a:cs typeface="Montserrat"/>
                <a:sym typeface="Montserrat"/>
              </a:rPr>
              <a:t>Increase school site discretionary funds</a:t>
            </a:r>
            <a:endParaRPr sz="800" b="1"/>
          </a:p>
        </p:txBody>
      </p:sp>
      <p:pic>
        <p:nvPicPr>
          <p:cNvPr id="431" name="Google Shape;431;p52"/>
          <p:cNvPicPr preferRelativeResize="0"/>
          <p:nvPr/>
        </p:nvPicPr>
        <p:blipFill rotWithShape="1">
          <a:blip r:embed="rId4">
            <a:alphaModFix/>
          </a:blip>
          <a:srcRect l="7347" t="48901" r="68038" b="39204"/>
          <a:stretch/>
        </p:blipFill>
        <p:spPr>
          <a:xfrm>
            <a:off x="3410538" y="2340858"/>
            <a:ext cx="999626" cy="885596"/>
          </a:xfrm>
          <a:prstGeom prst="rect">
            <a:avLst/>
          </a:prstGeom>
          <a:noFill/>
          <a:ln>
            <a:noFill/>
          </a:ln>
        </p:spPr>
      </p:pic>
      <p:sp>
        <p:nvSpPr>
          <p:cNvPr id="432" name="Google Shape;432;p52"/>
          <p:cNvSpPr txBox="1"/>
          <p:nvPr/>
        </p:nvSpPr>
        <p:spPr>
          <a:xfrm>
            <a:off x="7386878" y="759063"/>
            <a:ext cx="999600" cy="1451700"/>
          </a:xfrm>
          <a:prstGeom prst="rect">
            <a:avLst/>
          </a:prstGeom>
          <a:noFill/>
          <a:ln>
            <a:noFill/>
          </a:ln>
        </p:spPr>
        <p:txBody>
          <a:bodyPr spcFirstLastPara="1" wrap="square" lIns="68575" tIns="68575" rIns="68575" bIns="68575" anchor="ctr" anchorCtr="0">
            <a:noAutofit/>
          </a:bodyPr>
          <a:lstStyle/>
          <a:p>
            <a:pPr marL="0" marR="0" lvl="0" indent="0" algn="l" rtl="0">
              <a:lnSpc>
                <a:spcPct val="115000"/>
              </a:lnSpc>
              <a:spcBef>
                <a:spcPts val="0"/>
              </a:spcBef>
              <a:spcAft>
                <a:spcPts val="0"/>
              </a:spcAft>
              <a:buNone/>
            </a:pPr>
            <a:r>
              <a:rPr lang="en" sz="800">
                <a:solidFill>
                  <a:schemeClr val="dk1"/>
                </a:solidFill>
                <a:latin typeface="Montserrat"/>
                <a:ea typeface="Montserrat"/>
                <a:cs typeface="Montserrat"/>
                <a:sym typeface="Montserrat"/>
              </a:rPr>
              <a:t>Hire and retain more instructional aides </a:t>
            </a:r>
            <a:endParaRPr sz="800" b="1"/>
          </a:p>
        </p:txBody>
      </p:sp>
      <p:sp>
        <p:nvSpPr>
          <p:cNvPr id="433" name="Google Shape;433;p52"/>
          <p:cNvSpPr txBox="1"/>
          <p:nvPr/>
        </p:nvSpPr>
        <p:spPr>
          <a:xfrm>
            <a:off x="1794451" y="759063"/>
            <a:ext cx="1246200" cy="1451700"/>
          </a:xfrm>
          <a:prstGeom prst="rect">
            <a:avLst/>
          </a:prstGeom>
          <a:noFill/>
          <a:ln>
            <a:noFill/>
          </a:ln>
        </p:spPr>
        <p:txBody>
          <a:bodyPr spcFirstLastPara="1" wrap="square" lIns="68575" tIns="68575" rIns="68575" bIns="68575" anchor="ctr" anchorCtr="0">
            <a:noAutofit/>
          </a:bodyPr>
          <a:lstStyle/>
          <a:p>
            <a:pPr marL="0" lvl="0" indent="0" algn="l" rtl="0">
              <a:lnSpc>
                <a:spcPct val="115000"/>
              </a:lnSpc>
              <a:spcBef>
                <a:spcPts val="0"/>
              </a:spcBef>
              <a:spcAft>
                <a:spcPts val="0"/>
              </a:spcAft>
              <a:buNone/>
            </a:pPr>
            <a:r>
              <a:rPr lang="en" sz="800">
                <a:solidFill>
                  <a:schemeClr val="dk1"/>
                </a:solidFill>
                <a:latin typeface="Montserrat"/>
                <a:ea typeface="Montserrat"/>
                <a:cs typeface="Montserrat"/>
                <a:sym typeface="Montserrat"/>
              </a:rPr>
              <a:t>Professional development for staff, including Science of Reading and Anti-racist &amp; Anti-Bias training</a:t>
            </a:r>
            <a:endParaRPr sz="800" b="1"/>
          </a:p>
        </p:txBody>
      </p:sp>
      <p:pic>
        <p:nvPicPr>
          <p:cNvPr id="434" name="Google Shape;434;p52"/>
          <p:cNvPicPr preferRelativeResize="0"/>
          <p:nvPr/>
        </p:nvPicPr>
        <p:blipFill rotWithShape="1">
          <a:blip r:embed="rId4">
            <a:alphaModFix/>
          </a:blip>
          <a:srcRect l="8770" t="82625" r="69422" b="5480"/>
          <a:stretch/>
        </p:blipFill>
        <p:spPr>
          <a:xfrm>
            <a:off x="577019" y="930301"/>
            <a:ext cx="1109237" cy="1109222"/>
          </a:xfrm>
          <a:prstGeom prst="rect">
            <a:avLst/>
          </a:prstGeom>
          <a:noFill/>
          <a:ln>
            <a:noFill/>
          </a:ln>
        </p:spPr>
      </p:pic>
      <p:sp>
        <p:nvSpPr>
          <p:cNvPr id="435" name="Google Shape;435;p52"/>
          <p:cNvSpPr txBox="1"/>
          <p:nvPr/>
        </p:nvSpPr>
        <p:spPr>
          <a:xfrm>
            <a:off x="7386877" y="2124856"/>
            <a:ext cx="1169400" cy="1317600"/>
          </a:xfrm>
          <a:prstGeom prst="rect">
            <a:avLst/>
          </a:prstGeom>
          <a:noFill/>
          <a:ln>
            <a:noFill/>
          </a:ln>
        </p:spPr>
        <p:txBody>
          <a:bodyPr spcFirstLastPara="1" wrap="square" lIns="68575" tIns="68575" rIns="68575" bIns="68575" anchor="ctr" anchorCtr="0">
            <a:noAutofit/>
          </a:bodyPr>
          <a:lstStyle/>
          <a:p>
            <a:pPr marL="0" lvl="0" indent="0" algn="l" rtl="0">
              <a:lnSpc>
                <a:spcPct val="115000"/>
              </a:lnSpc>
              <a:spcBef>
                <a:spcPts val="0"/>
              </a:spcBef>
              <a:spcAft>
                <a:spcPts val="0"/>
              </a:spcAft>
              <a:buNone/>
            </a:pPr>
            <a:r>
              <a:rPr lang="en" sz="800">
                <a:solidFill>
                  <a:schemeClr val="dk1"/>
                </a:solidFill>
                <a:latin typeface="Montserrat"/>
                <a:ea typeface="Montserrat"/>
                <a:cs typeface="Montserrat"/>
                <a:sym typeface="Montserrat"/>
              </a:rPr>
              <a:t>Install more cameras and secure access points </a:t>
            </a:r>
            <a:endParaRPr sz="800" b="1"/>
          </a:p>
        </p:txBody>
      </p:sp>
      <p:pic>
        <p:nvPicPr>
          <p:cNvPr id="436" name="Google Shape;436;p52"/>
          <p:cNvPicPr preferRelativeResize="0"/>
          <p:nvPr/>
        </p:nvPicPr>
        <p:blipFill rotWithShape="1">
          <a:blip r:embed="rId4">
            <a:alphaModFix/>
          </a:blip>
          <a:srcRect l="7222" t="2262" r="70970" b="85844"/>
          <a:stretch/>
        </p:blipFill>
        <p:spPr>
          <a:xfrm>
            <a:off x="6006306" y="2229045"/>
            <a:ext cx="1109237" cy="1109222"/>
          </a:xfrm>
          <a:prstGeom prst="rect">
            <a:avLst/>
          </a:prstGeom>
          <a:noFill/>
          <a:ln>
            <a:noFill/>
          </a:ln>
        </p:spPr>
      </p:pic>
      <p:sp>
        <p:nvSpPr>
          <p:cNvPr id="437" name="Google Shape;437;p52"/>
          <p:cNvSpPr txBox="1"/>
          <p:nvPr/>
        </p:nvSpPr>
        <p:spPr>
          <a:xfrm>
            <a:off x="1794450" y="3281388"/>
            <a:ext cx="999600" cy="1451700"/>
          </a:xfrm>
          <a:prstGeom prst="rect">
            <a:avLst/>
          </a:prstGeom>
          <a:noFill/>
          <a:ln>
            <a:noFill/>
          </a:ln>
        </p:spPr>
        <p:txBody>
          <a:bodyPr spcFirstLastPara="1" wrap="square" lIns="68575" tIns="68575" rIns="68575" bIns="68575" anchor="ctr" anchorCtr="0">
            <a:noAutofit/>
          </a:bodyPr>
          <a:lstStyle/>
          <a:p>
            <a:pPr marL="0" lvl="0" indent="0" algn="l" rtl="0">
              <a:lnSpc>
                <a:spcPct val="115000"/>
              </a:lnSpc>
              <a:spcBef>
                <a:spcPts val="0"/>
              </a:spcBef>
              <a:spcAft>
                <a:spcPts val="0"/>
              </a:spcAft>
              <a:buNone/>
            </a:pPr>
            <a:r>
              <a:rPr lang="en" sz="800">
                <a:solidFill>
                  <a:schemeClr val="dk1"/>
                </a:solidFill>
                <a:latin typeface="Montserrat"/>
                <a:ea typeface="Montserrat"/>
                <a:cs typeface="Montserrat"/>
                <a:sym typeface="Montserrat"/>
              </a:rPr>
              <a:t>Increase safety staffing </a:t>
            </a:r>
            <a:endParaRPr sz="800" b="1"/>
          </a:p>
        </p:txBody>
      </p:sp>
      <p:pic>
        <p:nvPicPr>
          <p:cNvPr id="438" name="Google Shape;438;p52"/>
          <p:cNvPicPr preferRelativeResize="0"/>
          <p:nvPr/>
        </p:nvPicPr>
        <p:blipFill rotWithShape="1">
          <a:blip r:embed="rId4">
            <a:alphaModFix/>
          </a:blip>
          <a:srcRect l="37016" t="2602" r="39994" b="85504"/>
          <a:stretch/>
        </p:blipFill>
        <p:spPr>
          <a:xfrm>
            <a:off x="546950" y="3452626"/>
            <a:ext cx="1169371" cy="1109222"/>
          </a:xfrm>
          <a:prstGeom prst="rect">
            <a:avLst/>
          </a:prstGeom>
          <a:noFill/>
          <a:ln>
            <a:noFill/>
          </a:ln>
        </p:spPr>
      </p:pic>
      <p:sp>
        <p:nvSpPr>
          <p:cNvPr id="439" name="Google Shape;439;p52"/>
          <p:cNvSpPr txBox="1"/>
          <p:nvPr/>
        </p:nvSpPr>
        <p:spPr>
          <a:xfrm>
            <a:off x="4510425" y="3348438"/>
            <a:ext cx="1169400" cy="1317600"/>
          </a:xfrm>
          <a:prstGeom prst="rect">
            <a:avLst/>
          </a:prstGeom>
          <a:noFill/>
          <a:ln>
            <a:noFill/>
          </a:ln>
        </p:spPr>
        <p:txBody>
          <a:bodyPr spcFirstLastPara="1" wrap="square" lIns="68575" tIns="68575" rIns="68575" bIns="68575" anchor="ctr" anchorCtr="0">
            <a:noAutofit/>
          </a:bodyPr>
          <a:lstStyle/>
          <a:p>
            <a:pPr marL="0" lvl="0" indent="0" algn="l" rtl="0">
              <a:lnSpc>
                <a:spcPct val="115000"/>
              </a:lnSpc>
              <a:spcBef>
                <a:spcPts val="0"/>
              </a:spcBef>
              <a:spcAft>
                <a:spcPts val="0"/>
              </a:spcAft>
              <a:buNone/>
            </a:pPr>
            <a:r>
              <a:rPr lang="en" sz="800">
                <a:solidFill>
                  <a:schemeClr val="dk1"/>
                </a:solidFill>
                <a:latin typeface="Montserrat"/>
                <a:ea typeface="Montserrat"/>
                <a:cs typeface="Montserrat"/>
                <a:sym typeface="Montserrat"/>
              </a:rPr>
              <a:t>Expand year-round athletics opportunities </a:t>
            </a:r>
            <a:endParaRPr sz="800" b="1"/>
          </a:p>
        </p:txBody>
      </p:sp>
      <p:pic>
        <p:nvPicPr>
          <p:cNvPr id="440" name="Google Shape;440;p52"/>
          <p:cNvPicPr preferRelativeResize="0"/>
          <p:nvPr/>
        </p:nvPicPr>
        <p:blipFill rotWithShape="1">
          <a:blip r:embed="rId4">
            <a:alphaModFix/>
          </a:blip>
          <a:srcRect l="67876" t="2454" r="10316" b="85651"/>
          <a:stretch/>
        </p:blipFill>
        <p:spPr>
          <a:xfrm>
            <a:off x="3355733" y="3452626"/>
            <a:ext cx="1109237" cy="1109222"/>
          </a:xfrm>
          <a:prstGeom prst="rect">
            <a:avLst/>
          </a:prstGeom>
          <a:noFill/>
          <a:ln>
            <a:noFill/>
          </a:ln>
        </p:spPr>
      </p:pic>
      <p:sp>
        <p:nvSpPr>
          <p:cNvPr id="441" name="Google Shape;441;p52"/>
          <p:cNvSpPr txBox="1"/>
          <p:nvPr/>
        </p:nvSpPr>
        <p:spPr>
          <a:xfrm>
            <a:off x="7386877" y="3262638"/>
            <a:ext cx="1050300" cy="1489200"/>
          </a:xfrm>
          <a:prstGeom prst="rect">
            <a:avLst/>
          </a:prstGeom>
          <a:noFill/>
          <a:ln>
            <a:noFill/>
          </a:ln>
        </p:spPr>
        <p:txBody>
          <a:bodyPr spcFirstLastPara="1" wrap="square" lIns="68575" tIns="68575" rIns="68575" bIns="68575" anchor="ctr" anchorCtr="0">
            <a:noAutofit/>
          </a:bodyPr>
          <a:lstStyle/>
          <a:p>
            <a:pPr marL="0" lvl="0" indent="0" algn="l" rtl="0">
              <a:lnSpc>
                <a:spcPct val="115000"/>
              </a:lnSpc>
              <a:spcBef>
                <a:spcPts val="0"/>
              </a:spcBef>
              <a:spcAft>
                <a:spcPts val="0"/>
              </a:spcAft>
              <a:buNone/>
            </a:pPr>
            <a:r>
              <a:rPr lang="en" sz="800">
                <a:solidFill>
                  <a:schemeClr val="dk1"/>
                </a:solidFill>
                <a:latin typeface="Montserrat"/>
                <a:ea typeface="Montserrat"/>
                <a:cs typeface="Montserrat"/>
                <a:sym typeface="Montserrat"/>
              </a:rPr>
              <a:t>College application stipends </a:t>
            </a:r>
            <a:endParaRPr sz="800" b="1"/>
          </a:p>
        </p:txBody>
      </p:sp>
      <p:pic>
        <p:nvPicPr>
          <p:cNvPr id="442" name="Google Shape;442;p52"/>
          <p:cNvPicPr preferRelativeResize="0"/>
          <p:nvPr/>
        </p:nvPicPr>
        <p:blipFill rotWithShape="1">
          <a:blip r:embed="rId4">
            <a:alphaModFix/>
          </a:blip>
          <a:srcRect l="68290" t="49082" r="5773" b="39024"/>
          <a:stretch/>
        </p:blipFill>
        <p:spPr>
          <a:xfrm>
            <a:off x="5901284" y="3452626"/>
            <a:ext cx="1319278" cy="1109222"/>
          </a:xfrm>
          <a:prstGeom prst="rect">
            <a:avLst/>
          </a:prstGeom>
          <a:noFill/>
          <a:ln>
            <a:noFill/>
          </a:ln>
        </p:spPr>
      </p:pic>
      <p:cxnSp>
        <p:nvCxnSpPr>
          <p:cNvPr id="443" name="Google Shape;443;p52"/>
          <p:cNvCxnSpPr/>
          <p:nvPr/>
        </p:nvCxnSpPr>
        <p:spPr>
          <a:xfrm>
            <a:off x="606475" y="3418475"/>
            <a:ext cx="7842300" cy="0"/>
          </a:xfrm>
          <a:prstGeom prst="straightConnector1">
            <a:avLst/>
          </a:prstGeom>
          <a:noFill/>
          <a:ln w="9525" cap="flat" cmpd="sng">
            <a:solidFill>
              <a:schemeClr val="dk2"/>
            </a:solidFill>
            <a:prstDash val="solid"/>
            <a:round/>
            <a:headEnd type="none" w="med" len="med"/>
            <a:tailEnd type="none" w="med" len="med"/>
          </a:ln>
        </p:spPr>
      </p:cxnSp>
      <p:cxnSp>
        <p:nvCxnSpPr>
          <p:cNvPr id="444" name="Google Shape;444;p52"/>
          <p:cNvCxnSpPr/>
          <p:nvPr/>
        </p:nvCxnSpPr>
        <p:spPr>
          <a:xfrm rot="10800000">
            <a:off x="3113225" y="1024050"/>
            <a:ext cx="0" cy="3671700"/>
          </a:xfrm>
          <a:prstGeom prst="straightConnector1">
            <a:avLst/>
          </a:prstGeom>
          <a:noFill/>
          <a:ln w="9525" cap="flat" cmpd="sng">
            <a:solidFill>
              <a:schemeClr val="dk2"/>
            </a:solidFill>
            <a:prstDash val="solid"/>
            <a:round/>
            <a:headEnd type="none" w="med" len="med"/>
            <a:tailEnd type="none" w="med" len="med"/>
          </a:ln>
        </p:spPr>
      </p:cxnSp>
      <p:cxnSp>
        <p:nvCxnSpPr>
          <p:cNvPr id="445" name="Google Shape;445;p52"/>
          <p:cNvCxnSpPr/>
          <p:nvPr/>
        </p:nvCxnSpPr>
        <p:spPr>
          <a:xfrm rot="10800000">
            <a:off x="5761175" y="1024050"/>
            <a:ext cx="0" cy="36717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3"/>
          <p:cNvSpPr txBox="1">
            <a:spLocks noGrp="1"/>
          </p:cNvSpPr>
          <p:nvPr>
            <p:ph type="title"/>
          </p:nvPr>
        </p:nvSpPr>
        <p:spPr>
          <a:xfrm>
            <a:off x="628650" y="345744"/>
            <a:ext cx="5543700" cy="6288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94BC56"/>
              </a:buClr>
              <a:buSzPts val="3000"/>
              <a:buFont typeface="Arial"/>
              <a:buNone/>
            </a:pPr>
            <a:r>
              <a:rPr lang="en" sz="2300"/>
              <a:t>Risks and Opportunities </a:t>
            </a:r>
            <a:endParaRPr sz="2300"/>
          </a:p>
        </p:txBody>
      </p:sp>
      <p:sp>
        <p:nvSpPr>
          <p:cNvPr id="452" name="Google Shape;452;p53"/>
          <p:cNvSpPr txBox="1">
            <a:spLocks noGrp="1"/>
          </p:cNvSpPr>
          <p:nvPr>
            <p:ph type="body" idx="1"/>
          </p:nvPr>
        </p:nvSpPr>
        <p:spPr>
          <a:xfrm>
            <a:off x="628650" y="1240155"/>
            <a:ext cx="6486525" cy="3531736"/>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500" b="1"/>
              <a:t>Risks</a:t>
            </a:r>
            <a:endParaRPr/>
          </a:p>
          <a:p>
            <a:pPr marL="177800" marR="0" lvl="0" indent="-133350" algn="l" rtl="0">
              <a:lnSpc>
                <a:spcPct val="115000"/>
              </a:lnSpc>
              <a:spcBef>
                <a:spcPts val="0"/>
              </a:spcBef>
              <a:spcAft>
                <a:spcPts val="0"/>
              </a:spcAft>
              <a:buSzPts val="1500"/>
              <a:buChar char="•"/>
            </a:pPr>
            <a:r>
              <a:rPr lang="en" sz="1200"/>
              <a:t>Uncertainty regarding ongoing State funding for K12 Districts</a:t>
            </a:r>
            <a:endParaRPr sz="1200"/>
          </a:p>
          <a:p>
            <a:pPr marL="177800" marR="0" lvl="0" indent="-133350" algn="l" rtl="0">
              <a:lnSpc>
                <a:spcPct val="115000"/>
              </a:lnSpc>
              <a:spcBef>
                <a:spcPts val="0"/>
              </a:spcBef>
              <a:spcAft>
                <a:spcPts val="0"/>
              </a:spcAft>
              <a:buSzPts val="1500"/>
              <a:buChar char="•"/>
            </a:pPr>
            <a:r>
              <a:rPr lang="en" sz="1200"/>
              <a:t>Potential future impact of recessionary economy</a:t>
            </a:r>
            <a:endParaRPr sz="1200"/>
          </a:p>
          <a:p>
            <a:pPr marL="177800" marR="0" lvl="0" indent="-133350" algn="l" rtl="0">
              <a:lnSpc>
                <a:spcPct val="115000"/>
              </a:lnSpc>
              <a:spcBef>
                <a:spcPts val="0"/>
              </a:spcBef>
              <a:spcAft>
                <a:spcPts val="0"/>
              </a:spcAft>
              <a:buSzPts val="1500"/>
              <a:buChar char="•"/>
            </a:pPr>
            <a:r>
              <a:rPr lang="en" sz="1200"/>
              <a:t>Enrollment </a:t>
            </a:r>
            <a:endParaRPr sz="1200"/>
          </a:p>
          <a:p>
            <a:pPr marL="177800" marR="0" lvl="0" indent="-133350" algn="l" rtl="0">
              <a:lnSpc>
                <a:spcPct val="115000"/>
              </a:lnSpc>
              <a:spcBef>
                <a:spcPts val="0"/>
              </a:spcBef>
              <a:spcAft>
                <a:spcPts val="0"/>
              </a:spcAft>
              <a:buSzPts val="1500"/>
              <a:buChar char="•"/>
            </a:pPr>
            <a:r>
              <a:rPr lang="en" sz="1200"/>
              <a:t>Additional Unfunded COVID-19 related expenses</a:t>
            </a:r>
            <a:endParaRPr sz="1200"/>
          </a:p>
          <a:p>
            <a:pPr marL="177800" marR="0" lvl="0" indent="0" algn="l" rtl="0">
              <a:lnSpc>
                <a:spcPct val="115000"/>
              </a:lnSpc>
              <a:spcBef>
                <a:spcPts val="0"/>
              </a:spcBef>
              <a:spcAft>
                <a:spcPts val="0"/>
              </a:spcAft>
              <a:buNone/>
            </a:pPr>
            <a:endParaRPr sz="1200"/>
          </a:p>
          <a:p>
            <a:pPr marL="0" lvl="0" indent="0" algn="l" rtl="0">
              <a:lnSpc>
                <a:spcPct val="100000"/>
              </a:lnSpc>
              <a:spcBef>
                <a:spcPts val="600"/>
              </a:spcBef>
              <a:spcAft>
                <a:spcPts val="0"/>
              </a:spcAft>
              <a:buNone/>
            </a:pPr>
            <a:r>
              <a:rPr lang="en" sz="1500" b="1"/>
              <a:t>Opportunities</a:t>
            </a:r>
            <a:endParaRPr/>
          </a:p>
          <a:p>
            <a:pPr marL="177800" marR="0" lvl="0" indent="-133350" algn="l" rtl="0">
              <a:lnSpc>
                <a:spcPct val="115000"/>
              </a:lnSpc>
              <a:spcBef>
                <a:spcPts val="0"/>
              </a:spcBef>
              <a:spcAft>
                <a:spcPts val="0"/>
              </a:spcAft>
              <a:buSzPts val="1500"/>
              <a:buChar char="•"/>
            </a:pPr>
            <a:r>
              <a:rPr lang="en" sz="1200"/>
              <a:t>Improved State budget and funding for K12 Districts</a:t>
            </a:r>
            <a:endParaRPr sz="1200"/>
          </a:p>
          <a:p>
            <a:pPr marL="177800" marR="0" lvl="0" indent="-133350" algn="l" rtl="0">
              <a:lnSpc>
                <a:spcPct val="115000"/>
              </a:lnSpc>
              <a:spcBef>
                <a:spcPts val="0"/>
              </a:spcBef>
              <a:spcAft>
                <a:spcPts val="0"/>
              </a:spcAft>
              <a:buSzPts val="1500"/>
              <a:buChar char="•"/>
            </a:pPr>
            <a:r>
              <a:rPr lang="en" sz="1200"/>
              <a:t>Stable/increased Enrollment</a:t>
            </a:r>
            <a:endParaRPr sz="1200"/>
          </a:p>
          <a:p>
            <a:pPr marL="177800" marR="0" lvl="0" indent="-133350" algn="l" rtl="0">
              <a:lnSpc>
                <a:spcPct val="115000"/>
              </a:lnSpc>
              <a:spcBef>
                <a:spcPts val="0"/>
              </a:spcBef>
              <a:spcAft>
                <a:spcPts val="0"/>
              </a:spcAft>
              <a:buSzPts val="1500"/>
              <a:buChar char="•"/>
            </a:pPr>
            <a:r>
              <a:rPr lang="en" sz="1200"/>
              <a:t>Potential to make up instructional days lost during 2021-22 school year through State Waiver process</a:t>
            </a:r>
            <a:endParaRPr sz="1200"/>
          </a:p>
        </p:txBody>
      </p:sp>
      <p:sp>
        <p:nvSpPr>
          <p:cNvPr id="453" name="Google Shape;453;p53"/>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fld id="{00000000-1234-1234-1234-123412341234}" type="slidenum">
              <a:rPr lang="en" sz="1100">
                <a:solidFill>
                  <a:srgbClr val="94BC56"/>
                </a:solidFill>
                <a:latin typeface="Montserrat"/>
                <a:ea typeface="Montserrat"/>
                <a:cs typeface="Montserrat"/>
                <a:sym typeface="Montserrat"/>
              </a:rPr>
              <a:t>22</a:t>
            </a:fld>
            <a:endParaRPr sz="1100">
              <a:solidFill>
                <a:srgbClr val="94BC56"/>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4"/>
          <p:cNvSpPr txBox="1">
            <a:spLocks noGrp="1"/>
          </p:cNvSpPr>
          <p:nvPr>
            <p:ph type="title"/>
          </p:nvPr>
        </p:nvSpPr>
        <p:spPr>
          <a:xfrm>
            <a:off x="628650" y="366917"/>
            <a:ext cx="5829300" cy="328200"/>
          </a:xfrm>
          <a:prstGeom prst="rect">
            <a:avLst/>
          </a:prstGeom>
          <a:noFill/>
          <a:ln>
            <a:noFill/>
          </a:ln>
        </p:spPr>
        <p:txBody>
          <a:bodyPr spcFirstLastPara="1" wrap="square" lIns="0" tIns="9525" rIns="0" bIns="0" anchor="t" anchorCtr="0">
            <a:spAutoFit/>
          </a:bodyPr>
          <a:lstStyle/>
          <a:p>
            <a:pPr marL="0" marR="0" lvl="0" indent="0" algn="l" rtl="0">
              <a:lnSpc>
                <a:spcPct val="90000"/>
              </a:lnSpc>
              <a:spcBef>
                <a:spcPts val="0"/>
              </a:spcBef>
              <a:spcAft>
                <a:spcPts val="0"/>
              </a:spcAft>
              <a:buClr>
                <a:srgbClr val="94BC56"/>
              </a:buClr>
              <a:buSzPts val="3000"/>
              <a:buFont typeface="Arial"/>
              <a:buNone/>
            </a:pPr>
            <a:r>
              <a:rPr lang="en" sz="2300"/>
              <a:t>Summary</a:t>
            </a:r>
            <a:endParaRPr sz="2300"/>
          </a:p>
        </p:txBody>
      </p:sp>
      <p:sp>
        <p:nvSpPr>
          <p:cNvPr id="460" name="Google Shape;460;p54"/>
          <p:cNvSpPr txBox="1"/>
          <p:nvPr/>
        </p:nvSpPr>
        <p:spPr>
          <a:xfrm>
            <a:off x="628650" y="1057283"/>
            <a:ext cx="7886700" cy="2042400"/>
          </a:xfrm>
          <a:prstGeom prst="rect">
            <a:avLst/>
          </a:prstGeom>
          <a:noFill/>
          <a:ln>
            <a:noFill/>
          </a:ln>
        </p:spPr>
        <p:txBody>
          <a:bodyPr spcFirstLastPara="1" wrap="square" lIns="0" tIns="85250" rIns="0" bIns="0" anchor="t" anchorCtr="0">
            <a:noAutofit/>
          </a:bodyPr>
          <a:lstStyle/>
          <a:p>
            <a:pPr marL="254000" marR="0" lvl="0" indent="-234950" algn="l" rtl="0">
              <a:lnSpc>
                <a:spcPct val="115000"/>
              </a:lnSpc>
              <a:spcBef>
                <a:spcPts val="0"/>
              </a:spcBef>
              <a:spcAft>
                <a:spcPts val="0"/>
              </a:spcAft>
              <a:buClr>
                <a:schemeClr val="dk1"/>
              </a:buClr>
              <a:buSzPts val="1500"/>
              <a:buFont typeface="Montserrat"/>
              <a:buChar char="•"/>
            </a:pPr>
            <a:r>
              <a:rPr lang="en" sz="1500" b="1">
                <a:solidFill>
                  <a:schemeClr val="dk1"/>
                </a:solidFill>
                <a:latin typeface="Montserrat"/>
                <a:ea typeface="Montserrat"/>
                <a:cs typeface="Montserrat"/>
                <a:sym typeface="Montserrat"/>
              </a:rPr>
              <a:t>2022-23 First Interim Positive Certification</a:t>
            </a:r>
            <a:endParaRPr sz="1500" b="1">
              <a:latin typeface="Montserrat"/>
              <a:ea typeface="Montserrat"/>
              <a:cs typeface="Montserrat"/>
              <a:sym typeface="Montserrat"/>
            </a:endParaRPr>
          </a:p>
          <a:p>
            <a:pPr marL="914400" marR="0" lvl="0" indent="0" algn="l" rtl="0">
              <a:lnSpc>
                <a:spcPct val="115000"/>
              </a:lnSpc>
              <a:spcBef>
                <a:spcPts val="400"/>
              </a:spcBef>
              <a:spcAft>
                <a:spcPts val="0"/>
              </a:spcAft>
              <a:buNone/>
            </a:pPr>
            <a:endParaRPr sz="1200">
              <a:solidFill>
                <a:schemeClr val="dk1"/>
              </a:solidFill>
              <a:latin typeface="Montserrat"/>
              <a:ea typeface="Montserrat"/>
              <a:cs typeface="Montserrat"/>
              <a:sym typeface="Montserrat"/>
            </a:endParaRPr>
          </a:p>
          <a:p>
            <a:pPr marL="254000" marR="0" lvl="0" indent="-234950" algn="l" rtl="0">
              <a:lnSpc>
                <a:spcPct val="115000"/>
              </a:lnSpc>
              <a:spcBef>
                <a:spcPts val="0"/>
              </a:spcBef>
              <a:spcAft>
                <a:spcPts val="0"/>
              </a:spcAft>
              <a:buClr>
                <a:schemeClr val="dk1"/>
              </a:buClr>
              <a:buSzPts val="1500"/>
              <a:buFont typeface="Montserrat"/>
              <a:buChar char="•"/>
            </a:pPr>
            <a:r>
              <a:rPr lang="en" sz="1500" b="1">
                <a:solidFill>
                  <a:schemeClr val="dk1"/>
                </a:solidFill>
                <a:latin typeface="Montserrat"/>
                <a:ea typeface="Montserrat"/>
                <a:cs typeface="Montserrat"/>
                <a:sym typeface="Montserrat"/>
              </a:rPr>
              <a:t>District 2022-23 Adopted Budget conditionally approved by SCOE</a:t>
            </a:r>
            <a:endParaRPr sz="1500" b="1">
              <a:solidFill>
                <a:schemeClr val="dk1"/>
              </a:solidFill>
              <a:latin typeface="Montserrat"/>
              <a:ea typeface="Montserrat"/>
              <a:cs typeface="Montserrat"/>
              <a:sym typeface="Montserrat"/>
            </a:endParaRPr>
          </a:p>
          <a:p>
            <a:pPr marL="393700" marR="0" lvl="1" indent="-114300" algn="l" rtl="0">
              <a:lnSpc>
                <a:spcPct val="115000"/>
              </a:lnSpc>
              <a:spcBef>
                <a:spcPts val="4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2021-22 Adopted Budget conditionally approved</a:t>
            </a:r>
            <a:endParaRPr sz="1200">
              <a:latin typeface="Montserrat"/>
              <a:ea typeface="Montserrat"/>
              <a:cs typeface="Montserrat"/>
              <a:sym typeface="Montserrat"/>
            </a:endParaRPr>
          </a:p>
          <a:p>
            <a:pPr marL="393700" marR="0" lvl="1" indent="-114300" algn="l" rtl="0">
              <a:lnSpc>
                <a:spcPct val="115000"/>
              </a:lnSpc>
              <a:spcBef>
                <a:spcPts val="10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District’s budget has been disapproved for 3 years (2018-19, 2019-20, 2020-21)</a:t>
            </a:r>
            <a:endParaRPr sz="1200">
              <a:latin typeface="Montserrat"/>
              <a:ea typeface="Montserrat"/>
              <a:cs typeface="Montserrat"/>
              <a:sym typeface="Montserrat"/>
            </a:endParaRPr>
          </a:p>
          <a:p>
            <a:pPr marL="393700" marR="0" lvl="1" indent="-114300" algn="l" rtl="0">
              <a:lnSpc>
                <a:spcPct val="115000"/>
              </a:lnSpc>
              <a:spcBef>
                <a:spcPts val="10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SCOE Fiscal Advisor will remain assigned with Stay &amp; Rescind Authority</a:t>
            </a:r>
            <a:endParaRPr sz="1200">
              <a:latin typeface="Montserrat"/>
              <a:ea typeface="Montserrat"/>
              <a:cs typeface="Montserrat"/>
              <a:sym typeface="Montserrat"/>
            </a:endParaRPr>
          </a:p>
          <a:p>
            <a:pPr marL="254000" marR="0" lvl="0" indent="-139700" algn="l" rtl="0">
              <a:lnSpc>
                <a:spcPct val="115000"/>
              </a:lnSpc>
              <a:spcBef>
                <a:spcPts val="1000"/>
              </a:spcBef>
              <a:spcAft>
                <a:spcPts val="1000"/>
              </a:spcAft>
              <a:buClr>
                <a:schemeClr val="dk1"/>
              </a:buClr>
              <a:buSzPts val="1800"/>
              <a:buFont typeface="Arial"/>
              <a:buNone/>
            </a:pPr>
            <a:endParaRPr sz="1200">
              <a:solidFill>
                <a:srgbClr val="000000"/>
              </a:solidFill>
              <a:latin typeface="Montserrat"/>
              <a:ea typeface="Montserrat"/>
              <a:cs typeface="Montserrat"/>
              <a:sym typeface="Montserrat"/>
            </a:endParaRPr>
          </a:p>
        </p:txBody>
      </p:sp>
      <p:sp>
        <p:nvSpPr>
          <p:cNvPr id="461" name="Google Shape;461;p54"/>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fld id="{00000000-1234-1234-1234-123412341234}" type="slidenum">
              <a:rPr lang="en" sz="1100">
                <a:solidFill>
                  <a:srgbClr val="94BC56"/>
                </a:solidFill>
                <a:latin typeface="Montserrat"/>
                <a:ea typeface="Montserrat"/>
                <a:cs typeface="Montserrat"/>
                <a:sym typeface="Montserrat"/>
              </a:rPr>
              <a:t>23</a:t>
            </a:fld>
            <a:endParaRPr sz="1100">
              <a:solidFill>
                <a:srgbClr val="94BC56"/>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5"/>
          <p:cNvSpPr/>
          <p:nvPr/>
        </p:nvSpPr>
        <p:spPr>
          <a:xfrm>
            <a:off x="0" y="0"/>
            <a:ext cx="9144000" cy="499680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8" name="Google Shape;468;p55"/>
          <p:cNvSpPr txBox="1"/>
          <p:nvPr/>
        </p:nvSpPr>
        <p:spPr>
          <a:xfrm>
            <a:off x="628650" y="2056099"/>
            <a:ext cx="7886700" cy="808417"/>
          </a:xfrm>
          <a:prstGeom prst="rect">
            <a:avLst/>
          </a:prstGeom>
          <a:noFill/>
          <a:ln>
            <a:noFill/>
          </a:ln>
          <a:effectLst>
            <a:outerShdw blurRad="165100" algn="tl" rotWithShape="0">
              <a:srgbClr val="000000">
                <a:alpha val="40000"/>
              </a:srgbClr>
            </a:outerShdw>
          </a:effectLst>
        </p:spPr>
        <p:txBody>
          <a:bodyPr spcFirstLastPara="1" wrap="square" lIns="68575" tIns="34275" rIns="68575" bIns="34275" anchor="ctr" anchorCtr="0">
            <a:normAutofit/>
          </a:bodyPr>
          <a:lstStyle/>
          <a:p>
            <a:pPr marL="0" marR="0" lvl="0" indent="0" algn="ctr" rtl="0">
              <a:lnSpc>
                <a:spcPct val="70000"/>
              </a:lnSpc>
              <a:spcBef>
                <a:spcPts val="0"/>
              </a:spcBef>
              <a:spcAft>
                <a:spcPts val="0"/>
              </a:spcAft>
              <a:buClr>
                <a:schemeClr val="lt1"/>
              </a:buClr>
              <a:buSzPts val="3375"/>
              <a:buFont typeface="Arial"/>
              <a:buNone/>
            </a:pPr>
            <a:r>
              <a:rPr lang="en" sz="2975" b="1" i="0">
                <a:solidFill>
                  <a:schemeClr val="lt1"/>
                </a:solidFill>
                <a:latin typeface="Montserrat"/>
                <a:ea typeface="Montserrat"/>
                <a:cs typeface="Montserrat"/>
                <a:sym typeface="Montserrat"/>
              </a:rPr>
              <a:t>Approve 2022-23 First Interim Budget</a:t>
            </a:r>
            <a:endParaRPr sz="425">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628650" y="336157"/>
            <a:ext cx="2222700" cy="363600"/>
          </a:xfrm>
          <a:prstGeom prst="rect">
            <a:avLst/>
          </a:prstGeom>
          <a:noFill/>
          <a:ln>
            <a:noFill/>
          </a:ln>
        </p:spPr>
        <p:txBody>
          <a:bodyPr spcFirstLastPara="1" wrap="square" lIns="0" tIns="9525" rIns="0" bIns="0" anchor="t" anchorCtr="0">
            <a:spAutoFit/>
          </a:bodyPr>
          <a:lstStyle/>
          <a:p>
            <a:pPr marL="12700" lvl="0" indent="0" algn="l" rtl="0">
              <a:lnSpc>
                <a:spcPct val="100000"/>
              </a:lnSpc>
              <a:spcBef>
                <a:spcPts val="0"/>
              </a:spcBef>
              <a:spcAft>
                <a:spcPts val="0"/>
              </a:spcAft>
              <a:buClr>
                <a:srgbClr val="94BC56"/>
              </a:buClr>
              <a:buSzPts val="3000"/>
              <a:buFont typeface="Arial"/>
              <a:buNone/>
            </a:pPr>
            <a:r>
              <a:rPr lang="en" sz="2300"/>
              <a:t>Agenda</a:t>
            </a:r>
            <a:endParaRPr sz="2300"/>
          </a:p>
        </p:txBody>
      </p:sp>
      <p:sp>
        <p:nvSpPr>
          <p:cNvPr id="204" name="Google Shape;204;p34"/>
          <p:cNvSpPr txBox="1"/>
          <p:nvPr/>
        </p:nvSpPr>
        <p:spPr>
          <a:xfrm>
            <a:off x="630226" y="1204025"/>
            <a:ext cx="7621800" cy="3103500"/>
          </a:xfrm>
          <a:prstGeom prst="rect">
            <a:avLst/>
          </a:prstGeom>
          <a:noFill/>
          <a:ln>
            <a:noFill/>
          </a:ln>
        </p:spPr>
        <p:txBody>
          <a:bodyPr spcFirstLastPara="1" wrap="square" lIns="0" tIns="9525" rIns="0" bIns="0" anchor="t" anchorCtr="0">
            <a:spAutoFit/>
          </a:bodyPr>
          <a:lstStyle/>
          <a:p>
            <a:pPr marL="215900" marR="0" lvl="0" indent="-215900" algn="l" rtl="0">
              <a:spcBef>
                <a:spcPts val="0"/>
              </a:spcBef>
              <a:spcAft>
                <a:spcPts val="0"/>
              </a:spcAft>
              <a:buClr>
                <a:schemeClr val="dk1"/>
              </a:buClr>
              <a:buSzPts val="1800"/>
              <a:buFont typeface="Montserrat"/>
              <a:buChar char="•"/>
            </a:pPr>
            <a:r>
              <a:rPr lang="en" sz="1800" i="0" u="none" strike="noStrike" cap="none">
                <a:solidFill>
                  <a:schemeClr val="dk1"/>
                </a:solidFill>
                <a:latin typeface="Montserrat"/>
                <a:ea typeface="Montserrat"/>
                <a:cs typeface="Montserrat"/>
                <a:sym typeface="Montserrat"/>
              </a:rPr>
              <a:t>Financial Reporting Requirements &amp; District’s Fiscal Status</a:t>
            </a:r>
            <a:endParaRPr sz="1800">
              <a:latin typeface="Montserrat"/>
              <a:ea typeface="Montserrat"/>
              <a:cs typeface="Montserrat"/>
              <a:sym typeface="Montserrat"/>
            </a:endParaRPr>
          </a:p>
          <a:p>
            <a:pPr marL="215900" marR="0" lvl="0" indent="-215900" algn="l" rtl="0">
              <a:spcBef>
                <a:spcPts val="1500"/>
              </a:spcBef>
              <a:spcAft>
                <a:spcPts val="0"/>
              </a:spcAft>
              <a:buClr>
                <a:schemeClr val="dk1"/>
              </a:buClr>
              <a:buSzPts val="1800"/>
              <a:buFont typeface="Montserrat"/>
              <a:buChar char="•"/>
            </a:pPr>
            <a:r>
              <a:rPr lang="en" sz="1800" i="0" u="none" strike="noStrike" cap="none">
                <a:solidFill>
                  <a:schemeClr val="dk1"/>
                </a:solidFill>
                <a:latin typeface="Montserrat"/>
                <a:ea typeface="Montserrat"/>
                <a:cs typeface="Montserrat"/>
                <a:sym typeface="Montserrat"/>
              </a:rPr>
              <a:t>First Interim Overview</a:t>
            </a:r>
            <a:endParaRPr sz="1800">
              <a:latin typeface="Montserrat"/>
              <a:ea typeface="Montserrat"/>
              <a:cs typeface="Montserrat"/>
              <a:sym typeface="Montserrat"/>
            </a:endParaRPr>
          </a:p>
          <a:p>
            <a:pPr marL="215900" marR="0" lvl="0" indent="-215900" algn="l" rtl="0">
              <a:spcBef>
                <a:spcPts val="1500"/>
              </a:spcBef>
              <a:spcAft>
                <a:spcPts val="0"/>
              </a:spcAft>
              <a:buClr>
                <a:schemeClr val="dk1"/>
              </a:buClr>
              <a:buSzPts val="1800"/>
              <a:buFont typeface="Montserrat"/>
              <a:buChar char="•"/>
            </a:pPr>
            <a:r>
              <a:rPr lang="en" sz="1800" i="0" u="none" strike="noStrike" cap="none">
                <a:solidFill>
                  <a:schemeClr val="dk1"/>
                </a:solidFill>
                <a:latin typeface="Montserrat"/>
                <a:ea typeface="Montserrat"/>
                <a:cs typeface="Montserrat"/>
                <a:sym typeface="Montserrat"/>
              </a:rPr>
              <a:t>Unrestricted and Restricted Changes</a:t>
            </a:r>
            <a:endParaRPr sz="1800">
              <a:latin typeface="Montserrat"/>
              <a:ea typeface="Montserrat"/>
              <a:cs typeface="Montserrat"/>
              <a:sym typeface="Montserrat"/>
            </a:endParaRPr>
          </a:p>
          <a:p>
            <a:pPr marL="215900" marR="0" lvl="0" indent="-215900" algn="l" rtl="0">
              <a:spcBef>
                <a:spcPts val="1500"/>
              </a:spcBef>
              <a:spcAft>
                <a:spcPts val="0"/>
              </a:spcAft>
              <a:buClr>
                <a:schemeClr val="dk1"/>
              </a:buClr>
              <a:buSzPts val="1800"/>
              <a:buFont typeface="Montserrat"/>
              <a:buChar char="•"/>
            </a:pPr>
            <a:r>
              <a:rPr lang="en" sz="1800" i="0" u="none" strike="noStrike" cap="none">
                <a:solidFill>
                  <a:schemeClr val="dk1"/>
                </a:solidFill>
                <a:latin typeface="Montserrat"/>
                <a:ea typeface="Montserrat"/>
                <a:cs typeface="Montserrat"/>
                <a:sym typeface="Montserrat"/>
              </a:rPr>
              <a:t>Multi-Year Projections Update</a:t>
            </a:r>
            <a:endParaRPr sz="1800">
              <a:latin typeface="Montserrat"/>
              <a:ea typeface="Montserrat"/>
              <a:cs typeface="Montserrat"/>
              <a:sym typeface="Montserrat"/>
            </a:endParaRPr>
          </a:p>
          <a:p>
            <a:pPr marL="215900" marR="0" lvl="0" indent="-215900" algn="l" rtl="0">
              <a:spcBef>
                <a:spcPts val="1500"/>
              </a:spcBef>
              <a:spcAft>
                <a:spcPts val="0"/>
              </a:spcAft>
              <a:buClr>
                <a:schemeClr val="dk1"/>
              </a:buClr>
              <a:buSzPts val="1800"/>
              <a:buFont typeface="Montserrat"/>
              <a:buChar char="•"/>
            </a:pPr>
            <a:r>
              <a:rPr lang="en" sz="1800">
                <a:solidFill>
                  <a:schemeClr val="dk1"/>
                </a:solidFill>
                <a:latin typeface="Montserrat"/>
                <a:ea typeface="Montserrat"/>
                <a:cs typeface="Montserrat"/>
                <a:sym typeface="Montserrat"/>
              </a:rPr>
              <a:t>Areas of Need</a:t>
            </a:r>
            <a:endParaRPr sz="1800">
              <a:latin typeface="Montserrat"/>
              <a:ea typeface="Montserrat"/>
              <a:cs typeface="Montserrat"/>
              <a:sym typeface="Montserrat"/>
            </a:endParaRPr>
          </a:p>
          <a:p>
            <a:pPr marL="215900" marR="0" lvl="0" indent="-215900" algn="l" rtl="0">
              <a:spcBef>
                <a:spcPts val="1500"/>
              </a:spcBef>
              <a:spcAft>
                <a:spcPts val="0"/>
              </a:spcAft>
              <a:buClr>
                <a:schemeClr val="dk1"/>
              </a:buClr>
              <a:buSzPts val="1800"/>
              <a:buFont typeface="Montserrat"/>
              <a:buChar char="•"/>
            </a:pPr>
            <a:r>
              <a:rPr lang="en" sz="1800" i="0" u="none" strike="noStrike" cap="none">
                <a:solidFill>
                  <a:schemeClr val="dk1"/>
                </a:solidFill>
                <a:latin typeface="Montserrat"/>
                <a:ea typeface="Montserrat"/>
                <a:cs typeface="Montserrat"/>
                <a:sym typeface="Montserrat"/>
              </a:rPr>
              <a:t>Summary </a:t>
            </a:r>
            <a:endParaRPr sz="1800">
              <a:latin typeface="Montserrat"/>
              <a:ea typeface="Montserrat"/>
              <a:cs typeface="Montserrat"/>
              <a:sym typeface="Montserrat"/>
            </a:endParaRPr>
          </a:p>
          <a:p>
            <a:pPr marL="215900" marR="0" lvl="0" indent="-215900" algn="l" rtl="0">
              <a:spcBef>
                <a:spcPts val="1500"/>
              </a:spcBef>
              <a:spcAft>
                <a:spcPts val="0"/>
              </a:spcAft>
              <a:buClr>
                <a:schemeClr val="dk1"/>
              </a:buClr>
              <a:buSzPts val="1800"/>
              <a:buFont typeface="Montserrat"/>
              <a:buChar char="•"/>
            </a:pPr>
            <a:r>
              <a:rPr lang="en" sz="1800" i="0" u="none" strike="noStrike" cap="none">
                <a:solidFill>
                  <a:schemeClr val="dk1"/>
                </a:solidFill>
                <a:latin typeface="Montserrat"/>
                <a:ea typeface="Montserrat"/>
                <a:cs typeface="Montserrat"/>
                <a:sym typeface="Montserrat"/>
              </a:rPr>
              <a:t>Approve 2022-23 First Interim Budget</a:t>
            </a:r>
            <a:endParaRPr sz="1800">
              <a:latin typeface="Montserrat"/>
              <a:ea typeface="Montserrat"/>
              <a:cs typeface="Montserrat"/>
              <a:sym typeface="Montserrat"/>
            </a:endParaRPr>
          </a:p>
        </p:txBody>
      </p:sp>
      <p:sp>
        <p:nvSpPr>
          <p:cNvPr id="205" name="Google Shape;205;p34"/>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3</a:t>
            </a:fld>
            <a:endParaRPr sz="1100" i="0" u="none" strike="noStrike" cap="none">
              <a:solidFill>
                <a:srgbClr val="94BC56"/>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title"/>
          </p:nvPr>
        </p:nvSpPr>
        <p:spPr>
          <a:xfrm>
            <a:off x="628650" y="340579"/>
            <a:ext cx="7886700" cy="7950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94BC56"/>
              </a:buClr>
              <a:buSzPts val="3000"/>
              <a:buFont typeface="Arial"/>
              <a:buNone/>
            </a:pPr>
            <a:r>
              <a:rPr lang="en" sz="2300"/>
              <a:t>California School District Financial Reporting Requirements</a:t>
            </a:r>
            <a:endParaRPr sz="2300"/>
          </a:p>
        </p:txBody>
      </p:sp>
      <p:sp>
        <p:nvSpPr>
          <p:cNvPr id="211" name="Google Shape;211;p35"/>
          <p:cNvSpPr txBox="1">
            <a:spLocks noGrp="1"/>
          </p:cNvSpPr>
          <p:nvPr>
            <p:ph type="body" idx="1"/>
          </p:nvPr>
        </p:nvSpPr>
        <p:spPr>
          <a:xfrm>
            <a:off x="628650" y="1230400"/>
            <a:ext cx="6960300" cy="3284400"/>
          </a:xfrm>
          <a:prstGeom prst="rect">
            <a:avLst/>
          </a:prstGeom>
          <a:noFill/>
          <a:ln>
            <a:noFill/>
          </a:ln>
        </p:spPr>
        <p:txBody>
          <a:bodyPr spcFirstLastPara="1" wrap="square" lIns="68575" tIns="34275" rIns="68575" bIns="34275" anchor="t" anchorCtr="0">
            <a:noAutofit/>
          </a:bodyPr>
          <a:lstStyle/>
          <a:p>
            <a:pPr marL="215900" marR="0" lvl="0" indent="-196850" algn="l" rtl="0">
              <a:lnSpc>
                <a:spcPct val="115000"/>
              </a:lnSpc>
              <a:spcBef>
                <a:spcPts val="1000"/>
              </a:spcBef>
              <a:spcAft>
                <a:spcPts val="0"/>
              </a:spcAft>
              <a:buClr>
                <a:schemeClr val="dk1"/>
              </a:buClr>
              <a:buSzPts val="1500"/>
              <a:buFont typeface="Montserrat"/>
              <a:buChar char="•"/>
            </a:pPr>
            <a:r>
              <a:rPr lang="en" sz="1500"/>
              <a:t>Education Code 42130 – Requires school districts to file their fiscal condition for TWO reporting periods, October 31 and January 31, including projections of the budget through June 30.</a:t>
            </a:r>
            <a:endParaRPr sz="1500"/>
          </a:p>
          <a:p>
            <a:pPr marL="215900" marR="0" lvl="0" indent="-196850" algn="l" rtl="0">
              <a:lnSpc>
                <a:spcPct val="115000"/>
              </a:lnSpc>
              <a:spcBef>
                <a:spcPts val="1000"/>
              </a:spcBef>
              <a:spcAft>
                <a:spcPts val="0"/>
              </a:spcAft>
              <a:buClr>
                <a:schemeClr val="dk1"/>
              </a:buClr>
              <a:buSzPts val="1500"/>
              <a:buFont typeface="Montserrat"/>
              <a:buChar char="•"/>
            </a:pPr>
            <a:r>
              <a:rPr lang="en" sz="1500"/>
              <a:t>Education Code 42131 – Requires the Board of Education to certify, based on current projections, whether or not the school district is able to meet its financial obligations for the current fiscal year and subsequent two fiscal years.</a:t>
            </a:r>
            <a:endParaRPr sz="1500"/>
          </a:p>
          <a:p>
            <a:pPr marL="215900" marR="0" lvl="0" indent="-196850" algn="l" rtl="0">
              <a:lnSpc>
                <a:spcPct val="115000"/>
              </a:lnSpc>
              <a:spcBef>
                <a:spcPts val="1000"/>
              </a:spcBef>
              <a:spcAft>
                <a:spcPts val="1000"/>
              </a:spcAft>
              <a:buClr>
                <a:schemeClr val="dk1"/>
              </a:buClr>
              <a:buSzPts val="1500"/>
              <a:buFont typeface="Montserrat"/>
              <a:buChar char="•"/>
            </a:pPr>
            <a:r>
              <a:rPr lang="en" sz="1500"/>
              <a:t>Education Code 33127 – Requires a district that has received a qualified or negative certification of its interim report(s) to file a third report through April 30</a:t>
            </a:r>
            <a:endParaRPr sz="1500"/>
          </a:p>
        </p:txBody>
      </p:sp>
      <p:sp>
        <p:nvSpPr>
          <p:cNvPr id="212" name="Google Shape;212;p35"/>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4</a:t>
            </a:fld>
            <a:endParaRPr sz="1100" i="0" u="none" strike="noStrike" cap="none">
              <a:solidFill>
                <a:srgbClr val="94BC56"/>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628650" y="344949"/>
            <a:ext cx="5257800" cy="5079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94BC56"/>
              </a:buClr>
              <a:buSzPts val="3000"/>
              <a:buFont typeface="Arial"/>
              <a:buNone/>
            </a:pPr>
            <a:r>
              <a:rPr lang="en" sz="2300"/>
              <a:t>First Interim Overview</a:t>
            </a:r>
            <a:endParaRPr sz="2300"/>
          </a:p>
        </p:txBody>
      </p:sp>
      <p:sp>
        <p:nvSpPr>
          <p:cNvPr id="219" name="Google Shape;219;p36"/>
          <p:cNvSpPr/>
          <p:nvPr/>
        </p:nvSpPr>
        <p:spPr>
          <a:xfrm>
            <a:off x="628638" y="1057268"/>
            <a:ext cx="7886700" cy="3770400"/>
          </a:xfrm>
          <a:prstGeom prst="rect">
            <a:avLst/>
          </a:prstGeom>
          <a:noFill/>
          <a:ln>
            <a:noFill/>
          </a:ln>
        </p:spPr>
        <p:txBody>
          <a:bodyPr spcFirstLastPara="1" wrap="square" lIns="68575" tIns="34275" rIns="68575" bIns="34275" anchor="t" anchorCtr="0">
            <a:noAutofit/>
          </a:bodyPr>
          <a:lstStyle/>
          <a:p>
            <a:pPr marL="215900" marR="0" lvl="0" indent="-209550" algn="l" rtl="0">
              <a:lnSpc>
                <a:spcPct val="115000"/>
              </a:lnSpc>
              <a:spcBef>
                <a:spcPts val="0"/>
              </a:spcBef>
              <a:spcAft>
                <a:spcPts val="0"/>
              </a:spcAft>
              <a:buClr>
                <a:schemeClr val="dk1"/>
              </a:buClr>
              <a:buSzPts val="1500"/>
              <a:buFont typeface="Montserrat"/>
              <a:buChar char="•"/>
            </a:pPr>
            <a:r>
              <a:rPr lang="en" sz="1500" b="1" i="0" u="none" strike="noStrike" cap="none">
                <a:solidFill>
                  <a:schemeClr val="dk1"/>
                </a:solidFill>
                <a:latin typeface="Montserrat"/>
                <a:ea typeface="Montserrat"/>
                <a:cs typeface="Montserrat"/>
                <a:sym typeface="Montserrat"/>
              </a:rPr>
              <a:t>2022-23 District Adopted Budget - 6/23/2022</a:t>
            </a:r>
            <a:endParaRPr sz="1100">
              <a:latin typeface="Montserrat"/>
              <a:ea typeface="Montserrat"/>
              <a:cs typeface="Montserrat"/>
              <a:sym typeface="Montserrat"/>
            </a:endParaRPr>
          </a:p>
          <a:p>
            <a:pPr marL="393700" marR="0" lvl="1" indent="-127000" algn="l" rtl="0">
              <a:lnSpc>
                <a:spcPct val="115000"/>
              </a:lnSpc>
              <a:spcBef>
                <a:spcPts val="4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State </a:t>
            </a:r>
            <a:r>
              <a:rPr lang="en" sz="1200">
                <a:solidFill>
                  <a:schemeClr val="dk1"/>
                </a:solidFill>
                <a:latin typeface="Montserrat"/>
                <a:ea typeface="Montserrat"/>
                <a:cs typeface="Montserrat"/>
                <a:sym typeface="Montserrat"/>
              </a:rPr>
              <a:t>b</a:t>
            </a:r>
            <a:r>
              <a:rPr lang="en" sz="1200" i="0" u="none" strike="noStrike" cap="none">
                <a:solidFill>
                  <a:schemeClr val="dk1"/>
                </a:solidFill>
                <a:latin typeface="Montserrat"/>
                <a:ea typeface="Montserrat"/>
                <a:cs typeface="Montserrat"/>
                <a:sym typeface="Montserrat"/>
              </a:rPr>
              <a:t>udget not final </a:t>
            </a:r>
            <a:endParaRPr sz="1100">
              <a:latin typeface="Montserrat"/>
              <a:ea typeface="Montserrat"/>
              <a:cs typeface="Montserrat"/>
              <a:sym typeface="Montserrat"/>
            </a:endParaRPr>
          </a:p>
          <a:p>
            <a:pPr marL="393700" marR="0" lvl="1" indent="-127000" algn="l" rtl="0">
              <a:lnSpc>
                <a:spcPct val="115000"/>
              </a:lnSpc>
              <a:spcBef>
                <a:spcPts val="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Uncertainties: COLA, ADA Relief, &amp; 1X Funds</a:t>
            </a:r>
            <a:endParaRPr sz="1100">
              <a:latin typeface="Montserrat"/>
              <a:ea typeface="Montserrat"/>
              <a:cs typeface="Montserrat"/>
              <a:sym typeface="Montserrat"/>
            </a:endParaRPr>
          </a:p>
          <a:p>
            <a:pPr marL="215900" marR="0" lvl="0" indent="-209550" algn="l" rtl="0">
              <a:lnSpc>
                <a:spcPct val="115000"/>
              </a:lnSpc>
              <a:spcBef>
                <a:spcPts val="600"/>
              </a:spcBef>
              <a:spcAft>
                <a:spcPts val="0"/>
              </a:spcAft>
              <a:buClr>
                <a:schemeClr val="dk1"/>
              </a:buClr>
              <a:buSzPts val="1500"/>
              <a:buFont typeface="Montserrat"/>
              <a:buChar char="•"/>
            </a:pPr>
            <a:r>
              <a:rPr lang="en" sz="1500" b="1" i="0" u="none" strike="noStrike" cap="none">
                <a:solidFill>
                  <a:schemeClr val="dk1"/>
                </a:solidFill>
                <a:latin typeface="Montserrat"/>
                <a:ea typeface="Montserrat"/>
                <a:cs typeface="Montserrat"/>
                <a:sym typeface="Montserrat"/>
              </a:rPr>
              <a:t>2022-23 State Enacted Budget – 6/30/2022 </a:t>
            </a:r>
            <a:endParaRPr sz="1100">
              <a:latin typeface="Montserrat"/>
              <a:ea typeface="Montserrat"/>
              <a:cs typeface="Montserrat"/>
              <a:sym typeface="Montserrat"/>
            </a:endParaRPr>
          </a:p>
          <a:p>
            <a:pPr marL="393700" marR="0" lvl="1" indent="-127000" algn="l" rtl="0">
              <a:lnSpc>
                <a:spcPct val="115000"/>
              </a:lnSpc>
              <a:spcBef>
                <a:spcPts val="4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LCFF COLA </a:t>
            </a:r>
            <a:r>
              <a:rPr lang="en" sz="1200">
                <a:solidFill>
                  <a:schemeClr val="dk1"/>
                </a:solidFill>
                <a:latin typeface="Montserrat"/>
                <a:ea typeface="Montserrat"/>
                <a:cs typeface="Montserrat"/>
                <a:sym typeface="Montserrat"/>
              </a:rPr>
              <a:t>a</a:t>
            </a:r>
            <a:r>
              <a:rPr lang="en" sz="1200" i="0" u="none" strike="noStrike" cap="none">
                <a:solidFill>
                  <a:schemeClr val="dk1"/>
                </a:solidFill>
                <a:latin typeface="Montserrat"/>
                <a:ea typeface="Montserrat"/>
                <a:cs typeface="Montserrat"/>
                <a:sym typeface="Montserrat"/>
              </a:rPr>
              <a:t>ugmentation of 6.70%</a:t>
            </a:r>
            <a:endParaRPr sz="1100">
              <a:latin typeface="Montserrat"/>
              <a:ea typeface="Montserrat"/>
              <a:cs typeface="Montserrat"/>
              <a:sym typeface="Montserrat"/>
            </a:endParaRPr>
          </a:p>
          <a:p>
            <a:pPr marL="393700" marR="0" lvl="1" indent="-127000" algn="l" rtl="0">
              <a:lnSpc>
                <a:spcPct val="115000"/>
              </a:lnSpc>
              <a:spcBef>
                <a:spcPts val="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Additional </a:t>
            </a:r>
            <a:r>
              <a:rPr lang="en" sz="1200">
                <a:solidFill>
                  <a:schemeClr val="dk1"/>
                </a:solidFill>
                <a:latin typeface="Montserrat"/>
                <a:ea typeface="Montserrat"/>
                <a:cs typeface="Montserrat"/>
                <a:sym typeface="Montserrat"/>
              </a:rPr>
              <a:t>t</a:t>
            </a:r>
            <a:r>
              <a:rPr lang="en" sz="1200" i="0" u="none" strike="noStrike" cap="none">
                <a:solidFill>
                  <a:schemeClr val="dk1"/>
                </a:solidFill>
                <a:latin typeface="Montserrat"/>
                <a:ea typeface="Montserrat"/>
                <a:cs typeface="Montserrat"/>
                <a:sym typeface="Montserrat"/>
              </a:rPr>
              <a:t>ransportation </a:t>
            </a:r>
            <a:r>
              <a:rPr lang="en" sz="1200">
                <a:solidFill>
                  <a:schemeClr val="dk1"/>
                </a:solidFill>
                <a:latin typeface="Montserrat"/>
                <a:ea typeface="Montserrat"/>
                <a:cs typeface="Montserrat"/>
                <a:sym typeface="Montserrat"/>
              </a:rPr>
              <a:t>f</a:t>
            </a:r>
            <a:r>
              <a:rPr lang="en" sz="1200" i="0" u="none" strike="noStrike" cap="none">
                <a:solidFill>
                  <a:schemeClr val="dk1"/>
                </a:solidFill>
                <a:latin typeface="Montserrat"/>
                <a:ea typeface="Montserrat"/>
                <a:cs typeface="Montserrat"/>
                <a:sym typeface="Montserrat"/>
              </a:rPr>
              <a:t>unding</a:t>
            </a:r>
            <a:endParaRPr sz="1100">
              <a:latin typeface="Montserrat"/>
              <a:ea typeface="Montserrat"/>
              <a:cs typeface="Montserrat"/>
              <a:sym typeface="Montserrat"/>
            </a:endParaRPr>
          </a:p>
          <a:p>
            <a:pPr marL="393700" marR="0" lvl="1" indent="-127000" algn="l" rtl="0">
              <a:lnSpc>
                <a:spcPct val="115000"/>
              </a:lnSpc>
              <a:spcBef>
                <a:spcPts val="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Arts, Music &amp; Instructional Materials Discretionary Block Grant</a:t>
            </a:r>
            <a:endParaRPr sz="1100">
              <a:latin typeface="Montserrat"/>
              <a:ea typeface="Montserrat"/>
              <a:cs typeface="Montserrat"/>
              <a:sym typeface="Montserrat"/>
            </a:endParaRPr>
          </a:p>
          <a:p>
            <a:pPr marL="393700" marR="0" lvl="1" indent="-127000" algn="l" rtl="0">
              <a:lnSpc>
                <a:spcPct val="115000"/>
              </a:lnSpc>
              <a:spcBef>
                <a:spcPts val="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Learning Recovery Emergency Block Grant</a:t>
            </a:r>
            <a:endParaRPr sz="1100">
              <a:latin typeface="Montserrat"/>
              <a:ea typeface="Montserrat"/>
              <a:cs typeface="Montserrat"/>
              <a:sym typeface="Montserrat"/>
            </a:endParaRPr>
          </a:p>
          <a:p>
            <a:pPr marL="393700" marR="0" lvl="1" indent="-127000" algn="l" rtl="0">
              <a:lnSpc>
                <a:spcPct val="115000"/>
              </a:lnSpc>
              <a:spcBef>
                <a:spcPts val="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ELOP</a:t>
            </a:r>
            <a:endParaRPr sz="1100">
              <a:latin typeface="Montserrat"/>
              <a:ea typeface="Montserrat"/>
              <a:cs typeface="Montserrat"/>
              <a:sym typeface="Montserrat"/>
            </a:endParaRPr>
          </a:p>
          <a:p>
            <a:pPr marL="215900" marR="0" lvl="0" indent="-209550" algn="l" rtl="0">
              <a:lnSpc>
                <a:spcPct val="115000"/>
              </a:lnSpc>
              <a:spcBef>
                <a:spcPts val="0"/>
              </a:spcBef>
              <a:spcAft>
                <a:spcPts val="0"/>
              </a:spcAft>
              <a:buClr>
                <a:schemeClr val="dk1"/>
              </a:buClr>
              <a:buSzPts val="1500"/>
              <a:buFont typeface="Montserrat"/>
              <a:buChar char="•"/>
            </a:pPr>
            <a:r>
              <a:rPr lang="en" sz="1500" b="1" i="0" u="none" strike="noStrike" cap="none">
                <a:solidFill>
                  <a:schemeClr val="dk1"/>
                </a:solidFill>
                <a:latin typeface="Montserrat"/>
                <a:ea typeface="Montserrat"/>
                <a:cs typeface="Montserrat"/>
                <a:sym typeface="Montserrat"/>
              </a:rPr>
              <a:t>First Interim Report – 12/15/2022</a:t>
            </a:r>
            <a:endParaRPr sz="1100">
              <a:latin typeface="Montserrat"/>
              <a:ea typeface="Montserrat"/>
              <a:cs typeface="Montserrat"/>
              <a:sym typeface="Montserrat"/>
            </a:endParaRPr>
          </a:p>
          <a:p>
            <a:pPr marL="393700" marR="0" lvl="1" indent="-127000" algn="l" rtl="0">
              <a:lnSpc>
                <a:spcPct val="115000"/>
              </a:lnSpc>
              <a:spcBef>
                <a:spcPts val="40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Incorporates above changes from State Enacted Budget plus:</a:t>
            </a:r>
            <a:endParaRPr sz="1100">
              <a:latin typeface="Montserrat"/>
              <a:ea typeface="Montserrat"/>
              <a:cs typeface="Montserrat"/>
              <a:sym typeface="Montserrat"/>
            </a:endParaRPr>
          </a:p>
          <a:p>
            <a:pPr marL="736600" marR="0" lvl="2" indent="-127000" algn="l" rtl="0">
              <a:lnSpc>
                <a:spcPct val="115000"/>
              </a:lnSpc>
              <a:spcBef>
                <a:spcPts val="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Fund balance commitments and </a:t>
            </a:r>
            <a:r>
              <a:rPr lang="en" sz="1200">
                <a:solidFill>
                  <a:schemeClr val="dk1"/>
                </a:solidFill>
                <a:latin typeface="Montserrat"/>
                <a:ea typeface="Montserrat"/>
                <a:cs typeface="Montserrat"/>
                <a:sym typeface="Montserrat"/>
              </a:rPr>
              <a:t>areas of need</a:t>
            </a:r>
            <a:r>
              <a:rPr lang="en" sz="1200" i="0" u="none" strike="noStrike" cap="none">
                <a:solidFill>
                  <a:schemeClr val="dk1"/>
                </a:solidFill>
                <a:latin typeface="Montserrat"/>
                <a:ea typeface="Montserrat"/>
                <a:cs typeface="Montserrat"/>
                <a:sym typeface="Montserrat"/>
              </a:rPr>
              <a:t> added to budget</a:t>
            </a:r>
            <a:endParaRPr sz="1100">
              <a:latin typeface="Montserrat"/>
              <a:ea typeface="Montserrat"/>
              <a:cs typeface="Montserrat"/>
              <a:sym typeface="Montserrat"/>
            </a:endParaRPr>
          </a:p>
          <a:p>
            <a:pPr marL="736600" marR="0" lvl="2" indent="-127000" algn="l" rtl="0">
              <a:lnSpc>
                <a:spcPct val="115000"/>
              </a:lnSpc>
              <a:spcBef>
                <a:spcPts val="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Budget revisions since the District Adopted Budget</a:t>
            </a:r>
            <a:endParaRPr sz="1100">
              <a:latin typeface="Montserrat"/>
              <a:ea typeface="Montserrat"/>
              <a:cs typeface="Montserrat"/>
              <a:sym typeface="Montserrat"/>
            </a:endParaRPr>
          </a:p>
          <a:p>
            <a:pPr marL="736600" marR="0" lvl="2" indent="-127000" algn="l" rtl="0">
              <a:lnSpc>
                <a:spcPct val="115000"/>
              </a:lnSpc>
              <a:spcBef>
                <a:spcPts val="0"/>
              </a:spcBef>
              <a:spcAft>
                <a:spcPts val="0"/>
              </a:spcAft>
              <a:buClr>
                <a:schemeClr val="dk1"/>
              </a:buClr>
              <a:buSzPts val="1200"/>
              <a:buFont typeface="Montserrat"/>
              <a:buChar char="-"/>
            </a:pPr>
            <a:r>
              <a:rPr lang="en" sz="1200" i="0" u="none" strike="noStrike" cap="none">
                <a:solidFill>
                  <a:schemeClr val="dk1"/>
                </a:solidFill>
                <a:latin typeface="Montserrat"/>
                <a:ea typeface="Montserrat"/>
                <a:cs typeface="Montserrat"/>
                <a:sym typeface="Montserrat"/>
              </a:rPr>
              <a:t>Updated beginning fund balance from 2021-22 Unaudited Actuals</a:t>
            </a:r>
            <a:endParaRPr sz="1100">
              <a:latin typeface="Montserrat"/>
              <a:ea typeface="Montserrat"/>
              <a:cs typeface="Montserrat"/>
              <a:sym typeface="Montserrat"/>
            </a:endParaRPr>
          </a:p>
          <a:p>
            <a:pPr marL="736600" marR="0" lvl="2" indent="-127000" algn="l" rtl="0">
              <a:lnSpc>
                <a:spcPct val="115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1X </a:t>
            </a:r>
            <a:r>
              <a:rPr lang="en" sz="1200" i="0" u="none" strike="noStrike" cap="none">
                <a:solidFill>
                  <a:schemeClr val="dk1"/>
                </a:solidFill>
                <a:latin typeface="Montserrat"/>
                <a:ea typeface="Montserrat"/>
                <a:cs typeface="Montserrat"/>
                <a:sym typeface="Montserrat"/>
              </a:rPr>
              <a:t>Carryover revenue and expenditures from 2021-22 year</a:t>
            </a:r>
            <a:endParaRPr sz="1200" i="0" u="none" strike="noStrike" cap="none">
              <a:solidFill>
                <a:schemeClr val="dk1"/>
              </a:solidFill>
              <a:latin typeface="Montserrat"/>
              <a:ea typeface="Montserrat"/>
              <a:cs typeface="Montserrat"/>
              <a:sym typeface="Montserrat"/>
            </a:endParaRPr>
          </a:p>
        </p:txBody>
      </p:sp>
      <p:sp>
        <p:nvSpPr>
          <p:cNvPr id="220" name="Google Shape;220;p36"/>
          <p:cNvSpPr/>
          <p:nvPr/>
        </p:nvSpPr>
        <p:spPr>
          <a:xfrm>
            <a:off x="4482913" y="2433250"/>
            <a:ext cx="178175"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cap="none">
                <a:solidFill>
                  <a:schemeClr val="dk1"/>
                </a:solidFill>
                <a:latin typeface="Calibri"/>
                <a:ea typeface="Calibri"/>
                <a:cs typeface="Calibri"/>
                <a:sym typeface="Calibri"/>
              </a:rPr>
              <a:t> </a:t>
            </a:r>
            <a:endParaRPr sz="1100"/>
          </a:p>
        </p:txBody>
      </p:sp>
      <p:sp>
        <p:nvSpPr>
          <p:cNvPr id="221" name="Google Shape;221;p36"/>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5</a:t>
            </a:fld>
            <a:endParaRPr sz="1100" i="0" u="none" strike="noStrike" cap="none">
              <a:solidFill>
                <a:srgbClr val="94BC56"/>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cxnSp>
        <p:nvCxnSpPr>
          <p:cNvPr id="226" name="Google Shape;226;p37"/>
          <p:cNvCxnSpPr/>
          <p:nvPr/>
        </p:nvCxnSpPr>
        <p:spPr>
          <a:xfrm rot="10800000">
            <a:off x="5325903" y="2466166"/>
            <a:ext cx="397800" cy="0"/>
          </a:xfrm>
          <a:prstGeom prst="straightConnector1">
            <a:avLst/>
          </a:prstGeom>
          <a:noFill/>
          <a:ln w="19050" cap="flat" cmpd="sng">
            <a:solidFill>
              <a:schemeClr val="dk2"/>
            </a:solidFill>
            <a:prstDash val="solid"/>
            <a:round/>
            <a:headEnd type="none" w="sm" len="sm"/>
            <a:tailEnd type="none" w="sm" len="sm"/>
          </a:ln>
        </p:spPr>
      </p:cxnSp>
      <p:pic>
        <p:nvPicPr>
          <p:cNvPr id="227" name="Google Shape;227;p37"/>
          <p:cNvPicPr preferRelativeResize="0"/>
          <p:nvPr/>
        </p:nvPicPr>
        <p:blipFill rotWithShape="1">
          <a:blip r:embed="rId3">
            <a:alphaModFix amt="20000"/>
          </a:blip>
          <a:srcRect l="52821" t="6273" r="7548" b="4724"/>
          <a:stretch/>
        </p:blipFill>
        <p:spPr>
          <a:xfrm>
            <a:off x="5924125" y="1446225"/>
            <a:ext cx="1415872" cy="2029720"/>
          </a:xfrm>
          <a:prstGeom prst="rect">
            <a:avLst/>
          </a:prstGeom>
          <a:noFill/>
          <a:ln>
            <a:noFill/>
          </a:ln>
        </p:spPr>
      </p:pic>
      <p:pic>
        <p:nvPicPr>
          <p:cNvPr id="228" name="Google Shape;228;p37"/>
          <p:cNvPicPr preferRelativeResize="0"/>
          <p:nvPr/>
        </p:nvPicPr>
        <p:blipFill rotWithShape="1">
          <a:blip r:embed="rId3">
            <a:alphaModFix amt="20000"/>
          </a:blip>
          <a:srcRect l="7402" t="6273" r="52968" b="4724"/>
          <a:stretch/>
        </p:blipFill>
        <p:spPr>
          <a:xfrm>
            <a:off x="7335160" y="1446226"/>
            <a:ext cx="1381840" cy="2055848"/>
          </a:xfrm>
          <a:prstGeom prst="rect">
            <a:avLst/>
          </a:prstGeom>
          <a:noFill/>
          <a:ln>
            <a:noFill/>
          </a:ln>
        </p:spPr>
      </p:pic>
      <p:sp>
        <p:nvSpPr>
          <p:cNvPr id="229" name="Google Shape;229;p37"/>
          <p:cNvSpPr txBox="1">
            <a:spLocks noGrp="1"/>
          </p:cNvSpPr>
          <p:nvPr>
            <p:ph type="title"/>
          </p:nvPr>
        </p:nvSpPr>
        <p:spPr>
          <a:xfrm>
            <a:off x="628649" y="309090"/>
            <a:ext cx="8869800" cy="5562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rgbClr val="94BC56"/>
              </a:buClr>
              <a:buSzPts val="2100"/>
              <a:buFont typeface="Arial"/>
              <a:buNone/>
            </a:pPr>
            <a:r>
              <a:rPr lang="en" sz="2300"/>
              <a:t>Adopted Budget in June vs First Interim Today</a:t>
            </a:r>
            <a:endParaRPr sz="2500"/>
          </a:p>
        </p:txBody>
      </p:sp>
      <p:sp>
        <p:nvSpPr>
          <p:cNvPr id="230" name="Google Shape;230;p37"/>
          <p:cNvSpPr/>
          <p:nvPr/>
        </p:nvSpPr>
        <p:spPr>
          <a:xfrm>
            <a:off x="5681386" y="1677100"/>
            <a:ext cx="191700" cy="1651800"/>
          </a:xfrm>
          <a:prstGeom prst="leftBrace">
            <a:avLst>
              <a:gd name="adj1" fmla="val 50000"/>
              <a:gd name="adj2" fmla="val 47900"/>
            </a:avLst>
          </a:prstGeom>
          <a:noFill/>
          <a:ln w="19050"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endParaRPr sz="1700">
              <a:solidFill>
                <a:srgbClr val="000000"/>
              </a:solidFill>
              <a:latin typeface="Arial"/>
              <a:ea typeface="Arial"/>
              <a:cs typeface="Arial"/>
              <a:sym typeface="Arial"/>
            </a:endParaRPr>
          </a:p>
        </p:txBody>
      </p:sp>
      <p:sp>
        <p:nvSpPr>
          <p:cNvPr id="231" name="Google Shape;231;p37"/>
          <p:cNvSpPr txBox="1">
            <a:spLocks noGrp="1"/>
          </p:cNvSpPr>
          <p:nvPr>
            <p:ph type="body" idx="1"/>
          </p:nvPr>
        </p:nvSpPr>
        <p:spPr>
          <a:xfrm>
            <a:off x="6036711" y="2459683"/>
            <a:ext cx="1190700" cy="466200"/>
          </a:xfrm>
          <a:prstGeom prst="rect">
            <a:avLst/>
          </a:prstGeom>
          <a:no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Clr>
                <a:srgbClr val="D50000"/>
              </a:buClr>
              <a:buSzPts val="1400"/>
              <a:buNone/>
            </a:pPr>
            <a:r>
              <a:rPr lang="en" sz="2000" b="1" baseline="30000">
                <a:solidFill>
                  <a:srgbClr val="D50000"/>
                </a:solidFill>
              </a:rPr>
              <a:t>$</a:t>
            </a:r>
            <a:r>
              <a:rPr lang="en" sz="2000" b="1">
                <a:solidFill>
                  <a:srgbClr val="D50000"/>
                </a:solidFill>
              </a:rPr>
              <a:t>-17.9M</a:t>
            </a:r>
            <a:endParaRPr sz="2000">
              <a:solidFill>
                <a:srgbClr val="D50000"/>
              </a:solidFill>
            </a:endParaRPr>
          </a:p>
        </p:txBody>
      </p:sp>
      <p:sp>
        <p:nvSpPr>
          <p:cNvPr id="232" name="Google Shape;232;p37"/>
          <p:cNvSpPr txBox="1">
            <a:spLocks noGrp="1"/>
          </p:cNvSpPr>
          <p:nvPr>
            <p:ph type="body" idx="1"/>
          </p:nvPr>
        </p:nvSpPr>
        <p:spPr>
          <a:xfrm>
            <a:off x="6036711" y="2860721"/>
            <a:ext cx="1190700" cy="6294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Clr>
                <a:srgbClr val="000000"/>
              </a:buClr>
              <a:buSzPts val="1400"/>
              <a:buNone/>
            </a:pPr>
            <a:r>
              <a:rPr lang="en" sz="1000" b="1">
                <a:solidFill>
                  <a:srgbClr val="000000"/>
                </a:solidFill>
              </a:rPr>
              <a:t>UNRESTRICTED </a:t>
            </a:r>
            <a:endParaRPr sz="1000" b="1">
              <a:solidFill>
                <a:srgbClr val="000000"/>
              </a:solidFill>
            </a:endParaRPr>
          </a:p>
          <a:p>
            <a:pPr marL="0" lvl="0" indent="0" algn="ctr" rtl="0">
              <a:lnSpc>
                <a:spcPct val="90000"/>
              </a:lnSpc>
              <a:spcBef>
                <a:spcPts val="0"/>
              </a:spcBef>
              <a:spcAft>
                <a:spcPts val="0"/>
              </a:spcAft>
              <a:buClr>
                <a:srgbClr val="000000"/>
              </a:buClr>
              <a:buSzPts val="1400"/>
              <a:buNone/>
            </a:pPr>
            <a:r>
              <a:rPr lang="en" sz="700">
                <a:solidFill>
                  <a:srgbClr val="000000"/>
                </a:solidFill>
              </a:rPr>
              <a:t>(Less than expected)</a:t>
            </a:r>
            <a:endParaRPr sz="1100">
              <a:solidFill>
                <a:srgbClr val="000000"/>
              </a:solidFill>
            </a:endParaRPr>
          </a:p>
        </p:txBody>
      </p:sp>
      <p:sp>
        <p:nvSpPr>
          <p:cNvPr id="233" name="Google Shape;233;p37"/>
          <p:cNvSpPr txBox="1">
            <a:spLocks noGrp="1"/>
          </p:cNvSpPr>
          <p:nvPr>
            <p:ph type="body" idx="1"/>
          </p:nvPr>
        </p:nvSpPr>
        <p:spPr>
          <a:xfrm>
            <a:off x="7451580" y="2459683"/>
            <a:ext cx="1149000" cy="472200"/>
          </a:xfrm>
          <a:prstGeom prst="rect">
            <a:avLst/>
          </a:prstGeom>
          <a:noFill/>
          <a:ln>
            <a:noFill/>
          </a:ln>
        </p:spPr>
        <p:txBody>
          <a:bodyPr spcFirstLastPara="1" wrap="square" lIns="0" tIns="68575" rIns="0" bIns="68575" anchor="ctr" anchorCtr="0">
            <a:noAutofit/>
          </a:bodyPr>
          <a:lstStyle/>
          <a:p>
            <a:pPr marL="0" lvl="0" indent="0" algn="ctr" rtl="0">
              <a:lnSpc>
                <a:spcPct val="90000"/>
              </a:lnSpc>
              <a:spcBef>
                <a:spcPts val="0"/>
              </a:spcBef>
              <a:spcAft>
                <a:spcPts val="0"/>
              </a:spcAft>
              <a:buClr>
                <a:schemeClr val="dk1"/>
              </a:buClr>
              <a:buSzPts val="800"/>
              <a:buNone/>
            </a:pPr>
            <a:r>
              <a:rPr lang="en" sz="2000" b="1" baseline="30000">
                <a:solidFill>
                  <a:srgbClr val="4B8938"/>
                </a:solidFill>
              </a:rPr>
              <a:t>$</a:t>
            </a:r>
            <a:r>
              <a:rPr lang="en" sz="2000" b="1">
                <a:solidFill>
                  <a:srgbClr val="4B8938"/>
                </a:solidFill>
              </a:rPr>
              <a:t>185.3M</a:t>
            </a:r>
            <a:endParaRPr sz="2000">
              <a:solidFill>
                <a:srgbClr val="4B8938"/>
              </a:solidFill>
            </a:endParaRPr>
          </a:p>
        </p:txBody>
      </p:sp>
      <p:sp>
        <p:nvSpPr>
          <p:cNvPr id="234" name="Google Shape;234;p37"/>
          <p:cNvSpPr txBox="1">
            <a:spLocks noGrp="1"/>
          </p:cNvSpPr>
          <p:nvPr>
            <p:ph type="body" idx="1"/>
          </p:nvPr>
        </p:nvSpPr>
        <p:spPr>
          <a:xfrm>
            <a:off x="7444980" y="2860721"/>
            <a:ext cx="1162200" cy="6375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Clr>
                <a:srgbClr val="000000"/>
              </a:buClr>
              <a:buSzPts val="1400"/>
              <a:buNone/>
            </a:pPr>
            <a:r>
              <a:rPr lang="en" sz="1100" b="1">
                <a:solidFill>
                  <a:srgbClr val="000000"/>
                </a:solidFill>
              </a:rPr>
              <a:t>RESTRICTED </a:t>
            </a:r>
            <a:endParaRPr sz="1100" b="1">
              <a:solidFill>
                <a:srgbClr val="000000"/>
              </a:solidFill>
            </a:endParaRPr>
          </a:p>
          <a:p>
            <a:pPr marL="0" lvl="0" indent="0" algn="ctr" rtl="0">
              <a:lnSpc>
                <a:spcPct val="90000"/>
              </a:lnSpc>
              <a:spcBef>
                <a:spcPts val="0"/>
              </a:spcBef>
              <a:spcAft>
                <a:spcPts val="0"/>
              </a:spcAft>
              <a:buClr>
                <a:srgbClr val="000000"/>
              </a:buClr>
              <a:buSzPts val="1400"/>
              <a:buNone/>
            </a:pPr>
            <a:r>
              <a:rPr lang="en" sz="700">
                <a:solidFill>
                  <a:srgbClr val="000000"/>
                </a:solidFill>
              </a:rPr>
              <a:t>(More than expected)</a:t>
            </a:r>
            <a:endParaRPr sz="1300">
              <a:solidFill>
                <a:srgbClr val="000000"/>
              </a:solidFill>
            </a:endParaRPr>
          </a:p>
        </p:txBody>
      </p:sp>
      <p:sp>
        <p:nvSpPr>
          <p:cNvPr id="235" name="Google Shape;235;p37"/>
          <p:cNvSpPr/>
          <p:nvPr/>
        </p:nvSpPr>
        <p:spPr>
          <a:xfrm>
            <a:off x="4218878" y="1901771"/>
            <a:ext cx="1107000" cy="1107000"/>
          </a:xfrm>
          <a:prstGeom prst="ellipse">
            <a:avLst/>
          </a:prstGeom>
          <a:solidFill>
            <a:srgbClr val="FFC70B"/>
          </a:solid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36" name="Google Shape;236;p37"/>
          <p:cNvSpPr txBox="1"/>
          <p:nvPr/>
        </p:nvSpPr>
        <p:spPr>
          <a:xfrm>
            <a:off x="635500" y="1057275"/>
            <a:ext cx="1574100" cy="12420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0"/>
              </a:spcBef>
              <a:spcAft>
                <a:spcPts val="0"/>
              </a:spcAft>
              <a:buClr>
                <a:schemeClr val="dk1"/>
              </a:buClr>
              <a:buSzPts val="1400"/>
              <a:buFont typeface="Arial"/>
              <a:buNone/>
            </a:pPr>
            <a:r>
              <a:rPr lang="en" sz="1200">
                <a:solidFill>
                  <a:schemeClr val="dk1"/>
                </a:solidFill>
                <a:latin typeface="Montserrat"/>
                <a:ea typeface="Montserrat"/>
                <a:cs typeface="Montserrat"/>
                <a:sym typeface="Montserrat"/>
              </a:rPr>
              <a:t>On June 23, 2022 the Board adopted a projected budget with revenues of:</a:t>
            </a:r>
            <a:endParaRPr sz="1200">
              <a:latin typeface="Montserrat"/>
              <a:ea typeface="Montserrat"/>
              <a:cs typeface="Montserrat"/>
              <a:sym typeface="Montserrat"/>
            </a:endParaRPr>
          </a:p>
        </p:txBody>
      </p:sp>
      <p:sp>
        <p:nvSpPr>
          <p:cNvPr id="237" name="Google Shape;237;p37"/>
          <p:cNvSpPr txBox="1"/>
          <p:nvPr/>
        </p:nvSpPr>
        <p:spPr>
          <a:xfrm>
            <a:off x="2456051" y="1057275"/>
            <a:ext cx="1341300" cy="15201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0"/>
              </a:spcBef>
              <a:spcAft>
                <a:spcPts val="0"/>
              </a:spcAft>
              <a:buClr>
                <a:schemeClr val="dk1"/>
              </a:buClr>
              <a:buSzPts val="1400"/>
              <a:buFont typeface="Arial"/>
              <a:buNone/>
            </a:pPr>
            <a:r>
              <a:rPr lang="en" sz="1200">
                <a:solidFill>
                  <a:schemeClr val="dk1"/>
                </a:solidFill>
                <a:latin typeface="Montserrat"/>
                <a:ea typeface="Montserrat"/>
                <a:cs typeface="Montserrat"/>
                <a:sym typeface="Montserrat"/>
              </a:rPr>
              <a:t>Projected total revenue amount with First Interim Report:</a:t>
            </a:r>
            <a:endParaRPr sz="1200">
              <a:latin typeface="Montserrat"/>
              <a:ea typeface="Montserrat"/>
              <a:cs typeface="Montserrat"/>
              <a:sym typeface="Montserrat"/>
            </a:endParaRPr>
          </a:p>
        </p:txBody>
      </p:sp>
      <p:sp>
        <p:nvSpPr>
          <p:cNvPr id="238" name="Google Shape;238;p37"/>
          <p:cNvSpPr txBox="1"/>
          <p:nvPr/>
        </p:nvSpPr>
        <p:spPr>
          <a:xfrm>
            <a:off x="4281428" y="2190650"/>
            <a:ext cx="981900" cy="338400"/>
          </a:xfrm>
          <a:prstGeom prst="rect">
            <a:avLst/>
          </a:prstGeom>
          <a:noFill/>
          <a:ln>
            <a:noFill/>
          </a:ln>
        </p:spPr>
        <p:txBody>
          <a:bodyPr spcFirstLastPara="1" wrap="square" lIns="68575" tIns="68575" rIns="68575" bIns="68575" anchor="ctr" anchorCtr="0">
            <a:noAutofit/>
          </a:bodyPr>
          <a:lstStyle/>
          <a:p>
            <a:pPr marL="0" marR="0" lvl="0" indent="0" algn="ctr" rtl="0">
              <a:lnSpc>
                <a:spcPct val="115000"/>
              </a:lnSpc>
              <a:spcBef>
                <a:spcPts val="0"/>
              </a:spcBef>
              <a:spcAft>
                <a:spcPts val="0"/>
              </a:spcAft>
              <a:buClr>
                <a:schemeClr val="dk1"/>
              </a:buClr>
              <a:buSzPts val="1400"/>
              <a:buFont typeface="Arial"/>
              <a:buNone/>
            </a:pPr>
            <a:r>
              <a:rPr lang="en" sz="1700" b="1" baseline="30000">
                <a:solidFill>
                  <a:schemeClr val="dk1"/>
                </a:solidFill>
                <a:latin typeface="Montserrat"/>
                <a:ea typeface="Montserrat"/>
                <a:cs typeface="Montserrat"/>
                <a:sym typeface="Montserrat"/>
              </a:rPr>
              <a:t>$</a:t>
            </a:r>
            <a:r>
              <a:rPr lang="en" sz="1700" b="1">
                <a:solidFill>
                  <a:schemeClr val="dk1"/>
                </a:solidFill>
                <a:latin typeface="Montserrat"/>
                <a:ea typeface="Montserrat"/>
                <a:cs typeface="Montserrat"/>
                <a:sym typeface="Montserrat"/>
              </a:rPr>
              <a:t>167.4M</a:t>
            </a:r>
            <a:endParaRPr sz="1100">
              <a:latin typeface="Montserrat"/>
              <a:ea typeface="Montserrat"/>
              <a:cs typeface="Montserrat"/>
              <a:sym typeface="Montserrat"/>
            </a:endParaRPr>
          </a:p>
        </p:txBody>
      </p:sp>
      <p:sp>
        <p:nvSpPr>
          <p:cNvPr id="239" name="Google Shape;239;p37"/>
          <p:cNvSpPr txBox="1"/>
          <p:nvPr/>
        </p:nvSpPr>
        <p:spPr>
          <a:xfrm>
            <a:off x="4405328" y="2442055"/>
            <a:ext cx="734100" cy="456000"/>
          </a:xfrm>
          <a:prstGeom prst="rect">
            <a:avLst/>
          </a:prstGeom>
          <a:noFill/>
          <a:ln>
            <a:noFill/>
          </a:ln>
        </p:spPr>
        <p:txBody>
          <a:bodyPr spcFirstLastPara="1" wrap="square" lIns="68575" tIns="68575" rIns="68575" bIns="68575" anchor="t" anchorCtr="0">
            <a:normAutofit fontScale="92500"/>
          </a:bodyPr>
          <a:lstStyle/>
          <a:p>
            <a:pPr marL="0" marR="0" lvl="0" indent="0" algn="ctr" rtl="0">
              <a:lnSpc>
                <a:spcPct val="115000"/>
              </a:lnSpc>
              <a:spcBef>
                <a:spcPts val="0"/>
              </a:spcBef>
              <a:spcAft>
                <a:spcPts val="0"/>
              </a:spcAft>
              <a:buClr>
                <a:schemeClr val="dk1"/>
              </a:buClr>
              <a:buSzPct val="140000"/>
              <a:buFont typeface="Arial"/>
              <a:buNone/>
            </a:pPr>
            <a:r>
              <a:rPr lang="en" sz="1000">
                <a:solidFill>
                  <a:schemeClr val="dk1"/>
                </a:solidFill>
                <a:latin typeface="Montserrat"/>
                <a:ea typeface="Montserrat"/>
                <a:cs typeface="Montserrat"/>
                <a:sym typeface="Montserrat"/>
              </a:rPr>
              <a:t>More than expected </a:t>
            </a:r>
            <a:endParaRPr sz="2100">
              <a:solidFill>
                <a:schemeClr val="dk1"/>
              </a:solidFill>
              <a:latin typeface="Montserrat"/>
              <a:ea typeface="Montserrat"/>
              <a:cs typeface="Montserrat"/>
              <a:sym typeface="Montserrat"/>
            </a:endParaRPr>
          </a:p>
        </p:txBody>
      </p:sp>
      <p:sp>
        <p:nvSpPr>
          <p:cNvPr id="240" name="Google Shape;240;p37"/>
          <p:cNvSpPr txBox="1"/>
          <p:nvPr/>
        </p:nvSpPr>
        <p:spPr>
          <a:xfrm>
            <a:off x="603700" y="2302900"/>
            <a:ext cx="1533900" cy="400200"/>
          </a:xfrm>
          <a:prstGeom prst="rect">
            <a:avLst/>
          </a:prstGeom>
          <a:noFill/>
          <a:ln>
            <a:noFill/>
          </a:ln>
        </p:spPr>
        <p:txBody>
          <a:bodyPr spcFirstLastPara="1" wrap="square" lIns="68575" tIns="68575" rIns="68575" bIns="68575" anchor="ctr" anchorCtr="0">
            <a:noAutofit/>
          </a:bodyPr>
          <a:lstStyle/>
          <a:p>
            <a:pPr marL="0" marR="0" lvl="0" indent="0" algn="l" rtl="0">
              <a:lnSpc>
                <a:spcPct val="115000"/>
              </a:lnSpc>
              <a:spcBef>
                <a:spcPts val="0"/>
              </a:spcBef>
              <a:spcAft>
                <a:spcPts val="0"/>
              </a:spcAft>
              <a:buClr>
                <a:schemeClr val="dk1"/>
              </a:buClr>
              <a:buSzPts val="700"/>
              <a:buFont typeface="Arial"/>
              <a:buNone/>
            </a:pPr>
            <a:r>
              <a:rPr lang="en" sz="2100" b="1" i="0" baseline="30000">
                <a:solidFill>
                  <a:srgbClr val="6AA849"/>
                </a:solidFill>
                <a:latin typeface="Montserrat"/>
                <a:ea typeface="Montserrat"/>
                <a:cs typeface="Montserrat"/>
                <a:sym typeface="Montserrat"/>
              </a:rPr>
              <a:t>$</a:t>
            </a:r>
            <a:r>
              <a:rPr lang="en" sz="2100" b="1" i="0">
                <a:solidFill>
                  <a:srgbClr val="6AA849"/>
                </a:solidFill>
                <a:latin typeface="Montserrat"/>
                <a:ea typeface="Montserrat"/>
                <a:cs typeface="Montserrat"/>
                <a:sym typeface="Montserrat"/>
              </a:rPr>
              <a:t>689.9M</a:t>
            </a:r>
            <a:endParaRPr sz="2700" b="1" i="0">
              <a:solidFill>
                <a:srgbClr val="6AA849"/>
              </a:solidFill>
              <a:latin typeface="Montserrat"/>
              <a:ea typeface="Montserrat"/>
              <a:cs typeface="Montserrat"/>
              <a:sym typeface="Montserrat"/>
            </a:endParaRPr>
          </a:p>
        </p:txBody>
      </p:sp>
      <p:sp>
        <p:nvSpPr>
          <p:cNvPr id="241" name="Google Shape;241;p37"/>
          <p:cNvSpPr txBox="1"/>
          <p:nvPr/>
        </p:nvSpPr>
        <p:spPr>
          <a:xfrm>
            <a:off x="2419868" y="2302900"/>
            <a:ext cx="1248300" cy="400200"/>
          </a:xfrm>
          <a:prstGeom prst="rect">
            <a:avLst/>
          </a:prstGeom>
          <a:noFill/>
          <a:ln>
            <a:noFill/>
          </a:ln>
        </p:spPr>
        <p:txBody>
          <a:bodyPr spcFirstLastPara="1" wrap="square" lIns="68575" tIns="68575" rIns="68575" bIns="68575" anchor="ctr" anchorCtr="0">
            <a:noAutofit/>
          </a:bodyPr>
          <a:lstStyle/>
          <a:p>
            <a:pPr marL="0" marR="0" lvl="0" indent="0" algn="l" rtl="0">
              <a:lnSpc>
                <a:spcPct val="115000"/>
              </a:lnSpc>
              <a:spcBef>
                <a:spcPts val="0"/>
              </a:spcBef>
              <a:spcAft>
                <a:spcPts val="0"/>
              </a:spcAft>
              <a:buClr>
                <a:schemeClr val="dk1"/>
              </a:buClr>
              <a:buSzPts val="800"/>
              <a:buFont typeface="Arial"/>
              <a:buNone/>
            </a:pPr>
            <a:r>
              <a:rPr lang="en" sz="2100" b="1" i="0" baseline="30000">
                <a:solidFill>
                  <a:srgbClr val="6AA849"/>
                </a:solidFill>
                <a:latin typeface="Montserrat"/>
                <a:ea typeface="Montserrat"/>
                <a:cs typeface="Montserrat"/>
                <a:sym typeface="Montserrat"/>
              </a:rPr>
              <a:t>$</a:t>
            </a:r>
            <a:r>
              <a:rPr lang="en" sz="2100" b="1" i="0">
                <a:solidFill>
                  <a:srgbClr val="6AA849"/>
                </a:solidFill>
                <a:latin typeface="Montserrat"/>
                <a:ea typeface="Montserrat"/>
                <a:cs typeface="Montserrat"/>
                <a:sym typeface="Montserrat"/>
              </a:rPr>
              <a:t>857.3M</a:t>
            </a:r>
            <a:endParaRPr sz="3400" b="1" i="0">
              <a:solidFill>
                <a:srgbClr val="6AA849"/>
              </a:solidFill>
              <a:latin typeface="Montserrat"/>
              <a:ea typeface="Montserrat"/>
              <a:cs typeface="Montserrat"/>
              <a:sym typeface="Montserrat"/>
            </a:endParaRPr>
          </a:p>
        </p:txBody>
      </p:sp>
      <p:sp>
        <p:nvSpPr>
          <p:cNvPr id="242" name="Google Shape;242;p37"/>
          <p:cNvSpPr/>
          <p:nvPr/>
        </p:nvSpPr>
        <p:spPr>
          <a:xfrm>
            <a:off x="1855775" y="2316850"/>
            <a:ext cx="446700" cy="372300"/>
          </a:xfrm>
          <a:prstGeom prst="rightArrow">
            <a:avLst>
              <a:gd name="adj1" fmla="val 50000"/>
              <a:gd name="adj2" fmla="val 50000"/>
            </a:avLst>
          </a:prstGeom>
          <a:solidFill>
            <a:srgbClr val="FFC70B"/>
          </a:solid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43" name="Google Shape;243;p37"/>
          <p:cNvSpPr/>
          <p:nvPr/>
        </p:nvSpPr>
        <p:spPr>
          <a:xfrm>
            <a:off x="3627925" y="2316850"/>
            <a:ext cx="446700" cy="372300"/>
          </a:xfrm>
          <a:prstGeom prst="rightArrow">
            <a:avLst>
              <a:gd name="adj1" fmla="val 50000"/>
              <a:gd name="adj2" fmla="val 50000"/>
            </a:avLst>
          </a:prstGeom>
          <a:solidFill>
            <a:srgbClr val="FFC70B"/>
          </a:solid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44" name="Google Shape;244;p37"/>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6</a:t>
            </a:fld>
            <a:endParaRPr sz="1100" i="0" u="none" strike="noStrike" cap="none">
              <a:solidFill>
                <a:srgbClr val="94BC56"/>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8"/>
          <p:cNvPicPr preferRelativeResize="0"/>
          <p:nvPr/>
        </p:nvPicPr>
        <p:blipFill rotWithShape="1">
          <a:blip r:embed="rId3">
            <a:alphaModFix/>
          </a:blip>
          <a:srcRect/>
          <a:stretch/>
        </p:blipFill>
        <p:spPr>
          <a:xfrm>
            <a:off x="1143002" y="642939"/>
            <a:ext cx="6858002" cy="3857626"/>
          </a:xfrm>
          <a:prstGeom prst="rect">
            <a:avLst/>
          </a:prstGeom>
          <a:noFill/>
          <a:ln>
            <a:noFill/>
          </a:ln>
        </p:spPr>
      </p:pic>
      <p:pic>
        <p:nvPicPr>
          <p:cNvPr id="250" name="Google Shape;250;p38"/>
          <p:cNvPicPr preferRelativeResize="0"/>
          <p:nvPr/>
        </p:nvPicPr>
        <p:blipFill rotWithShape="1">
          <a:blip r:embed="rId4">
            <a:alphaModFix/>
          </a:blip>
          <a:srcRect l="50000"/>
          <a:stretch/>
        </p:blipFill>
        <p:spPr>
          <a:xfrm>
            <a:off x="4572000" y="642938"/>
            <a:ext cx="3429004" cy="3857618"/>
          </a:xfrm>
          <a:prstGeom prst="rect">
            <a:avLst/>
          </a:prstGeom>
          <a:noFill/>
          <a:ln>
            <a:noFill/>
          </a:ln>
        </p:spPr>
      </p:pic>
      <p:pic>
        <p:nvPicPr>
          <p:cNvPr id="251" name="Google Shape;251;p38"/>
          <p:cNvPicPr preferRelativeResize="0"/>
          <p:nvPr/>
        </p:nvPicPr>
        <p:blipFill rotWithShape="1">
          <a:blip r:embed="rId4">
            <a:alphaModFix/>
          </a:blip>
          <a:srcRect r="50000"/>
          <a:stretch/>
        </p:blipFill>
        <p:spPr>
          <a:xfrm>
            <a:off x="1143002" y="642938"/>
            <a:ext cx="3428999" cy="3857618"/>
          </a:xfrm>
          <a:prstGeom prst="rect">
            <a:avLst/>
          </a:prstGeom>
          <a:noFill/>
          <a:ln>
            <a:noFill/>
          </a:ln>
        </p:spPr>
      </p:pic>
      <p:sp>
        <p:nvSpPr>
          <p:cNvPr id="252" name="Google Shape;252;p38"/>
          <p:cNvSpPr txBox="1">
            <a:spLocks noGrp="1"/>
          </p:cNvSpPr>
          <p:nvPr>
            <p:ph type="title"/>
          </p:nvPr>
        </p:nvSpPr>
        <p:spPr>
          <a:xfrm>
            <a:off x="1692469" y="3371175"/>
            <a:ext cx="2364750" cy="429525"/>
          </a:xfrm>
          <a:prstGeom prst="rect">
            <a:avLst/>
          </a:prstGeom>
          <a:no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Clr>
                <a:srgbClr val="94BC56"/>
              </a:buClr>
              <a:buSzPts val="2700"/>
              <a:buFont typeface="Arial"/>
              <a:buNone/>
            </a:pPr>
            <a:r>
              <a:rPr lang="en" sz="2300" b="1"/>
              <a:t>Restricted</a:t>
            </a:r>
            <a:endParaRPr sz="2300" b="1"/>
          </a:p>
        </p:txBody>
      </p:sp>
      <p:sp>
        <p:nvSpPr>
          <p:cNvPr id="253" name="Google Shape;253;p38"/>
          <p:cNvSpPr txBox="1">
            <a:spLocks noGrp="1"/>
          </p:cNvSpPr>
          <p:nvPr>
            <p:ph type="title"/>
          </p:nvPr>
        </p:nvSpPr>
        <p:spPr>
          <a:xfrm>
            <a:off x="5029181" y="3371175"/>
            <a:ext cx="2364750" cy="429525"/>
          </a:xfrm>
          <a:prstGeom prst="rect">
            <a:avLst/>
          </a:prstGeom>
          <a:no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Clr>
                <a:srgbClr val="94BC56"/>
              </a:buClr>
              <a:buSzPts val="2700"/>
              <a:buFont typeface="Arial"/>
              <a:buNone/>
            </a:pPr>
            <a:r>
              <a:rPr lang="en" sz="2300" b="1"/>
              <a:t>Unrestricted</a:t>
            </a:r>
            <a:endParaRPr sz="2300" b="1"/>
          </a:p>
        </p:txBody>
      </p:sp>
      <p:sp>
        <p:nvSpPr>
          <p:cNvPr id="254" name="Google Shape;254;p38"/>
          <p:cNvSpPr txBox="1"/>
          <p:nvPr/>
        </p:nvSpPr>
        <p:spPr>
          <a:xfrm>
            <a:off x="4904180" y="1260264"/>
            <a:ext cx="2489700" cy="6696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300" b="1">
                <a:solidFill>
                  <a:srgbClr val="D50000"/>
                </a:solidFill>
                <a:latin typeface="Montserrat"/>
                <a:ea typeface="Montserrat"/>
                <a:cs typeface="Montserrat"/>
                <a:sym typeface="Montserrat"/>
              </a:rPr>
              <a:t>NOTE: There may still be some restrictions on unrestricted funds.</a:t>
            </a:r>
            <a:endParaRPr sz="1000">
              <a:latin typeface="Montserrat"/>
              <a:ea typeface="Montserrat"/>
              <a:cs typeface="Montserrat"/>
              <a:sym typeface="Montserrat"/>
            </a:endParaRPr>
          </a:p>
        </p:txBody>
      </p:sp>
      <p:sp>
        <p:nvSpPr>
          <p:cNvPr id="255" name="Google Shape;255;p38"/>
          <p:cNvSpPr txBox="1"/>
          <p:nvPr/>
        </p:nvSpPr>
        <p:spPr>
          <a:xfrm>
            <a:off x="628650" y="310444"/>
            <a:ext cx="6990300" cy="4296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94BC56"/>
              </a:buClr>
              <a:buSzPts val="3000"/>
              <a:buFont typeface="Arial"/>
              <a:buNone/>
            </a:pPr>
            <a:r>
              <a:rPr lang="en" sz="2300" b="1">
                <a:solidFill>
                  <a:srgbClr val="70AD47"/>
                </a:solidFill>
                <a:latin typeface="Montserrat"/>
                <a:ea typeface="Montserrat"/>
                <a:cs typeface="Montserrat"/>
                <a:sym typeface="Montserrat"/>
              </a:rPr>
              <a:t>Restricted vs Unrestricted Funds</a:t>
            </a:r>
            <a:endParaRPr sz="2300" b="1">
              <a:solidFill>
                <a:srgbClr val="70AD47"/>
              </a:solidFill>
              <a:latin typeface="Montserrat"/>
              <a:ea typeface="Montserrat"/>
              <a:cs typeface="Montserrat"/>
              <a:sym typeface="Montserrat"/>
            </a:endParaRPr>
          </a:p>
        </p:txBody>
      </p:sp>
      <p:grpSp>
        <p:nvGrpSpPr>
          <p:cNvPr id="256" name="Google Shape;256;p38"/>
          <p:cNvGrpSpPr/>
          <p:nvPr/>
        </p:nvGrpSpPr>
        <p:grpSpPr>
          <a:xfrm>
            <a:off x="0" y="4967319"/>
            <a:ext cx="9144001" cy="184862"/>
            <a:chOff x="7711087" y="-917899"/>
            <a:chExt cx="4020818" cy="347240"/>
          </a:xfrm>
        </p:grpSpPr>
        <p:sp>
          <p:nvSpPr>
            <p:cNvPr id="257" name="Google Shape;257;p38"/>
            <p:cNvSpPr/>
            <p:nvPr/>
          </p:nvSpPr>
          <p:spPr>
            <a:xfrm>
              <a:off x="7711087" y="-917899"/>
              <a:ext cx="3159474" cy="34724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sp>
          <p:nvSpPr>
            <p:cNvPr id="258" name="Google Shape;258;p38"/>
            <p:cNvSpPr/>
            <p:nvPr/>
          </p:nvSpPr>
          <p:spPr>
            <a:xfrm>
              <a:off x="10863803" y="-917899"/>
              <a:ext cx="868102" cy="34724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grpSp>
        <p:nvGrpSpPr>
          <p:cNvPr id="259" name="Google Shape;259;p38"/>
          <p:cNvGrpSpPr/>
          <p:nvPr/>
        </p:nvGrpSpPr>
        <p:grpSpPr>
          <a:xfrm>
            <a:off x="7459617" y="4172263"/>
            <a:ext cx="1055733" cy="795056"/>
            <a:chOff x="9946156" y="5551442"/>
            <a:chExt cx="1407644" cy="1060075"/>
          </a:xfrm>
        </p:grpSpPr>
        <p:pic>
          <p:nvPicPr>
            <p:cNvPr id="260" name="Google Shape;260;p38"/>
            <p:cNvPicPr preferRelativeResize="0"/>
            <p:nvPr/>
          </p:nvPicPr>
          <p:blipFill rotWithShape="1">
            <a:blip r:embed="rId5">
              <a:alphaModFix/>
            </a:blip>
            <a:srcRect/>
            <a:stretch/>
          </p:blipFill>
          <p:spPr>
            <a:xfrm>
              <a:off x="9946156" y="5551442"/>
              <a:ext cx="1325094" cy="1060075"/>
            </a:xfrm>
            <a:prstGeom prst="rect">
              <a:avLst/>
            </a:prstGeom>
            <a:noFill/>
            <a:ln>
              <a:noFill/>
            </a:ln>
          </p:spPr>
        </p:pic>
        <p:cxnSp>
          <p:nvCxnSpPr>
            <p:cNvPr id="261" name="Google Shape;261;p38"/>
            <p:cNvCxnSpPr/>
            <p:nvPr/>
          </p:nvCxnSpPr>
          <p:spPr>
            <a:xfrm>
              <a:off x="11353800" y="6140450"/>
              <a:ext cx="0" cy="234950"/>
            </a:xfrm>
            <a:prstGeom prst="straightConnector1">
              <a:avLst/>
            </a:prstGeom>
            <a:noFill/>
            <a:ln w="12700" cap="flat" cmpd="sng">
              <a:solidFill>
                <a:srgbClr val="DD5D43"/>
              </a:solidFill>
              <a:prstDash val="solid"/>
              <a:miter lim="800000"/>
              <a:headEnd type="none" w="sm" len="sm"/>
              <a:tailEnd type="none" w="sm" len="sm"/>
            </a:ln>
          </p:spPr>
        </p:cxnSp>
      </p:grpSp>
      <p:sp>
        <p:nvSpPr>
          <p:cNvPr id="262" name="Google Shape;262;p38"/>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7</a:t>
            </a:fld>
            <a:endParaRPr sz="1100" i="0" u="none" strike="noStrike" cap="none">
              <a:solidFill>
                <a:srgbClr val="94BC56"/>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par>
                                <p:cTn id="8" presetID="10" presetClass="entr" presetSubtype="0" fill="hold" nodeType="withEffect">
                                  <p:stCondLst>
                                    <p:cond delay="0"/>
                                  </p:stCondLst>
                                  <p:childTnLst>
                                    <p:set>
                                      <p:cBhvr>
                                        <p:cTn id="9" dur="1" fill="hold">
                                          <p:stCondLst>
                                            <p:cond delay="0"/>
                                          </p:stCondLst>
                                        </p:cTn>
                                        <p:tgtEl>
                                          <p:spTgt spid="252"/>
                                        </p:tgtEl>
                                        <p:attrNameLst>
                                          <p:attrName>style.visibility</p:attrName>
                                        </p:attrNameLst>
                                      </p:cBhvr>
                                      <p:to>
                                        <p:strVal val="visible"/>
                                      </p:to>
                                    </p:set>
                                    <p:animEffect transition="in" filter="fade">
                                      <p:cBhvr>
                                        <p:cTn id="10" dur="500"/>
                                        <p:tgtEl>
                                          <p:spTgt spid="2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0"/>
                                        </p:tgtEl>
                                        <p:attrNameLst>
                                          <p:attrName>style.visibility</p:attrName>
                                        </p:attrNameLst>
                                      </p:cBhvr>
                                      <p:to>
                                        <p:strVal val="visible"/>
                                      </p:to>
                                    </p:set>
                                    <p:animEffect transition="in" filter="fade">
                                      <p:cBhvr>
                                        <p:cTn id="15" dur="500"/>
                                        <p:tgtEl>
                                          <p:spTgt spid="250"/>
                                        </p:tgtEl>
                                      </p:cBhvr>
                                    </p:animEffect>
                                  </p:childTnLst>
                                </p:cTn>
                              </p:par>
                              <p:par>
                                <p:cTn id="16" presetID="10" presetClass="entr" presetSubtype="0" fill="hold" nodeType="withEffect">
                                  <p:stCondLst>
                                    <p:cond delay="0"/>
                                  </p:stCondLst>
                                  <p:childTnLst>
                                    <p:set>
                                      <p:cBhvr>
                                        <p:cTn id="17" dur="1" fill="hold">
                                          <p:stCondLst>
                                            <p:cond delay="0"/>
                                          </p:stCondLst>
                                        </p:cTn>
                                        <p:tgtEl>
                                          <p:spTgt spid="253"/>
                                        </p:tgtEl>
                                        <p:attrNameLst>
                                          <p:attrName>style.visibility</p:attrName>
                                        </p:attrNameLst>
                                      </p:cBhvr>
                                      <p:to>
                                        <p:strVal val="visible"/>
                                      </p:to>
                                    </p:set>
                                    <p:animEffect transition="in" filter="fade">
                                      <p:cBhvr>
                                        <p:cTn id="18" dur="500"/>
                                        <p:tgtEl>
                                          <p:spTgt spid="2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4"/>
                                        </p:tgtEl>
                                        <p:attrNameLst>
                                          <p:attrName>style.visibility</p:attrName>
                                        </p:attrNameLst>
                                      </p:cBhvr>
                                      <p:to>
                                        <p:strVal val="visible"/>
                                      </p:to>
                                    </p:set>
                                    <p:animEffect transition="in" filter="fade">
                                      <p:cBhvr>
                                        <p:cTn id="23"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9"/>
          <p:cNvSpPr txBox="1">
            <a:spLocks noGrp="1"/>
          </p:cNvSpPr>
          <p:nvPr>
            <p:ph type="title"/>
          </p:nvPr>
        </p:nvSpPr>
        <p:spPr>
          <a:xfrm>
            <a:off x="628650" y="313395"/>
            <a:ext cx="7886700" cy="4296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rgbClr val="94BC56"/>
              </a:buClr>
              <a:buSzPts val="2100"/>
              <a:buFont typeface="Arial"/>
              <a:buNone/>
            </a:pPr>
            <a:r>
              <a:rPr lang="en" sz="2300"/>
              <a:t>What makes up the change of </a:t>
            </a:r>
            <a:r>
              <a:rPr lang="en" sz="2300" b="1">
                <a:solidFill>
                  <a:srgbClr val="D50000"/>
                </a:solidFill>
              </a:rPr>
              <a:t>-$17.9M </a:t>
            </a:r>
            <a:r>
              <a:rPr lang="en" sz="2300"/>
              <a:t>in </a:t>
            </a:r>
            <a:r>
              <a:rPr lang="en" sz="2300" i="1"/>
              <a:t>unrestricted</a:t>
            </a:r>
            <a:r>
              <a:rPr lang="en" sz="2300"/>
              <a:t> funds?</a:t>
            </a:r>
            <a:endParaRPr sz="2300"/>
          </a:p>
        </p:txBody>
      </p:sp>
      <p:sp>
        <p:nvSpPr>
          <p:cNvPr id="268" name="Google Shape;268;p39"/>
          <p:cNvSpPr txBox="1">
            <a:spLocks noGrp="1"/>
          </p:cNvSpPr>
          <p:nvPr>
            <p:ph type="body" idx="1"/>
          </p:nvPr>
        </p:nvSpPr>
        <p:spPr>
          <a:xfrm>
            <a:off x="1783075" y="2383792"/>
            <a:ext cx="6794400" cy="551400"/>
          </a:xfrm>
          <a:prstGeom prst="rect">
            <a:avLst/>
          </a:prstGeom>
          <a:noFill/>
          <a:ln>
            <a:noFill/>
          </a:ln>
        </p:spPr>
        <p:txBody>
          <a:bodyPr spcFirstLastPara="1" wrap="square" lIns="68575" tIns="68575" rIns="68575" bIns="68575" anchor="t" anchorCtr="0">
            <a:noAutofit/>
          </a:bodyPr>
          <a:lstStyle/>
          <a:p>
            <a:pPr marL="177800" lvl="0" indent="-177800" algn="l" rtl="0">
              <a:lnSpc>
                <a:spcPct val="115000"/>
              </a:lnSpc>
              <a:spcBef>
                <a:spcPts val="0"/>
              </a:spcBef>
              <a:spcAft>
                <a:spcPts val="0"/>
              </a:spcAft>
              <a:buClr>
                <a:schemeClr val="dk1"/>
              </a:buClr>
              <a:buSzPts val="900"/>
              <a:buNone/>
            </a:pPr>
            <a:r>
              <a:rPr lang="en" sz="1250"/>
              <a:t>= Includes additional amount for Transportation &amp; removing $49M we expected in unrestricted funds but shifted to restricted grants per State Enacted Budget</a:t>
            </a:r>
            <a:endParaRPr sz="1250" b="1" baseline="30000"/>
          </a:p>
        </p:txBody>
      </p:sp>
      <p:sp>
        <p:nvSpPr>
          <p:cNvPr id="269" name="Google Shape;269;p39"/>
          <p:cNvSpPr txBox="1">
            <a:spLocks noGrp="1"/>
          </p:cNvSpPr>
          <p:nvPr>
            <p:ph type="body" idx="1"/>
          </p:nvPr>
        </p:nvSpPr>
        <p:spPr>
          <a:xfrm>
            <a:off x="628650" y="1500769"/>
            <a:ext cx="1362900" cy="5001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Clr>
                <a:schemeClr val="dk1"/>
              </a:buClr>
              <a:buSzPts val="800"/>
              <a:buNone/>
            </a:pPr>
            <a:r>
              <a:rPr lang="en" sz="1800" b="1" baseline="30000">
                <a:solidFill>
                  <a:srgbClr val="D50000"/>
                </a:solidFill>
              </a:rPr>
              <a:t>$ </a:t>
            </a:r>
            <a:r>
              <a:rPr lang="en" sz="1800" b="1">
                <a:solidFill>
                  <a:srgbClr val="D50000"/>
                </a:solidFill>
              </a:rPr>
              <a:t>-17.9M</a:t>
            </a:r>
            <a:endParaRPr sz="1800" b="1">
              <a:solidFill>
                <a:srgbClr val="D50000"/>
              </a:solidFill>
            </a:endParaRPr>
          </a:p>
        </p:txBody>
      </p:sp>
      <p:sp>
        <p:nvSpPr>
          <p:cNvPr id="270" name="Google Shape;270;p39"/>
          <p:cNvSpPr/>
          <p:nvPr/>
        </p:nvSpPr>
        <p:spPr>
          <a:xfrm rot="5400000">
            <a:off x="1015158" y="1907223"/>
            <a:ext cx="399300" cy="466200"/>
          </a:xfrm>
          <a:prstGeom prst="rightArrow">
            <a:avLst>
              <a:gd name="adj1" fmla="val 50000"/>
              <a:gd name="adj2" fmla="val 50000"/>
            </a:avLst>
          </a:prstGeom>
          <a:solidFill>
            <a:schemeClr val="lt2"/>
          </a:solid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271" name="Google Shape;271;p39"/>
          <p:cNvPicPr preferRelativeResize="0"/>
          <p:nvPr/>
        </p:nvPicPr>
        <p:blipFill rotWithShape="1">
          <a:blip r:embed="rId3">
            <a:alphaModFix/>
          </a:blip>
          <a:srcRect l="53034" t="6273" r="7334" b="4724"/>
          <a:stretch/>
        </p:blipFill>
        <p:spPr>
          <a:xfrm>
            <a:off x="1831742" y="1355326"/>
            <a:ext cx="462866" cy="708217"/>
          </a:xfrm>
          <a:prstGeom prst="rect">
            <a:avLst/>
          </a:prstGeom>
          <a:noFill/>
          <a:ln>
            <a:noFill/>
          </a:ln>
        </p:spPr>
      </p:pic>
      <p:sp>
        <p:nvSpPr>
          <p:cNvPr id="272" name="Google Shape;272;p39"/>
          <p:cNvSpPr txBox="1">
            <a:spLocks noGrp="1"/>
          </p:cNvSpPr>
          <p:nvPr>
            <p:ph type="body" idx="1"/>
          </p:nvPr>
        </p:nvSpPr>
        <p:spPr>
          <a:xfrm>
            <a:off x="2294609" y="1593692"/>
            <a:ext cx="1501200" cy="5001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chemeClr val="dk1"/>
              </a:buClr>
              <a:buSzPts val="1400"/>
              <a:buNone/>
            </a:pPr>
            <a:r>
              <a:rPr lang="en" sz="1400" b="1"/>
              <a:t>Unrestricted Funds</a:t>
            </a:r>
            <a:endParaRPr sz="1800" b="1">
              <a:solidFill>
                <a:srgbClr val="6AA84F"/>
              </a:solidFill>
            </a:endParaRPr>
          </a:p>
        </p:txBody>
      </p:sp>
      <p:sp>
        <p:nvSpPr>
          <p:cNvPr id="273" name="Google Shape;273;p39"/>
          <p:cNvSpPr txBox="1"/>
          <p:nvPr/>
        </p:nvSpPr>
        <p:spPr>
          <a:xfrm>
            <a:off x="628650" y="2315156"/>
            <a:ext cx="1362900" cy="5001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800"/>
              <a:buFont typeface="Arial"/>
              <a:buNone/>
            </a:pPr>
            <a:r>
              <a:rPr lang="en" sz="1800" b="1" baseline="30000">
                <a:solidFill>
                  <a:srgbClr val="D50000"/>
                </a:solidFill>
                <a:latin typeface="Montserrat"/>
                <a:ea typeface="Montserrat"/>
                <a:cs typeface="Montserrat"/>
                <a:sym typeface="Montserrat"/>
              </a:rPr>
              <a:t>$  </a:t>
            </a:r>
            <a:r>
              <a:rPr lang="en" sz="1800" b="1">
                <a:solidFill>
                  <a:srgbClr val="D50000"/>
                </a:solidFill>
                <a:latin typeface="Montserrat"/>
                <a:ea typeface="Montserrat"/>
                <a:cs typeface="Montserrat"/>
                <a:sym typeface="Montserrat"/>
              </a:rPr>
              <a:t>-45.6M</a:t>
            </a:r>
            <a:endParaRPr sz="1800" b="1">
              <a:solidFill>
                <a:srgbClr val="D50000"/>
              </a:solidFill>
              <a:latin typeface="Montserrat"/>
              <a:ea typeface="Montserrat"/>
              <a:cs typeface="Montserrat"/>
              <a:sym typeface="Montserrat"/>
            </a:endParaRPr>
          </a:p>
        </p:txBody>
      </p:sp>
      <p:sp>
        <p:nvSpPr>
          <p:cNvPr id="274" name="Google Shape;274;p39"/>
          <p:cNvSpPr txBox="1"/>
          <p:nvPr/>
        </p:nvSpPr>
        <p:spPr>
          <a:xfrm>
            <a:off x="628650" y="2879456"/>
            <a:ext cx="1362900" cy="5001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800"/>
              <a:buFont typeface="Arial"/>
              <a:buNone/>
            </a:pPr>
            <a:r>
              <a:rPr lang="en" sz="1800" b="1" baseline="30000">
                <a:solidFill>
                  <a:schemeClr val="dk1"/>
                </a:solidFill>
                <a:latin typeface="Montserrat"/>
                <a:ea typeface="Montserrat"/>
                <a:cs typeface="Montserrat"/>
                <a:sym typeface="Montserrat"/>
              </a:rPr>
              <a:t>$    </a:t>
            </a:r>
            <a:r>
              <a:rPr lang="en" sz="1800" b="1">
                <a:solidFill>
                  <a:schemeClr val="dk1"/>
                </a:solidFill>
                <a:latin typeface="Montserrat"/>
                <a:ea typeface="Montserrat"/>
                <a:cs typeface="Montserrat"/>
                <a:sym typeface="Montserrat"/>
              </a:rPr>
              <a:t>28.0M</a:t>
            </a:r>
            <a:endParaRPr sz="1800" b="1">
              <a:solidFill>
                <a:srgbClr val="E30000"/>
              </a:solidFill>
              <a:latin typeface="Montserrat"/>
              <a:ea typeface="Montserrat"/>
              <a:cs typeface="Montserrat"/>
              <a:sym typeface="Montserrat"/>
            </a:endParaRPr>
          </a:p>
        </p:txBody>
      </p:sp>
      <p:sp>
        <p:nvSpPr>
          <p:cNvPr id="275" name="Google Shape;275;p39"/>
          <p:cNvSpPr txBox="1"/>
          <p:nvPr/>
        </p:nvSpPr>
        <p:spPr>
          <a:xfrm>
            <a:off x="1783075" y="2961292"/>
            <a:ext cx="6764100" cy="5205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0"/>
              </a:spcBef>
              <a:spcAft>
                <a:spcPts val="0"/>
              </a:spcAft>
              <a:buClr>
                <a:schemeClr val="dk1"/>
              </a:buClr>
              <a:buSzPts val="800"/>
              <a:buFont typeface="Arial"/>
              <a:buNone/>
            </a:pPr>
            <a:r>
              <a:rPr lang="en" sz="1250">
                <a:solidFill>
                  <a:schemeClr val="dk1"/>
                </a:solidFill>
                <a:latin typeface="Montserrat"/>
                <a:ea typeface="Montserrat"/>
                <a:cs typeface="Montserrat"/>
                <a:sym typeface="Montserrat"/>
              </a:rPr>
              <a:t>= Increased LCFF COLA + Investment from</a:t>
            </a:r>
            <a:r>
              <a:rPr lang="en" sz="1250">
                <a:solidFill>
                  <a:schemeClr val="lt2"/>
                </a:solidFill>
                <a:latin typeface="Montserrat"/>
                <a:ea typeface="Montserrat"/>
                <a:cs typeface="Montserrat"/>
                <a:sym typeface="Montserrat"/>
              </a:rPr>
              <a:t> </a:t>
            </a:r>
            <a:r>
              <a:rPr lang="en" sz="1250">
                <a:solidFill>
                  <a:srgbClr val="94BC56"/>
                </a:solidFill>
                <a:latin typeface="Montserrat"/>
                <a:ea typeface="Montserrat"/>
                <a:cs typeface="Montserrat"/>
                <a:sym typeface="Montserrat"/>
              </a:rPr>
              <a:t>9.86% to 13.26% </a:t>
            </a:r>
            <a:r>
              <a:rPr lang="en" sz="1250">
                <a:solidFill>
                  <a:schemeClr val="dk1"/>
                </a:solidFill>
                <a:latin typeface="Montserrat"/>
                <a:ea typeface="Montserrat"/>
                <a:cs typeface="Montserrat"/>
                <a:sym typeface="Montserrat"/>
              </a:rPr>
              <a:t>and</a:t>
            </a:r>
            <a:r>
              <a:rPr lang="en" sz="1250">
                <a:solidFill>
                  <a:srgbClr val="94BC56"/>
                </a:solidFill>
                <a:latin typeface="Montserrat"/>
                <a:ea typeface="Montserrat"/>
                <a:cs typeface="Montserrat"/>
                <a:sym typeface="Montserrat"/>
              </a:rPr>
              <a:t> </a:t>
            </a:r>
            <a:r>
              <a:rPr lang="en" sz="1250">
                <a:solidFill>
                  <a:schemeClr val="dk1"/>
                </a:solidFill>
                <a:latin typeface="Montserrat"/>
                <a:ea typeface="Montserrat"/>
                <a:cs typeface="Montserrat"/>
                <a:sym typeface="Montserrat"/>
              </a:rPr>
              <a:t>ADA Relief </a:t>
            </a:r>
            <a:endParaRPr sz="1250" b="1" baseline="30000">
              <a:solidFill>
                <a:schemeClr val="dk1"/>
              </a:solidFill>
              <a:latin typeface="Montserrat"/>
              <a:ea typeface="Montserrat"/>
              <a:cs typeface="Montserrat"/>
              <a:sym typeface="Montserrat"/>
            </a:endParaRPr>
          </a:p>
        </p:txBody>
      </p:sp>
      <p:sp>
        <p:nvSpPr>
          <p:cNvPr id="276" name="Google Shape;276;p39"/>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fld id="{00000000-1234-1234-1234-123412341234}" type="slidenum">
              <a:rPr lang="en" sz="1100">
                <a:solidFill>
                  <a:srgbClr val="94BC56"/>
                </a:solidFill>
                <a:latin typeface="Montserrat"/>
                <a:ea typeface="Montserrat"/>
                <a:cs typeface="Montserrat"/>
                <a:sym typeface="Montserrat"/>
              </a:rPr>
              <a:t>8</a:t>
            </a:fld>
            <a:endParaRPr sz="1100">
              <a:solidFill>
                <a:srgbClr val="94BC56"/>
              </a:solidFill>
              <a:latin typeface="Arial"/>
              <a:ea typeface="Arial"/>
              <a:cs typeface="Arial"/>
              <a:sym typeface="Arial"/>
            </a:endParaRPr>
          </a:p>
        </p:txBody>
      </p:sp>
      <p:sp>
        <p:nvSpPr>
          <p:cNvPr id="277" name="Google Shape;277;p39"/>
          <p:cNvSpPr txBox="1"/>
          <p:nvPr/>
        </p:nvSpPr>
        <p:spPr>
          <a:xfrm>
            <a:off x="628650" y="3326113"/>
            <a:ext cx="1362900" cy="5001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800"/>
              <a:buFont typeface="Arial"/>
              <a:buNone/>
            </a:pPr>
            <a:r>
              <a:rPr lang="en" sz="1800" b="1" baseline="30000">
                <a:solidFill>
                  <a:srgbClr val="D50000"/>
                </a:solidFill>
                <a:latin typeface="Montserrat"/>
                <a:ea typeface="Montserrat"/>
                <a:cs typeface="Montserrat"/>
                <a:sym typeface="Montserrat"/>
              </a:rPr>
              <a:t>$    </a:t>
            </a:r>
            <a:r>
              <a:rPr lang="en" sz="1800" b="1">
                <a:solidFill>
                  <a:srgbClr val="D50000"/>
                </a:solidFill>
                <a:latin typeface="Montserrat"/>
                <a:ea typeface="Montserrat"/>
                <a:cs typeface="Montserrat"/>
                <a:sym typeface="Montserrat"/>
              </a:rPr>
              <a:t> -0.3M</a:t>
            </a:r>
            <a:endParaRPr sz="1800" b="1">
              <a:solidFill>
                <a:srgbClr val="D50000"/>
              </a:solidFill>
              <a:latin typeface="Montserrat"/>
              <a:ea typeface="Montserrat"/>
              <a:cs typeface="Montserrat"/>
              <a:sym typeface="Montserrat"/>
            </a:endParaRPr>
          </a:p>
        </p:txBody>
      </p:sp>
      <p:sp>
        <p:nvSpPr>
          <p:cNvPr id="278" name="Google Shape;278;p39"/>
          <p:cNvSpPr txBox="1"/>
          <p:nvPr/>
        </p:nvSpPr>
        <p:spPr>
          <a:xfrm>
            <a:off x="1783080" y="3363826"/>
            <a:ext cx="6732300" cy="5205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0"/>
              </a:spcBef>
              <a:spcAft>
                <a:spcPts val="0"/>
              </a:spcAft>
              <a:buClr>
                <a:schemeClr val="dk1"/>
              </a:buClr>
              <a:buSzPts val="800"/>
              <a:buFont typeface="Arial"/>
              <a:buNone/>
            </a:pPr>
            <a:r>
              <a:rPr lang="en" sz="1250">
                <a:solidFill>
                  <a:schemeClr val="dk1"/>
                </a:solidFill>
                <a:latin typeface="Montserrat"/>
                <a:ea typeface="Montserrat"/>
                <a:cs typeface="Montserrat"/>
                <a:sym typeface="Montserrat"/>
              </a:rPr>
              <a:t>= Decreases in local revenues </a:t>
            </a:r>
            <a:endParaRPr sz="1250" b="1" baseline="30000">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0"/>
          <p:cNvSpPr txBox="1">
            <a:spLocks noGrp="1"/>
          </p:cNvSpPr>
          <p:nvPr>
            <p:ph type="title"/>
          </p:nvPr>
        </p:nvSpPr>
        <p:spPr>
          <a:xfrm>
            <a:off x="628650" y="308043"/>
            <a:ext cx="7340100" cy="7083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rgbClr val="94BC56"/>
              </a:buClr>
              <a:buSzPts val="2100"/>
              <a:buFont typeface="Arial"/>
              <a:buNone/>
            </a:pPr>
            <a:r>
              <a:rPr lang="en" sz="2300"/>
              <a:t>What makes up the change of </a:t>
            </a:r>
            <a:r>
              <a:rPr lang="en" sz="2300">
                <a:solidFill>
                  <a:schemeClr val="accent6"/>
                </a:solidFill>
              </a:rPr>
              <a:t>+</a:t>
            </a:r>
            <a:r>
              <a:rPr lang="en" sz="2300" b="1">
                <a:solidFill>
                  <a:schemeClr val="accent6"/>
                </a:solidFill>
              </a:rPr>
              <a:t>$185.3M </a:t>
            </a:r>
            <a:r>
              <a:rPr lang="en" sz="2300"/>
              <a:t>in </a:t>
            </a:r>
            <a:r>
              <a:rPr lang="en" sz="2300" i="1"/>
              <a:t>restricted</a:t>
            </a:r>
            <a:r>
              <a:rPr lang="en" sz="2300"/>
              <a:t> funds?</a:t>
            </a:r>
            <a:endParaRPr sz="2300"/>
          </a:p>
        </p:txBody>
      </p:sp>
      <p:sp>
        <p:nvSpPr>
          <p:cNvPr id="284" name="Google Shape;284;p40"/>
          <p:cNvSpPr txBox="1">
            <a:spLocks noGrp="1"/>
          </p:cNvSpPr>
          <p:nvPr>
            <p:ph type="body" idx="1"/>
          </p:nvPr>
        </p:nvSpPr>
        <p:spPr>
          <a:xfrm>
            <a:off x="1783079" y="2377000"/>
            <a:ext cx="6732271" cy="551531"/>
          </a:xfrm>
          <a:prstGeom prst="rect">
            <a:avLst/>
          </a:prstGeom>
          <a:noFill/>
          <a:ln>
            <a:noFill/>
          </a:ln>
        </p:spPr>
        <p:txBody>
          <a:bodyPr spcFirstLastPara="1" wrap="square" lIns="68575" tIns="68575" rIns="68575" bIns="68575" anchor="ctr" anchorCtr="0">
            <a:noAutofit/>
          </a:bodyPr>
          <a:lstStyle/>
          <a:p>
            <a:pPr marL="177800" lvl="0" indent="-177800" algn="l" rtl="0">
              <a:lnSpc>
                <a:spcPct val="115000"/>
              </a:lnSpc>
              <a:spcBef>
                <a:spcPts val="0"/>
              </a:spcBef>
              <a:spcAft>
                <a:spcPts val="0"/>
              </a:spcAft>
              <a:buClr>
                <a:schemeClr val="dk1"/>
              </a:buClr>
              <a:buSzPts val="800"/>
              <a:buNone/>
            </a:pPr>
            <a:r>
              <a:rPr lang="en" sz="1250"/>
              <a:t>= Federal Revenue - Includes budgeting 1x carryover for </a:t>
            </a:r>
            <a:r>
              <a:rPr lang="en" sz="1250">
                <a:solidFill>
                  <a:srgbClr val="FF0000"/>
                </a:solidFill>
              </a:rPr>
              <a:t>ESSER II/III</a:t>
            </a:r>
            <a:r>
              <a:rPr lang="en" sz="1250"/>
              <a:t>, </a:t>
            </a:r>
            <a:r>
              <a:rPr lang="en" sz="1250">
                <a:solidFill>
                  <a:srgbClr val="FF0000"/>
                </a:solidFill>
              </a:rPr>
              <a:t>Title I/II/III/IV, CSI, ELOG and ASES</a:t>
            </a:r>
            <a:endParaRPr sz="1250" b="1" baseline="30000">
              <a:solidFill>
                <a:srgbClr val="FF0000"/>
              </a:solidFill>
            </a:endParaRPr>
          </a:p>
        </p:txBody>
      </p:sp>
      <p:sp>
        <p:nvSpPr>
          <p:cNvPr id="285" name="Google Shape;285;p40"/>
          <p:cNvSpPr txBox="1">
            <a:spLocks noGrp="1"/>
          </p:cNvSpPr>
          <p:nvPr>
            <p:ph type="body" idx="1"/>
          </p:nvPr>
        </p:nvSpPr>
        <p:spPr>
          <a:xfrm>
            <a:off x="628650" y="1493985"/>
            <a:ext cx="1362843" cy="500175"/>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Clr>
                <a:schemeClr val="dk1"/>
              </a:buClr>
              <a:buSzPts val="800"/>
              <a:buNone/>
            </a:pPr>
            <a:r>
              <a:rPr lang="en" sz="1700" b="1">
                <a:solidFill>
                  <a:schemeClr val="accent6"/>
                </a:solidFill>
              </a:rPr>
              <a:t>+$185.3M</a:t>
            </a:r>
            <a:endParaRPr sz="1700" b="1">
              <a:solidFill>
                <a:srgbClr val="D50000"/>
              </a:solidFill>
              <a:latin typeface="Arial"/>
              <a:ea typeface="Arial"/>
              <a:cs typeface="Arial"/>
              <a:sym typeface="Arial"/>
            </a:endParaRPr>
          </a:p>
        </p:txBody>
      </p:sp>
      <p:sp>
        <p:nvSpPr>
          <p:cNvPr id="286" name="Google Shape;286;p40"/>
          <p:cNvSpPr/>
          <p:nvPr/>
        </p:nvSpPr>
        <p:spPr>
          <a:xfrm rot="5400000">
            <a:off x="1015080" y="1900434"/>
            <a:ext cx="399374" cy="466283"/>
          </a:xfrm>
          <a:prstGeom prst="rightArrow">
            <a:avLst>
              <a:gd name="adj1" fmla="val 50000"/>
              <a:gd name="adj2" fmla="val 50000"/>
            </a:avLst>
          </a:prstGeom>
          <a:solidFill>
            <a:schemeClr val="lt2"/>
          </a:solid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287" name="Google Shape;287;p40"/>
          <p:cNvPicPr preferRelativeResize="0"/>
          <p:nvPr/>
        </p:nvPicPr>
        <p:blipFill rotWithShape="1">
          <a:blip r:embed="rId3">
            <a:alphaModFix/>
          </a:blip>
          <a:srcRect l="7840" t="6274" r="52237" b="4725"/>
          <a:stretch/>
        </p:blipFill>
        <p:spPr>
          <a:xfrm>
            <a:off x="1838675" y="1354575"/>
            <a:ext cx="466275" cy="708200"/>
          </a:xfrm>
          <a:prstGeom prst="rect">
            <a:avLst/>
          </a:prstGeom>
          <a:noFill/>
          <a:ln>
            <a:noFill/>
          </a:ln>
        </p:spPr>
      </p:pic>
      <p:sp>
        <p:nvSpPr>
          <p:cNvPr id="288" name="Google Shape;288;p40"/>
          <p:cNvSpPr txBox="1">
            <a:spLocks noGrp="1"/>
          </p:cNvSpPr>
          <p:nvPr>
            <p:ph type="body" idx="1"/>
          </p:nvPr>
        </p:nvSpPr>
        <p:spPr>
          <a:xfrm>
            <a:off x="2304959" y="1592936"/>
            <a:ext cx="1845300" cy="500100"/>
          </a:xfrm>
          <a:prstGeom prst="rect">
            <a:avLst/>
          </a:prstGeom>
          <a:noFill/>
          <a:ln>
            <a:noFill/>
          </a:ln>
        </p:spPr>
        <p:txBody>
          <a:bodyPr spcFirstLastPara="1" wrap="square" lIns="68575" tIns="68575" rIns="68575" bIns="68575" anchor="ctr" anchorCtr="0">
            <a:noAutofit/>
          </a:bodyPr>
          <a:lstStyle/>
          <a:p>
            <a:pPr marL="0" lvl="0" indent="0" algn="l" rtl="0">
              <a:lnSpc>
                <a:spcPct val="115000"/>
              </a:lnSpc>
              <a:spcBef>
                <a:spcPts val="0"/>
              </a:spcBef>
              <a:spcAft>
                <a:spcPts val="0"/>
              </a:spcAft>
              <a:buClr>
                <a:schemeClr val="dk1"/>
              </a:buClr>
              <a:buSzPts val="1400"/>
              <a:buNone/>
            </a:pPr>
            <a:r>
              <a:rPr lang="en" sz="1400" b="1"/>
              <a:t>Restricted Funds</a:t>
            </a:r>
            <a:endParaRPr sz="1800" b="1">
              <a:solidFill>
                <a:srgbClr val="6AA84F"/>
              </a:solidFill>
            </a:endParaRPr>
          </a:p>
        </p:txBody>
      </p:sp>
      <p:sp>
        <p:nvSpPr>
          <p:cNvPr id="289" name="Google Shape;289;p40"/>
          <p:cNvSpPr txBox="1"/>
          <p:nvPr/>
        </p:nvSpPr>
        <p:spPr>
          <a:xfrm>
            <a:off x="628650" y="2308373"/>
            <a:ext cx="1362843" cy="500175"/>
          </a:xfrm>
          <a:prstGeom prst="rect">
            <a:avLst/>
          </a:prstGeom>
          <a:noFill/>
          <a:ln>
            <a:noFill/>
          </a:ln>
        </p:spPr>
        <p:txBody>
          <a:bodyPr spcFirstLastPara="1" wrap="square" lIns="68575" tIns="68575" rIns="68575" bIns="68575" anchor="ctr" anchorCtr="0">
            <a:noAutofit/>
          </a:bodyPr>
          <a:lstStyle/>
          <a:p>
            <a:pPr marL="0" marR="0" lvl="0" indent="0" algn="l" rtl="0">
              <a:lnSpc>
                <a:spcPct val="115000"/>
              </a:lnSpc>
              <a:spcBef>
                <a:spcPts val="0"/>
              </a:spcBef>
              <a:spcAft>
                <a:spcPts val="0"/>
              </a:spcAft>
              <a:buClr>
                <a:schemeClr val="dk1"/>
              </a:buClr>
              <a:buSzPts val="800"/>
              <a:buFont typeface="Arial"/>
              <a:buNone/>
            </a:pPr>
            <a:r>
              <a:rPr lang="en" sz="1800" b="1" baseline="30000">
                <a:solidFill>
                  <a:schemeClr val="dk1"/>
                </a:solidFill>
                <a:latin typeface="Montserrat"/>
                <a:ea typeface="Montserrat"/>
                <a:cs typeface="Montserrat"/>
                <a:sym typeface="Montserrat"/>
              </a:rPr>
              <a:t>$</a:t>
            </a:r>
            <a:r>
              <a:rPr lang="en" sz="1800" b="1" baseline="30000">
                <a:solidFill>
                  <a:srgbClr val="E30000"/>
                </a:solidFill>
                <a:latin typeface="Montserrat"/>
                <a:ea typeface="Montserrat"/>
                <a:cs typeface="Montserrat"/>
                <a:sym typeface="Montserrat"/>
              </a:rPr>
              <a:t>  </a:t>
            </a:r>
            <a:r>
              <a:rPr lang="en" sz="1800" b="1">
                <a:solidFill>
                  <a:schemeClr val="dk1"/>
                </a:solidFill>
                <a:latin typeface="Montserrat"/>
                <a:ea typeface="Montserrat"/>
                <a:cs typeface="Montserrat"/>
                <a:sym typeface="Montserrat"/>
              </a:rPr>
              <a:t>75.1M</a:t>
            </a:r>
            <a:endParaRPr sz="1800" b="1">
              <a:solidFill>
                <a:schemeClr val="dk1"/>
              </a:solidFill>
              <a:latin typeface="Montserrat"/>
              <a:ea typeface="Montserrat"/>
              <a:cs typeface="Montserrat"/>
              <a:sym typeface="Montserrat"/>
            </a:endParaRPr>
          </a:p>
        </p:txBody>
      </p:sp>
      <p:sp>
        <p:nvSpPr>
          <p:cNvPr id="290" name="Google Shape;290;p40"/>
          <p:cNvSpPr txBox="1"/>
          <p:nvPr/>
        </p:nvSpPr>
        <p:spPr>
          <a:xfrm>
            <a:off x="628650" y="2872673"/>
            <a:ext cx="1362843" cy="500175"/>
          </a:xfrm>
          <a:prstGeom prst="rect">
            <a:avLst/>
          </a:prstGeom>
          <a:noFill/>
          <a:ln>
            <a:noFill/>
          </a:ln>
        </p:spPr>
        <p:txBody>
          <a:bodyPr spcFirstLastPara="1" wrap="square" lIns="68575" tIns="68575" rIns="68575" bIns="68575" anchor="ctr" anchorCtr="0">
            <a:noAutofit/>
          </a:bodyPr>
          <a:lstStyle/>
          <a:p>
            <a:pPr marL="0" marR="0" lvl="0" indent="0" algn="l" rtl="0">
              <a:lnSpc>
                <a:spcPct val="115000"/>
              </a:lnSpc>
              <a:spcBef>
                <a:spcPts val="0"/>
              </a:spcBef>
              <a:spcAft>
                <a:spcPts val="0"/>
              </a:spcAft>
              <a:buClr>
                <a:schemeClr val="dk1"/>
              </a:buClr>
              <a:buSzPts val="800"/>
              <a:buFont typeface="Arial"/>
              <a:buNone/>
            </a:pPr>
            <a:r>
              <a:rPr lang="en" sz="1800" b="1" baseline="30000">
                <a:solidFill>
                  <a:schemeClr val="dk1"/>
                </a:solidFill>
                <a:latin typeface="Montserrat"/>
                <a:ea typeface="Montserrat"/>
                <a:cs typeface="Montserrat"/>
                <a:sym typeface="Montserrat"/>
              </a:rPr>
              <a:t>$ </a:t>
            </a:r>
            <a:r>
              <a:rPr lang="en" sz="1800" b="1">
                <a:solidFill>
                  <a:schemeClr val="dk1"/>
                </a:solidFill>
                <a:latin typeface="Montserrat"/>
                <a:ea typeface="Montserrat"/>
                <a:cs typeface="Montserrat"/>
                <a:sym typeface="Montserrat"/>
              </a:rPr>
              <a:t>109.8M</a:t>
            </a:r>
            <a:endParaRPr sz="1800" b="1">
              <a:solidFill>
                <a:srgbClr val="E30000"/>
              </a:solidFill>
              <a:latin typeface="Montserrat"/>
              <a:ea typeface="Montserrat"/>
              <a:cs typeface="Montserrat"/>
              <a:sym typeface="Montserrat"/>
            </a:endParaRPr>
          </a:p>
        </p:txBody>
      </p:sp>
      <p:sp>
        <p:nvSpPr>
          <p:cNvPr id="291" name="Google Shape;291;p40"/>
          <p:cNvSpPr txBox="1"/>
          <p:nvPr/>
        </p:nvSpPr>
        <p:spPr>
          <a:xfrm>
            <a:off x="1783075" y="2954500"/>
            <a:ext cx="7161300" cy="520500"/>
          </a:xfrm>
          <a:prstGeom prst="rect">
            <a:avLst/>
          </a:prstGeom>
          <a:noFill/>
          <a:ln>
            <a:noFill/>
          </a:ln>
        </p:spPr>
        <p:txBody>
          <a:bodyPr spcFirstLastPara="1" wrap="square" lIns="68575" tIns="68575" rIns="68575" bIns="68575" anchor="ctr" anchorCtr="0">
            <a:noAutofit/>
          </a:bodyPr>
          <a:lstStyle/>
          <a:p>
            <a:pPr marL="0" marR="0" lvl="0" indent="0" algn="l" rtl="0">
              <a:lnSpc>
                <a:spcPct val="115000"/>
              </a:lnSpc>
              <a:spcBef>
                <a:spcPts val="0"/>
              </a:spcBef>
              <a:spcAft>
                <a:spcPts val="0"/>
              </a:spcAft>
              <a:buClr>
                <a:schemeClr val="dk1"/>
              </a:buClr>
              <a:buSzPts val="800"/>
              <a:buFont typeface="Arial"/>
              <a:buNone/>
            </a:pPr>
            <a:r>
              <a:rPr lang="en" sz="1250">
                <a:solidFill>
                  <a:schemeClr val="dk1"/>
                </a:solidFill>
                <a:latin typeface="Montserrat"/>
                <a:ea typeface="Montserrat"/>
                <a:cs typeface="Montserrat"/>
                <a:sym typeface="Montserrat"/>
              </a:rPr>
              <a:t>= State Revenue – Includes addition of $55.7M </a:t>
            </a:r>
            <a:r>
              <a:rPr lang="en" sz="1250">
                <a:solidFill>
                  <a:srgbClr val="FF0000"/>
                </a:solidFill>
                <a:latin typeface="Montserrat"/>
                <a:ea typeface="Montserrat"/>
                <a:cs typeface="Montserrat"/>
                <a:sym typeface="Montserrat"/>
              </a:rPr>
              <a:t>Learning Recovery </a:t>
            </a:r>
            <a:r>
              <a:rPr lang="en" sz="1250">
                <a:solidFill>
                  <a:schemeClr val="dk1"/>
                </a:solidFill>
                <a:latin typeface="Montserrat"/>
                <a:ea typeface="Montserrat"/>
                <a:cs typeface="Montserrat"/>
                <a:sym typeface="Montserrat"/>
              </a:rPr>
              <a:t>and $21.8M </a:t>
            </a:r>
            <a:r>
              <a:rPr lang="en" sz="1250">
                <a:solidFill>
                  <a:srgbClr val="FF0000"/>
                </a:solidFill>
                <a:latin typeface="Montserrat"/>
                <a:ea typeface="Montserrat"/>
                <a:cs typeface="Montserrat"/>
                <a:sym typeface="Montserrat"/>
              </a:rPr>
              <a:t>Arts/Music</a:t>
            </a:r>
            <a:endParaRPr sz="1250">
              <a:solidFill>
                <a:srgbClr val="FF0000"/>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800"/>
              <a:buFont typeface="Arial"/>
              <a:buNone/>
            </a:pPr>
            <a:r>
              <a:rPr lang="en" sz="1250">
                <a:solidFill>
                  <a:srgbClr val="FF0000"/>
                </a:solidFill>
                <a:latin typeface="Montserrat"/>
                <a:ea typeface="Montserrat"/>
                <a:cs typeface="Montserrat"/>
                <a:sym typeface="Montserrat"/>
              </a:rPr>
              <a:t>   Block Grants</a:t>
            </a:r>
            <a:r>
              <a:rPr lang="en" sz="1250">
                <a:solidFill>
                  <a:schemeClr val="dk1"/>
                </a:solidFill>
                <a:latin typeface="Montserrat"/>
                <a:ea typeface="Montserrat"/>
                <a:cs typeface="Montserrat"/>
                <a:sym typeface="Montserrat"/>
              </a:rPr>
              <a:t>, and budgeting 1x carryover for </a:t>
            </a:r>
            <a:r>
              <a:rPr lang="en" sz="1250">
                <a:solidFill>
                  <a:srgbClr val="FF0000"/>
                </a:solidFill>
                <a:latin typeface="Montserrat"/>
                <a:ea typeface="Montserrat"/>
                <a:cs typeface="Montserrat"/>
                <a:sym typeface="Montserrat"/>
              </a:rPr>
              <a:t>IPI, CTEIG, CPA and CCSPP</a:t>
            </a:r>
            <a:endParaRPr sz="1250" b="1" baseline="30000">
              <a:solidFill>
                <a:srgbClr val="FF0000"/>
              </a:solidFill>
              <a:latin typeface="Montserrat"/>
              <a:ea typeface="Montserrat"/>
              <a:cs typeface="Montserrat"/>
              <a:sym typeface="Montserrat"/>
            </a:endParaRPr>
          </a:p>
        </p:txBody>
      </p:sp>
      <p:sp>
        <p:nvSpPr>
          <p:cNvPr id="292" name="Google Shape;292;p40"/>
          <p:cNvSpPr txBox="1"/>
          <p:nvPr/>
        </p:nvSpPr>
        <p:spPr>
          <a:xfrm>
            <a:off x="628650" y="3429058"/>
            <a:ext cx="1362900" cy="500100"/>
          </a:xfrm>
          <a:prstGeom prst="rect">
            <a:avLst/>
          </a:prstGeom>
          <a:noFill/>
          <a:ln>
            <a:noFill/>
          </a:ln>
        </p:spPr>
        <p:txBody>
          <a:bodyPr spcFirstLastPara="1" wrap="square" lIns="68575" tIns="68575" rIns="68575" bIns="68575" anchor="ctr" anchorCtr="0">
            <a:noAutofit/>
          </a:bodyPr>
          <a:lstStyle/>
          <a:p>
            <a:pPr marL="0" marR="0" lvl="0" indent="0" algn="l" rtl="0">
              <a:lnSpc>
                <a:spcPct val="115000"/>
              </a:lnSpc>
              <a:spcBef>
                <a:spcPts val="0"/>
              </a:spcBef>
              <a:spcAft>
                <a:spcPts val="0"/>
              </a:spcAft>
              <a:buClr>
                <a:schemeClr val="dk1"/>
              </a:buClr>
              <a:buSzPts val="800"/>
              <a:buFont typeface="Arial"/>
              <a:buNone/>
            </a:pPr>
            <a:r>
              <a:rPr lang="en" sz="1800" b="1" baseline="30000">
                <a:solidFill>
                  <a:schemeClr val="dk1"/>
                </a:solidFill>
                <a:latin typeface="Montserrat"/>
                <a:ea typeface="Montserrat"/>
                <a:cs typeface="Montserrat"/>
                <a:sym typeface="Montserrat"/>
              </a:rPr>
              <a:t>$    </a:t>
            </a:r>
            <a:r>
              <a:rPr lang="en" sz="1800" b="1">
                <a:solidFill>
                  <a:schemeClr val="dk1"/>
                </a:solidFill>
                <a:latin typeface="Montserrat"/>
                <a:ea typeface="Montserrat"/>
                <a:cs typeface="Montserrat"/>
                <a:sym typeface="Montserrat"/>
              </a:rPr>
              <a:t> .35M</a:t>
            </a:r>
            <a:endParaRPr sz="1800" b="1">
              <a:solidFill>
                <a:schemeClr val="dk1"/>
              </a:solidFill>
              <a:latin typeface="Montserrat"/>
              <a:ea typeface="Montserrat"/>
              <a:cs typeface="Montserrat"/>
              <a:sym typeface="Montserrat"/>
            </a:endParaRPr>
          </a:p>
        </p:txBody>
      </p:sp>
      <p:sp>
        <p:nvSpPr>
          <p:cNvPr id="293" name="Google Shape;293;p40"/>
          <p:cNvSpPr txBox="1"/>
          <p:nvPr/>
        </p:nvSpPr>
        <p:spPr>
          <a:xfrm>
            <a:off x="1783080" y="3436987"/>
            <a:ext cx="6732300" cy="520500"/>
          </a:xfrm>
          <a:prstGeom prst="rect">
            <a:avLst/>
          </a:prstGeom>
          <a:noFill/>
          <a:ln>
            <a:noFill/>
          </a:ln>
        </p:spPr>
        <p:txBody>
          <a:bodyPr spcFirstLastPara="1" wrap="square" lIns="68575" tIns="68575" rIns="68575" bIns="68575" anchor="ctr" anchorCtr="0">
            <a:noAutofit/>
          </a:bodyPr>
          <a:lstStyle/>
          <a:p>
            <a:pPr marL="0" marR="0" lvl="0" indent="0" algn="l" rtl="0">
              <a:lnSpc>
                <a:spcPct val="115000"/>
              </a:lnSpc>
              <a:spcBef>
                <a:spcPts val="0"/>
              </a:spcBef>
              <a:spcAft>
                <a:spcPts val="0"/>
              </a:spcAft>
              <a:buClr>
                <a:schemeClr val="dk1"/>
              </a:buClr>
              <a:buSzPts val="800"/>
              <a:buFont typeface="Arial"/>
              <a:buNone/>
            </a:pPr>
            <a:r>
              <a:rPr lang="en" sz="1250">
                <a:solidFill>
                  <a:schemeClr val="dk1"/>
                </a:solidFill>
                <a:latin typeface="Montserrat"/>
                <a:ea typeface="Montserrat"/>
                <a:cs typeface="Montserrat"/>
                <a:sym typeface="Montserrat"/>
              </a:rPr>
              <a:t>= Local Revenue – Includes budgeting local grant carryover</a:t>
            </a:r>
            <a:endParaRPr sz="1250" b="1" baseline="30000">
              <a:solidFill>
                <a:schemeClr val="dk1"/>
              </a:solidFill>
              <a:latin typeface="Montserrat"/>
              <a:ea typeface="Montserrat"/>
              <a:cs typeface="Montserrat"/>
              <a:sym typeface="Montserrat"/>
            </a:endParaRPr>
          </a:p>
        </p:txBody>
      </p:sp>
      <p:sp>
        <p:nvSpPr>
          <p:cNvPr id="294" name="Google Shape;294;p40"/>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9</a:t>
            </a:fld>
            <a:endParaRPr sz="1100" i="0" u="none" strike="noStrike" cap="none">
              <a:solidFill>
                <a:srgbClr val="94BC56"/>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1741</Words>
  <Application>Microsoft Office PowerPoint</Application>
  <PresentationFormat>On-screen Show (16:9)</PresentationFormat>
  <Paragraphs>338</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Montserrat</vt:lpstr>
      <vt:lpstr>Calibri</vt:lpstr>
      <vt:lpstr>Arial</vt:lpstr>
      <vt:lpstr>NTR</vt:lpstr>
      <vt:lpstr>Times New Roman</vt:lpstr>
      <vt:lpstr>Simple Light</vt:lpstr>
      <vt:lpstr>Office Theme</vt:lpstr>
      <vt:lpstr>2022-23  First Interim Report</vt:lpstr>
      <vt:lpstr>Acronyms  </vt:lpstr>
      <vt:lpstr>Agenda</vt:lpstr>
      <vt:lpstr>California School District Financial Reporting Requirements</vt:lpstr>
      <vt:lpstr>First Interim Overview</vt:lpstr>
      <vt:lpstr>Adopted Budget in June vs First Interim Today</vt:lpstr>
      <vt:lpstr>Restricted</vt:lpstr>
      <vt:lpstr>What makes up the change of -$17.9M in unrestricted funds?</vt:lpstr>
      <vt:lpstr>What makes up the change of +$185.3M in restricted funds?</vt:lpstr>
      <vt:lpstr>Unrestricted and Restricted Revenue Changes</vt:lpstr>
      <vt:lpstr>PowerPoint Presentation</vt:lpstr>
      <vt:lpstr>PowerPoint Presentation</vt:lpstr>
      <vt:lpstr>2022-23 First Interim Report Compared to Adopted Budget</vt:lpstr>
      <vt:lpstr>Multi-year Projection Revenue Assumptions</vt:lpstr>
      <vt:lpstr>Multi-year Projection Expenditure Assumptions</vt:lpstr>
      <vt:lpstr>Multi-year Projection Expenditure Assumptions</vt:lpstr>
      <vt:lpstr>General Fund Multi-Year Projections</vt:lpstr>
      <vt:lpstr>ESSER III Funded Positions</vt:lpstr>
      <vt:lpstr>Multi-Year Projections Summary</vt:lpstr>
      <vt:lpstr>Sample Areas of Need</vt:lpstr>
      <vt:lpstr>Areas of Need</vt:lpstr>
      <vt:lpstr>Risks and Opportunities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2022-23  First Interim Report</dc:title>
  <dc:creator>Danielle Driscoll</dc:creator>
  <cp:lastModifiedBy>Danielle Driscoll</cp:lastModifiedBy>
  <cp:revision>1</cp:revision>
  <dcterms:modified xsi:type="dcterms:W3CDTF">2022-12-15T23:48:24Z</dcterms:modified>
</cp:coreProperties>
</file>