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336" r:id="rId4"/>
    <p:sldId id="337" r:id="rId5"/>
    <p:sldId id="338" r:id="rId6"/>
    <p:sldId id="339" r:id="rId7"/>
    <p:sldId id="302" r:id="rId8"/>
    <p:sldId id="342" r:id="rId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152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696" userDrawn="1">
          <p15:clr>
            <a:srgbClr val="A4A3A4"/>
          </p15:clr>
        </p15:guide>
        <p15:guide id="5" pos="59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-Heap" initials="B" lastIdx="2" clrIdx="0">
    <p:extLst>
      <p:ext uri="{19B8F6BF-5375-455C-9EA6-DF929625EA0E}">
        <p15:presenceInfo xmlns:p15="http://schemas.microsoft.com/office/powerpoint/2012/main" userId="S-1-5-21-1056015621-215042557-212460655-326653" providerId="AD"/>
      </p:ext>
    </p:extLst>
  </p:cmAuthor>
  <p:cmAuthor id="2" name="Guest User" initials="GU" lastIdx="2" clrIdx="1">
    <p:extLst>
      <p:ext uri="{19B8F6BF-5375-455C-9EA6-DF929625EA0E}">
        <p15:presenceInfo xmlns:p15="http://schemas.microsoft.com/office/powerpoint/2012/main" userId="S::urn:spo:anon#eae59457ad4670e1309ed1979aef424f18b8c04af8563aa85bb836b4510b57c9::" providerId="AD"/>
      </p:ext>
    </p:extLst>
  </p:cmAuthor>
  <p:cmAuthor id="3" name="Jesse M. Castillo" initials="JMC" lastIdx="11" clrIdx="2">
    <p:extLst>
      <p:ext uri="{19B8F6BF-5375-455C-9EA6-DF929625EA0E}">
        <p15:presenceInfo xmlns:p15="http://schemas.microsoft.com/office/powerpoint/2012/main" userId="S-1-5-21-1056015621-215042557-212460655-2930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C56"/>
    <a:srgbClr val="D50000"/>
    <a:srgbClr val="FFDE23"/>
    <a:srgbClr val="DD5D43"/>
    <a:srgbClr val="01ACCD"/>
    <a:srgbClr val="64478A"/>
    <a:srgbClr val="333F79"/>
    <a:srgbClr val="DA5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DFC24-6CDF-BA8D-28A2-377691A45249}" v="92" dt="2022-08-11T21:21:53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8" autoAdjust="0"/>
    <p:restoredTop sz="82956"/>
  </p:normalViewPr>
  <p:slideViewPr>
    <p:cSldViewPr snapToGrid="0" snapToObjects="1">
      <p:cViewPr varScale="1">
        <p:scale>
          <a:sx n="95" d="100"/>
          <a:sy n="95" d="100"/>
        </p:scale>
        <p:origin x="738" y="90"/>
      </p:cViewPr>
      <p:guideLst>
        <p:guide orient="horz" pos="2160"/>
        <p:guide orient="horz" pos="1152"/>
        <p:guide pos="3840"/>
        <p:guide orient="horz" pos="696"/>
        <p:guide pos="5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A655B21-AAAE-5A48-9C26-029E27D7CA28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24540AA-0393-924B-A29E-51B30339E5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540AA-0393-924B-A29E-51B30339E5F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2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52DB-4EF8-4701-933B-78CDA03A99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52DB-4EF8-4701-933B-78CDA03A99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5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52DB-4EF8-4701-933B-78CDA03A99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0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0B62-1D37-9C4D-A586-9DF5DF58D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A7C4E-4A6B-9B47-B553-7619E7F05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23F8C-6588-7249-A683-C3DECE2E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FB1C743-378B-B64B-BC0E-C105526D66CA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996B8-22F0-954C-897B-8F339E94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C2F77-55EE-2B40-944A-36777217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5FD1FE7-1B35-5C43-8525-145AF6219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0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A331-94B6-9443-9A62-D4F5509A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4D88E-312D-4C41-B6F7-32EA698B2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0CC16-8259-7F46-9BDE-FF79876A4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5375B-2DB1-534B-8065-9661C14EA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46D14-BE18-9346-B15F-AE402525F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BC349-C086-844E-8806-1D17D6B0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FB1C743-378B-B64B-BC0E-C105526D66CA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76221-DDD8-D749-BA22-AFF35483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7481D-1CFA-FD4B-B248-F87DAE32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5FD1FE7-1B35-5C43-8525-145AF6219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3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F4000-634E-8E49-B71C-0B1F4593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6F47F-A6CB-594E-A3A3-F0734F7CBCAF}"/>
              </a:ext>
            </a:extLst>
          </p:cNvPr>
          <p:cNvGrpSpPr/>
          <p:nvPr userDrawn="1"/>
        </p:nvGrpSpPr>
        <p:grpSpPr>
          <a:xfrm>
            <a:off x="0" y="6623092"/>
            <a:ext cx="12192001" cy="246482"/>
            <a:chOff x="7711087" y="-917899"/>
            <a:chExt cx="4020818" cy="3472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FDC665-2286-8048-B4B9-C5DD36A47C1C}"/>
                </a:ext>
              </a:extLst>
            </p:cNvPr>
            <p:cNvSpPr/>
            <p:nvPr/>
          </p:nvSpPr>
          <p:spPr>
            <a:xfrm>
              <a:off x="7711087" y="-917899"/>
              <a:ext cx="3159474" cy="34724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48AA6C-8AB0-9442-A6AD-078A23957C79}"/>
                </a:ext>
              </a:extLst>
            </p:cNvPr>
            <p:cNvSpPr/>
            <p:nvPr/>
          </p:nvSpPr>
          <p:spPr>
            <a:xfrm>
              <a:off x="10863803" y="-917899"/>
              <a:ext cx="868102" cy="34724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F2677A-8536-C240-A895-87D2D61A6908}"/>
              </a:ext>
            </a:extLst>
          </p:cNvPr>
          <p:cNvGrpSpPr/>
          <p:nvPr userDrawn="1"/>
        </p:nvGrpSpPr>
        <p:grpSpPr>
          <a:xfrm>
            <a:off x="9946156" y="5563017"/>
            <a:ext cx="1407644" cy="1060075"/>
            <a:chOff x="9946156" y="5551442"/>
            <a:chExt cx="1407644" cy="10600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FBC48FD-6D19-2D4C-9075-075DA205D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6156" y="5551442"/>
              <a:ext cx="1325094" cy="1060075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AB8741-ADA6-D147-A44F-2DA50C513B7E}"/>
                </a:ext>
              </a:extLst>
            </p:cNvPr>
            <p:cNvCxnSpPr>
              <a:cxnSpLocks/>
            </p:cNvCxnSpPr>
            <p:nvPr/>
          </p:nvCxnSpPr>
          <p:spPr>
            <a:xfrm>
              <a:off x="11353800" y="6140450"/>
              <a:ext cx="0" cy="234950"/>
            </a:xfrm>
            <a:prstGeom prst="line">
              <a:avLst/>
            </a:prstGeom>
            <a:ln w="12700">
              <a:solidFill>
                <a:srgbClr val="DD5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49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73091-84BF-9C45-B2E6-377BE239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FB1C743-378B-B64B-BC0E-C105526D66CA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7CE11-6ABD-584E-ADA6-0ED73942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3D6BD-989C-EF49-8A73-0ED0EA09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5FD1FE7-1B35-5C43-8525-145AF6219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4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3112-FA47-B249-9687-6FE6B756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2756-C26E-144C-B679-33F4D5E9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4526C-7552-F04D-9175-8AB695052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538B8-F85E-DF46-B04B-AD056B18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FB1C743-378B-B64B-BC0E-C105526D66CA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11D04-701E-4748-9203-9FA5AC22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A2E4E-60C3-024C-8A66-1E3146F6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5FD1FE7-1B35-5C43-8525-145AF6219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29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B9C2-5FF3-0E44-A9B0-53890574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D88D2F-E54E-104A-BEAF-51E1A6054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C427E-E3BA-424B-A4EA-2D83F131F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95BD2-03EA-4B48-978A-465DB729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FB1C743-378B-B64B-BC0E-C105526D66CA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3CDCD-C6ED-D34C-A495-5AB18E46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310EF-2738-5749-9F6C-7563814A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5FD1FE7-1B35-5C43-8525-145AF6219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96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2F5D-F69A-6146-B566-19305B4BA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67FE3-9DFD-CE4E-A83A-3E5B83EE7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51D7A-6000-824E-A0DE-FBC70540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FB1C743-378B-B64B-BC0E-C105526D66CA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190B1-B158-854D-9761-5D40EB610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94082-818B-D347-A764-14C3B304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5FD1FE7-1B35-5C43-8525-145AF6219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8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CD804-6784-684C-B3A1-618CF9FA9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248A2-231C-794C-A1CB-2B12432C9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552CC-CEE5-C147-B88B-EC12E116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FB1C743-378B-B64B-BC0E-C105526D66CA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A19BA-9B00-BB4C-A517-D3C061A3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4C935-9323-214D-AD4E-5B9B4C82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5FD1FE7-1B35-5C43-8525-145AF6219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2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97D8D5-AB70-8843-A0BC-98E770F2F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C9AC12-977A-A145-A82D-1BEE2CE3FB17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4BC5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022C90-EE83-FC4A-A7BA-7E87640E5E28}"/>
              </a:ext>
            </a:extLst>
          </p:cNvPr>
          <p:cNvGrpSpPr/>
          <p:nvPr userDrawn="1"/>
        </p:nvGrpSpPr>
        <p:grpSpPr>
          <a:xfrm>
            <a:off x="0" y="6611518"/>
            <a:ext cx="12192001" cy="246482"/>
            <a:chOff x="7711087" y="-917899"/>
            <a:chExt cx="4020818" cy="3472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59E2-A370-B24D-9AE8-70379B642C0F}"/>
                </a:ext>
              </a:extLst>
            </p:cNvPr>
            <p:cNvSpPr/>
            <p:nvPr/>
          </p:nvSpPr>
          <p:spPr>
            <a:xfrm>
              <a:off x="7711087" y="-917899"/>
              <a:ext cx="3159474" cy="34724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2F4C56-B36D-4542-87CC-564B90E964DB}"/>
                </a:ext>
              </a:extLst>
            </p:cNvPr>
            <p:cNvSpPr/>
            <p:nvPr/>
          </p:nvSpPr>
          <p:spPr>
            <a:xfrm>
              <a:off x="10863803" y="-917899"/>
              <a:ext cx="868102" cy="34724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51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8C928-DF6F-2A41-8D13-6E6221F2C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1999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C9AC12-977A-A145-A82D-1BEE2CE3FB1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94BC5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022C90-EE83-FC4A-A7BA-7E87640E5E28}"/>
              </a:ext>
            </a:extLst>
          </p:cNvPr>
          <p:cNvGrpSpPr/>
          <p:nvPr userDrawn="1"/>
        </p:nvGrpSpPr>
        <p:grpSpPr>
          <a:xfrm>
            <a:off x="0" y="6611518"/>
            <a:ext cx="12192001" cy="246482"/>
            <a:chOff x="7711087" y="-917899"/>
            <a:chExt cx="4020818" cy="3472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59E2-A370-B24D-9AE8-70379B642C0F}"/>
                </a:ext>
              </a:extLst>
            </p:cNvPr>
            <p:cNvSpPr/>
            <p:nvPr/>
          </p:nvSpPr>
          <p:spPr>
            <a:xfrm>
              <a:off x="7711087" y="-917899"/>
              <a:ext cx="3159474" cy="34724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2F4C56-B36D-4542-87CC-564B90E964DB}"/>
                </a:ext>
              </a:extLst>
            </p:cNvPr>
            <p:cNvSpPr/>
            <p:nvPr/>
          </p:nvSpPr>
          <p:spPr>
            <a:xfrm>
              <a:off x="10863803" y="-917899"/>
              <a:ext cx="868102" cy="34724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31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C3A65A-EC1E-EF47-83DF-1A8921B330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"/>
            <a:ext cx="12191997" cy="6858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C9AC12-977A-A145-A82D-1BEE2CE3FB17}"/>
              </a:ext>
            </a:extLst>
          </p:cNvPr>
          <p:cNvSpPr/>
          <p:nvPr userDrawn="1"/>
        </p:nvSpPr>
        <p:spPr>
          <a:xfrm>
            <a:off x="0" y="0"/>
            <a:ext cx="12192000" cy="6858003"/>
          </a:xfrm>
          <a:prstGeom prst="rect">
            <a:avLst/>
          </a:prstGeom>
          <a:solidFill>
            <a:srgbClr val="94BC5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022C90-EE83-FC4A-A7BA-7E87640E5E28}"/>
              </a:ext>
            </a:extLst>
          </p:cNvPr>
          <p:cNvGrpSpPr/>
          <p:nvPr userDrawn="1"/>
        </p:nvGrpSpPr>
        <p:grpSpPr>
          <a:xfrm>
            <a:off x="0" y="6611518"/>
            <a:ext cx="12192001" cy="246482"/>
            <a:chOff x="7711087" y="-917899"/>
            <a:chExt cx="4020818" cy="3472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59E2-A370-B24D-9AE8-70379B642C0F}"/>
                </a:ext>
              </a:extLst>
            </p:cNvPr>
            <p:cNvSpPr/>
            <p:nvPr/>
          </p:nvSpPr>
          <p:spPr>
            <a:xfrm>
              <a:off x="7711087" y="-917899"/>
              <a:ext cx="3159474" cy="34724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2F4C56-B36D-4542-87CC-564B90E964DB}"/>
                </a:ext>
              </a:extLst>
            </p:cNvPr>
            <p:cNvSpPr/>
            <p:nvPr/>
          </p:nvSpPr>
          <p:spPr>
            <a:xfrm>
              <a:off x="10863803" y="-917899"/>
              <a:ext cx="868102" cy="34724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37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909929-4824-5942-885D-796F66329A4E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DD5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1489B2-B4DA-3247-9C66-DA2AC80A824D}"/>
              </a:ext>
            </a:extLst>
          </p:cNvPr>
          <p:cNvGrpSpPr/>
          <p:nvPr userDrawn="1"/>
        </p:nvGrpSpPr>
        <p:grpSpPr>
          <a:xfrm>
            <a:off x="0" y="6623094"/>
            <a:ext cx="12192001" cy="246482"/>
            <a:chOff x="7711087" y="-917899"/>
            <a:chExt cx="4020818" cy="3472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3A5945-54B3-E842-A730-B4B97507DE14}"/>
                </a:ext>
              </a:extLst>
            </p:cNvPr>
            <p:cNvSpPr/>
            <p:nvPr/>
          </p:nvSpPr>
          <p:spPr>
            <a:xfrm>
              <a:off x="7711087" y="-917899"/>
              <a:ext cx="3159474" cy="347240"/>
            </a:xfrm>
            <a:prstGeom prst="rect">
              <a:avLst/>
            </a:prstGeom>
            <a:solidFill>
              <a:srgbClr val="644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38D2BA-2E77-E54B-80A5-7E730CEDFEDD}"/>
                </a:ext>
              </a:extLst>
            </p:cNvPr>
            <p:cNvSpPr/>
            <p:nvPr/>
          </p:nvSpPr>
          <p:spPr>
            <a:xfrm>
              <a:off x="10863803" y="-917899"/>
              <a:ext cx="868102" cy="347240"/>
            </a:xfrm>
            <a:prstGeom prst="rect">
              <a:avLst/>
            </a:prstGeom>
            <a:solidFill>
              <a:srgbClr val="94BC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52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8C97-27EC-E14E-BEE6-276F0F00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6014D-0772-6544-907C-769ED7135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29B92F-3B45-4483-A9B7-2284BF7DA096}"/>
              </a:ext>
            </a:extLst>
          </p:cNvPr>
          <p:cNvGrpSpPr/>
          <p:nvPr userDrawn="1"/>
        </p:nvGrpSpPr>
        <p:grpSpPr>
          <a:xfrm>
            <a:off x="0" y="6623092"/>
            <a:ext cx="12192001" cy="246482"/>
            <a:chOff x="7711087" y="-917899"/>
            <a:chExt cx="4020818" cy="3472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5CF64C-B175-C95C-63FA-FD6F9001FA2C}"/>
                </a:ext>
              </a:extLst>
            </p:cNvPr>
            <p:cNvSpPr/>
            <p:nvPr/>
          </p:nvSpPr>
          <p:spPr>
            <a:xfrm>
              <a:off x="7711087" y="-917899"/>
              <a:ext cx="3159474" cy="34724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CFEEA9-9B39-9247-3CD3-0821CD43B253}"/>
                </a:ext>
              </a:extLst>
            </p:cNvPr>
            <p:cNvSpPr/>
            <p:nvPr/>
          </p:nvSpPr>
          <p:spPr>
            <a:xfrm>
              <a:off x="10863803" y="-917899"/>
              <a:ext cx="868102" cy="34724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8DC5DE-0C8C-FC7E-E215-0D2FCA13EDED}"/>
              </a:ext>
            </a:extLst>
          </p:cNvPr>
          <p:cNvGrpSpPr/>
          <p:nvPr userDrawn="1"/>
        </p:nvGrpSpPr>
        <p:grpSpPr>
          <a:xfrm>
            <a:off x="9946156" y="5563017"/>
            <a:ext cx="1407644" cy="1060075"/>
            <a:chOff x="9946156" y="5551442"/>
            <a:chExt cx="1407644" cy="10600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74847C-DED4-6014-1DCA-DDF9BB9AD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6156" y="5551442"/>
              <a:ext cx="1325094" cy="1060075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CAE31D-EA62-85B6-CB6C-8EAABF125C85}"/>
                </a:ext>
              </a:extLst>
            </p:cNvPr>
            <p:cNvCxnSpPr>
              <a:cxnSpLocks/>
            </p:cNvCxnSpPr>
            <p:nvPr/>
          </p:nvCxnSpPr>
          <p:spPr>
            <a:xfrm>
              <a:off x="11353800" y="6140450"/>
              <a:ext cx="0" cy="234950"/>
            </a:xfrm>
            <a:prstGeom prst="line">
              <a:avLst/>
            </a:prstGeom>
            <a:ln w="12700">
              <a:solidFill>
                <a:srgbClr val="DD5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85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8C97-27EC-E14E-BEE6-276F0F00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6014D-0772-6544-907C-769ED7135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70591-0168-CE4B-BEB6-DFF16126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FB1C743-378B-B64B-BC0E-C105526D66CA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7D29B-E7E3-F644-ADB5-F9F11DEE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D143A-A25D-254A-836C-B1873E4C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5FD1FE7-1B35-5C43-8525-145AF62190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0EEFB-90E2-BA4A-AE31-E91BD6D89679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DD5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F245A7-1D07-304F-881A-C5E05DF870B1}"/>
              </a:ext>
            </a:extLst>
          </p:cNvPr>
          <p:cNvGrpSpPr/>
          <p:nvPr userDrawn="1"/>
        </p:nvGrpSpPr>
        <p:grpSpPr>
          <a:xfrm>
            <a:off x="0" y="6623094"/>
            <a:ext cx="12192001" cy="246482"/>
            <a:chOff x="7711087" y="-917899"/>
            <a:chExt cx="4020818" cy="34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92FC84-C23F-6742-BB1B-C2475E94AA92}"/>
                </a:ext>
              </a:extLst>
            </p:cNvPr>
            <p:cNvSpPr/>
            <p:nvPr/>
          </p:nvSpPr>
          <p:spPr>
            <a:xfrm>
              <a:off x="7711087" y="-917899"/>
              <a:ext cx="3159474" cy="347240"/>
            </a:xfrm>
            <a:prstGeom prst="rect">
              <a:avLst/>
            </a:prstGeom>
            <a:solidFill>
              <a:srgbClr val="644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22040A-4375-9642-80BC-0446F235F29A}"/>
                </a:ext>
              </a:extLst>
            </p:cNvPr>
            <p:cNvSpPr/>
            <p:nvPr/>
          </p:nvSpPr>
          <p:spPr>
            <a:xfrm>
              <a:off x="10863803" y="-917899"/>
              <a:ext cx="868102" cy="347240"/>
            </a:xfrm>
            <a:prstGeom prst="rect">
              <a:avLst/>
            </a:prstGeom>
            <a:solidFill>
              <a:srgbClr val="94BC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23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1E2B-F3DF-1544-841E-62D40CB7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E594B-682D-1C41-9268-9586433CC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7E301-1BCC-0544-8F2C-13756AA8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FB1C743-378B-B64B-BC0E-C105526D66CA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FE69D-D182-D04C-BE5E-E120DD5F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984D6-D317-D645-BEB2-4AAACBF2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5FD1FE7-1B35-5C43-8525-145AF6219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5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7E24-B8B6-2A4E-BAC0-104A9F80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29D6F-026F-9B44-B9F3-14D7E0648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E6507-A577-FB42-AAF6-C3E9DF681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C445F-4C53-F942-B086-A58FAA76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FB1C743-378B-B64B-BC0E-C105526D66CA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F5DDF-662B-7B4D-8386-26389286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C9E84-6BD5-EF4B-B465-1EF478AC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5FD1FE7-1B35-5C43-8525-145AF6219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7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1EDF7-F61B-3F40-843A-E4EC01CC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625"/>
            <a:ext cx="10515600" cy="1060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5B06D-4F10-9E42-A565-B90FFE65F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0541"/>
            <a:ext cx="10515600" cy="437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 </a:t>
            </a:r>
            <a:r>
              <a:rPr lang="en-US" dirty="0" err="1"/>
              <a:t>vudit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72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94BC5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orient="horz" pos="528" userDrawn="1">
          <p15:clr>
            <a:srgbClr val="F26B43"/>
          </p15:clr>
        </p15:guide>
        <p15:guide id="5" pos="7152" userDrawn="1">
          <p15:clr>
            <a:srgbClr val="F26B43"/>
          </p15:clr>
        </p15:guide>
        <p15:guide id="6" orient="horz" pos="3792" userDrawn="1">
          <p15:clr>
            <a:srgbClr val="F26B43"/>
          </p15:clr>
        </p15:guide>
        <p15:guide id="7" orient="horz" pos="888" userDrawn="1">
          <p15:clr>
            <a:srgbClr val="F26B43"/>
          </p15:clr>
        </p15:guide>
        <p15:guide id="8" orient="horz" pos="1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49A1-FBB8-AD49-88DD-3A134F03FF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2649049"/>
            <a:ext cx="10515600" cy="1077890"/>
          </a:xfrm>
          <a:effectLst>
            <a:outerShdw blurRad="165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Resolution to Commit Funds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57E6D7-9E2B-494A-8055-4185B09D51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566" y="950498"/>
            <a:ext cx="2584868" cy="1077890"/>
          </a:xfrm>
          <a:prstGeom prst="rect">
            <a:avLst/>
          </a:prstGeom>
          <a:effectLst>
            <a:outerShdw blurRad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E33A59-D514-A44C-8642-03FACC6571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335" y="5409116"/>
            <a:ext cx="1139030" cy="911224"/>
          </a:xfrm>
          <a:prstGeom prst="rect">
            <a:avLst/>
          </a:prstGeom>
          <a:effectLst>
            <a:outerShdw blurRad="165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62B2AE7-EB54-434B-9EEF-9DD80E1F989E}"/>
              </a:ext>
            </a:extLst>
          </p:cNvPr>
          <p:cNvGrpSpPr/>
          <p:nvPr/>
        </p:nvGrpSpPr>
        <p:grpSpPr>
          <a:xfrm>
            <a:off x="3673" y="-731679"/>
            <a:ext cx="5201854" cy="347240"/>
            <a:chOff x="5661949" y="-1761066"/>
            <a:chExt cx="5201854" cy="3472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E7D39E-D52F-DA43-A2C9-FC484EECC396}"/>
                </a:ext>
              </a:extLst>
            </p:cNvPr>
            <p:cNvSpPr/>
            <p:nvPr/>
          </p:nvSpPr>
          <p:spPr>
            <a:xfrm>
              <a:off x="5661949" y="-1761066"/>
              <a:ext cx="868102" cy="347240"/>
            </a:xfrm>
            <a:prstGeom prst="rect">
              <a:avLst/>
            </a:prstGeom>
            <a:solidFill>
              <a:srgbClr val="644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36FA7A-7BEC-8645-B0A8-F28C40C62D01}"/>
                </a:ext>
              </a:extLst>
            </p:cNvPr>
            <p:cNvSpPr/>
            <p:nvPr/>
          </p:nvSpPr>
          <p:spPr>
            <a:xfrm>
              <a:off x="6530051" y="-1761066"/>
              <a:ext cx="868102" cy="347240"/>
            </a:xfrm>
            <a:prstGeom prst="rect">
              <a:avLst/>
            </a:prstGeom>
            <a:solidFill>
              <a:srgbClr val="DA5C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A3451F-B274-EC4D-A491-DEDA5A505300}"/>
                </a:ext>
              </a:extLst>
            </p:cNvPr>
            <p:cNvSpPr/>
            <p:nvPr/>
          </p:nvSpPr>
          <p:spPr>
            <a:xfrm>
              <a:off x="7398153" y="-1761066"/>
              <a:ext cx="868102" cy="347240"/>
            </a:xfrm>
            <a:prstGeom prst="rect">
              <a:avLst/>
            </a:prstGeom>
            <a:solidFill>
              <a:srgbClr val="333F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18C10A-9BBC-D144-A7E6-6BB65EBBBE3F}"/>
                </a:ext>
              </a:extLst>
            </p:cNvPr>
            <p:cNvSpPr/>
            <p:nvPr/>
          </p:nvSpPr>
          <p:spPr>
            <a:xfrm>
              <a:off x="8266255" y="-1761066"/>
              <a:ext cx="868102" cy="347240"/>
            </a:xfrm>
            <a:prstGeom prst="rect">
              <a:avLst/>
            </a:prstGeom>
            <a:solidFill>
              <a:srgbClr val="FFD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23E767-06B1-2349-A233-41C79D775DE1}"/>
                </a:ext>
              </a:extLst>
            </p:cNvPr>
            <p:cNvSpPr/>
            <p:nvPr/>
          </p:nvSpPr>
          <p:spPr>
            <a:xfrm>
              <a:off x="9134357" y="-1761066"/>
              <a:ext cx="868102" cy="34724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66255B5-8B73-A445-8D80-8D6C1A525320}"/>
                </a:ext>
              </a:extLst>
            </p:cNvPr>
            <p:cNvSpPr/>
            <p:nvPr/>
          </p:nvSpPr>
          <p:spPr>
            <a:xfrm>
              <a:off x="9995701" y="-1761066"/>
              <a:ext cx="868102" cy="34724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8" name="Google Shape;90;p1">
            <a:extLst>
              <a:ext uri="{FF2B5EF4-FFF2-40B4-BE49-F238E27FC236}">
                <a16:creationId xmlns:a16="http://schemas.microsoft.com/office/drawing/2014/main" id="{F856A87D-641E-5645-98BA-A4D31C911D5A}"/>
              </a:ext>
            </a:extLst>
          </p:cNvPr>
          <p:cNvSpPr txBox="1">
            <a:spLocks/>
          </p:cNvSpPr>
          <p:nvPr/>
        </p:nvSpPr>
        <p:spPr>
          <a:xfrm>
            <a:off x="2604600" y="4347600"/>
            <a:ext cx="6982800" cy="185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79" dirty="0">
                <a:solidFill>
                  <a:schemeClr val="bg1"/>
                </a:solidFill>
              </a:rPr>
              <a:t>Board Meeting  </a:t>
            </a:r>
            <a:r>
              <a:rPr lang="en-US" sz="1979" dirty="0" smtClean="0">
                <a:solidFill>
                  <a:schemeClr val="bg1"/>
                </a:solidFill>
              </a:rPr>
              <a:t>December 15, </a:t>
            </a:r>
            <a:r>
              <a:rPr lang="en-US" sz="1979" dirty="0">
                <a:solidFill>
                  <a:schemeClr val="bg1"/>
                </a:solidFill>
              </a:rPr>
              <a:t>2022</a:t>
            </a:r>
          </a:p>
          <a:p>
            <a:pPr marL="0" indent="0" algn="ctr">
              <a:buNone/>
            </a:pPr>
            <a:r>
              <a:rPr lang="en-US" sz="1979" dirty="0">
                <a:solidFill>
                  <a:schemeClr val="bg1"/>
                </a:solidFill>
              </a:rPr>
              <a:t>Agenda Item No. </a:t>
            </a:r>
            <a:r>
              <a:rPr lang="en-US" sz="1979" dirty="0" smtClean="0">
                <a:solidFill>
                  <a:schemeClr val="bg1"/>
                </a:solidFill>
              </a:rPr>
              <a:t>9.1</a:t>
            </a:r>
            <a:endParaRPr lang="en-US" sz="197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41095"/>
            <a:ext cx="2963671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5" dirty="0"/>
              <a:t>g</a:t>
            </a:r>
            <a:r>
              <a:rPr dirty="0"/>
              <a:t>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295" y="1633797"/>
            <a:ext cx="8768012" cy="2885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 fontAlgn="base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Overview/Background Information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2022-23 First Interim Projected Reserves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Options to Address 10% Reserve Cap Limitation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2022-23 First Interim Proposed Commitments</a:t>
            </a:r>
          </a:p>
          <a:p>
            <a:pPr marL="285750" indent="-285750" fontAlgn="base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D20F9-7DF4-A3BE-6C27-ED920AFE0D2D}"/>
              </a:ext>
            </a:extLst>
          </p:cNvPr>
          <p:cNvSpPr txBox="1"/>
          <p:nvPr/>
        </p:nvSpPr>
        <p:spPr>
          <a:xfrm>
            <a:off x="11353800" y="6152768"/>
            <a:ext cx="8382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0B4DB79F-A08B-E145-9E05-C82644D6C5D4}" type="slidenum">
              <a:rPr lang="en-US" sz="1400" smtClean="0">
                <a:solidFill>
                  <a:srgbClr val="94BC56"/>
                </a:solidFill>
                <a:latin typeface="Arial" panose="020B0604020202020204" pitchFamily="34" charset="0"/>
              </a:rPr>
              <a:t>2</a:t>
            </a:fld>
            <a:endParaRPr lang="en-US" sz="1400" dirty="0">
              <a:solidFill>
                <a:srgbClr val="94BC5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9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Public School System Stabilization Account (PSSSA)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school districts by providing stability to the State budget during fiscally challenging periods</a:t>
            </a:r>
          </a:p>
          <a:p>
            <a:r>
              <a:rPr lang="en-US" dirty="0" smtClean="0"/>
              <a:t>Imposes 10% cap on school district’s combined assigned and assigned reserves when the PSSSA balance reaches or exceeds 3% of the total Proposition 98 funding</a:t>
            </a:r>
          </a:p>
          <a:p>
            <a:r>
              <a:rPr lang="en-US" dirty="0" smtClean="0"/>
              <a:t>2021-22 PSSSA balance reached 3% triggering the 10% cap on school districts for 2022-23 budgets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9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2022-23 First Interim Projected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Districts 2022-23 First Interim Budget projects an estimated total assigned and unassigned fund balance of $95.1M</a:t>
            </a:r>
          </a:p>
          <a:p>
            <a:r>
              <a:rPr lang="en-US" dirty="0" smtClean="0"/>
              <a:t>The Districts 10% reserve cap is calculated at $77.7M</a:t>
            </a:r>
          </a:p>
          <a:p>
            <a:r>
              <a:rPr lang="en-US" dirty="0" smtClean="0"/>
              <a:t>Therefore, amount above cap is $17.4M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7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Options to Address 10% Reserve Cap 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3341"/>
            <a:ext cx="10515600" cy="49300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Three options to address reserves above the 10% cap: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Spend down the excess reserves on one-time programs supported by a defined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Seek a temporary waiver from SCOE per EC 42127.01(b) (Valid for 2 years only)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Statement substantiating the need for excess reserves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Identify extraordinary fiscal circumstance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Provide evidence of no other fiscal resource to fund the extraordinary fiscal circumstance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Reclassify the excess reserves to the committed or restricted category – </a:t>
            </a:r>
            <a:r>
              <a:rPr lang="en-US" i="1" dirty="0" smtClean="0">
                <a:solidFill>
                  <a:schemeClr val="accent6"/>
                </a:solidFill>
              </a:rPr>
              <a:t>Implemented at 2022-23 Adopted Budget </a:t>
            </a:r>
            <a:endParaRPr lang="en-US" dirty="0" smtClean="0">
              <a:solidFill>
                <a:schemeClr val="accent6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Committed amounts constrained to a specific purpose by the Board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All committed funds shall be approved by a majority Board vote no later than the reporting period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4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625"/>
            <a:ext cx="10515600" cy="1060075"/>
          </a:xfrm>
        </p:spPr>
        <p:txBody>
          <a:bodyPr>
            <a:normAutofit/>
          </a:bodyPr>
          <a:lstStyle/>
          <a:p>
            <a:r>
              <a:rPr lang="en-US" dirty="0" smtClean="0"/>
              <a:t>2022-23 First Interim Proposed Commitments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57" y="2172007"/>
            <a:ext cx="7677514" cy="1812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18903" y="1526373"/>
            <a:ext cx="9392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District recommends committing the below funds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18902" y="4101737"/>
            <a:ext cx="10228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commitments of $36.3M will reduce the assigned/unassigned fund balance to $58.8M which is below the 10% cap of $77,750,448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Therefore, the District will be in compliance with the 10% cap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9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14934"/>
            <a:ext cx="7772401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Summary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1638300"/>
            <a:ext cx="10160726" cy="2884763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retains authority to change the purposes and/or amounts throughout the 2022-2023 fiscal year, this action must occur prior to the close of the 2022-2023 fiscal year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District will monitor these purposes and provide the Board with a status report (at a minimum at each reporting period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61F87-6591-5FCA-4264-F2617380A4F9}"/>
              </a:ext>
            </a:extLst>
          </p:cNvPr>
          <p:cNvSpPr txBox="1"/>
          <p:nvPr/>
        </p:nvSpPr>
        <p:spPr>
          <a:xfrm>
            <a:off x="11353800" y="6152768"/>
            <a:ext cx="8382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0B4DB79F-A08B-E145-9E05-C82644D6C5D4}" type="slidenum">
              <a:rPr lang="en-US" sz="1400" smtClean="0">
                <a:solidFill>
                  <a:srgbClr val="94BC56"/>
                </a:solidFill>
                <a:latin typeface="Arial" panose="020B0604020202020204" pitchFamily="34" charset="0"/>
              </a:rPr>
              <a:t>7</a:t>
            </a:fld>
            <a:endParaRPr lang="en-US" sz="1400" dirty="0">
              <a:solidFill>
                <a:srgbClr val="94BC5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A56311-CF66-5861-DF1E-C0343AD8A767}"/>
              </a:ext>
            </a:extLst>
          </p:cNvPr>
          <p:cNvSpPr/>
          <p:nvPr/>
        </p:nvSpPr>
        <p:spPr>
          <a:xfrm>
            <a:off x="0" y="33165"/>
            <a:ext cx="12192000" cy="6629400"/>
          </a:xfrm>
          <a:prstGeom prst="rect">
            <a:avLst/>
          </a:prstGeom>
          <a:solidFill>
            <a:srgbClr val="94B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115769-3DC6-979B-4CE7-44840C159AAE}"/>
              </a:ext>
            </a:extLst>
          </p:cNvPr>
          <p:cNvSpPr txBox="1">
            <a:spLocks/>
          </p:cNvSpPr>
          <p:nvPr/>
        </p:nvSpPr>
        <p:spPr>
          <a:xfrm>
            <a:off x="838200" y="2741465"/>
            <a:ext cx="10515600" cy="1077890"/>
          </a:xfrm>
          <a:prstGeom prst="rect">
            <a:avLst/>
          </a:prstGeom>
          <a:effectLst>
            <a:outerShdw blurRad="165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94BC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Approve Resolution No. 3301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53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12280</TotalTime>
  <Words>376</Words>
  <Application>Microsoft Office PowerPoint</Application>
  <PresentationFormat>Widescreen</PresentationFormat>
  <Paragraphs>43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Resolution to Commit Funds</vt:lpstr>
      <vt:lpstr>Agenda</vt:lpstr>
      <vt:lpstr>Overview of Public School System Stabilization Account (PSSSA)</vt:lpstr>
      <vt:lpstr>2022-23 First Interim Projected Reserves</vt:lpstr>
      <vt:lpstr>Options to Address 10% Reserve Cap Limitation</vt:lpstr>
      <vt:lpstr>2022-23 First Interim Proposed Commitments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Danielle Driscoll</cp:lastModifiedBy>
  <cp:revision>186</cp:revision>
  <cp:lastPrinted>2022-08-11T22:57:41Z</cp:lastPrinted>
  <dcterms:created xsi:type="dcterms:W3CDTF">2021-03-22T22:32:38Z</dcterms:created>
  <dcterms:modified xsi:type="dcterms:W3CDTF">2022-12-16T00:42:48Z</dcterms:modified>
</cp:coreProperties>
</file>