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5"/>
  </p:notesMasterIdLst>
  <p:handoutMasterIdLst>
    <p:handoutMasterId r:id="rId26"/>
  </p:handoutMasterIdLst>
  <p:sldIdLst>
    <p:sldId id="362" r:id="rId2"/>
    <p:sldId id="363" r:id="rId3"/>
    <p:sldId id="364" r:id="rId4"/>
    <p:sldId id="365" r:id="rId5"/>
    <p:sldId id="339" r:id="rId6"/>
    <p:sldId id="297" r:id="rId7"/>
    <p:sldId id="341" r:id="rId8"/>
    <p:sldId id="319" r:id="rId9"/>
    <p:sldId id="291" r:id="rId10"/>
    <p:sldId id="340" r:id="rId11"/>
    <p:sldId id="367" r:id="rId12"/>
    <p:sldId id="366" r:id="rId13"/>
    <p:sldId id="338" r:id="rId14"/>
    <p:sldId id="343" r:id="rId15"/>
    <p:sldId id="356" r:id="rId16"/>
    <p:sldId id="358" r:id="rId17"/>
    <p:sldId id="342" r:id="rId18"/>
    <p:sldId id="346" r:id="rId19"/>
    <p:sldId id="345" r:id="rId20"/>
    <p:sldId id="348" r:id="rId21"/>
    <p:sldId id="352" r:id="rId22"/>
    <p:sldId id="350" r:id="rId23"/>
    <p:sldId id="359" r:id="rId2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77" autoAdjust="0"/>
  </p:normalViewPr>
  <p:slideViewPr>
    <p:cSldViewPr>
      <p:cViewPr>
        <p:scale>
          <a:sx n="70" d="100"/>
          <a:sy n="70" d="100"/>
        </p:scale>
        <p:origin x="-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1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DAA82-7C24-4F1D-8D05-F662BE916CEC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6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6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D918F-CE31-4711-90E5-06F84C22A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790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7CC79186-1B37-4930-BD66-BB8AEF91AD58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BE1ECE7-50EE-43D6-AA47-5255A38871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1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Joy</a:t>
            </a:r>
          </a:p>
          <a:p>
            <a:endParaRPr lang="en-US" dirty="0" smtClean="0"/>
          </a:p>
          <a:p>
            <a:r>
              <a:rPr lang="en-US" dirty="0" smtClean="0"/>
              <a:t>Curriculum</a:t>
            </a:r>
            <a:r>
              <a:rPr lang="en-US" baseline="0" dirty="0" smtClean="0"/>
              <a:t> Maps are like a road map – set a course – don’t define every stop and every turn.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Joy</a:t>
            </a:r>
          </a:p>
          <a:p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Physically move yourself and all of your materials to grade specific groups – where you will spend the majority of the rest of the day – where you will be immersed in using the curriculum map for the purpose of preparing for instructional planning. 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Joy</a:t>
            </a:r>
          </a:p>
          <a:p>
            <a:endParaRPr lang="en-US" dirty="0" smtClean="0"/>
          </a:p>
          <a:p>
            <a:endParaRPr lang="en-US" baseline="0" dirty="0" smtClean="0"/>
          </a:p>
          <a:p>
            <a:r>
              <a:rPr lang="en-US" baseline="0" dirty="0" smtClean="0"/>
              <a:t>Physically move yourself and all of your materials to grade specific groups – where you will spend the majority of the rest of the day – where you will be immersed in using the curriculum map for the purpose of preparing for instructional planning. 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r>
              <a:rPr lang="en-US" baseline="0" dirty="0" smtClean="0"/>
              <a:t>Physically move yourself and all of your materials to grade specific groups – where you will spend the majority of the rest of the day – where you will be immersed in using the curriculum map for the purpose of preparing for instructional planning.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Shut the doors most of the way.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Cannot outsource the thinking required to build a coherent, cohesive, connected instructional unit – As a teacher you must replicate the thinking used to create the curriculum map so that you are well-grounded in both the content and the pedagogy for teaching that content </a:t>
            </a:r>
          </a:p>
          <a:p>
            <a:pPr marL="171450" indent="-171450">
              <a:buFont typeface="Arial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Be specific and intentional</a:t>
            </a:r>
            <a:r>
              <a:rPr lang="en-US" baseline="0" dirty="0" smtClean="0"/>
              <a:t> about the time it takes to do this – our process today will be lengthy – as we are explicit about each part of the process.  In practice, it will be smooth and one step will flow into another – collaboration will make the process more efficient.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17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18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on one bullet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 a time – giving participants ample time to collaborate and complete the bulleted task.</a:t>
            </a:r>
          </a:p>
          <a:p>
            <a:pPr marL="0" indent="0">
              <a:buFont typeface="Arial"/>
              <a:buNone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Bullet 3 – Use Lesson Sequence handout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19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Sit in feeder pattern groups.  K-8 (A.M. Winn, Alice Birney, Fr. Keith B. Kenny, Genevieve </a:t>
            </a:r>
            <a:r>
              <a:rPr lang="en-US" baseline="0" dirty="0" err="1" smtClean="0"/>
              <a:t>Didion</a:t>
            </a:r>
            <a:r>
              <a:rPr lang="en-US" baseline="0" dirty="0" smtClean="0"/>
              <a:t>, John Still, Leonardo da Vinci, Martin L. King, Jr., Rosa Parks, John Morse Therapeutic</a:t>
            </a:r>
          </a:p>
          <a:p>
            <a:pPr marL="0" indent="0">
              <a:buNone/>
            </a:pPr>
            <a:r>
              <a:rPr lang="en-US" baseline="0" dirty="0" smtClean="0"/>
              <a:t>       Middle Schools with their feeder schools (Albert Einstein, California, Fern Bacon, Kit Carson, Sam Brannan, Sutter, Will C. Wood</a:t>
            </a:r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r>
              <a:rPr lang="en-US" baseline="0" dirty="0" smtClean="0"/>
              <a:t>School of Engineering and Sciences, Success Academy, and Cap City – join a group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small group – divide up the lessons – work together – on one today – collaborate on the development of others – using technology and your training specialist.</a:t>
            </a:r>
          </a:p>
          <a:p>
            <a:pPr marL="0" indent="0">
              <a:buFont typeface="Arial"/>
              <a:buNone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20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have worked with the benefits of using a curriculum map as our instructional guide throughout the day – it may be a change in our practice/process for preparing for instruction – consider –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Joy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Joy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dirty="0" smtClean="0"/>
              <a:t>Joy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Think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Musical</a:t>
            </a:r>
            <a:r>
              <a:rPr lang="en-US" baseline="0" dirty="0" smtClean="0"/>
              <a:t> Shares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Return to table – share something that you heard that you are excited to incorporate instructionally either as a school or individually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Share out intention as a whole group.</a:t>
            </a: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Joy – will discuss with </a:t>
            </a:r>
            <a:r>
              <a:rPr lang="en-US" baseline="0" dirty="0" err="1" smtClean="0"/>
              <a:t>Mikila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Consider these as you continue to work </a:t>
            </a:r>
            <a:r>
              <a:rPr lang="en-US" baseline="0" smtClean="0"/>
              <a:t>throughout the day.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Joy</a:t>
            </a:r>
          </a:p>
          <a:p>
            <a:endParaRPr lang="en-US" dirty="0" smtClean="0"/>
          </a:p>
          <a:p>
            <a:r>
              <a:rPr lang="en-US" dirty="0" smtClean="0"/>
              <a:t>First</a:t>
            </a:r>
            <a:r>
              <a:rPr lang="en-US" baseline="0" dirty="0" smtClean="0"/>
              <a:t> Bullet – About 7 minutes.  Then share with table.  Then share out each question separately.  Use Add on and agree or disagree.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Second Bullet – Benefits – About 7 minutes. At table, each person complete one section. Then share ideas around the table. .  One person share Teacher Benefits – others to add on.  One person share Student Benefits – others to add on.  And so 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Third Bullet – Work with a partner – each writing your observations on your own paper.  Share your observations with another partner pair.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9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871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995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461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52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49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015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149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471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4922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758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311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39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B652E-26D7-4463-94C9-346DA3346F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5/15/2014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7CC9C-AF8C-424C-8560-62F20B36727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199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35208" y="1863298"/>
            <a:ext cx="8305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00" b="1" dirty="0">
              <a:solidFill>
                <a:prstClr val="black"/>
              </a:solidFill>
              <a:latin typeface="Calibri"/>
              <a:cs typeface="Calibri" pitchFamily="34" charset="0"/>
            </a:endParaRPr>
          </a:p>
          <a:p>
            <a:pPr algn="ctr"/>
            <a:r>
              <a:rPr lang="en-US" sz="4400" b="1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Transforming                                      Teaching &amp; Learning</a:t>
            </a:r>
          </a:p>
          <a:p>
            <a:pPr algn="ctr"/>
            <a:endParaRPr lang="en-US" sz="2400" b="1" dirty="0" smtClean="0">
              <a:solidFill>
                <a:prstClr val="black"/>
              </a:solidFill>
              <a:latin typeface="Calibri"/>
              <a:cs typeface="Calibri" pitchFamily="34" charset="0"/>
            </a:endParaRPr>
          </a:p>
          <a:p>
            <a:pPr algn="ctr"/>
            <a:r>
              <a:rPr lang="en-US" sz="36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Grade 6-7</a:t>
            </a:r>
            <a:endParaRPr lang="en-US" sz="36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400" b="1" dirty="0">
              <a:solidFill>
                <a:prstClr val="black"/>
              </a:solidFill>
              <a:latin typeface="Calibri"/>
              <a:cs typeface="Calibri" pitchFamily="34" charset="0"/>
            </a:endParaRPr>
          </a:p>
          <a:p>
            <a:pPr algn="ctr"/>
            <a:r>
              <a:rPr lang="en-US" sz="3600" b="1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May 21, 2014</a:t>
            </a:r>
          </a:p>
          <a:p>
            <a:pPr algn="ctr"/>
            <a:endParaRPr lang="en-US" sz="3600" b="1" dirty="0">
              <a:solidFill>
                <a:prstClr val="black"/>
              </a:solidFill>
              <a:latin typeface="Calibri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4966" y="1032301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Impact" pitchFamily="34" charset="0"/>
              </a:rPr>
              <a:t>Transition To The Common Core</a:t>
            </a:r>
            <a:endParaRPr lang="en-US" sz="4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027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1981200"/>
            <a:ext cx="8859046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What Are They? </a:t>
            </a:r>
            <a:endParaRPr lang="en-US" sz="4400" b="1" dirty="0"/>
          </a:p>
        </p:txBody>
      </p:sp>
      <p:pic>
        <p:nvPicPr>
          <p:cNvPr id="2" name="Picture 1" descr="stock-vector-sacramento-california-area-map-138845291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19945"/>
            <a:ext cx="8229600" cy="5038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/>
              <a:t>Post-Assessment</a:t>
            </a:r>
            <a:endParaRPr lang="en-US" sz="4400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02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534399" cy="4953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dirty="0"/>
              <a:t>3</a:t>
            </a:r>
            <a:r>
              <a:rPr lang="en-US" sz="5100" dirty="0" smtClean="0"/>
              <a:t> Corners</a:t>
            </a:r>
            <a:r>
              <a:rPr lang="en-US" sz="5100" dirty="0"/>
              <a:t> </a:t>
            </a:r>
            <a:r>
              <a:rPr lang="en-US" sz="5100" dirty="0" smtClean="0"/>
              <a:t>- Rich, Nick, Joy</a:t>
            </a:r>
          </a:p>
          <a:p>
            <a:pPr marL="0" indent="0">
              <a:buNone/>
            </a:pPr>
            <a:r>
              <a:rPr lang="en-US" sz="5100" dirty="0" smtClean="0"/>
              <a:t>	</a:t>
            </a:r>
            <a:endParaRPr lang="en-US" sz="5100" dirty="0"/>
          </a:p>
          <a:p>
            <a:r>
              <a:rPr lang="en-US" sz="5100" dirty="0" smtClean="0"/>
              <a:t>6</a:t>
            </a:r>
            <a:r>
              <a:rPr lang="en-US" sz="5100" baseline="30000" dirty="0" smtClean="0"/>
              <a:t>th</a:t>
            </a:r>
            <a:r>
              <a:rPr lang="en-US" sz="5100" dirty="0" smtClean="0"/>
              <a:t> </a:t>
            </a:r>
            <a:r>
              <a:rPr lang="en-US" sz="5100" dirty="0"/>
              <a:t>grade </a:t>
            </a:r>
            <a:r>
              <a:rPr lang="en-US" sz="5100" b="1" dirty="0" smtClean="0"/>
              <a:t>Joy’s </a:t>
            </a:r>
            <a:r>
              <a:rPr lang="en-US" sz="5100" dirty="0" smtClean="0"/>
              <a:t>Corner </a:t>
            </a:r>
            <a:r>
              <a:rPr lang="en-US" sz="5100" dirty="0"/>
              <a:t>- All</a:t>
            </a:r>
          </a:p>
          <a:p>
            <a:pPr marL="0" indent="0">
              <a:buNone/>
            </a:pPr>
            <a:r>
              <a:rPr lang="en-US" sz="5100" dirty="0" smtClean="0"/>
              <a:t>	</a:t>
            </a:r>
          </a:p>
          <a:p>
            <a:r>
              <a:rPr lang="en-US" sz="5100" dirty="0" smtClean="0"/>
              <a:t>7th </a:t>
            </a:r>
            <a:r>
              <a:rPr lang="en-US" sz="5100" dirty="0" smtClean="0"/>
              <a:t>grade </a:t>
            </a:r>
            <a:r>
              <a:rPr lang="en-US" sz="5100" b="1" dirty="0" smtClean="0"/>
              <a:t>Rich’s</a:t>
            </a:r>
            <a:r>
              <a:rPr lang="en-US" sz="5100" dirty="0" smtClean="0"/>
              <a:t> Corner – Fern Bacon, Einstein</a:t>
            </a:r>
            <a:r>
              <a:rPr lang="en-US" sz="5100" dirty="0"/>
              <a:t>, Cal, Rosa </a:t>
            </a:r>
            <a:r>
              <a:rPr lang="en-US" sz="5100" dirty="0" smtClean="0"/>
              <a:t>Parks, </a:t>
            </a:r>
            <a:r>
              <a:rPr lang="en-US" sz="5100" dirty="0"/>
              <a:t>A.M. </a:t>
            </a:r>
            <a:r>
              <a:rPr lang="en-US" sz="5100" dirty="0" smtClean="0"/>
              <a:t>Winn, </a:t>
            </a:r>
            <a:r>
              <a:rPr lang="en-US" sz="5100" dirty="0"/>
              <a:t>Fr. Keith B. </a:t>
            </a:r>
            <a:r>
              <a:rPr lang="en-US" sz="5100" dirty="0" smtClean="0"/>
              <a:t>Kenny, </a:t>
            </a:r>
            <a:r>
              <a:rPr lang="en-US" sz="5100" dirty="0"/>
              <a:t>John </a:t>
            </a:r>
            <a:r>
              <a:rPr lang="en-US" sz="5100" dirty="0" smtClean="0"/>
              <a:t>Still, </a:t>
            </a:r>
            <a:r>
              <a:rPr lang="en-US" sz="5100" dirty="0"/>
              <a:t>Leonardo da Vinci</a:t>
            </a:r>
            <a:endParaRPr lang="en-US" sz="5100" dirty="0" smtClean="0"/>
          </a:p>
          <a:p>
            <a:pPr marL="0" indent="0">
              <a:buNone/>
            </a:pPr>
            <a:endParaRPr lang="en-US" sz="5100" dirty="0"/>
          </a:p>
          <a:p>
            <a:r>
              <a:rPr lang="en-US" sz="5100" dirty="0" smtClean="0"/>
              <a:t>7</a:t>
            </a:r>
            <a:r>
              <a:rPr lang="en-US" sz="5100" baseline="30000" dirty="0" smtClean="0"/>
              <a:t>th</a:t>
            </a:r>
            <a:r>
              <a:rPr lang="en-US" sz="5100" dirty="0" smtClean="0"/>
              <a:t> </a:t>
            </a:r>
            <a:r>
              <a:rPr lang="en-US" sz="5100" dirty="0" smtClean="0"/>
              <a:t>grade </a:t>
            </a:r>
            <a:r>
              <a:rPr lang="en-US" sz="5100" b="1" dirty="0" smtClean="0"/>
              <a:t>Nick’s</a:t>
            </a:r>
            <a:r>
              <a:rPr lang="en-US" sz="5100" dirty="0" smtClean="0"/>
              <a:t> Corner – SES</a:t>
            </a:r>
            <a:r>
              <a:rPr lang="en-US" sz="5100" dirty="0"/>
              <a:t>, John Morse </a:t>
            </a:r>
            <a:r>
              <a:rPr lang="en-US" sz="5100" dirty="0" smtClean="0"/>
              <a:t>,Wood</a:t>
            </a:r>
            <a:r>
              <a:rPr lang="en-US" sz="5100" dirty="0"/>
              <a:t>, Brannon</a:t>
            </a:r>
            <a:r>
              <a:rPr lang="en-US" sz="5100" dirty="0" smtClean="0"/>
              <a:t>, Sutter,  Kit Carson, </a:t>
            </a:r>
            <a:r>
              <a:rPr lang="en-US" sz="5100" dirty="0"/>
              <a:t>Alice </a:t>
            </a:r>
            <a:r>
              <a:rPr lang="en-US" sz="5100" dirty="0" smtClean="0"/>
              <a:t>Birney, </a:t>
            </a:r>
            <a:r>
              <a:rPr lang="en-US" sz="5100" dirty="0"/>
              <a:t>Genevieve </a:t>
            </a:r>
            <a:r>
              <a:rPr lang="en-US" sz="5100" dirty="0" err="1" smtClean="0"/>
              <a:t>Didion</a:t>
            </a:r>
            <a:r>
              <a:rPr lang="en-US" sz="5100" dirty="0" smtClean="0"/>
              <a:t>, </a:t>
            </a:r>
            <a:r>
              <a:rPr lang="en-US" sz="5100" dirty="0"/>
              <a:t>Martin L. King, </a:t>
            </a:r>
            <a:r>
              <a:rPr lang="en-US" sz="5100" dirty="0" smtClean="0"/>
              <a:t>Jr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838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Directions for After the Break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9312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981200"/>
            <a:ext cx="8325646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28600" y="10668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0668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Break</a:t>
            </a:r>
            <a:endParaRPr lang="en-US" sz="4000" b="1" dirty="0"/>
          </a:p>
        </p:txBody>
      </p:sp>
      <p:pic>
        <p:nvPicPr>
          <p:cNvPr id="11" name="Picture 10" descr="coronado-beach_8884_600x45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56210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48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534959"/>
            <a:ext cx="83820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Two objectives:</a:t>
            </a:r>
          </a:p>
          <a:p>
            <a:r>
              <a:rPr lang="en-US" sz="2800" dirty="0" smtClean="0"/>
              <a:t>Model the process of using the curriculum map to prepare for creating a learning unit and lesson planning.</a:t>
            </a:r>
          </a:p>
          <a:p>
            <a:r>
              <a:rPr lang="en-US" sz="2800" dirty="0" smtClean="0"/>
              <a:t>Provide feedback on the curriculum map – Use Plus/Delta Recording Sheet</a:t>
            </a:r>
          </a:p>
          <a:p>
            <a:pPr marL="0" indent="0" algn="r">
              <a:buNone/>
            </a:pPr>
            <a:r>
              <a:rPr lang="en-US" sz="2800" dirty="0" smtClean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838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How are They Used to Plan for Instruction?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7637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1154" y="1828800"/>
            <a:ext cx="8630446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Think, Pair, Share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800" b="1" dirty="0"/>
              <a:t>Think</a:t>
            </a:r>
            <a:r>
              <a:rPr lang="en-US" sz="2800" dirty="0"/>
              <a:t> – Using “Why Plan Units of Study</a:t>
            </a:r>
            <a:r>
              <a:rPr lang="en-US" sz="2800" dirty="0">
                <a:solidFill>
                  <a:srgbClr val="000000"/>
                </a:solidFill>
              </a:rPr>
              <a:t>” sheet</a:t>
            </a:r>
            <a:r>
              <a:rPr lang="en-US" sz="2800" dirty="0"/>
              <a:t>, prioritize the benefits by selecting your personal Top 3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b="1" dirty="0"/>
              <a:t>Pair</a:t>
            </a:r>
            <a:r>
              <a:rPr lang="en-US" sz="2800" dirty="0"/>
              <a:t> – Share your Top 3 and your reasons for the selections with another person at your table.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b="1" dirty="0"/>
              <a:t>Share</a:t>
            </a:r>
            <a:r>
              <a:rPr lang="en-US" sz="2800" dirty="0"/>
              <a:t> – Share with whole group.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990600"/>
            <a:ext cx="830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Why Plan Units of Study?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0275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647" y="2057400"/>
            <a:ext cx="8859046" cy="39624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Why Plan Units of Study?</a:t>
            </a: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133600"/>
            <a:ext cx="7696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 short…</a:t>
            </a:r>
          </a:p>
          <a:p>
            <a:endParaRPr lang="en-US" sz="3200" dirty="0"/>
          </a:p>
          <a:p>
            <a:r>
              <a:rPr lang="en-US" sz="3200" dirty="0"/>
              <a:t>You can’t outsource your </a:t>
            </a:r>
            <a:r>
              <a:rPr lang="en-US" sz="3200" dirty="0" smtClean="0"/>
              <a:t>thinking to anyone or anything!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0346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590800"/>
            <a:ext cx="8153400" cy="3962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Unit 1 </a:t>
            </a:r>
          </a:p>
          <a:p>
            <a:r>
              <a:rPr lang="en-US" dirty="0" smtClean="0"/>
              <a:t>Close Reading – Read with a pen</a:t>
            </a:r>
          </a:p>
          <a:p>
            <a:r>
              <a:rPr lang="en-US" dirty="0" smtClean="0"/>
              <a:t>Content Analysis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Read </a:t>
            </a:r>
            <a:r>
              <a:rPr lang="en-US" dirty="0" smtClean="0"/>
              <a:t>the actual complete text of the 	standards to which this unit is aligned.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smtClean="0"/>
              <a:t>Resource column – study standards </a:t>
            </a:r>
            <a:r>
              <a:rPr lang="en-US" dirty="0" smtClean="0"/>
              <a:t>support </a:t>
            </a:r>
            <a:r>
              <a:rPr lang="en-US" dirty="0" smtClean="0"/>
              <a:t>tools to deepen understanding of what </a:t>
            </a:r>
            <a:r>
              <a:rPr lang="en-US" dirty="0" smtClean="0"/>
              <a:t>the </a:t>
            </a:r>
            <a:r>
              <a:rPr lang="en-US" dirty="0" smtClean="0"/>
              <a:t>content standards mean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838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How are They Used to Plan for Instruction?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43901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981200"/>
            <a:ext cx="8325646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28600" y="10668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0668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Lunch</a:t>
            </a:r>
            <a:endParaRPr lang="en-US" sz="4000" b="1" dirty="0"/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026" y="1828800"/>
            <a:ext cx="76962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06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590800"/>
            <a:ext cx="83058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Unit 1 </a:t>
            </a:r>
          </a:p>
          <a:p>
            <a:r>
              <a:rPr lang="en-US" dirty="0" smtClean="0"/>
              <a:t>Answer the essential questions</a:t>
            </a:r>
          </a:p>
          <a:p>
            <a:r>
              <a:rPr lang="en-US" dirty="0" smtClean="0"/>
              <a:t>Do the items/tasks in the assessment column</a:t>
            </a:r>
          </a:p>
          <a:p>
            <a:r>
              <a:rPr lang="en-US" dirty="0" smtClean="0"/>
              <a:t>Examine/Analyze the Sequence of Learning Experiences and the Instructional Strategies – use them to create a cohesive and connected sequence of lessons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838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How are They Used to Plan for Instruction?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0289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914400"/>
            <a:ext cx="870664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1"/>
            <a:ext cx="76962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90600"/>
            <a:ext cx="662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prstClr val="black"/>
                </a:solidFill>
                <a:latin typeface="Calibri"/>
              </a:rPr>
              <a:t>Warm Up</a:t>
            </a:r>
            <a:endParaRPr lang="en-US" sz="4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20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976771"/>
              </p:ext>
            </p:extLst>
          </p:nvPr>
        </p:nvGraphicFramePr>
        <p:xfrm>
          <a:off x="457200" y="1828800"/>
          <a:ext cx="830580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5" imgW="5638800" imgH="2616200" progId="Word.Document.12">
                  <p:embed/>
                </p:oleObj>
              </mc:Choice>
              <mc:Fallback>
                <p:oleObj name="Document" r:id="rId5" imgW="5638800" imgH="2616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1828800"/>
                        <a:ext cx="8305800" cy="48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131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590800"/>
            <a:ext cx="83058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Unit 1 </a:t>
            </a:r>
          </a:p>
          <a:p>
            <a:r>
              <a:rPr lang="en-US" sz="2800" dirty="0" smtClean="0"/>
              <a:t>Fully develop one lesson of the sequence incorporating at least specific instructional or content pedagogy strategy learned this year. </a:t>
            </a:r>
          </a:p>
          <a:p>
            <a:pPr lvl="1"/>
            <a:r>
              <a:rPr lang="en-US" sz="2400" dirty="0" smtClean="0"/>
              <a:t>Use </a:t>
            </a:r>
            <a:r>
              <a:rPr lang="en-US" sz="2400" dirty="0" smtClean="0"/>
              <a:t>SCUSD Lesson Plan Template as a guide.  </a:t>
            </a:r>
          </a:p>
          <a:p>
            <a:pPr lvl="1"/>
            <a:r>
              <a:rPr lang="en-US" sz="2400" dirty="0" smtClean="0"/>
              <a:t>Share </a:t>
            </a:r>
            <a:r>
              <a:rPr lang="en-US" sz="2400" dirty="0" smtClean="0"/>
              <a:t>with your training specialist for posting on </a:t>
            </a:r>
            <a:r>
              <a:rPr lang="en-US" sz="2400" dirty="0" smtClean="0"/>
              <a:t>the </a:t>
            </a:r>
            <a:r>
              <a:rPr lang="en-US" sz="2400" dirty="0" err="1" smtClean="0"/>
              <a:t>wikispace</a:t>
            </a:r>
            <a:r>
              <a:rPr lang="en-US" sz="2400" dirty="0" smtClean="0"/>
              <a:t> </a:t>
            </a:r>
            <a:r>
              <a:rPr lang="en-US" sz="2400" dirty="0"/>
              <a:t>before </a:t>
            </a:r>
            <a:r>
              <a:rPr lang="en-US" sz="2400" dirty="0" smtClean="0"/>
              <a:t>leaving today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838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How are They Used to Plan for Instruction?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75245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590800"/>
            <a:ext cx="80010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March Content Analysis 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</a:t>
            </a:r>
            <a:r>
              <a:rPr lang="en-US" dirty="0" smtClean="0"/>
              <a:t>the unit aligned to the content cluster </a:t>
            </a:r>
            <a:r>
              <a:rPr lang="en-US" dirty="0" smtClean="0"/>
              <a:t>which </a:t>
            </a:r>
            <a:r>
              <a:rPr lang="en-US" dirty="0" smtClean="0"/>
              <a:t>you studied in March. 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smtClean="0"/>
              <a:t>a second +/      to provide feedback.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830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How are They Used to Plan for Instruction? </a:t>
            </a:r>
            <a:endParaRPr lang="en-US" sz="4400" b="1" dirty="0"/>
          </a:p>
        </p:txBody>
      </p:sp>
      <p:sp>
        <p:nvSpPr>
          <p:cNvPr id="2" name="Isosceles Triangle 1"/>
          <p:cNvSpPr/>
          <p:nvPr/>
        </p:nvSpPr>
        <p:spPr>
          <a:xfrm>
            <a:off x="3810000" y="5562600"/>
            <a:ext cx="457200" cy="3048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7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1066800"/>
            <a:ext cx="8229600" cy="86954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22098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 smtClean="0"/>
              <a:t>What are the obstacles</a:t>
            </a:r>
            <a:r>
              <a:rPr lang="en-US" sz="3600" dirty="0"/>
              <a:t>/possible solutions to implementing curriculum maps? </a:t>
            </a:r>
            <a:endParaRPr lang="en-US" sz="3600" dirty="0" smtClean="0"/>
          </a:p>
          <a:p>
            <a:pPr lvl="1"/>
            <a:r>
              <a:rPr lang="en-US" sz="3600" dirty="0"/>
              <a:t> </a:t>
            </a:r>
            <a:r>
              <a:rPr lang="en-US" sz="3600" dirty="0" smtClean="0"/>
              <a:t>-  In your </a:t>
            </a:r>
            <a:r>
              <a:rPr lang="en-US" sz="3600" dirty="0"/>
              <a:t>classroom?  </a:t>
            </a:r>
            <a:endParaRPr lang="en-US" sz="3600" dirty="0" smtClean="0"/>
          </a:p>
          <a:p>
            <a:pPr lvl="1"/>
            <a:r>
              <a:rPr lang="en-US" sz="3600" dirty="0"/>
              <a:t> </a:t>
            </a:r>
            <a:r>
              <a:rPr lang="en-US" sz="3600" dirty="0" smtClean="0"/>
              <a:t>-  In your </a:t>
            </a:r>
            <a:r>
              <a:rPr lang="en-US" sz="3600" dirty="0"/>
              <a:t>grade? </a:t>
            </a:r>
            <a:endParaRPr lang="en-US" sz="3600" dirty="0" smtClean="0"/>
          </a:p>
          <a:p>
            <a:pPr lvl="1"/>
            <a:r>
              <a:rPr lang="en-US" sz="3600" dirty="0"/>
              <a:t> </a:t>
            </a:r>
            <a:r>
              <a:rPr lang="en-US" sz="3600" dirty="0" smtClean="0"/>
              <a:t>-  In your </a:t>
            </a:r>
            <a:r>
              <a:rPr lang="en-US" sz="3600" dirty="0"/>
              <a:t>school? </a:t>
            </a:r>
            <a:endParaRPr lang="en-US" sz="36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Moving Forward - CCSSM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3404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1066800"/>
            <a:ext cx="8229600" cy="86954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2209800"/>
            <a:ext cx="845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“Teachers are the key to children’s math learning, the conduits between the child and the math curriculum.”</a:t>
            </a:r>
          </a:p>
          <a:p>
            <a:endParaRPr lang="en-US" sz="3600" dirty="0"/>
          </a:p>
          <a:p>
            <a:r>
              <a:rPr lang="en-US" sz="3600" dirty="0" smtClean="0"/>
              <a:t>                            	</a:t>
            </a:r>
            <a:r>
              <a:rPr lang="en-US" sz="2000" dirty="0" smtClean="0"/>
              <a:t>Marilyn Burns, </a:t>
            </a:r>
            <a:r>
              <a:rPr lang="en-US" sz="2000" i="1" dirty="0" smtClean="0"/>
              <a:t>Leading The Way</a:t>
            </a:r>
            <a:endParaRPr lang="en-US" sz="2000" dirty="0" smtClean="0"/>
          </a:p>
          <a:p>
            <a:endParaRPr lang="en-US" sz="3600" dirty="0"/>
          </a:p>
          <a:p>
            <a:endParaRPr lang="en-US" sz="3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Moving Forward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2201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914400"/>
            <a:ext cx="870664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1"/>
            <a:ext cx="76962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906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prstClr val="black"/>
                </a:solidFill>
                <a:latin typeface="Calibri"/>
              </a:rPr>
              <a:t>Modeling – 6.RP and 7.RP </a:t>
            </a:r>
            <a:endParaRPr lang="en-US" sz="4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20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981200"/>
            <a:ext cx="82296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How could you use the tape diagram model to determine the cost of 1 pound (unit rate) of strawberries</a:t>
            </a: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?</a:t>
            </a:r>
          </a:p>
          <a:p>
            <a:pPr marL="285750" indent="-285750">
              <a:buFont typeface="Arial"/>
              <a:buChar char="•"/>
            </a:pPr>
            <a:endParaRPr lang="en-US" sz="2800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How does the use of the tape diagram support proportional reasoning?</a:t>
            </a:r>
          </a:p>
          <a:p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Table of Equivalent Ratios </a:t>
            </a: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380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914400"/>
            <a:ext cx="870664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1"/>
            <a:ext cx="76962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906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prstClr val="black"/>
                </a:solidFill>
                <a:latin typeface="Calibri"/>
              </a:rPr>
              <a:t>Modeling – 6.RP and 7.RP </a:t>
            </a:r>
            <a:endParaRPr lang="en-US" sz="4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20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981200"/>
            <a:ext cx="8534400" cy="3631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Double Number Lines</a:t>
            </a:r>
          </a:p>
          <a:p>
            <a:pPr marL="285750" indent="-285750">
              <a:buFont typeface="Arial"/>
              <a:buChar char="•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Equations</a:t>
            </a:r>
          </a:p>
          <a:p>
            <a:pPr marL="285750" indent="-285750">
              <a:buFont typeface="Arial"/>
              <a:buChar char="•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Coordinate Plane </a:t>
            </a: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  <a:p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79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954" y="838200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914400"/>
            <a:ext cx="870664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1"/>
            <a:ext cx="7696200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Participants will: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Connect content standards to content pedagogy.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Celebrate successes. </a:t>
            </a:r>
            <a:endParaRPr lang="en-US" sz="3200" dirty="0" smtClean="0"/>
          </a:p>
          <a:p>
            <a:pPr marL="457200" indent="-457200">
              <a:buFont typeface="Arial"/>
              <a:buChar char="•"/>
            </a:pPr>
            <a:r>
              <a:rPr lang="en-US" sz="3200" dirty="0"/>
              <a:t>Translate SBAC </a:t>
            </a:r>
            <a:r>
              <a:rPr lang="en-US" sz="3200" dirty="0" smtClean="0"/>
              <a:t>practice and field test observations </a:t>
            </a:r>
            <a:r>
              <a:rPr lang="en-US" sz="3200" dirty="0"/>
              <a:t>to instructional implications.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/>
              <a:t>Analyze the curriculum map and use it to plan for coherent, cohesive and connected instruction.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990600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Outcomes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8230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2554" y="914400"/>
            <a:ext cx="870664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905000"/>
            <a:ext cx="8305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Warm-Up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Celebrating </a:t>
            </a:r>
            <a:r>
              <a:rPr lang="en-US" sz="3200" dirty="0"/>
              <a:t>Success 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SBAC </a:t>
            </a:r>
            <a:r>
              <a:rPr lang="en-US" sz="3200" dirty="0"/>
              <a:t>Assessment </a:t>
            </a:r>
            <a:r>
              <a:rPr lang="en-US" sz="3200" dirty="0" smtClean="0"/>
              <a:t>Analysis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Curriculum </a:t>
            </a:r>
            <a:r>
              <a:rPr lang="en-US" sz="3200" dirty="0" smtClean="0"/>
              <a:t>Maps</a:t>
            </a:r>
            <a:endParaRPr lang="en-US" sz="3200" dirty="0"/>
          </a:p>
          <a:p>
            <a:pPr marL="742950" indent="-742950">
              <a:buFontTx/>
              <a:buAutoNum type="arabicPeriod"/>
            </a:pPr>
            <a:endParaRPr lang="en-US" sz="3200" dirty="0"/>
          </a:p>
          <a:p>
            <a:pPr marL="742950" indent="-742950">
              <a:buAutoNum type="arabicPeriod"/>
            </a:pPr>
            <a:endParaRPr lang="en-US" sz="3200" dirty="0" smtClean="0"/>
          </a:p>
          <a:p>
            <a:endParaRPr lang="en-US" sz="800" dirty="0"/>
          </a:p>
          <a:p>
            <a:pPr marL="742950" indent="-742950">
              <a:buAutoNum type="arabicPeriod" startAt="2"/>
            </a:pPr>
            <a:endParaRPr lang="en-US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066800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Agenda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088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590800"/>
            <a:ext cx="8305800" cy="39624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Growth vs. Fixed Mindset</a:t>
            </a:r>
          </a:p>
          <a:p>
            <a:r>
              <a:rPr lang="en-US" sz="2800" dirty="0" smtClean="0"/>
              <a:t>Formative Assessment – Feedback that moves Learning Forward</a:t>
            </a:r>
          </a:p>
          <a:p>
            <a:r>
              <a:rPr lang="en-US" sz="2800" dirty="0" smtClean="0"/>
              <a:t>Talk Moves/Productive Talk</a:t>
            </a:r>
          </a:p>
          <a:p>
            <a:r>
              <a:rPr lang="en-US" sz="2800" dirty="0" smtClean="0"/>
              <a:t>Open-Ended Questions</a:t>
            </a:r>
          </a:p>
          <a:p>
            <a:r>
              <a:rPr lang="en-US" sz="2800" dirty="0" smtClean="0"/>
              <a:t>Standards for Mathematical Practice</a:t>
            </a:r>
          </a:p>
          <a:p>
            <a:r>
              <a:rPr lang="en-US" sz="2800" dirty="0" smtClean="0"/>
              <a:t>Today’s Number – Tell Me All You Know About …</a:t>
            </a:r>
          </a:p>
          <a:p>
            <a:r>
              <a:rPr lang="en-US" sz="2800" dirty="0" smtClean="0"/>
              <a:t>Problem-Solving Strategies</a:t>
            </a:r>
          </a:p>
          <a:p>
            <a:r>
              <a:rPr lang="en-US" sz="2800" dirty="0" smtClean="0"/>
              <a:t>My Favorite No – Valuing Wrong Answers</a:t>
            </a:r>
          </a:p>
          <a:p>
            <a:r>
              <a:rPr lang="en-US" sz="2800" dirty="0" smtClean="0"/>
              <a:t>Backward Lesson Design</a:t>
            </a:r>
          </a:p>
          <a:p>
            <a:r>
              <a:rPr lang="en-US" sz="2800" dirty="0" smtClean="0"/>
              <a:t>Number Lines</a:t>
            </a:r>
          </a:p>
          <a:p>
            <a:r>
              <a:rPr lang="en-US" sz="2800" dirty="0" smtClean="0"/>
              <a:t>Content Analysis</a:t>
            </a:r>
          </a:p>
          <a:p>
            <a:r>
              <a:rPr lang="en-US" sz="2800" dirty="0" err="1" smtClean="0"/>
              <a:t>Wikispace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830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Celebrate Success – Share Your Common Core Story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83374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1066800"/>
            <a:ext cx="8229600" cy="869547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2209800"/>
            <a:ext cx="845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>
                <a:solidFill>
                  <a:prstClr val="black"/>
                </a:solidFill>
              </a:rPr>
              <a:t>What was familiar to you</a:t>
            </a:r>
            <a:r>
              <a:rPr lang="en-US" sz="3600" dirty="0" smtClean="0">
                <a:solidFill>
                  <a:prstClr val="black"/>
                </a:solidFill>
              </a:rPr>
              <a:t>?</a:t>
            </a:r>
            <a:endParaRPr lang="en-US" sz="3600" dirty="0" smtClean="0">
              <a:solidFill>
                <a:prstClr val="black"/>
              </a:solidFill>
              <a:latin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prstClr val="black"/>
                </a:solidFill>
                <a:latin typeface="Calibri"/>
              </a:rPr>
              <a:t>What surprised you?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prstClr val="black"/>
                </a:solidFill>
                <a:latin typeface="Calibri"/>
              </a:rPr>
              <a:t>What were you pleased to see?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solidFill>
                  <a:prstClr val="black"/>
                </a:solidFill>
                <a:latin typeface="Calibri"/>
              </a:rPr>
              <a:t>What instructional implications are indicated?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SBAC Assessment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1230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0" y="22291"/>
            <a:ext cx="3274829" cy="78009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02388"/>
            <a:ext cx="9115832" cy="8931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981200"/>
            <a:ext cx="86106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Independently study the curriculum map</a:t>
            </a:r>
          </a:p>
          <a:p>
            <a:r>
              <a:rPr lang="en-US" dirty="0" smtClean="0"/>
              <a:t>Then answer Questions 1 and 2 on Curriculum Map Guiding Questions sheet. </a:t>
            </a:r>
          </a:p>
          <a:p>
            <a:r>
              <a:rPr lang="en-US" dirty="0" smtClean="0"/>
              <a:t> Benefits of Curriculum Maps</a:t>
            </a:r>
          </a:p>
          <a:p>
            <a:r>
              <a:rPr lang="en-US" dirty="0" smtClean="0"/>
              <a:t> Unit 1 – Examine it more closely and use your observations to answer Question 3. 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57200" y="990600"/>
            <a:ext cx="76962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285750" indent="-285750">
              <a:buFont typeface="Wingdings" charset="2"/>
              <a:buChar char="§"/>
            </a:pPr>
            <a:endParaRPr lang="en-US" sz="1600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Curriculum Maps – What Are They?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466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7463</TotalTime>
  <Words>1252</Words>
  <Application>Microsoft Office PowerPoint</Application>
  <PresentationFormat>On-screen Show (4:3)</PresentationFormat>
  <Paragraphs>230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2_Office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</vt:vector>
  </TitlesOfParts>
  <Company>SCUSD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Bell</dc:creator>
  <cp:lastModifiedBy>SCUSD</cp:lastModifiedBy>
  <cp:revision>462</cp:revision>
  <cp:lastPrinted>2013-07-12T17:37:49Z</cp:lastPrinted>
  <dcterms:created xsi:type="dcterms:W3CDTF">2012-01-25T19:43:10Z</dcterms:created>
  <dcterms:modified xsi:type="dcterms:W3CDTF">2014-05-15T21:17:09Z</dcterms:modified>
</cp:coreProperties>
</file>