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2" r:id="rId1"/>
    <p:sldMasterId id="2147483726" r:id="rId2"/>
  </p:sldMasterIdLst>
  <p:notesMasterIdLst>
    <p:notesMasterId r:id="rId104"/>
  </p:notesMasterIdLst>
  <p:sldIdLst>
    <p:sldId id="256" r:id="rId3"/>
    <p:sldId id="338" r:id="rId4"/>
    <p:sldId id="371" r:id="rId5"/>
    <p:sldId id="425" r:id="rId6"/>
    <p:sldId id="427" r:id="rId7"/>
    <p:sldId id="327" r:id="rId8"/>
    <p:sldId id="339" r:id="rId9"/>
    <p:sldId id="347" r:id="rId10"/>
    <p:sldId id="348" r:id="rId11"/>
    <p:sldId id="359" r:id="rId12"/>
    <p:sldId id="258" r:id="rId13"/>
    <p:sldId id="266" r:id="rId14"/>
    <p:sldId id="332" r:id="rId15"/>
    <p:sldId id="360" r:id="rId16"/>
    <p:sldId id="333" r:id="rId17"/>
    <p:sldId id="340" r:id="rId18"/>
    <p:sldId id="275" r:id="rId19"/>
    <p:sldId id="330" r:id="rId20"/>
    <p:sldId id="335" r:id="rId21"/>
    <p:sldId id="336" r:id="rId22"/>
    <p:sldId id="341" r:id="rId23"/>
    <p:sldId id="269" r:id="rId24"/>
    <p:sldId id="329" r:id="rId25"/>
    <p:sldId id="351" r:id="rId26"/>
    <p:sldId id="352" r:id="rId27"/>
    <p:sldId id="450" r:id="rId28"/>
    <p:sldId id="261" r:id="rId29"/>
    <p:sldId id="354" r:id="rId30"/>
    <p:sldId id="361" r:id="rId31"/>
    <p:sldId id="353" r:id="rId32"/>
    <p:sldId id="453" r:id="rId33"/>
    <p:sldId id="454" r:id="rId34"/>
    <p:sldId id="455" r:id="rId35"/>
    <p:sldId id="456" r:id="rId36"/>
    <p:sldId id="342" r:id="rId37"/>
    <p:sldId id="291" r:id="rId38"/>
    <p:sldId id="362" r:id="rId39"/>
    <p:sldId id="363" r:id="rId40"/>
    <p:sldId id="356" r:id="rId41"/>
    <p:sldId id="373" r:id="rId42"/>
    <p:sldId id="374" r:id="rId43"/>
    <p:sldId id="375" r:id="rId44"/>
    <p:sldId id="428" r:id="rId45"/>
    <p:sldId id="429" r:id="rId46"/>
    <p:sldId id="376" r:id="rId47"/>
    <p:sldId id="422" r:id="rId48"/>
    <p:sldId id="377" r:id="rId49"/>
    <p:sldId id="385" r:id="rId50"/>
    <p:sldId id="378" r:id="rId51"/>
    <p:sldId id="379" r:id="rId52"/>
    <p:sldId id="380" r:id="rId53"/>
    <p:sldId id="381" r:id="rId54"/>
    <p:sldId id="382" r:id="rId55"/>
    <p:sldId id="407" r:id="rId56"/>
    <p:sldId id="384" r:id="rId57"/>
    <p:sldId id="451" r:id="rId58"/>
    <p:sldId id="452" r:id="rId59"/>
    <p:sldId id="386" r:id="rId60"/>
    <p:sldId id="423" r:id="rId61"/>
    <p:sldId id="406" r:id="rId62"/>
    <p:sldId id="397" r:id="rId63"/>
    <p:sldId id="387" r:id="rId64"/>
    <p:sldId id="388" r:id="rId65"/>
    <p:sldId id="390" r:id="rId66"/>
    <p:sldId id="442" r:id="rId67"/>
    <p:sldId id="389" r:id="rId68"/>
    <p:sldId id="391" r:id="rId69"/>
    <p:sldId id="392" r:id="rId70"/>
    <p:sldId id="393" r:id="rId71"/>
    <p:sldId id="394" r:id="rId72"/>
    <p:sldId id="395" r:id="rId73"/>
    <p:sldId id="396" r:id="rId74"/>
    <p:sldId id="400" r:id="rId75"/>
    <p:sldId id="443" r:id="rId76"/>
    <p:sldId id="399" r:id="rId77"/>
    <p:sldId id="398" r:id="rId78"/>
    <p:sldId id="401" r:id="rId79"/>
    <p:sldId id="444" r:id="rId80"/>
    <p:sldId id="402" r:id="rId81"/>
    <p:sldId id="437" r:id="rId82"/>
    <p:sldId id="438" r:id="rId83"/>
    <p:sldId id="403" r:id="rId84"/>
    <p:sldId id="439" r:id="rId85"/>
    <p:sldId id="440" r:id="rId86"/>
    <p:sldId id="441" r:id="rId87"/>
    <p:sldId id="405" r:id="rId88"/>
    <p:sldId id="436" r:id="rId89"/>
    <p:sldId id="344" r:id="rId90"/>
    <p:sldId id="282" r:id="rId91"/>
    <p:sldId id="365" r:id="rId92"/>
    <p:sldId id="446" r:id="rId93"/>
    <p:sldId id="447" r:id="rId94"/>
    <p:sldId id="448" r:id="rId95"/>
    <p:sldId id="449" r:id="rId96"/>
    <p:sldId id="366" r:id="rId97"/>
    <p:sldId id="307" r:id="rId98"/>
    <p:sldId id="369" r:id="rId99"/>
    <p:sldId id="370" r:id="rId100"/>
    <p:sldId id="349" r:id="rId101"/>
    <p:sldId id="324" r:id="rId102"/>
    <p:sldId id="323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66150" autoAdjust="0"/>
  </p:normalViewPr>
  <p:slideViewPr>
    <p:cSldViewPr snapToGrid="0">
      <p:cViewPr varScale="1">
        <p:scale>
          <a:sx n="75" d="100"/>
          <a:sy n="75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432"/>
    </p:cViewPr>
  </p:sorterViewPr>
  <p:notesViewPr>
    <p:cSldViewPr snapToGrid="0">
      <p:cViewPr varScale="1">
        <p:scale>
          <a:sx n="85" d="100"/>
          <a:sy n="85" d="100"/>
        </p:scale>
        <p:origin x="11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970FA-2912-442A-97B8-72DC7338F1A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9A2A-8B58-42ED-BE02-1D793699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938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738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4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1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2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7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57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2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8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27432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3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4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7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5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7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14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9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4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22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7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5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0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4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9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5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40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43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00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29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59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1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22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49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71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63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3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85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974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18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01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95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7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09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25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54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21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15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46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57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1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69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17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49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55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61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1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1" indent="-18288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30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17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77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34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99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70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38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39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50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10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2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18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96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 startAt="9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5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92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224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781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33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336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805DEC-7721-467C-B704-488091D2FB8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91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753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05A73A-F936-4FF9-BB36-61BE4BD32601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92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393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marL="182880" lvl="1" indent="-18288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AB466B-DEF7-4070-8206-1513FA6DAA4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6069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E73EC9-3F3A-411C-9184-917CE5CFB209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94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9010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99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059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2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69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7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46968" y="6550025"/>
            <a:ext cx="466363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i="0" dirty="0" smtClean="0">
                <a:solidFill>
                  <a:srgbClr val="17375E"/>
                </a:solidFill>
                <a:latin typeface="Calibri" pitchFamily="34" charset="0"/>
              </a:rPr>
              <a:t>2016 California</a:t>
            </a:r>
            <a:r>
              <a:rPr lang="en-US" altLang="en-US" sz="1400" i="0" baseline="0" dirty="0" smtClean="0">
                <a:solidFill>
                  <a:srgbClr val="17375E"/>
                </a:solidFill>
                <a:latin typeface="Calibri" pitchFamily="34" charset="0"/>
              </a:rPr>
              <a:t> Alternate Assessments—</a:t>
            </a:r>
            <a:r>
              <a:rPr lang="en-US" altLang="en-US" sz="1400" i="0" dirty="0" smtClean="0">
                <a:solidFill>
                  <a:srgbClr val="17375E"/>
                </a:solidFill>
                <a:latin typeface="Calibri" pitchFamily="34" charset="0"/>
              </a:rPr>
              <a:t>Test Administration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66D19AD-13A3-48CF-A297-01EC60A30010}" type="slidenum">
              <a:rPr lang="en-US" altLang="en-US" sz="1200">
                <a:solidFill>
                  <a:srgbClr val="003067"/>
                </a:solidFill>
                <a:latin typeface="Calibri" pitchFamily="34" charset="0"/>
              </a:rPr>
              <a:pPr eaLnBrk="1" hangingPunct="1"/>
              <a:t>‹#›</a:t>
            </a:fld>
            <a:endParaRPr lang="en-US" altLang="en-US" sz="1200">
              <a:solidFill>
                <a:srgbClr val="003067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782502"/>
            <a:ext cx="8229600" cy="3574648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4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0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 sz="1800"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950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31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7" name="Picture 3" descr="CDE_ColorSeal5.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9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2/29/2016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.browsers.airast.org/supported-browser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p.org/about/caa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p.org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.org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rregularities_appeals@cde.ca.gov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p.org/about/caa/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089" y="1358900"/>
            <a:ext cx="8348911" cy="16956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California Alternate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Coordinator Training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500" y="4756368"/>
            <a:ext cx="5905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2016</a:t>
            </a:r>
            <a:endParaRPr lang="en-US" sz="2200" dirty="0" smtClean="0"/>
          </a:p>
          <a:p>
            <a:pPr algn="ctr"/>
            <a:r>
              <a:rPr lang="en-US" sz="2200" dirty="0" smtClean="0"/>
              <a:t>Presented by </a:t>
            </a:r>
          </a:p>
          <a:p>
            <a:pPr algn="ctr"/>
            <a:r>
              <a:rPr lang="en-US" sz="2200" b="1" dirty="0" smtClean="0"/>
              <a:t>Melody Hartman-</a:t>
            </a:r>
            <a:r>
              <a:rPr lang="en-US" sz="2200" b="1" dirty="0" err="1" smtClean="0"/>
              <a:t>Palmero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Assessment, Research &amp; Evaluation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6" y="5650244"/>
            <a:ext cx="1229222" cy="110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6" y="272375"/>
            <a:ext cx="1858126" cy="8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Overview: </a:t>
            </a:r>
            <a:r>
              <a:rPr lang="en-US" dirty="0" smtClean="0"/>
              <a:t>Multistage Design</a:t>
            </a:r>
            <a:endParaRPr lang="en-US" b="1" dirty="0"/>
          </a:p>
        </p:txBody>
      </p:sp>
      <p:grpSp>
        <p:nvGrpSpPr>
          <p:cNvPr id="19" name="Group 1"/>
          <p:cNvGrpSpPr/>
          <p:nvPr/>
        </p:nvGrpSpPr>
        <p:grpSpPr>
          <a:xfrm>
            <a:off x="893852" y="1747525"/>
            <a:ext cx="7119990" cy="3271607"/>
            <a:chOff x="893852" y="2153928"/>
            <a:chExt cx="7119990" cy="3271607"/>
          </a:xfrm>
        </p:grpSpPr>
        <p:sp>
          <p:nvSpPr>
            <p:cNvPr id="17" name="Rectangle 2"/>
            <p:cNvSpPr/>
            <p:nvPr/>
          </p:nvSpPr>
          <p:spPr>
            <a:xfrm>
              <a:off x="6203877" y="2967463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2, T1 </a:t>
              </a:r>
            </a:p>
            <a:p>
              <a:pPr algn="ctr"/>
              <a:r>
                <a:rPr lang="en-US" sz="1400" dirty="0" smtClean="0"/>
                <a:t>(Items 22–27)</a:t>
              </a:r>
            </a:p>
          </p:txBody>
        </p:sp>
        <p:sp>
          <p:nvSpPr>
            <p:cNvPr id="22" name="Rectangle 3"/>
            <p:cNvSpPr/>
            <p:nvPr/>
          </p:nvSpPr>
          <p:spPr>
            <a:xfrm>
              <a:off x="6203876" y="3918108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2, T2</a:t>
              </a:r>
            </a:p>
            <a:p>
              <a:pPr algn="ctr"/>
              <a:r>
                <a:rPr lang="en-US" sz="1400" dirty="0" smtClean="0"/>
                <a:t>(Items 22–27</a:t>
              </a:r>
              <a:r>
                <a:rPr lang="en-US" sz="1400" dirty="0"/>
                <a:t>)</a:t>
              </a:r>
              <a:endParaRPr lang="en-US" sz="1400" dirty="0" smtClean="0"/>
            </a:p>
          </p:txBody>
        </p:sp>
        <p:sp>
          <p:nvSpPr>
            <p:cNvPr id="23" name="Rectangle 6"/>
            <p:cNvSpPr/>
            <p:nvPr/>
          </p:nvSpPr>
          <p:spPr>
            <a:xfrm>
              <a:off x="6203875" y="4807811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2, T3</a:t>
              </a:r>
            </a:p>
            <a:p>
              <a:pPr algn="ctr"/>
              <a:r>
                <a:rPr lang="en-US" sz="1400" dirty="0" smtClean="0"/>
                <a:t>(Items 22–27</a:t>
              </a:r>
              <a:r>
                <a:rPr lang="en-US" sz="1400" dirty="0"/>
                <a:t>)</a:t>
              </a:r>
              <a:endParaRPr lang="en-US" sz="1400" dirty="0" smtClean="0"/>
            </a:p>
          </p:txBody>
        </p:sp>
        <p:cxnSp>
          <p:nvCxnSpPr>
            <p:cNvPr id="26" name="Straight Arrow Connector 7"/>
            <p:cNvCxnSpPr>
              <a:endCxn id="17" idx="1"/>
            </p:cNvCxnSpPr>
            <p:nvPr/>
          </p:nvCxnSpPr>
          <p:spPr>
            <a:xfrm flipV="1">
              <a:off x="5095982" y="3276325"/>
              <a:ext cx="1107895" cy="786415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9"/>
            <p:cNvCxnSpPr/>
            <p:nvPr/>
          </p:nvCxnSpPr>
          <p:spPr>
            <a:xfrm flipV="1">
              <a:off x="5095982" y="4165326"/>
              <a:ext cx="1107894" cy="7576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2"/>
            <p:cNvCxnSpPr/>
            <p:nvPr/>
          </p:nvCxnSpPr>
          <p:spPr>
            <a:xfrm>
              <a:off x="5094204" y="4304797"/>
              <a:ext cx="1109671" cy="811876"/>
            </a:xfrm>
            <a:prstGeom prst="straightConnector1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3"/>
            <p:cNvCxnSpPr/>
            <p:nvPr/>
          </p:nvCxnSpPr>
          <p:spPr>
            <a:xfrm flipV="1">
              <a:off x="2847720" y="3345709"/>
              <a:ext cx="460559" cy="1"/>
            </a:xfrm>
            <a:prstGeom prst="straightConnector1">
              <a:avLst/>
            </a:prstGeom>
            <a:ln w="63500">
              <a:solidFill>
                <a:schemeClr val="accent4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14"/>
            <p:cNvSpPr/>
            <p:nvPr/>
          </p:nvSpPr>
          <p:spPr>
            <a:xfrm>
              <a:off x="893852" y="2967463"/>
              <a:ext cx="1953868" cy="1337334"/>
            </a:xfrm>
            <a:prstGeom prst="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Survey of Student Characteristics</a:t>
              </a:r>
              <a:r>
                <a:rPr lang="en-US" sz="1600" b="1" dirty="0" smtClean="0"/>
                <a:t> </a:t>
              </a:r>
              <a:r>
                <a:rPr lang="en-US" sz="1400" dirty="0" smtClean="0"/>
                <a:t>(Completed only </a:t>
              </a:r>
              <a:r>
                <a:rPr lang="en-US" sz="1400" b="1" dirty="0" smtClean="0"/>
                <a:t>once</a:t>
              </a:r>
              <a:r>
                <a:rPr lang="en-US" sz="1400" dirty="0" smtClean="0"/>
                <a:t> per student)</a:t>
              </a:r>
              <a:endParaRPr lang="en-US" sz="1400" dirty="0"/>
            </a:p>
          </p:txBody>
        </p:sp>
        <p:sp>
          <p:nvSpPr>
            <p:cNvPr id="12" name="Rectangle 15"/>
            <p:cNvSpPr/>
            <p:nvPr/>
          </p:nvSpPr>
          <p:spPr>
            <a:xfrm>
              <a:off x="3308279" y="2967464"/>
              <a:ext cx="1787703" cy="1689204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1A* </a:t>
              </a:r>
              <a:r>
                <a:rPr lang="en-US" sz="1400" dirty="0" smtClean="0"/>
                <a:t>(Items 1–11)</a:t>
              </a:r>
            </a:p>
            <a:p>
              <a:pPr algn="ctr"/>
              <a:endParaRPr lang="en-US" sz="1000" dirty="0"/>
            </a:p>
            <a:p>
              <a:pPr algn="ctr"/>
              <a:endParaRPr lang="en-US" sz="1000" dirty="0" smtClean="0"/>
            </a:p>
            <a:p>
              <a:pPr algn="ctr"/>
              <a:r>
                <a:rPr lang="en-US" b="1" dirty="0" smtClean="0"/>
                <a:t>Stage 1B</a:t>
              </a:r>
              <a:endParaRPr lang="en-US" b="1" dirty="0"/>
            </a:p>
            <a:p>
              <a:pPr algn="ctr"/>
              <a:r>
                <a:rPr lang="en-US" sz="1400" dirty="0"/>
                <a:t>(Items </a:t>
              </a:r>
              <a:r>
                <a:rPr lang="en-US" sz="1400" dirty="0" smtClean="0"/>
                <a:t>12–21) </a:t>
              </a:r>
              <a:endParaRPr lang="en-US" sz="1400" dirty="0"/>
            </a:p>
          </p:txBody>
        </p:sp>
        <p:cxnSp>
          <p:nvCxnSpPr>
            <p:cNvPr id="6" name="Straight Arrow Connector 20"/>
            <p:cNvCxnSpPr/>
            <p:nvPr/>
          </p:nvCxnSpPr>
          <p:spPr>
            <a:xfrm flipV="1">
              <a:off x="5154032" y="3154680"/>
              <a:ext cx="1049843" cy="12099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/>
            <p:cNvSpPr/>
            <p:nvPr/>
          </p:nvSpPr>
          <p:spPr>
            <a:xfrm>
              <a:off x="893852" y="2475887"/>
              <a:ext cx="1953869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Berlin Sans FB Demi" panose="020E0802020502020306" pitchFamily="34" charset="0"/>
                </a:rPr>
                <a:t>START WITH</a:t>
              </a:r>
              <a:endParaRPr 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endParaRPr>
            </a:p>
          </p:txBody>
        </p:sp>
        <p:cxnSp>
          <p:nvCxnSpPr>
            <p:cNvPr id="11" name="Straight Connector 24"/>
            <p:cNvCxnSpPr>
              <a:stCxn id="12" idx="1"/>
              <a:endCxn id="12" idx="3"/>
            </p:cNvCxnSpPr>
            <p:nvPr/>
          </p:nvCxnSpPr>
          <p:spPr>
            <a:xfrm>
              <a:off x="3308279" y="3812066"/>
              <a:ext cx="1787703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6"/>
            <p:cNvCxnSpPr/>
            <p:nvPr/>
          </p:nvCxnSpPr>
          <p:spPr>
            <a:xfrm>
              <a:off x="4192071" y="3655104"/>
              <a:ext cx="10060" cy="364711"/>
            </a:xfrm>
            <a:prstGeom prst="straightConnector1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9"/>
            <p:cNvSpPr/>
            <p:nvPr/>
          </p:nvSpPr>
          <p:spPr>
            <a:xfrm>
              <a:off x="3310463" y="216008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Berlin Sans FB Demi" panose="020E0802020502020306" pitchFamily="34" charset="0"/>
                </a:rPr>
                <a:t>STAGE 1</a:t>
              </a:r>
              <a:endParaRPr lang="en-US" sz="22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29" name="Oval 30"/>
            <p:cNvSpPr/>
            <p:nvPr/>
          </p:nvSpPr>
          <p:spPr>
            <a:xfrm>
              <a:off x="6203875" y="215392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Berlin Sans FB Demi" panose="020E0802020502020306" pitchFamily="34" charset="0"/>
                </a:rPr>
                <a:t>STAGE 2</a:t>
              </a:r>
              <a:endParaRPr lang="en-US" sz="2200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0164" y="4565894"/>
            <a:ext cx="5530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*Some students will be routed automatically from </a:t>
            </a:r>
            <a:r>
              <a:rPr lang="en-US" sz="2000" b="1" dirty="0"/>
              <a:t>Stage 1A</a:t>
            </a:r>
            <a:r>
              <a:rPr lang="en-US" sz="2000" dirty="0"/>
              <a:t> to </a:t>
            </a:r>
            <a:r>
              <a:rPr lang="en-US" sz="2000" b="1" dirty="0"/>
              <a:t>Stage </a:t>
            </a:r>
            <a:r>
              <a:rPr lang="en-US" sz="2000" b="1" dirty="0" smtClean="0"/>
              <a:t>2, </a:t>
            </a:r>
            <a:r>
              <a:rPr lang="en-US" sz="2000" b="1" dirty="0"/>
              <a:t>T1</a:t>
            </a:r>
            <a:r>
              <a:rPr lang="en-US" sz="2000" dirty="0"/>
              <a:t>. However, most students will complete both Stage 1A and Stage 1B before proceeding to one of three Stage 2 sections.</a:t>
            </a:r>
          </a:p>
        </p:txBody>
      </p:sp>
    </p:spTree>
    <p:extLst>
      <p:ext uri="{BB962C8B-B14F-4D97-AF65-F5344CB8AC3E}">
        <p14:creationId xmlns:p14="http://schemas.microsoft.com/office/powerpoint/2010/main" val="8200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45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en-US" sz="2400" dirty="0" smtClean="0">
                <a:cs typeface="Arial" panose="020B0604020202020204" pitchFamily="34" charset="0"/>
              </a:rPr>
              <a:t>CAASPPSupport@scusd.edu</a:t>
            </a:r>
            <a:r>
              <a:rPr lang="en-US" altLang="en-US" dirty="0" smtClean="0">
                <a:cs typeface="Arial" panose="020B0604020202020204" pitchFamily="34" charset="0"/>
              </a:rPr>
              <a:t>  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95428"/>
            <a:ext cx="3200399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32872"/>
            <a:ext cx="7734300" cy="64008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56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</a:t>
            </a:r>
            <a:r>
              <a:rPr lang="en-US" dirty="0" smtClean="0"/>
              <a:t>2016 CAA </a:t>
            </a:r>
            <a:br>
              <a:rPr lang="en-US" dirty="0" smtClean="0"/>
            </a:br>
            <a:r>
              <a:rPr lang="en-US" dirty="0" smtClean="0"/>
              <a:t>Testing </a:t>
            </a:r>
            <a:r>
              <a:rPr lang="en-US" dirty="0"/>
              <a:t>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774"/>
            <a:ext cx="7670800" cy="42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testing </a:t>
            </a:r>
            <a:r>
              <a:rPr lang="en-US" sz="2400" dirty="0"/>
              <a:t>window </a:t>
            </a:r>
            <a:r>
              <a:rPr lang="en-US" sz="2400" dirty="0" smtClean="0"/>
              <a:t>for the CAAs is </a:t>
            </a:r>
            <a:r>
              <a:rPr lang="en-US" sz="2400" b="1" dirty="0"/>
              <a:t>April </a:t>
            </a:r>
            <a:r>
              <a:rPr lang="en-US" sz="2400" b="1" dirty="0" smtClean="0"/>
              <a:t>11 </a:t>
            </a:r>
            <a:r>
              <a:rPr lang="en-US" sz="2400" dirty="0"/>
              <a:t>through </a:t>
            </a:r>
            <a:r>
              <a:rPr lang="en-US" sz="2400" b="1" dirty="0"/>
              <a:t>June </a:t>
            </a:r>
            <a:r>
              <a:rPr lang="en-US" sz="2400" b="1" dirty="0" smtClean="0"/>
              <a:t>17, 2016 </a:t>
            </a:r>
            <a:r>
              <a:rPr lang="en-US" sz="2400" dirty="0" smtClean="0"/>
              <a:t>for all LEAs</a:t>
            </a:r>
            <a:r>
              <a:rPr lang="en-US" sz="2400" b="1" dirty="0" smtClean="0"/>
              <a:t>:</a:t>
            </a:r>
            <a:endParaRPr lang="en-US" sz="2200" dirty="0" smtClean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Scheduling within this window is according to local preference.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LEAs are not required to inform ETS or CDE of their testing schedule.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All testing must take place within the window.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Starting in 2017, the CAA testing window will merge with the Smarter Balanced Summative Assessment window.</a:t>
            </a:r>
          </a:p>
        </p:txBody>
      </p:sp>
    </p:spTree>
    <p:extLst>
      <p:ext uri="{BB962C8B-B14F-4D97-AF65-F5344CB8AC3E}">
        <p14:creationId xmlns:p14="http://schemas.microsoft.com/office/powerpoint/2010/main" val="19415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Student </a:t>
            </a:r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0999"/>
            <a:ext cx="7683500" cy="4711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student is eligible to take the CAAs if: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400" dirty="0" smtClean="0"/>
              <a:t>The IEP team designates the use of an alternate assessment</a:t>
            </a:r>
          </a:p>
          <a:p>
            <a:pPr marL="457200" lvl="1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dirty="0" smtClean="0"/>
              <a:t>The CDE recommends </a:t>
            </a:r>
            <a:r>
              <a:rPr lang="en-US" dirty="0"/>
              <a:t>I</a:t>
            </a:r>
            <a:r>
              <a:rPr lang="en-US" dirty="0" smtClean="0"/>
              <a:t>EP teams base their decisions on the use of an alternate assessment on the following:</a:t>
            </a:r>
          </a:p>
          <a:p>
            <a:pPr marL="922338" lvl="1" indent="-465138">
              <a:buFont typeface="+mj-lt"/>
              <a:buAutoNum type="arabicPeriod"/>
              <a:tabLst>
                <a:tab pos="465138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student has a significant cognitive disability</a:t>
            </a:r>
            <a:r>
              <a:rPr lang="en-US" sz="2200" dirty="0" smtClean="0"/>
              <a:t>.</a:t>
            </a:r>
          </a:p>
          <a:p>
            <a:pPr marL="922338" lvl="1" indent="-465138">
              <a:buFont typeface="+mj-lt"/>
              <a:buAutoNum type="arabicPeriod"/>
              <a:tabLst>
                <a:tab pos="465138" algn="l"/>
              </a:tabLst>
            </a:pPr>
            <a:r>
              <a:rPr lang="en-US" sz="2200" dirty="0"/>
              <a:t>The student is learning content derived from the </a:t>
            </a:r>
            <a:r>
              <a:rPr lang="en-US" sz="2200" dirty="0" smtClean="0"/>
              <a:t>CCSS. </a:t>
            </a:r>
            <a:endParaRPr lang="en-US" sz="2200" dirty="0"/>
          </a:p>
          <a:p>
            <a:pPr marL="922338" lvl="1" indent="-465138">
              <a:spcAft>
                <a:spcPts val="600"/>
              </a:spcAft>
              <a:buFont typeface="+mj-lt"/>
              <a:buAutoNum type="arabicPeriod"/>
              <a:tabLst>
                <a:tab pos="465138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student requires extensive direct individualized instruction and substantial supports to achieve measurable gains in the curriculum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Student Participation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students who are eligible to take the CAAs are required to participate.</a:t>
            </a:r>
            <a:endParaRPr lang="en-US" dirty="0"/>
          </a:p>
          <a:p>
            <a:pPr marL="914400" lvl="2" indent="-449263">
              <a:buFont typeface="Arial" panose="020B0604020202020204" pitchFamily="34" charset="0"/>
              <a:buChar char="−"/>
            </a:pPr>
            <a:r>
              <a:rPr lang="en-US" sz="2400" dirty="0"/>
              <a:t>S</a:t>
            </a:r>
            <a:r>
              <a:rPr lang="en-US" sz="2400" dirty="0" smtClean="0"/>
              <a:t>tudents </a:t>
            </a:r>
            <a:r>
              <a:rPr lang="en-US" sz="2400" dirty="0"/>
              <a:t>in </a:t>
            </a:r>
            <a:r>
              <a:rPr lang="en-US" sz="2400" dirty="0" smtClean="0"/>
              <a:t>ungraded </a:t>
            </a:r>
            <a:r>
              <a:rPr lang="en-US" sz="2400" dirty="0"/>
              <a:t>programs </a:t>
            </a:r>
            <a:r>
              <a:rPr lang="en-US" sz="2400" dirty="0" smtClean="0"/>
              <a:t>must be assigned grade levels. 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600" dirty="0" smtClean="0"/>
              <a:t>All </a:t>
            </a:r>
            <a:r>
              <a:rPr lang="en-US" sz="2600" dirty="0"/>
              <a:t>students who are eligible to take the </a:t>
            </a:r>
            <a:r>
              <a:rPr lang="en-US" sz="2600" dirty="0" smtClean="0"/>
              <a:t>CAAs and are enrolled in/assigned to grades 5, 8, or 10 will take the CAPA for Science.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6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Test Administration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76399"/>
            <a:ext cx="7620000" cy="43603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CAAs are administered </a:t>
            </a:r>
            <a:r>
              <a:rPr lang="en-US" sz="2400" dirty="0"/>
              <a:t>online </a:t>
            </a:r>
            <a:r>
              <a:rPr lang="en-US" sz="2400" dirty="0" smtClean="0"/>
              <a:t>only; there are no paper versions.</a:t>
            </a:r>
          </a:p>
          <a:p>
            <a:r>
              <a:rPr lang="en-US" sz="2400" dirty="0" smtClean="0"/>
              <a:t>They are administered one-on-one by a test examiner.</a:t>
            </a:r>
          </a:p>
          <a:p>
            <a:r>
              <a:rPr lang="en-US" sz="2400" dirty="0" smtClean="0"/>
              <a:t>CAA administration </a:t>
            </a:r>
            <a:r>
              <a:rPr lang="en-US" sz="2400" dirty="0"/>
              <a:t>r</a:t>
            </a:r>
            <a:r>
              <a:rPr lang="en-US" sz="2400" dirty="0" smtClean="0"/>
              <a:t>equires </a:t>
            </a:r>
            <a:r>
              <a:rPr lang="en-US" sz="2400" dirty="0"/>
              <a:t>two Internet-connected devices: </a:t>
            </a:r>
            <a:endParaRPr lang="en-US" sz="2400" dirty="0" smtClean="0"/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tudent </a:t>
            </a:r>
            <a:r>
              <a:rPr lang="en-US" sz="2200" dirty="0"/>
              <a:t>testing device </a:t>
            </a:r>
            <a:endParaRPr lang="en-US" sz="2200" dirty="0" smtClean="0"/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est </a:t>
            </a:r>
            <a:r>
              <a:rPr lang="en-US" sz="2200" dirty="0"/>
              <a:t>examiner </a:t>
            </a:r>
            <a:r>
              <a:rPr lang="en-US" sz="2200" dirty="0" smtClean="0"/>
              <a:t>device</a:t>
            </a:r>
          </a:p>
          <a:p>
            <a:r>
              <a:rPr lang="en-US" sz="2400" dirty="0" smtClean="0"/>
              <a:t>A CAASPP secure browser must be installed on student testing devices.</a:t>
            </a:r>
          </a:p>
          <a:p>
            <a:r>
              <a:rPr lang="en-US" sz="2400" dirty="0"/>
              <a:t>Test examiners must use the proper </a:t>
            </a:r>
            <a:r>
              <a:rPr lang="en-US" sz="2400" dirty="0" smtClean="0"/>
              <a:t>grade- </a:t>
            </a:r>
            <a:r>
              <a:rPr lang="en-US" sz="2400" dirty="0"/>
              <a:t>and version-specific </a:t>
            </a:r>
            <a:r>
              <a:rPr lang="en-US" sz="2400" i="1" dirty="0"/>
              <a:t>Directions for Administration (DFA</a:t>
            </a:r>
            <a:r>
              <a:rPr lang="en-US" sz="2400" i="1" dirty="0" smtClean="0"/>
              <a:t>)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200" i="1" dirty="0" smtClean="0"/>
              <a:t>DFAs </a:t>
            </a:r>
            <a:r>
              <a:rPr lang="en-US" sz="2200" dirty="0"/>
              <a:t>m</a:t>
            </a:r>
            <a:r>
              <a:rPr lang="en-US" sz="2200" dirty="0" smtClean="0"/>
              <a:t>ust be downloaded or printed.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1844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Overview: </a:t>
            </a:r>
            <a:r>
              <a:rPr lang="en-US" b="1" i="1" dirty="0" smtClean="0"/>
              <a:t>DFAs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</a:t>
            </a:r>
            <a:r>
              <a:rPr lang="en-US" sz="2400" i="1" dirty="0"/>
              <a:t>DFA </a:t>
            </a:r>
            <a:r>
              <a:rPr lang="en-US" sz="2400" dirty="0"/>
              <a:t>includes both content </a:t>
            </a:r>
            <a:r>
              <a:rPr lang="en-US" sz="2400" dirty="0" smtClean="0"/>
              <a:t>areas.</a:t>
            </a:r>
          </a:p>
          <a:p>
            <a:r>
              <a:rPr lang="en-US" sz="2400" i="1" dirty="0" smtClean="0"/>
              <a:t>DFAs </a:t>
            </a:r>
            <a:r>
              <a:rPr lang="en-US" sz="2400" dirty="0" smtClean="0"/>
              <a:t>are downloadable from the Test Operations Management System (TOMS). </a:t>
            </a:r>
          </a:p>
          <a:p>
            <a:r>
              <a:rPr lang="en-US" sz="2400" dirty="0" smtClean="0"/>
              <a:t>They are grade- and version-specific PDFs.</a:t>
            </a:r>
          </a:p>
          <a:p>
            <a:r>
              <a:rPr lang="en-US" sz="2400" dirty="0" smtClean="0"/>
              <a:t>Versions </a:t>
            </a:r>
            <a:r>
              <a:rPr lang="en-US" sz="2400" dirty="0"/>
              <a:t>are assigned at the school </a:t>
            </a:r>
            <a:r>
              <a:rPr lang="en-US" sz="2400" dirty="0" smtClean="0"/>
              <a:t>level.</a:t>
            </a:r>
            <a:endParaRPr lang="en-US" sz="2400" dirty="0"/>
          </a:p>
          <a:p>
            <a:pPr lvl="1"/>
            <a:r>
              <a:rPr lang="en-US" sz="2200" b="1" dirty="0" smtClean="0"/>
              <a:t>Example:</a:t>
            </a:r>
            <a:r>
              <a:rPr lang="en-US" sz="2200" dirty="0" smtClean="0"/>
              <a:t> John Doe Elementary School is assigned “Version 1” of the grade 3, 4, 5, and 6 </a:t>
            </a:r>
            <a:r>
              <a:rPr lang="en-US" sz="2200" i="1" dirty="0" smtClean="0"/>
              <a:t>CAA DFAs</a:t>
            </a:r>
            <a:r>
              <a:rPr lang="en-US" sz="2200" dirty="0" smtClean="0"/>
              <a:t>.</a:t>
            </a:r>
            <a:endParaRPr lang="en-US" sz="2200" i="1" dirty="0" smtClean="0"/>
          </a:p>
          <a:p>
            <a:pPr lvl="1"/>
            <a:r>
              <a:rPr lang="en-US" sz="2200" dirty="0" smtClean="0"/>
              <a:t>Version </a:t>
            </a:r>
            <a:r>
              <a:rPr lang="en-US" sz="2200" dirty="0"/>
              <a:t>assignments for each school </a:t>
            </a:r>
            <a:r>
              <a:rPr lang="en-US" sz="2200" dirty="0" smtClean="0"/>
              <a:t>will </a:t>
            </a:r>
            <a:r>
              <a:rPr lang="en-US" sz="2200" dirty="0"/>
              <a:t>be posted </a:t>
            </a:r>
            <a:r>
              <a:rPr lang="en-US" sz="2200" dirty="0" smtClean="0"/>
              <a:t>at </a:t>
            </a:r>
            <a:r>
              <a:rPr lang="en-US" sz="2200" dirty="0" smtClean="0">
                <a:hlinkClick r:id="rId3"/>
              </a:rPr>
              <a:t>http://www.caaspp.org/</a:t>
            </a:r>
            <a:r>
              <a:rPr lang="en-US" sz="2200" dirty="0" smtClean="0"/>
              <a:t> in </a:t>
            </a:r>
            <a:r>
              <a:rPr lang="en-US" sz="2200" dirty="0"/>
              <a:t>late </a:t>
            </a:r>
            <a:r>
              <a:rPr lang="en-US" sz="2200" dirty="0" smtClean="0"/>
              <a:t>March.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21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pic>
        <p:nvPicPr>
          <p:cNvPr id="3074" name="Picture 2" descr="http://www.mobile-csp.org/sites/default/files/clipart_of_people_and_puzzle_pie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58" y="2789795"/>
            <a:ext cx="3209857" cy="320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9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Roles and Responsibilities:</a:t>
            </a:r>
            <a:br>
              <a:rPr lang="en-US" dirty="0"/>
            </a:br>
            <a:r>
              <a:rPr lang="en-US" dirty="0" smtClean="0"/>
              <a:t>CAASPP Test </a:t>
            </a:r>
            <a:r>
              <a:rPr lang="en-US" dirty="0"/>
              <a:t>Site </a:t>
            </a:r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079"/>
            <a:ext cx="7696200" cy="4553147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 smtClean="0"/>
              <a:t>CAASPP test site coordinators are responsible for the following:</a:t>
            </a:r>
            <a:endParaRPr lang="en-US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Ensure that test examiners are properly trained.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certificated </a:t>
            </a:r>
            <a:r>
              <a:rPr lang="en-US" dirty="0" smtClean="0"/>
              <a:t>or licensed test examiners.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Collect </a:t>
            </a:r>
            <a:r>
              <a:rPr lang="en-US" dirty="0"/>
              <a:t>signed CAASPP Test Security Affidavits from </a:t>
            </a:r>
            <a:r>
              <a:rPr lang="en-US" dirty="0" smtClean="0"/>
              <a:t>test examiners.</a:t>
            </a:r>
            <a:endParaRPr lang="en-US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Enter test examiners </a:t>
            </a:r>
            <a:r>
              <a:rPr lang="en-US" dirty="0"/>
              <a:t>into </a:t>
            </a:r>
            <a:r>
              <a:rPr lang="en-US" dirty="0" smtClean="0"/>
              <a:t>TOMS.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/>
              <a:t>and/or </a:t>
            </a:r>
            <a:r>
              <a:rPr lang="en-US" dirty="0" smtClean="0"/>
              <a:t>verify accessibility resources in the Test </a:t>
            </a:r>
            <a:r>
              <a:rPr lang="en-US" dirty="0"/>
              <a:t>S</a:t>
            </a:r>
            <a:r>
              <a:rPr lang="en-US" dirty="0" smtClean="0"/>
              <a:t>ettings and Unlisted </a:t>
            </a:r>
            <a:r>
              <a:rPr lang="en-US" dirty="0"/>
              <a:t>R</a:t>
            </a:r>
            <a:r>
              <a:rPr lang="en-US" dirty="0" smtClean="0"/>
              <a:t>esources tab in TOMS for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7960"/>
          </a:xfrm>
        </p:spPr>
        <p:txBody>
          <a:bodyPr>
            <a:normAutofit fontScale="90000"/>
          </a:bodyPr>
          <a:lstStyle/>
          <a:p>
            <a:r>
              <a:rPr lang="en-US" dirty="0"/>
              <a:t>Roles and Responsibilities: </a:t>
            </a:r>
            <a:br>
              <a:rPr lang="en-US" dirty="0"/>
            </a:br>
            <a:r>
              <a:rPr lang="en-US" dirty="0" smtClean="0"/>
              <a:t>CAASPP Test </a:t>
            </a:r>
            <a:r>
              <a:rPr lang="en-US" dirty="0"/>
              <a:t>Site Coordinator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336"/>
            <a:ext cx="7658100" cy="4091233"/>
          </a:xfrm>
        </p:spPr>
        <p:txBody>
          <a:bodyPr>
            <a:noAutofit/>
          </a:bodyPr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 smtClean="0"/>
              <a:t>CAASPP test site coordinator responsibilities (cont.):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Create testing </a:t>
            </a:r>
            <a:r>
              <a:rPr lang="en-US" sz="2200" dirty="0"/>
              <a:t>schedules and procedures for the </a:t>
            </a:r>
            <a:r>
              <a:rPr lang="en-US" sz="2200" dirty="0" smtClean="0"/>
              <a:t>school.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Work </a:t>
            </a:r>
            <a:r>
              <a:rPr lang="en-US" sz="2200" dirty="0"/>
              <a:t>with technology staff to </a:t>
            </a:r>
            <a:r>
              <a:rPr lang="en-US" sz="2200" dirty="0" smtClean="0"/>
              <a:t>set up technology infrastructure.</a:t>
            </a:r>
            <a:endParaRPr lang="en-US" sz="2200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Coordinate with test examiners to ensure that all assessments are administered.</a:t>
            </a:r>
            <a:endParaRPr lang="en-US" sz="2200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Mitigate </a:t>
            </a:r>
            <a:r>
              <a:rPr lang="en-US" sz="2200" dirty="0"/>
              <a:t>and </a:t>
            </a:r>
            <a:r>
              <a:rPr lang="en-US" sz="2200" dirty="0" smtClean="0"/>
              <a:t>report </a:t>
            </a:r>
            <a:r>
              <a:rPr lang="en-US" sz="2200" dirty="0"/>
              <a:t>all test security </a:t>
            </a:r>
            <a:r>
              <a:rPr lang="en-US" sz="2200" dirty="0" smtClean="0"/>
              <a:t>incidents.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Securely destroy all secure test materials (i.e., </a:t>
            </a:r>
            <a:r>
              <a:rPr lang="en-US" sz="2200" i="1" dirty="0" smtClean="0"/>
              <a:t>DFAs</a:t>
            </a:r>
            <a:r>
              <a:rPr lang="en-US" sz="2200" dirty="0" smtClean="0"/>
              <a:t>, print-on-demand materials).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02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Roles and Responsibilities: </a:t>
            </a:r>
            <a:br>
              <a:rPr lang="en-US" dirty="0"/>
            </a:br>
            <a:r>
              <a:rPr lang="en-US" dirty="0" smtClean="0"/>
              <a:t>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932493"/>
            <a:ext cx="7708900" cy="4355185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400" dirty="0"/>
              <a:t>T</a:t>
            </a:r>
            <a:r>
              <a:rPr lang="en-US" sz="2400" dirty="0" smtClean="0"/>
              <a:t>est examiners:</a:t>
            </a:r>
            <a:endParaRPr lang="en-US" sz="2400" dirty="0"/>
          </a:p>
          <a:p>
            <a:pPr marL="452438" lvl="1" indent="-4524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Are trained by the LEA and/or view </a:t>
            </a:r>
            <a:r>
              <a:rPr lang="en-US" sz="2200" dirty="0"/>
              <a:t>the test administration tutorial, print the certificate, and submit it to the LEA</a:t>
            </a:r>
            <a:r>
              <a:rPr lang="en-US" sz="2200" dirty="0" smtClean="0"/>
              <a:t>.</a:t>
            </a:r>
          </a:p>
          <a:p>
            <a:pPr marL="452438" lvl="1" indent="-4524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Read and submit the CAASPP Test Security Affidavit.</a:t>
            </a:r>
          </a:p>
          <a:p>
            <a:pPr marL="452438" lvl="1" indent="-4524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Ensure the student’s accessibility resources in TOMS is consistent with his/her IEP.</a:t>
            </a:r>
            <a:endParaRPr lang="en-US" sz="2200" strike="sngStrike" dirty="0" smtClean="0"/>
          </a:p>
          <a:p>
            <a:pPr marL="914400" lvl="2" indent="-449263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sz="2000" b="1" dirty="0" smtClean="0"/>
              <a:t>Note: </a:t>
            </a:r>
            <a:r>
              <a:rPr lang="en-US" sz="2000" dirty="0" smtClean="0"/>
              <a:t>LEA CAASPP coordinators may provide test examiners with temporary site coordinator-level access to TOMS; otherwise, LEA CAASPP coordinators or CAASPP test site coordinators will have to enter all accessibility resources into TOMS for the test examiner.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45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Today’s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787"/>
            <a:ext cx="7886700" cy="4552564"/>
          </a:xfrm>
        </p:spPr>
        <p:txBody>
          <a:bodyPr>
            <a:noAutofit/>
          </a:bodyPr>
          <a:lstStyle/>
          <a:p>
            <a:r>
              <a:rPr lang="en-US" dirty="0"/>
              <a:t>Provide background information on the California Alternate Assessments (CAAs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/>
              <a:t>Provide instruction on:</a:t>
            </a:r>
          </a:p>
          <a:p>
            <a:pPr lvl="1"/>
            <a:r>
              <a:rPr lang="en-US" dirty="0"/>
              <a:t>How to prepare for the CAA administration</a:t>
            </a:r>
          </a:p>
          <a:p>
            <a:pPr lvl="1"/>
            <a:r>
              <a:rPr lang="en-US" dirty="0"/>
              <a:t>How to administer </a:t>
            </a:r>
            <a:r>
              <a:rPr lang="en-US" dirty="0" smtClean="0"/>
              <a:t>the CAAs </a:t>
            </a:r>
            <a:endParaRPr lang="en-US" dirty="0"/>
          </a:p>
          <a:p>
            <a:pPr lvl="1"/>
            <a:r>
              <a:rPr lang="en-US" dirty="0"/>
              <a:t>How to train others to administer </a:t>
            </a:r>
            <a:r>
              <a:rPr lang="en-US" dirty="0" smtClean="0"/>
              <a:t>the CAAs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Roles and Responsibilities:</a:t>
            </a:r>
            <a:br>
              <a:rPr lang="en-US" dirty="0" smtClean="0"/>
            </a:br>
            <a:r>
              <a:rPr lang="en-US" dirty="0" smtClean="0"/>
              <a:t>Test Examiner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214"/>
            <a:ext cx="7683500" cy="4445786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400" dirty="0" smtClean="0"/>
              <a:t>Test examiners (cont.):</a:t>
            </a:r>
            <a:endParaRPr lang="en-US" sz="2400" b="1" dirty="0" smtClean="0"/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Download </a:t>
            </a:r>
            <a:r>
              <a:rPr lang="en-US" sz="2200" i="1" dirty="0" smtClean="0"/>
              <a:t>DFAs </a:t>
            </a:r>
            <a:r>
              <a:rPr lang="en-US" sz="2200" dirty="0" smtClean="0"/>
              <a:t>from TOMS. 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Read the </a:t>
            </a:r>
            <a:r>
              <a:rPr lang="en-US" sz="2200" i="1" dirty="0" smtClean="0"/>
              <a:t>DFAs</a:t>
            </a:r>
            <a:r>
              <a:rPr lang="en-US" sz="2200" dirty="0" smtClean="0"/>
              <a:t> before testing.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Complete the Survey of Student Characteristics (SSC) for each student.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Conduct a Student Response Check (SRC) for each student.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Administer the tests.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Securely destroy all secure testing materials.</a:t>
            </a:r>
          </a:p>
        </p:txBody>
      </p:sp>
    </p:spTree>
    <p:extLst>
      <p:ext uri="{BB962C8B-B14F-4D97-AF65-F5344CB8AC3E}">
        <p14:creationId xmlns:p14="http://schemas.microsoft.com/office/powerpoint/2010/main" val="8441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9352"/>
            <a:ext cx="7772400" cy="1470025"/>
          </a:xfrm>
        </p:spPr>
        <p:txBody>
          <a:bodyPr/>
          <a:lstStyle/>
          <a:p>
            <a:r>
              <a:rPr lang="en-US" dirty="0" smtClean="0"/>
              <a:t>Preparing for Test Administration</a:t>
            </a:r>
            <a:endParaRPr lang="en-US" dirty="0"/>
          </a:p>
        </p:txBody>
      </p:sp>
      <p:pic>
        <p:nvPicPr>
          <p:cNvPr id="4098" name="Picture 2" descr="http://www.aamu.edu/Admissions/UndergraduateAdmissions/Documents/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13" y="2896868"/>
            <a:ext cx="3968584" cy="297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83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Registering Students for the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96200" cy="47998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Students must be registered </a:t>
            </a:r>
            <a:r>
              <a:rPr lang="en-US" sz="2200" dirty="0"/>
              <a:t>in TOMS for </a:t>
            </a:r>
            <a:r>
              <a:rPr lang="en-US" sz="2200" dirty="0" smtClean="0"/>
              <a:t>the CAAs one of two ways:</a:t>
            </a:r>
          </a:p>
          <a:p>
            <a:pPr marL="914400" lvl="2" indent="-449263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Via the user interface (one student at a time) OR</a:t>
            </a:r>
          </a:p>
          <a:p>
            <a:pPr marL="914400" lvl="2" indent="-449263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Through spreadsheet template upload (multiple students)</a:t>
            </a:r>
          </a:p>
          <a:p>
            <a:r>
              <a:rPr lang="en-US" sz="2200" dirty="0"/>
              <a:t>TOMS </a:t>
            </a:r>
            <a:r>
              <a:rPr lang="en-US" sz="2200" b="1" dirty="0"/>
              <a:t>will not </a:t>
            </a:r>
            <a:r>
              <a:rPr lang="en-US" sz="2200" dirty="0"/>
              <a:t>process </a:t>
            </a:r>
            <a:r>
              <a:rPr lang="en-US" sz="2200" dirty="0" smtClean="0"/>
              <a:t>CAA registration </a:t>
            </a:r>
            <a:r>
              <a:rPr lang="en-US" sz="2200" dirty="0"/>
              <a:t>if the student </a:t>
            </a:r>
            <a:r>
              <a:rPr lang="en-US" sz="2200" b="1" dirty="0"/>
              <a:t>does not </a:t>
            </a:r>
            <a:r>
              <a:rPr lang="en-US" sz="2200" dirty="0"/>
              <a:t>have an IEP in CALPADS (IDEA indicator and a primary disability code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Students </a:t>
            </a:r>
            <a:r>
              <a:rPr lang="en-US" sz="2200" dirty="0"/>
              <a:t>must be </a:t>
            </a:r>
            <a:r>
              <a:rPr lang="en-US" sz="2200" dirty="0" smtClean="0"/>
              <a:t>assigned a grade in CALPADS. </a:t>
            </a:r>
            <a:endParaRPr lang="en-US" sz="2200" dirty="0"/>
          </a:p>
          <a:p>
            <a:pPr lvl="1"/>
            <a:r>
              <a:rPr lang="en-US" sz="2000" dirty="0" smtClean="0"/>
              <a:t>Grade levels for </a:t>
            </a:r>
            <a:r>
              <a:rPr lang="en-US" sz="2000" dirty="0"/>
              <a:t>students </a:t>
            </a:r>
            <a:r>
              <a:rPr lang="en-US" sz="2000" dirty="0" smtClean="0"/>
              <a:t>in </a:t>
            </a:r>
            <a:r>
              <a:rPr lang="en-US" sz="2000" b="1" dirty="0"/>
              <a:t>ungraded </a:t>
            </a:r>
            <a:r>
              <a:rPr lang="en-US" sz="2000" b="1" dirty="0" smtClean="0"/>
              <a:t>programs </a:t>
            </a:r>
            <a:r>
              <a:rPr lang="en-US" sz="2000" dirty="0" smtClean="0"/>
              <a:t>(UE, US or UU)</a:t>
            </a:r>
            <a:r>
              <a:rPr lang="en-US" sz="2000" b="1" dirty="0" smtClean="0"/>
              <a:t> </a:t>
            </a:r>
            <a:r>
              <a:rPr lang="en-US" sz="2000" dirty="0" smtClean="0"/>
              <a:t>are calculated </a:t>
            </a:r>
            <a:r>
              <a:rPr lang="en-US" sz="2000" dirty="0"/>
              <a:t>by subtracting </a:t>
            </a:r>
            <a:r>
              <a:rPr lang="en-US" sz="2000" dirty="0" smtClean="0"/>
              <a:t>5 from </a:t>
            </a:r>
            <a:r>
              <a:rPr lang="en-US" sz="2000" dirty="0"/>
              <a:t>their </a:t>
            </a:r>
            <a:r>
              <a:rPr lang="en-US" sz="2000" dirty="0" smtClean="0"/>
              <a:t>chronological age </a:t>
            </a:r>
            <a:r>
              <a:rPr lang="en-US" sz="2000" dirty="0"/>
              <a:t>on September 1, </a:t>
            </a:r>
            <a:r>
              <a:rPr lang="en-US" sz="2000" dirty="0" smtClean="0"/>
              <a:t>2015. For example, </a:t>
            </a: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student who was 10 years old on September 1 would be given the </a:t>
            </a:r>
            <a:r>
              <a:rPr lang="en-US" sz="2000" b="1" dirty="0"/>
              <a:t>grade </a:t>
            </a:r>
            <a:r>
              <a:rPr lang="en-US" sz="2000" b="1" dirty="0" smtClean="0"/>
              <a:t>5 </a:t>
            </a:r>
            <a:r>
              <a:rPr lang="en-US" sz="2000" dirty="0" smtClean="0"/>
              <a:t>test </a:t>
            </a:r>
            <a:r>
              <a:rPr lang="en-US" sz="2000" dirty="0"/>
              <a:t>(10 </a:t>
            </a:r>
            <a:r>
              <a:rPr lang="en-US" sz="2000" dirty="0" smtClean="0"/>
              <a:t>years – </a:t>
            </a:r>
            <a:r>
              <a:rPr lang="en-US" sz="2000" dirty="0"/>
              <a:t>5 = G</a:t>
            </a:r>
            <a:r>
              <a:rPr lang="en-US" sz="2000" dirty="0" smtClean="0"/>
              <a:t>rade 5).</a:t>
            </a:r>
          </a:p>
        </p:txBody>
      </p:sp>
    </p:spTree>
    <p:extLst>
      <p:ext uri="{BB962C8B-B14F-4D97-AF65-F5344CB8AC3E}">
        <p14:creationId xmlns:p14="http://schemas.microsoft.com/office/powerpoint/2010/main" val="24549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Registering Students for the CAAs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Register students for the CAAs before the LEA’s last day to order (see Test Admin tab in TOMS).</a:t>
            </a:r>
          </a:p>
          <a:p>
            <a:r>
              <a:rPr lang="en-US" sz="2600" b="1" dirty="0" smtClean="0"/>
              <a:t>Recommended: </a:t>
            </a:r>
            <a:r>
              <a:rPr lang="en-US" sz="2600" dirty="0" smtClean="0"/>
              <a:t>Complete registration as soon as possible so student rosters reflect the correct test assignments and to allow for IEP addendums.</a:t>
            </a:r>
          </a:p>
          <a:p>
            <a:r>
              <a:rPr lang="en-US" sz="2600" dirty="0" smtClean="0"/>
              <a:t>Register students for the correct test </a:t>
            </a:r>
            <a:r>
              <a:rPr lang="en-US" sz="2600" u="sng" dirty="0" smtClean="0"/>
              <a:t>before </a:t>
            </a:r>
            <a:r>
              <a:rPr lang="en-US" sz="2600" dirty="0" smtClean="0"/>
              <a:t>assigning accessibility resources in TOMS.</a:t>
            </a:r>
          </a:p>
        </p:txBody>
      </p:sp>
    </p:spTree>
    <p:extLst>
      <p:ext uri="{BB962C8B-B14F-4D97-AF65-F5344CB8AC3E}">
        <p14:creationId xmlns:p14="http://schemas.microsoft.com/office/powerpoint/2010/main" val="22283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Assigning Accessibility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7696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Ensure </a:t>
            </a:r>
            <a:r>
              <a:rPr lang="en-US" sz="2600" dirty="0" smtClean="0"/>
              <a:t>that accessibility </a:t>
            </a:r>
            <a:r>
              <a:rPr lang="en-US" sz="2600" dirty="0"/>
              <a:t>resources </a:t>
            </a:r>
            <a:r>
              <a:rPr lang="en-US" sz="2600" dirty="0" smtClean="0"/>
              <a:t>assigned to the student in </a:t>
            </a:r>
            <a:r>
              <a:rPr lang="en-US" sz="2600" dirty="0"/>
              <a:t>TOMS is consistent with the student’s </a:t>
            </a:r>
            <a:r>
              <a:rPr lang="en-US" sz="2600" dirty="0" smtClean="0"/>
              <a:t>IEP through one of two methods in TOMS:</a:t>
            </a:r>
            <a:endParaRPr lang="en-US" sz="2600" strike="sngStrike" dirty="0" smtClean="0"/>
          </a:p>
          <a:p>
            <a:pPr marL="457200" lvl="2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Via the user interface (one student at a time)</a:t>
            </a:r>
          </a:p>
          <a:p>
            <a:pPr marL="457200" lvl="2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Through spreadsheet </a:t>
            </a:r>
            <a:r>
              <a:rPr lang="en-US" sz="2400" dirty="0"/>
              <a:t>template </a:t>
            </a:r>
            <a:r>
              <a:rPr lang="en-US" sz="2400" dirty="0" smtClean="0"/>
              <a:t>upload (multiple)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2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Assigning Accessibility Resources (cont.)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809946"/>
            <a:ext cx="7658100" cy="43622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unlisted resources, request review and approval by </a:t>
            </a:r>
            <a:r>
              <a:rPr lang="en-US" sz="2400" dirty="0"/>
              <a:t>filling out the Web form in the </a:t>
            </a:r>
            <a:r>
              <a:rPr lang="en-US" sz="2400" dirty="0" smtClean="0"/>
              <a:t>Unlisted Resources </a:t>
            </a:r>
            <a:r>
              <a:rPr lang="en-US" sz="2400" dirty="0"/>
              <a:t>tab </a:t>
            </a:r>
            <a:r>
              <a:rPr lang="en-US" sz="2400" dirty="0" smtClean="0"/>
              <a:t>in TOMS.</a:t>
            </a:r>
          </a:p>
          <a:p>
            <a:r>
              <a:rPr lang="en-US" sz="2400" b="1" dirty="0" smtClean="0"/>
              <a:t>Note</a:t>
            </a:r>
            <a:r>
              <a:rPr lang="en-US" sz="2400" b="1" dirty="0"/>
              <a:t>:</a:t>
            </a:r>
            <a:r>
              <a:rPr lang="en-US" sz="2400" dirty="0"/>
              <a:t> Test examiners may configure </a:t>
            </a:r>
            <a:r>
              <a:rPr lang="en-US" sz="2400" dirty="0" smtClean="0"/>
              <a:t>accessibility resources for students. For this reason, LEA </a:t>
            </a:r>
            <a:r>
              <a:rPr lang="en-US" sz="2400" dirty="0"/>
              <a:t>CAASPP coordinators may provide test examiners with temporary site coordinator-level access to TOMS; otherwise, LEA CAASPP coordinators or CAASPP test site coordinators will have to enter all accessibility resources into TOMS for the test examiner.</a:t>
            </a:r>
          </a:p>
        </p:txBody>
      </p:sp>
    </p:spTree>
    <p:extLst>
      <p:ext uri="{BB962C8B-B14F-4D97-AF65-F5344CB8AC3E}">
        <p14:creationId xmlns:p14="http://schemas.microsoft.com/office/powerpoint/2010/main" val="12464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Indicating Parent/Guardian Exemptions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parent/guardian exemptions in TOMS </a:t>
            </a:r>
            <a:r>
              <a:rPr lang="en-US" b="1" dirty="0" smtClean="0"/>
              <a:t>prior </a:t>
            </a:r>
            <a:r>
              <a:rPr lang="en-US" dirty="0" smtClean="0"/>
              <a:t>to testing.</a:t>
            </a:r>
          </a:p>
          <a:p>
            <a:r>
              <a:rPr lang="en-US" dirty="0" smtClean="0"/>
              <a:t>The Parent/Guardian Exemption (PGE) condition code can be set in </a:t>
            </a:r>
            <a:br>
              <a:rPr lang="en-US" dirty="0" smtClean="0"/>
            </a:br>
            <a:r>
              <a:rPr lang="en-US" dirty="0" smtClean="0"/>
              <a:t>the Score Status </a:t>
            </a:r>
            <a:br>
              <a:rPr lang="en-US" dirty="0" smtClean="0"/>
            </a:br>
            <a:r>
              <a:rPr lang="en-US" dirty="0" smtClean="0"/>
              <a:t>tab of the student’s</a:t>
            </a:r>
            <a:br>
              <a:rPr lang="en-US" dirty="0" smtClean="0"/>
            </a:br>
            <a:r>
              <a:rPr lang="en-US" dirty="0" smtClean="0"/>
              <a:t>profile in TOMS.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443514"/>
            <a:ext cx="4572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3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58100" cy="46355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online CAASPP assessments </a:t>
            </a:r>
            <a:r>
              <a:rPr lang="en-US" sz="2400" dirty="0" smtClean="0"/>
              <a:t>have the same </a:t>
            </a:r>
            <a:r>
              <a:rPr lang="en-US" sz="2400" dirty="0"/>
              <a:t>technological </a:t>
            </a:r>
            <a:r>
              <a:rPr lang="en-US" sz="2400" dirty="0" smtClean="0"/>
              <a:t>requirements.</a:t>
            </a:r>
          </a:p>
          <a:p>
            <a:r>
              <a:rPr lang="en-US" sz="2400" dirty="0" smtClean="0"/>
              <a:t>CAASPP secure browsers must be installed on all student testing devices:</a:t>
            </a:r>
          </a:p>
          <a:p>
            <a:pPr lvl="1"/>
            <a:r>
              <a:rPr lang="en-US" sz="2200" dirty="0" smtClean="0"/>
              <a:t>A list of supported systems, devices and browsers can be found at </a:t>
            </a:r>
            <a:r>
              <a:rPr lang="en-US" sz="2200" u="sng" dirty="0" smtClean="0">
                <a:solidFill>
                  <a:schemeClr val="tx2"/>
                </a:solidFill>
                <a:hlinkClick r:id="rId3"/>
              </a:rPr>
              <a:t>http://ca.browsers.airast.org/supported-browsers/</a:t>
            </a:r>
            <a:r>
              <a:rPr lang="en-US" sz="2200" dirty="0" smtClean="0">
                <a:solidFill>
                  <a:schemeClr val="tx2"/>
                </a:solidFill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7991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Technology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Two devices needed: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Test examiner device </a:t>
            </a:r>
          </a:p>
          <a:p>
            <a:pPr lvl="2"/>
            <a:r>
              <a:rPr lang="en-US" sz="2000" dirty="0"/>
              <a:t>Log onto the Test Administrator Interface.</a:t>
            </a:r>
          </a:p>
          <a:p>
            <a:pPr lvl="2"/>
            <a:r>
              <a:rPr lang="en-US" sz="2000" dirty="0"/>
              <a:t>Create a test session.</a:t>
            </a:r>
          </a:p>
          <a:p>
            <a:pPr lvl="2"/>
            <a:r>
              <a:rPr lang="en-US" sz="2000" dirty="0"/>
              <a:t>Display an electronic version of the DFA.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Student testing device </a:t>
            </a:r>
          </a:p>
          <a:p>
            <a:pPr lvl="2"/>
            <a:r>
              <a:rPr lang="en-US" sz="2000" dirty="0"/>
              <a:t>Log onto and take a test on the student testing interface.</a:t>
            </a:r>
          </a:p>
          <a:p>
            <a:r>
              <a:rPr lang="en-US" sz="2400" dirty="0"/>
              <a:t>Assistive </a:t>
            </a:r>
            <a:r>
              <a:rPr lang="en-US" sz="2400" dirty="0" smtClean="0"/>
              <a:t>devices are: </a:t>
            </a:r>
            <a:endParaRPr lang="en-US" sz="2400" dirty="0"/>
          </a:p>
          <a:p>
            <a:pPr lvl="1"/>
            <a:r>
              <a:rPr lang="en-US" sz="2200" dirty="0"/>
              <a:t>Identified in a student’s IEP or Section 504 </a:t>
            </a:r>
            <a:r>
              <a:rPr lang="en-US" sz="2200" dirty="0" smtClean="0"/>
              <a:t>plan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Used according to the communication and response method of each student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25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Technology (cont.)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5647" y="1573786"/>
            <a:ext cx="5826238" cy="3737080"/>
            <a:chOff x="1755647" y="1776994"/>
            <a:chExt cx="5826238" cy="3737080"/>
          </a:xfrm>
        </p:grpSpPr>
        <p:grpSp>
          <p:nvGrpSpPr>
            <p:cNvPr id="9" name="Group 8"/>
            <p:cNvGrpSpPr/>
            <p:nvPr/>
          </p:nvGrpSpPr>
          <p:grpSpPr>
            <a:xfrm>
              <a:off x="1932198" y="1776994"/>
              <a:ext cx="4988162" cy="2136643"/>
              <a:chOff x="1932198" y="1776994"/>
              <a:chExt cx="4988162" cy="2136643"/>
            </a:xfrm>
          </p:grpSpPr>
          <p:pic>
            <p:nvPicPr>
              <p:cNvPr id="2054" name="Picture 6" descr="http://www.dailyfreepsd.com/wp-content/uploads/2013/06/Globe-internet-symbol-vecto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600" y="1926668"/>
                <a:ext cx="1188426" cy="1200935"/>
              </a:xfrm>
              <a:prstGeom prst="ellipse">
                <a:avLst/>
              </a:prstGeom>
              <a:ln w="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696575" y="1906887"/>
                <a:ext cx="1364476" cy="4001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INTERNET</a:t>
                </a:r>
                <a:endParaRPr lang="en-US" sz="2000" b="1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" name="Curved Left Arrow 5"/>
              <p:cNvSpPr/>
              <p:nvPr/>
            </p:nvSpPr>
            <p:spPr>
              <a:xfrm rot="12946529">
                <a:off x="2872547" y="1776994"/>
                <a:ext cx="543185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rot="8629959" flipH="1">
                <a:off x="5360984" y="1782389"/>
                <a:ext cx="565347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32198" y="3267306"/>
                <a:ext cx="20658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STUDENT TESTING DEVICE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73026" y="3267305"/>
                <a:ext cx="194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n w="0"/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TEST EXAMINER DEVICE</a:t>
                </a:r>
                <a:endParaRPr lang="en-US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55647" y="3877421"/>
              <a:ext cx="24819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CAASPP secure browser (student testing interface)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Survey of Student Characteristics 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ELA test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Mathematics test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1462" y="3913636"/>
              <a:ext cx="305042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PDF version of </a:t>
              </a: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DFAs</a:t>
              </a:r>
            </a:p>
            <a:p>
              <a:pPr marL="341313" lvl="1" indent="-231775">
                <a:buFont typeface="Wingdings" panose="05000000000000000000" pitchFamily="2" charset="2"/>
                <a:buChar char="§"/>
                <a:tabLst>
                  <a:tab pos="341313" algn="l"/>
                </a:tabLst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May download or print a hard copy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Test Administrator Interface</a:t>
              </a:r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Select test or Survey of Student Characteristics to administer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Generate test session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3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CAA Training Resources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60067"/>
              </p:ext>
            </p:extLst>
          </p:nvPr>
        </p:nvGraphicFramePr>
        <p:xfrm>
          <a:off x="198374" y="1566202"/>
          <a:ext cx="7886700" cy="48980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9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0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2057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50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Test administration tutorial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Online </a:t>
                      </a:r>
                      <a:r>
                        <a:rPr lang="en-US" sz="1400" baseline="0" dirty="0" smtClean="0"/>
                        <a:t>training module specifically for test examiners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46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“How</a:t>
                      </a:r>
                      <a:r>
                        <a:rPr lang="en-US" sz="1400" b="1" baseline="0" dirty="0" smtClean="0"/>
                        <a:t> to” videos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Short, topic-specific training videos (e.g., how to</a:t>
                      </a:r>
                      <a:r>
                        <a:rPr lang="en-US" sz="1400" baseline="0" dirty="0" smtClean="0"/>
                        <a:t> start a CAA test session, response modes, etc.)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February/March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35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Training test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To familiarize test examiners and students with testing interface, item types, and accessibility resources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0359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Training Test Directions for Administration </a:t>
                      </a:r>
                      <a:r>
                        <a:rPr lang="en-US" sz="1400" b="1" i="0" dirty="0" smtClean="0"/>
                        <a:t>(</a:t>
                      </a:r>
                      <a:r>
                        <a:rPr lang="en-US" sz="1400" b="1" i="1" dirty="0" smtClean="0"/>
                        <a:t>DFA</a:t>
                      </a:r>
                      <a:r>
                        <a:rPr lang="en-US" sz="1400" b="1" i="0" dirty="0" smtClean="0"/>
                        <a:t>)</a:t>
                      </a:r>
                      <a:endParaRPr lang="en-US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Accompanies the training test with scripts and guidelines; familiarizes</a:t>
                      </a:r>
                      <a:r>
                        <a:rPr lang="en-US" sz="1400" i="0" baseline="0" dirty="0" smtClean="0"/>
                        <a:t> test examiners with the format of the operational </a:t>
                      </a:r>
                      <a:r>
                        <a:rPr lang="en-US" sz="1400" i="1" baseline="0" dirty="0" smtClean="0"/>
                        <a:t>DFAs</a:t>
                      </a:r>
                      <a:r>
                        <a:rPr lang="en-US" sz="1400" i="0" baseline="0" dirty="0" smtClean="0"/>
                        <a:t>. </a:t>
                      </a:r>
                      <a:endParaRPr lang="en-US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February </a:t>
                      </a:r>
                      <a:endParaRPr lang="en-US" sz="14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0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CAA Test Administration 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CAA-specific test</a:t>
                      </a:r>
                      <a:r>
                        <a:rPr lang="en-US" sz="1400" baseline="0" dirty="0" smtClean="0"/>
                        <a:t> administration manual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Training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Designed to allow test examiners and students to </a:t>
            </a:r>
            <a:r>
              <a:rPr lang="en-US" sz="2400" dirty="0" smtClean="0"/>
              <a:t>try out </a:t>
            </a:r>
            <a:r>
              <a:rPr lang="en-US" sz="2400" dirty="0"/>
              <a:t>the accessibility resources to establish the most optimal test setting experience for the student 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/>
              <a:t>Familiarize test examiners and students with item types, the testing interface and functionalities</a:t>
            </a:r>
          </a:p>
          <a:p>
            <a:r>
              <a:rPr lang="en-US" sz="2400" dirty="0"/>
              <a:t>One ELA and one mathematics training </a:t>
            </a:r>
            <a:r>
              <a:rPr lang="en-US" sz="2400" dirty="0" smtClean="0"/>
              <a:t>test, used </a:t>
            </a:r>
            <a:r>
              <a:rPr lang="en-US" sz="2400" dirty="0"/>
              <a:t>in conjunction with the </a:t>
            </a:r>
            <a:r>
              <a:rPr lang="en-US" sz="2400" i="1" dirty="0"/>
              <a:t>CAA Training Test DFA</a:t>
            </a:r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dirty="0" smtClean="0"/>
              <a:t>Six to seven </a:t>
            </a:r>
            <a:r>
              <a:rPr lang="en-US" sz="2400" dirty="0" smtClean="0"/>
              <a:t>items </a:t>
            </a:r>
            <a:r>
              <a:rPr lang="en-US" sz="2400" dirty="0"/>
              <a:t>each</a:t>
            </a:r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Not </a:t>
            </a:r>
            <a:r>
              <a:rPr lang="en-US" sz="2400" dirty="0"/>
              <a:t>grade-specific</a:t>
            </a:r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sz="2400" b="1" dirty="0"/>
              <a:t>Not</a:t>
            </a:r>
            <a:r>
              <a:rPr lang="en-US" sz="2400" dirty="0"/>
              <a:t> to be used to measure content knowledge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69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Mathematics Item: </a:t>
            </a:r>
            <a:br>
              <a:rPr lang="en-US" dirty="0" smtClean="0"/>
            </a:br>
            <a:r>
              <a:rPr lang="en-US" dirty="0" smtClean="0"/>
              <a:t>Not Answered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015457"/>
            <a:ext cx="8686800" cy="397664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Mathematics Item: Answered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2007192"/>
            <a:ext cx="8686800" cy="398491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ELA Item: Not Answered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" y="1554480"/>
            <a:ext cx="7754815" cy="521046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1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ELA Item: Answered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" y="1673692"/>
            <a:ext cx="7647709" cy="513850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6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121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 Resources</a:t>
            </a:r>
            <a:endParaRPr lang="en-US" dirty="0"/>
          </a:p>
        </p:txBody>
      </p:sp>
      <p:pic>
        <p:nvPicPr>
          <p:cNvPr id="5122" name="Picture 2" descr="http://blog.nerdery.com/wp-content/uploads/2013/10/accessi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06" y="2677588"/>
            <a:ext cx="3052025" cy="28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Universal Tools, Designated </a:t>
            </a:r>
            <a:r>
              <a:rPr lang="en-US" b="1" dirty="0" smtClean="0"/>
              <a:t>Supports </a:t>
            </a:r>
            <a:r>
              <a:rPr lang="en-US" b="1" dirty="0"/>
              <a:t>and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520"/>
            <a:ext cx="7696200" cy="4600280"/>
          </a:xfrm>
        </p:spPr>
        <p:txBody>
          <a:bodyPr>
            <a:noAutofit/>
          </a:bodyPr>
          <a:lstStyle/>
          <a:p>
            <a:r>
              <a:rPr lang="en-US" sz="2400" dirty="0"/>
              <a:t>CAAs provide the same universal tools, designated supports, and accommodations (UDAs) as other online CAASPP assessments:</a:t>
            </a:r>
            <a:r>
              <a:rPr lang="en-US" sz="2000" dirty="0"/>
              <a:t> </a:t>
            </a:r>
          </a:p>
          <a:p>
            <a:pPr lvl="1"/>
            <a:r>
              <a:rPr lang="en-US" sz="2200" b="1" dirty="0"/>
              <a:t>Universal tools </a:t>
            </a:r>
            <a:r>
              <a:rPr lang="en-US" sz="2200" dirty="0"/>
              <a:t>are available to all students by default.</a:t>
            </a:r>
          </a:p>
          <a:p>
            <a:pPr lvl="1"/>
            <a:r>
              <a:rPr lang="en-US" sz="2200" b="1" dirty="0"/>
              <a:t>Designated supports </a:t>
            </a:r>
            <a:r>
              <a:rPr lang="en-US" sz="2200" dirty="0"/>
              <a:t>are provided at the discretion of a teacher familiar with the student’s needs. </a:t>
            </a:r>
          </a:p>
          <a:p>
            <a:pPr lvl="1"/>
            <a:r>
              <a:rPr lang="en-US" sz="2200" b="1" dirty="0"/>
              <a:t>Accommodations </a:t>
            </a:r>
            <a:r>
              <a:rPr lang="en-US" sz="2200" dirty="0"/>
              <a:t>must be specified in a student’s IEP or Section 504 </a:t>
            </a:r>
            <a:r>
              <a:rPr lang="en-US" sz="2200" dirty="0" smtClean="0"/>
              <a:t>plan. </a:t>
            </a:r>
            <a:endParaRPr lang="en-US" sz="2200" dirty="0"/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sz="2400" dirty="0"/>
              <a:t>All embedded and non-embedded designated supports and accommodations are assigned to individual students in TOMS.</a:t>
            </a:r>
          </a:p>
        </p:txBody>
      </p:sp>
    </p:spTree>
    <p:extLst>
      <p:ext uri="{BB962C8B-B14F-4D97-AF65-F5344CB8AC3E}">
        <p14:creationId xmlns:p14="http://schemas.microsoft.com/office/powerpoint/2010/main" val="818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59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Embedded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Accessibility Resources for CAAs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64799"/>
              </p:ext>
            </p:extLst>
          </p:nvPr>
        </p:nvGraphicFramePr>
        <p:xfrm>
          <a:off x="292100" y="2018239"/>
          <a:ext cx="7772400" cy="25715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Designated Supports</a:t>
                      </a:r>
                      <a:endParaRPr lang="en-US" sz="24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Accommodation</a:t>
                      </a:r>
                      <a:endParaRPr lang="en-US" sz="24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Color 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contrast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Streamlined interface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Masking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Print 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size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i="1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Permissive 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mode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Turn off any universal tools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*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9568" y="4785968"/>
            <a:ext cx="8018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en-US" sz="2000" i="1" dirty="0" smtClean="0">
                <a:solidFill>
                  <a:schemeClr val="dk1"/>
                </a:solidFill>
              </a:rPr>
              <a:t>Must </a:t>
            </a:r>
            <a:r>
              <a:rPr lang="en-US" sz="2000" i="1" dirty="0">
                <a:solidFill>
                  <a:schemeClr val="dk1"/>
                </a:solidFill>
              </a:rPr>
              <a:t>be activated in the test delivery system; cannot be activated in </a:t>
            </a:r>
            <a:r>
              <a:rPr lang="en-US" sz="2000" i="1" dirty="0" smtClean="0">
                <a:solidFill>
                  <a:schemeClr val="dk1"/>
                </a:solidFill>
              </a:rPr>
              <a:t>TOMS.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254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Non-embedded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Accessibility Resources for CAAs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84431"/>
              </p:ext>
            </p:extLst>
          </p:nvPr>
        </p:nvGraphicFramePr>
        <p:xfrm>
          <a:off x="237560" y="1967051"/>
          <a:ext cx="7782406" cy="368808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891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1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Designated Support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Accommodation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Color </a:t>
                      </a:r>
                      <a:r>
                        <a:rPr lang="en-US" sz="2200" b="0" dirty="0" smtClean="0">
                          <a:effectLst/>
                        </a:rPr>
                        <a:t>contrast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Abacus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Color </a:t>
                      </a:r>
                      <a:r>
                        <a:rPr lang="en-US" sz="2200" b="0" dirty="0" smtClean="0">
                          <a:effectLst/>
                        </a:rPr>
                        <a:t>overlay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Alternate </a:t>
                      </a:r>
                      <a:r>
                        <a:rPr lang="en-US" sz="2200" dirty="0" smtClean="0">
                          <a:effectLst/>
                        </a:rPr>
                        <a:t>response </a:t>
                      </a:r>
                      <a:r>
                        <a:rPr lang="en-US" sz="2200" dirty="0">
                          <a:effectLst/>
                        </a:rPr>
                        <a:t>o</a:t>
                      </a:r>
                      <a:r>
                        <a:rPr lang="en-US" sz="2200" dirty="0" smtClean="0">
                          <a:effectLst/>
                        </a:rPr>
                        <a:t>ptions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Magnification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Calculator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Noise </a:t>
                      </a:r>
                      <a:r>
                        <a:rPr lang="en-US" sz="2200" b="0" dirty="0" smtClean="0">
                          <a:effectLst/>
                        </a:rPr>
                        <a:t>buffers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Multiplication </a:t>
                      </a:r>
                      <a:r>
                        <a:rPr lang="en-US" sz="2200" dirty="0" smtClean="0">
                          <a:effectLst/>
                        </a:rPr>
                        <a:t>table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Read </a:t>
                      </a:r>
                      <a:r>
                        <a:rPr lang="en-US" sz="2200" b="0" dirty="0" smtClean="0">
                          <a:effectLst/>
                        </a:rPr>
                        <a:t>aloud 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Print on </a:t>
                      </a:r>
                      <a:r>
                        <a:rPr lang="en-US" sz="2200" dirty="0" smtClean="0">
                          <a:effectLst/>
                        </a:rPr>
                        <a:t>demand*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Scribe 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Read </a:t>
                      </a:r>
                      <a:r>
                        <a:rPr lang="en-US" sz="2200" dirty="0" smtClean="0">
                          <a:effectLst/>
                        </a:rPr>
                        <a:t>aloud </a:t>
                      </a:r>
                      <a:r>
                        <a:rPr lang="en-US" sz="2200" dirty="0">
                          <a:effectLst/>
                        </a:rPr>
                        <a:t>p</a:t>
                      </a:r>
                      <a:r>
                        <a:rPr lang="en-US" sz="2200" dirty="0" smtClean="0">
                          <a:effectLst/>
                        </a:rPr>
                        <a:t>assages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Separate </a:t>
                      </a:r>
                      <a:r>
                        <a:rPr lang="en-US" sz="2200" b="0" dirty="0" smtClean="0">
                          <a:effectLst/>
                        </a:rPr>
                        <a:t>setting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Scribe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Unlisted </a:t>
                      </a:r>
                      <a:r>
                        <a:rPr lang="en-US" sz="2200" dirty="0" smtClean="0">
                          <a:effectLst/>
                        </a:rPr>
                        <a:t>resources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Instructional </a:t>
                      </a:r>
                      <a:r>
                        <a:rPr lang="en-US" sz="2200" dirty="0" smtClean="0">
                          <a:effectLst/>
                        </a:rPr>
                        <a:t>supports </a:t>
                      </a:r>
                      <a:r>
                        <a:rPr lang="en-US" sz="2200" dirty="0">
                          <a:effectLst/>
                        </a:rPr>
                        <a:t>(</a:t>
                      </a:r>
                      <a:r>
                        <a:rPr lang="en-US" sz="2200" dirty="0" smtClean="0">
                          <a:effectLst/>
                        </a:rPr>
                        <a:t>CAAs </a:t>
                      </a:r>
                      <a:r>
                        <a:rPr lang="en-US" sz="2200" dirty="0">
                          <a:effectLst/>
                        </a:rPr>
                        <a:t>only)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2728" y="5655131"/>
            <a:ext cx="769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*</a:t>
            </a:r>
            <a:r>
              <a:rPr lang="en-US" sz="2000" i="1" dirty="0"/>
              <a:t>Print on </a:t>
            </a:r>
            <a:r>
              <a:rPr lang="en-US" sz="2000" i="1" dirty="0" smtClean="0"/>
              <a:t>demand </a:t>
            </a:r>
            <a:r>
              <a:rPr lang="en-US" sz="2000" i="1" dirty="0"/>
              <a:t>cannot be activated in </a:t>
            </a:r>
            <a:r>
              <a:rPr lang="en-US" sz="2000" i="1" dirty="0" smtClean="0"/>
              <a:t>TOMS; contact </a:t>
            </a:r>
            <a:r>
              <a:rPr lang="en-US" sz="2000" i="1" dirty="0" err="1" smtClean="0"/>
              <a:t>CalTAC</a:t>
            </a:r>
            <a:r>
              <a:rPr lang="en-US" sz="2000" i="1" dirty="0" smtClean="0"/>
              <a:t> to request access.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642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UDAs: Considerations for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7683500" cy="4279901"/>
          </a:xfrm>
        </p:spPr>
        <p:txBody>
          <a:bodyPr>
            <a:noAutofit/>
          </a:bodyPr>
          <a:lstStyle/>
          <a:p>
            <a:r>
              <a:rPr lang="en-US" sz="2400" dirty="0"/>
              <a:t>It is always permissible for the </a:t>
            </a:r>
            <a:r>
              <a:rPr lang="en-US" sz="2400" dirty="0" smtClean="0"/>
              <a:t>CAAs </a:t>
            </a:r>
            <a:r>
              <a:rPr lang="en-US" sz="2400" dirty="0"/>
              <a:t>to be administered in the language of </a:t>
            </a:r>
            <a:r>
              <a:rPr lang="en-US" sz="2400" dirty="0" smtClean="0"/>
              <a:t>instruction.</a:t>
            </a:r>
            <a:endParaRPr lang="en-US" sz="2400" dirty="0"/>
          </a:p>
          <a:p>
            <a:r>
              <a:rPr lang="en-US" sz="2400" dirty="0" smtClean="0"/>
              <a:t>Response modes:</a:t>
            </a:r>
            <a:endParaRPr lang="en-US" sz="2400" dirty="0"/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Mouse/keyboard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Verbal response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Touch screen, gestures, or point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Augmentative and/or alternate communication device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Eye </a:t>
            </a:r>
            <a:r>
              <a:rPr lang="en-US" sz="2200" dirty="0" smtClean="0"/>
              <a:t>gaze</a:t>
            </a:r>
          </a:p>
          <a:p>
            <a:pPr marL="457200" lvl="2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Instructional </a:t>
            </a:r>
            <a:r>
              <a:rPr lang="en-US" sz="2400" dirty="0" smtClean="0"/>
              <a:t>supports:</a:t>
            </a:r>
          </a:p>
          <a:p>
            <a:pPr marL="914400" lvl="3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dirty="0" smtClean="0"/>
              <a:t>Anything listed in the student’s 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Participants will understand:</a:t>
            </a:r>
          </a:p>
          <a:p>
            <a:pPr lvl="0"/>
            <a:r>
              <a:rPr lang="en-US" sz="2600" dirty="0"/>
              <a:t>The purpose and use of the </a:t>
            </a:r>
            <a:r>
              <a:rPr lang="en-US" sz="2600" dirty="0" smtClean="0"/>
              <a:t>CAAs</a:t>
            </a:r>
            <a:endParaRPr lang="en-US" sz="2600" dirty="0"/>
          </a:p>
          <a:p>
            <a:pPr lvl="0"/>
            <a:r>
              <a:rPr lang="en-US" sz="2600" dirty="0"/>
              <a:t>The various components of preparing for the CAA </a:t>
            </a:r>
            <a:r>
              <a:rPr lang="en-US" sz="2600" dirty="0" smtClean="0"/>
              <a:t>administration</a:t>
            </a:r>
            <a:endParaRPr lang="en-US" sz="2600" dirty="0"/>
          </a:p>
          <a:p>
            <a:pPr lvl="0"/>
            <a:r>
              <a:rPr lang="en-US" sz="2600" dirty="0"/>
              <a:t>The step-by-step procedures for administering the CAAs to </a:t>
            </a:r>
            <a:r>
              <a:rPr lang="en-US" sz="2600" dirty="0" smtClean="0"/>
              <a:t>students</a:t>
            </a:r>
            <a:endParaRPr lang="en-US" sz="2600" dirty="0"/>
          </a:p>
          <a:p>
            <a:pPr lvl="0"/>
            <a:r>
              <a:rPr lang="en-US" sz="2600" dirty="0"/>
              <a:t>How to train tests examiners to administer the </a:t>
            </a:r>
            <a:r>
              <a:rPr lang="en-US" sz="2600" dirty="0" smtClean="0"/>
              <a:t>CAAs</a:t>
            </a:r>
            <a:endParaRPr lang="en-US" sz="2600" dirty="0"/>
          </a:p>
          <a:p>
            <a:pPr lvl="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02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567" y="736601"/>
            <a:ext cx="7456733" cy="2151930"/>
          </a:xfrm>
        </p:spPr>
        <p:txBody>
          <a:bodyPr>
            <a:normAutofit/>
          </a:bodyPr>
          <a:lstStyle/>
          <a:p>
            <a:r>
              <a:rPr lang="en-US" dirty="0" smtClean="0"/>
              <a:t>Administering the California Alternate Assessments (CAAs)</a:t>
            </a:r>
            <a:endParaRPr lang="en-US" dirty="0"/>
          </a:p>
        </p:txBody>
      </p:sp>
      <p:pic>
        <p:nvPicPr>
          <p:cNvPr id="6146" name="Picture 2" descr="https://ccweta.files.wordpress.com/2015/03/teacher-student-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5" y="2879103"/>
            <a:ext cx="4393335" cy="2927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2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This part of the training will prepare you to train your test examiners to administer the CAAs to students.</a:t>
            </a:r>
          </a:p>
          <a:p>
            <a:r>
              <a:rPr lang="en-US" dirty="0" smtClean="0"/>
              <a:t>These slides are available for you to use in your trainings.</a:t>
            </a:r>
          </a:p>
          <a:p>
            <a:r>
              <a:rPr lang="en-US" dirty="0" smtClean="0"/>
              <a:t>“Check for Understanding” slides can be used to reinforce key points.</a:t>
            </a:r>
          </a:p>
        </p:txBody>
      </p:sp>
    </p:spTree>
    <p:extLst>
      <p:ext uri="{BB962C8B-B14F-4D97-AF65-F5344CB8AC3E}">
        <p14:creationId xmlns:p14="http://schemas.microsoft.com/office/powerpoint/2010/main" val="3629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</a:t>
            </a:r>
            <a:r>
              <a:rPr lang="en-US" dirty="0" smtClean="0"/>
              <a:t>Section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96200" cy="4063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Important reminders:</a:t>
            </a:r>
          </a:p>
          <a:p>
            <a:r>
              <a:rPr lang="en-US" sz="2200" dirty="0" smtClean="0"/>
              <a:t>Test examiners must be licensed or certificated and familiar with the students they will test.</a:t>
            </a:r>
          </a:p>
          <a:p>
            <a:r>
              <a:rPr lang="en-US" sz="2200" dirty="0" smtClean="0"/>
              <a:t>Each test examiner must complete a training session before administering the CAAs by either:</a:t>
            </a:r>
          </a:p>
          <a:p>
            <a:pPr marL="971550" lvl="1" indent="-514350">
              <a:buAutoNum type="arabicParenR"/>
            </a:pPr>
            <a:r>
              <a:rPr lang="en-US" sz="2000" dirty="0" smtClean="0"/>
              <a:t>Completing a local training based on the content of today’s workshop, </a:t>
            </a:r>
            <a:r>
              <a:rPr lang="en-US" sz="2000" b="1" i="1" dirty="0" smtClean="0"/>
              <a:t>or</a:t>
            </a:r>
          </a:p>
          <a:p>
            <a:pPr marL="971550" lvl="1" indent="-514350">
              <a:buAutoNum type="arabicParenR"/>
            </a:pPr>
            <a:r>
              <a:rPr lang="en-US" sz="2000" dirty="0" smtClean="0"/>
              <a:t>Completing the forthcoming “Test Administration Tutorial,” a stand-alone online training module.</a:t>
            </a:r>
          </a:p>
          <a:p>
            <a:r>
              <a:rPr lang="en-US" sz="2200" dirty="0"/>
              <a:t>The amount of training required will depend </a:t>
            </a:r>
            <a:r>
              <a:rPr lang="en-US" sz="2200" dirty="0" smtClean="0"/>
              <a:t>on the level of prior </a:t>
            </a:r>
            <a:r>
              <a:rPr lang="en-US" sz="2200" dirty="0"/>
              <a:t>experience with </a:t>
            </a:r>
            <a:r>
              <a:rPr lang="en-US" sz="2200" dirty="0" smtClean="0"/>
              <a:t>the CAAs.</a:t>
            </a:r>
          </a:p>
          <a:p>
            <a:r>
              <a:rPr lang="en-US" sz="2200" dirty="0" smtClean="0"/>
              <a:t>Test examiners must sign and return the CAASPP </a:t>
            </a:r>
            <a:r>
              <a:rPr lang="en-US" sz="2200" dirty="0"/>
              <a:t>T</a:t>
            </a:r>
            <a:r>
              <a:rPr lang="en-US" sz="2200" dirty="0" smtClean="0"/>
              <a:t>est </a:t>
            </a:r>
            <a:r>
              <a:rPr lang="en-US" sz="2200" dirty="0"/>
              <a:t>S</a:t>
            </a:r>
            <a:r>
              <a:rPr lang="en-US" sz="2200" dirty="0" smtClean="0"/>
              <a:t>ecurity </a:t>
            </a:r>
            <a:r>
              <a:rPr lang="en-US" sz="2200" dirty="0"/>
              <a:t>A</a:t>
            </a:r>
            <a:r>
              <a:rPr lang="en-US" sz="2200" dirty="0" smtClean="0"/>
              <a:t>ffidavit.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478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will understand:</a:t>
            </a:r>
          </a:p>
          <a:p>
            <a:pPr lvl="0"/>
            <a:r>
              <a:rPr lang="en-US" sz="2600" dirty="0" smtClean="0"/>
              <a:t>The flow of CAA testing</a:t>
            </a:r>
          </a:p>
          <a:p>
            <a:pPr lvl="0"/>
            <a:r>
              <a:rPr lang="en-US" sz="2600" dirty="0" smtClean="0"/>
              <a:t>The various components of preparation needed prior to administering a CAA to a student</a:t>
            </a:r>
          </a:p>
          <a:p>
            <a:pPr lvl="0"/>
            <a:r>
              <a:rPr lang="en-US" sz="2600" dirty="0" smtClean="0"/>
              <a:t>The step-by-step procedures for administering a CAA to students</a:t>
            </a:r>
          </a:p>
        </p:txBody>
      </p:sp>
    </p:spTree>
    <p:extLst>
      <p:ext uri="{BB962C8B-B14F-4D97-AF65-F5344CB8AC3E}">
        <p14:creationId xmlns:p14="http://schemas.microsoft.com/office/powerpoint/2010/main" val="4270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can:</a:t>
            </a:r>
          </a:p>
          <a:p>
            <a:pPr lvl="0"/>
            <a:r>
              <a:rPr lang="en-US" sz="2600" dirty="0" smtClean="0"/>
              <a:t>Identify the components of administering a CAA to a student in sequential order.</a:t>
            </a:r>
          </a:p>
          <a:p>
            <a:pPr lvl="0"/>
            <a:r>
              <a:rPr lang="en-US" sz="2600" dirty="0" smtClean="0"/>
              <a:t>Identify how to engage students for CAA testing through the Student Response Check (SRC). </a:t>
            </a:r>
          </a:p>
          <a:p>
            <a:pPr lvl="0"/>
            <a:r>
              <a:rPr lang="en-US" sz="2600" dirty="0" smtClean="0"/>
              <a:t>Administer CAAs to a student.</a:t>
            </a:r>
          </a:p>
        </p:txBody>
      </p:sp>
    </p:spTree>
    <p:extLst>
      <p:ext uri="{BB962C8B-B14F-4D97-AF65-F5344CB8AC3E}">
        <p14:creationId xmlns:p14="http://schemas.microsoft.com/office/powerpoint/2010/main" val="37418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CAAs: An </a:t>
            </a:r>
            <a:r>
              <a:rPr lang="en-US" dirty="0"/>
              <a:t>I</a:t>
            </a:r>
            <a:r>
              <a:rPr lang="en-US" dirty="0" smtClean="0"/>
              <a:t>ntroduction for </a:t>
            </a:r>
            <a:br>
              <a:rPr lang="en-US" dirty="0" smtClean="0"/>
            </a:br>
            <a:r>
              <a:rPr lang="en-US" dirty="0" smtClean="0"/>
              <a:t>Test Examiners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08002"/>
              </p:ext>
            </p:extLst>
          </p:nvPr>
        </p:nvGraphicFramePr>
        <p:xfrm>
          <a:off x="92869" y="1880758"/>
          <a:ext cx="8035132" cy="3973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21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3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4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Question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Answer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528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Who takes the CAAs?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All students enrolled in or assigned to grades 3 through 8 and grade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11 whose IEP team designates the use of an alternate assessment.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608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Which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content areas do the CAAs cover?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ELA and mathematics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608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many items are on a test?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 student will see no more than </a:t>
                      </a:r>
                      <a:r>
                        <a:rPr lang="en-US" sz="2000" b="1" dirty="0" smtClean="0"/>
                        <a:t>27 items</a:t>
                      </a:r>
                      <a:r>
                        <a:rPr lang="en-US" sz="2000" dirty="0" smtClean="0"/>
                        <a:t> per content area.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CAAs: An </a:t>
            </a:r>
            <a:r>
              <a:rPr lang="en-US" dirty="0"/>
              <a:t>I</a:t>
            </a:r>
            <a:r>
              <a:rPr lang="en-US" dirty="0" smtClean="0"/>
              <a:t>ntroduction for </a:t>
            </a:r>
            <a:br>
              <a:rPr lang="en-US" dirty="0" smtClean="0"/>
            </a:br>
            <a:r>
              <a:rPr lang="en-US" dirty="0" smtClean="0"/>
              <a:t>Test Examiners (cont.)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23945"/>
              </p:ext>
            </p:extLst>
          </p:nvPr>
        </p:nvGraphicFramePr>
        <p:xfrm>
          <a:off x="334169" y="1751683"/>
          <a:ext cx="7806532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5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6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Question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Answer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do the students</a:t>
                      </a:r>
                      <a:r>
                        <a:rPr lang="en-US" sz="2000" b="1" baseline="0" dirty="0" smtClean="0"/>
                        <a:t> take the tests?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CAAs are administered online only and one-on-one by a test examiner.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Who can administer</a:t>
                      </a:r>
                      <a:r>
                        <a:rPr lang="en-US" sz="2000" b="1" baseline="0" dirty="0" smtClean="0"/>
                        <a:t> the CAAs?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certificated or licensed test examiner who is familiar with the student.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What do I need in order to administer the CAAs?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 student testing device, test examiner device, and grade- and version-specific </a:t>
                      </a:r>
                      <a:r>
                        <a:rPr lang="en-US" sz="2000" i="1" baseline="0" dirty="0" smtClean="0"/>
                        <a:t>DFA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i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are the CAAs scored?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Mostly by computer. Test examiners provide</a:t>
                      </a:r>
                      <a:r>
                        <a:rPr lang="en-US" sz="2000" baseline="0" dirty="0" smtClean="0"/>
                        <a:t> ratings for a small number of ELA items for which the student provides short written responses. </a:t>
                      </a:r>
                      <a:endParaRPr lang="en-US" sz="20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CAAs: How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Use the same test delivery system as the Smarter Balanced tests</a:t>
            </a:r>
          </a:p>
          <a:p>
            <a:r>
              <a:rPr lang="en-US" sz="2400" dirty="0" smtClean="0"/>
              <a:t>Two Internet-connected devices needed for testing:</a:t>
            </a:r>
          </a:p>
          <a:p>
            <a:pPr lvl="1"/>
            <a:r>
              <a:rPr lang="en-US" sz="2200" dirty="0" smtClean="0"/>
              <a:t>One device for the test examiner to manage testing </a:t>
            </a:r>
          </a:p>
          <a:p>
            <a:pPr lvl="1"/>
            <a:r>
              <a:rPr lang="en-US" sz="2200" dirty="0" smtClean="0"/>
              <a:t>One device (with a CAASPP secure browser installed) for administering the test to the student</a:t>
            </a:r>
            <a:endParaRPr lang="en-US" sz="2200" dirty="0"/>
          </a:p>
          <a:p>
            <a:r>
              <a:rPr lang="en-US" sz="2400" dirty="0" smtClean="0"/>
              <a:t>You will use specific login information on each device:</a:t>
            </a:r>
          </a:p>
          <a:p>
            <a:pPr lvl="1"/>
            <a:r>
              <a:rPr lang="en-US" sz="2200" b="1" dirty="0" smtClean="0"/>
              <a:t>Test examiner device: </a:t>
            </a:r>
            <a:r>
              <a:rPr lang="en-US" sz="2200" dirty="0" smtClean="0"/>
              <a:t>TOMS credentials for Test Administrator Interface</a:t>
            </a:r>
          </a:p>
          <a:p>
            <a:pPr lvl="1"/>
            <a:r>
              <a:rPr lang="en-US" sz="2200" b="1" dirty="0" smtClean="0"/>
              <a:t>Student testing device: </a:t>
            </a:r>
            <a:r>
              <a:rPr lang="en-US" sz="2200" dirty="0" smtClean="0"/>
              <a:t>Student’s SSID, first name, and test session ID </a:t>
            </a:r>
          </a:p>
        </p:txBody>
      </p:sp>
    </p:spTree>
    <p:extLst>
      <p:ext uri="{BB962C8B-B14F-4D97-AF65-F5344CB8AC3E}">
        <p14:creationId xmlns:p14="http://schemas.microsoft.com/office/powerpoint/2010/main" val="12404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45400" cy="4495800"/>
          </a:xfrm>
        </p:spPr>
        <p:txBody>
          <a:bodyPr>
            <a:noAutofit/>
          </a:bodyPr>
          <a:lstStyle/>
          <a:p>
            <a:pPr marL="461963" indent="-461963">
              <a:buNone/>
              <a:tabLst>
                <a:tab pos="461963" algn="l"/>
              </a:tabLst>
            </a:pPr>
            <a:r>
              <a:rPr lang="en-US" sz="2400" b="1" dirty="0" smtClean="0"/>
              <a:t>Q:	Who should be administered the CAAs?</a:t>
            </a:r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Students with an IEP indicating a significant cognitive disability.</a:t>
            </a:r>
            <a:r>
              <a:rPr lang="en-US" sz="2400" dirty="0" smtClean="0"/>
              <a:t> </a:t>
            </a:r>
          </a:p>
          <a:p>
            <a:pPr marL="461963" indent="-461963">
              <a:buNone/>
              <a:tabLst>
                <a:tab pos="461963" algn="l"/>
              </a:tabLst>
            </a:pPr>
            <a:endParaRPr lang="en-US" sz="2400" dirty="0" smtClean="0"/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b="1" dirty="0" smtClean="0"/>
              <a:t>Q:	How many devices are needed for CAA testing?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 	Two. </a:t>
            </a:r>
          </a:p>
          <a:p>
            <a:pPr marL="0" indent="0">
              <a:buNone/>
              <a:tabLst>
                <a:tab pos="461963" algn="l"/>
              </a:tabLst>
            </a:pPr>
            <a:endParaRPr lang="en-US" sz="2400" b="1" dirty="0" smtClean="0"/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b="1" dirty="0" smtClean="0"/>
              <a:t>Q:	Can more than one student be tested at once by the 	same test examiner?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 	No. The CAAs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administered only one-on-one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2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CAAs: How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93780" y="1573786"/>
            <a:ext cx="7131906" cy="4800416"/>
            <a:chOff x="850559" y="1776994"/>
            <a:chExt cx="7131906" cy="4800416"/>
          </a:xfrm>
        </p:grpSpPr>
        <p:grpSp>
          <p:nvGrpSpPr>
            <p:cNvPr id="9" name="Group 8"/>
            <p:cNvGrpSpPr/>
            <p:nvPr/>
          </p:nvGrpSpPr>
          <p:grpSpPr>
            <a:xfrm>
              <a:off x="1349863" y="1776994"/>
              <a:ext cx="5884748" cy="2229745"/>
              <a:chOff x="1349863" y="1776994"/>
              <a:chExt cx="5884748" cy="2229745"/>
            </a:xfrm>
          </p:grpSpPr>
          <p:pic>
            <p:nvPicPr>
              <p:cNvPr id="2054" name="Picture 6" descr="http://www.dailyfreepsd.com/wp-content/uploads/2013/06/Globe-internet-symbol-vecto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600" y="1926668"/>
                <a:ext cx="1188426" cy="1200935"/>
              </a:xfrm>
              <a:prstGeom prst="ellipse">
                <a:avLst/>
              </a:prstGeom>
              <a:ln w="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696575" y="1906887"/>
                <a:ext cx="1364476" cy="4001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INTERNET</a:t>
                </a:r>
                <a:endParaRPr lang="en-US" sz="2000" b="1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" name="Curved Left Arrow 5"/>
              <p:cNvSpPr/>
              <p:nvPr/>
            </p:nvSpPr>
            <p:spPr>
              <a:xfrm rot="12946529">
                <a:off x="2872547" y="1776994"/>
                <a:ext cx="543185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rot="8629959" flipH="1">
                <a:off x="5360984" y="1782389"/>
                <a:ext cx="565347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49863" y="3267305"/>
                <a:ext cx="20658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STUDENT TESTING DEVICE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87277" y="3360408"/>
                <a:ext cx="194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n w="0"/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TEST EXAMINER DEVICE</a:t>
                </a:r>
                <a:endParaRPr lang="en-US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50559" y="3899754"/>
              <a:ext cx="36888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CAASPP secure browser (student testing interface)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Both test examiner and student interact with this device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 device student is familiar with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Log on with student info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Complete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Survey of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tudent Characteristics (SSC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  <a:p>
              <a:pPr marL="119063" lvl="1" indent="-11906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Administer ELA and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mathematics tests</a:t>
              </a:r>
            </a:p>
            <a:p>
              <a:pPr marL="119063" lvl="1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Ensure that he student’s 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Augmentative or Alternative Communication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 programmed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3712" y="3929620"/>
              <a:ext cx="329875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Test Administrator Interface</a:t>
              </a:r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Any device (tablets recommended)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Log on with TOMS username and password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Start test sessions by generating a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ession ID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Can be used to read PDF </a:t>
              </a: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</a:rPr>
                <a:t>version of </a:t>
              </a: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the </a:t>
              </a: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Directions for Administration (DFA)</a:t>
              </a:r>
              <a:endParaRPr lang="en-US" sz="1400" b="1" i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can:</a:t>
            </a:r>
          </a:p>
          <a:p>
            <a:pPr lvl="0"/>
            <a:r>
              <a:rPr lang="en-US" sz="2600" dirty="0" smtClean="0"/>
              <a:t>Identify the purpose of the CAAs and </a:t>
            </a:r>
            <a:r>
              <a:rPr lang="en-US" dirty="0" smtClean="0"/>
              <a:t>the </a:t>
            </a:r>
            <a:r>
              <a:rPr lang="en-US" sz="2600" dirty="0" smtClean="0"/>
              <a:t>students for whom the assessment is designed.</a:t>
            </a:r>
          </a:p>
          <a:p>
            <a:pPr lvl="0"/>
            <a:r>
              <a:rPr lang="en-US" sz="2600" dirty="0" smtClean="0"/>
              <a:t>Identify </a:t>
            </a:r>
            <a:r>
              <a:rPr lang="en-US" sz="2600" dirty="0"/>
              <a:t>the </a:t>
            </a:r>
            <a:r>
              <a:rPr lang="en-US" sz="2600" dirty="0" smtClean="0"/>
              <a:t>tools and resources needed to set up the CAA administration at their LEA.</a:t>
            </a:r>
            <a:endParaRPr lang="en-US" sz="2600" dirty="0"/>
          </a:p>
          <a:p>
            <a:pPr lvl="0"/>
            <a:r>
              <a:rPr lang="en-US" sz="2600" dirty="0" smtClean="0"/>
              <a:t>Administer CAAs to a student.</a:t>
            </a:r>
          </a:p>
          <a:p>
            <a:pPr lvl="0"/>
            <a:r>
              <a:rPr lang="en-US" sz="2600" dirty="0" smtClean="0"/>
              <a:t>Train others (test examiners) on how to administer the CAAs to students.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20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1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84284" y="1560207"/>
            <a:ext cx="2852722" cy="62244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Survey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 of Student Characteristics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0012" y="5154383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 Q22  Q23  Q24  Q25  Q26  Q27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66472" y="3961069"/>
            <a:ext cx="9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Two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39117" y="3041340"/>
            <a:ext cx="1209110" cy="1650866"/>
            <a:chOff x="7548845" y="2159134"/>
            <a:chExt cx="1209110" cy="165086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8845" y="2159134"/>
              <a:ext cx="120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Adaptive Route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69884" y="2801425"/>
            <a:ext cx="115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Test examiner</a:t>
            </a:r>
          </a:p>
          <a:p>
            <a:pPr algn="ctr"/>
            <a:r>
              <a:rPr lang="en-US" sz="1600" dirty="0" smtClean="0"/>
              <a:t>stop?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03937" y="3128408"/>
            <a:ext cx="495299" cy="839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699267" y="2712909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060535" y="3041339"/>
            <a:ext cx="1120384" cy="1637711"/>
            <a:chOff x="7475119" y="2172289"/>
            <a:chExt cx="1120384" cy="1637711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75119" y="2172289"/>
              <a:ext cx="112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Adaptive Route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62258" y="1396147"/>
            <a:ext cx="108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Before  student tests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213466" y="1514924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CAA Testing Components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Log-on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40719" y="1951385"/>
            <a:ext cx="474851" cy="3905014"/>
            <a:chOff x="1640719" y="1951385"/>
            <a:chExt cx="474851" cy="3905014"/>
          </a:xfrm>
        </p:grpSpPr>
        <p:cxnSp>
          <p:nvCxnSpPr>
            <p:cNvPr id="16" name="Elbow Connector 15"/>
            <p:cNvCxnSpPr>
              <a:stCxn id="12" idx="3"/>
              <a:endCxn id="17" idx="1"/>
            </p:cNvCxnSpPr>
            <p:nvPr/>
          </p:nvCxnSpPr>
          <p:spPr>
            <a:xfrm>
              <a:off x="1640719" y="1951385"/>
              <a:ext cx="474851" cy="3905014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844064" y="1951385"/>
              <a:ext cx="230189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878826" y="4284234"/>
              <a:ext cx="221434" cy="13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251437" y="562336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242740" y="6057513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91490" y="2801425"/>
            <a:ext cx="115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Test examiner</a:t>
            </a:r>
          </a:p>
          <a:p>
            <a:pPr algn="ctr"/>
            <a:r>
              <a:rPr lang="en-US" sz="1600" dirty="0" smtClean="0"/>
              <a:t>stop?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Directions for Administration (printed or PDF)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4257" y="5635820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 Q22  Q23  Q24  Q25  Q26  Q27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14132" y="6088043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Q22  Q23  Q24  Q25  Q26  Q27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3979168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T3 Q22  Q23  Q24  Q25  Q26  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3984021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T2 Q22 Q23  Q24  Q25  Q26  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3984021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T1 Q22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Q23  Q24  Q25  Q26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421" y="3983103"/>
            <a:ext cx="92181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One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44250"/>
            <a:ext cx="96075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Two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01017" y="3032819"/>
            <a:ext cx="1209110" cy="1659387"/>
            <a:chOff x="7510745" y="2150613"/>
            <a:chExt cx="1209110" cy="1659387"/>
          </a:xfrm>
          <a:solidFill>
            <a:schemeClr val="bg1">
              <a:lumMod val="65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10745" y="2150613"/>
              <a:ext cx="12091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02936" y="2768374"/>
            <a:ext cx="1069046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881933" y="3183873"/>
            <a:ext cx="519971" cy="856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677263" y="2768374"/>
            <a:ext cx="120467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Student Response Check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23616" y="3021403"/>
            <a:ext cx="1120384" cy="1657647"/>
            <a:chOff x="7438200" y="2152353"/>
            <a:chExt cx="1120384" cy="1657647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38200" y="2152353"/>
              <a:ext cx="11203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73925" y="1483346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01602" y="1592043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Survey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 of Student Characteristics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Log-on</a:t>
              </a: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Directions for Administration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05523" y="6135340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40719" y="1951385"/>
            <a:ext cx="474851" cy="3905014"/>
            <a:chOff x="1640719" y="1951385"/>
            <a:chExt cx="474851" cy="3905014"/>
          </a:xfrm>
        </p:grpSpPr>
        <p:cxnSp>
          <p:nvCxnSpPr>
            <p:cNvPr id="41" name="Elbow Connector 40"/>
            <p:cNvCxnSpPr>
              <a:stCxn id="48" idx="3"/>
            </p:cNvCxnSpPr>
            <p:nvPr/>
          </p:nvCxnSpPr>
          <p:spPr>
            <a:xfrm>
              <a:off x="1640719" y="1951385"/>
              <a:ext cx="474851" cy="3905014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844064" y="1951385"/>
              <a:ext cx="230189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878826" y="4284234"/>
              <a:ext cx="221434" cy="13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Directions for Administration (printed or PDF)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9546" y="2755880"/>
            <a:ext cx="1069046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99670" y="5630622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Directions for Administration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The CAA </a:t>
            </a:r>
            <a:r>
              <a:rPr lang="en-US" sz="2200" i="1" dirty="0" smtClean="0"/>
              <a:t>DFAs</a:t>
            </a:r>
            <a:r>
              <a:rPr lang="en-US" sz="2200" dirty="0" smtClean="0"/>
              <a:t> are grade- and version-specific: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Guide test examiners step-by-step.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Include item-specific instructions, scripts, and scoring rubrics for some items.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Provide as PDFs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Version assignments </a:t>
            </a:r>
            <a:r>
              <a:rPr lang="en-US" sz="2200" dirty="0"/>
              <a:t>for </a:t>
            </a:r>
            <a:r>
              <a:rPr lang="en-US" sz="2200" dirty="0" smtClean="0"/>
              <a:t>your </a:t>
            </a:r>
            <a:r>
              <a:rPr lang="en-US" sz="2200" dirty="0"/>
              <a:t>school </a:t>
            </a:r>
            <a:r>
              <a:rPr lang="en-US" sz="2200" dirty="0" smtClean="0"/>
              <a:t>are posted at </a:t>
            </a:r>
            <a:r>
              <a:rPr lang="en-US" sz="2200" u="sng" dirty="0">
                <a:hlinkClick r:id="rId3"/>
              </a:rPr>
              <a:t>http</a:t>
            </a:r>
            <a:r>
              <a:rPr lang="en-US" sz="2200" u="sng" dirty="0" smtClean="0">
                <a:hlinkClick r:id="rId3"/>
              </a:rPr>
              <a:t>://www.caaspp.org/about/caa/</a:t>
            </a:r>
            <a:r>
              <a:rPr lang="en-US" sz="2200" u="sng" dirty="0" smtClean="0"/>
              <a:t>,</a:t>
            </a:r>
            <a:r>
              <a:rPr lang="en-US" sz="2200" dirty="0" smtClean="0"/>
              <a:t>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Download secure </a:t>
            </a:r>
            <a:r>
              <a:rPr lang="en-US" sz="2200" i="1" dirty="0"/>
              <a:t>DFA</a:t>
            </a:r>
            <a:r>
              <a:rPr lang="en-US" sz="2200" dirty="0"/>
              <a:t>(s) </a:t>
            </a:r>
            <a:r>
              <a:rPr lang="en-US" sz="2200" dirty="0" smtClean="0"/>
              <a:t>from TOMS: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Use electronic </a:t>
            </a:r>
            <a:r>
              <a:rPr lang="en-US" sz="2000" b="1" dirty="0"/>
              <a:t>or </a:t>
            </a:r>
            <a:r>
              <a:rPr lang="en-US" sz="2000" dirty="0" smtClean="0"/>
              <a:t>print format </a:t>
            </a:r>
            <a:r>
              <a:rPr lang="en-US" sz="2000" dirty="0"/>
              <a:t>according to local </a:t>
            </a:r>
            <a:r>
              <a:rPr lang="en-US" sz="2000" dirty="0" smtClean="0"/>
              <a:t>preference.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Keep secure </a:t>
            </a:r>
            <a:r>
              <a:rPr lang="en-US" sz="2000" dirty="0"/>
              <a:t>at all </a:t>
            </a:r>
            <a:r>
              <a:rPr lang="en-US" sz="2000" dirty="0" smtClean="0"/>
              <a:t>times.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/>
              <a:t>S</a:t>
            </a:r>
            <a:r>
              <a:rPr lang="en-US" sz="2000" dirty="0" smtClean="0"/>
              <a:t>ecurely destroy </a:t>
            </a:r>
            <a:r>
              <a:rPr lang="en-US" sz="2000" dirty="0"/>
              <a:t>after </a:t>
            </a:r>
            <a:r>
              <a:rPr lang="en-US" sz="2000" dirty="0" smtClean="0"/>
              <a:t>testing.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6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Directions for Administration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Each school in California is assigned either Version 1 or Version 2.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Same version assignment for all grades within a school: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b="1" dirty="0" smtClean="0"/>
              <a:t>Example:</a:t>
            </a:r>
            <a:r>
              <a:rPr lang="en-US" sz="2000" dirty="0" smtClean="0"/>
              <a:t> School A is assigned Version 1, and is testing a student in grade 4 and a student in grade 5. The test examiner needs the “Grade 4 Version 1” </a:t>
            </a:r>
            <a:r>
              <a:rPr lang="en-US" sz="2000" i="1" dirty="0" smtClean="0"/>
              <a:t>DFA </a:t>
            </a:r>
            <a:r>
              <a:rPr lang="en-US" sz="2000" dirty="0" smtClean="0"/>
              <a:t>and the “Grade 5 Version 1” </a:t>
            </a:r>
            <a:r>
              <a:rPr lang="en-US" sz="2000" i="1" dirty="0" smtClean="0"/>
              <a:t>DFA</a:t>
            </a:r>
            <a:r>
              <a:rPr lang="en-US" sz="2000" dirty="0" smtClean="0"/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Ensure you are using the right version at the start of testing.</a:t>
            </a:r>
          </a:p>
        </p:txBody>
      </p:sp>
    </p:spTree>
    <p:extLst>
      <p:ext uri="{BB962C8B-B14F-4D97-AF65-F5344CB8AC3E}">
        <p14:creationId xmlns:p14="http://schemas.microsoft.com/office/powerpoint/2010/main" val="22901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T3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T2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T1 Q22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Q23  Q24  Q25  Q26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1387" y="3961069"/>
            <a:ext cx="92181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One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Two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61151" y="3019306"/>
            <a:ext cx="1108229" cy="1672900"/>
            <a:chOff x="7570879" y="2137100"/>
            <a:chExt cx="1108229" cy="1672900"/>
          </a:xfrm>
          <a:solidFill>
            <a:schemeClr val="bg1">
              <a:lumMod val="65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0879" y="2137100"/>
              <a:ext cx="110822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3854" y="277899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13388" y="3150977"/>
            <a:ext cx="488516" cy="851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08718" y="2735478"/>
            <a:ext cx="120467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Student Response Check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58286" y="3011208"/>
            <a:ext cx="1120384" cy="1667842"/>
            <a:chOff x="7372870" y="2142158"/>
            <a:chExt cx="1120384" cy="1667842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72870" y="2142158"/>
              <a:ext cx="11203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73266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802146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Survey of Student Characteristics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cxnSp>
        <p:nvCxnSpPr>
          <p:cNvPr id="16" name="Elbow Connector 15"/>
          <p:cNvCxnSpPr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71388" y="61116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2574" y="1429198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7828" y="276606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1388" y="56251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301602" y="1525941"/>
            <a:ext cx="3423540" cy="693087"/>
            <a:chOff x="3301602" y="1470856"/>
            <a:chExt cx="3423540" cy="693087"/>
          </a:xfrm>
        </p:grpSpPr>
        <p:sp>
          <p:nvSpPr>
            <p:cNvPr id="48" name="Rectangle 47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54"/>
                  </a:solidFill>
                  <a:effectLst/>
                  <a:latin typeface="Arial" charset="0"/>
                </a:rPr>
                <a:t>Survey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54"/>
                  </a:solidFill>
                  <a:effectLst/>
                  <a:latin typeface="Arial" charset="0"/>
                </a:rPr>
                <a:t> of Student Characteristics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54"/>
                  </a:solidFill>
                  <a:effectLst/>
                  <a:latin typeface="Arial" charset="0"/>
                </a:rPr>
                <a:t>Log-on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of Student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A survey about the student to </a:t>
            </a:r>
            <a:r>
              <a:rPr lang="en-US" sz="2200" dirty="0"/>
              <a:t>explore whether teacher knowledge of their students can be used to improve and shorten the </a:t>
            </a:r>
            <a:r>
              <a:rPr lang="en-US" sz="2200" dirty="0" smtClean="0"/>
              <a:t>test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Selected to administer in the Test Administrator Interface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Completed by the test examiner before engaging the student for testing</a:t>
            </a:r>
          </a:p>
          <a:p>
            <a:pPr marL="914400" lvl="2" indent="-450850">
              <a:buFont typeface="Arial" panose="020B0604020202020204" pitchFamily="34" charset="0"/>
              <a:buChar char="−"/>
            </a:pPr>
            <a:r>
              <a:rPr lang="en-US" sz="2000" dirty="0" smtClean="0"/>
              <a:t>On </a:t>
            </a:r>
            <a:r>
              <a:rPr lang="en-US" sz="2000" dirty="0"/>
              <a:t>the student testing device through the secure </a:t>
            </a:r>
            <a:r>
              <a:rPr lang="en-US" sz="2000" dirty="0" smtClean="0"/>
              <a:t>browser</a:t>
            </a:r>
          </a:p>
          <a:p>
            <a:pPr marL="914400" lvl="2" indent="-450850">
              <a:buFont typeface="Arial" panose="020B0604020202020204" pitchFamily="34" charset="0"/>
              <a:buChar char="−"/>
            </a:pPr>
            <a:r>
              <a:rPr lang="en-US" sz="2000" dirty="0" smtClean="0"/>
              <a:t>Required </a:t>
            </a:r>
            <a:r>
              <a:rPr lang="en-US" sz="2000" dirty="0"/>
              <a:t>by the test delivery </a:t>
            </a:r>
            <a:r>
              <a:rPr lang="en-US" sz="2000" dirty="0" smtClean="0"/>
              <a:t>system</a:t>
            </a:r>
            <a:endParaRPr lang="en-US" sz="2200" dirty="0" smtClean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Field </a:t>
            </a:r>
            <a:r>
              <a:rPr lang="en-US" sz="2200" dirty="0"/>
              <a:t>tested in </a:t>
            </a:r>
            <a:r>
              <a:rPr lang="en-US" sz="2200" dirty="0" smtClean="0"/>
              <a:t>2016; will </a:t>
            </a:r>
            <a:r>
              <a:rPr lang="en-US" sz="2200" dirty="0"/>
              <a:t>not impact ELA or mathematics tests this </a:t>
            </a:r>
            <a:r>
              <a:rPr lang="en-US" sz="2200" dirty="0" smtClean="0"/>
              <a:t>year</a:t>
            </a:r>
            <a:endParaRPr lang="en-US" sz="2200" strike="sngStrike" dirty="0"/>
          </a:p>
        </p:txBody>
      </p:sp>
    </p:spTree>
    <p:extLst>
      <p:ext uri="{BB962C8B-B14F-4D97-AF65-F5344CB8AC3E}">
        <p14:creationId xmlns:p14="http://schemas.microsoft.com/office/powerpoint/2010/main" val="25998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of Student Characteristics: Example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000" dirty="0" smtClean="0"/>
              <a:t>Please </a:t>
            </a:r>
            <a:r>
              <a:rPr lang="en-US" sz="2000" dirty="0"/>
              <a:t>specify the level of text at which this student demonstrates all listed skills consistently </a:t>
            </a:r>
            <a:r>
              <a:rPr lang="en-US" sz="2000" dirty="0" smtClean="0"/>
              <a:t>(e.g., </a:t>
            </a:r>
            <a:r>
              <a:rPr lang="en-US" sz="2000" dirty="0"/>
              <a:t>usually):</a:t>
            </a:r>
          </a:p>
          <a:p>
            <a:pPr marL="463550" lvl="1" indent="-4508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summarize </a:t>
            </a:r>
            <a:r>
              <a:rPr lang="en-US" sz="2000" dirty="0"/>
              <a:t>a literary text from beginning to end</a:t>
            </a:r>
          </a:p>
          <a:p>
            <a:pPr marL="463550" lvl="1" indent="-4508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details from a literary text to answer specific questions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High </a:t>
            </a:r>
            <a:r>
              <a:rPr lang="en-US" sz="2000" dirty="0"/>
              <a:t>text </a:t>
            </a:r>
            <a:r>
              <a:rPr lang="en-US" sz="2000" dirty="0" smtClean="0"/>
              <a:t>complexity – </a:t>
            </a:r>
            <a:r>
              <a:rPr lang="en-US" sz="2000" dirty="0"/>
              <a:t>Text with detailed and implied complex ideas and relationships; a variety of sentence types including phrases and transition words. 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Moderate </a:t>
            </a:r>
            <a:r>
              <a:rPr lang="en-US" sz="2000" dirty="0"/>
              <a:t>text complexity – Text with clear, complex ideas and relationships and simple; compound sentences.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Low </a:t>
            </a:r>
            <a:r>
              <a:rPr lang="en-US" sz="2000" dirty="0"/>
              <a:t>text complexity – Brief text with straightforward ideas and relationships; short, simple sentences.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Student </a:t>
            </a:r>
            <a:r>
              <a:rPr lang="en-US" sz="2000" dirty="0"/>
              <a:t>does not display consistent proficiency on these skills at any level of text </a:t>
            </a:r>
            <a:r>
              <a:rPr lang="en-US" sz="2000" dirty="0" smtClean="0"/>
              <a:t>complexity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of Student Characteristics: Example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501"/>
            <a:ext cx="7683500" cy="4457877"/>
          </a:xfrm>
        </p:spPr>
        <p:txBody>
          <a:bodyPr>
            <a:noAutofit/>
          </a:bodyPr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000" dirty="0" smtClean="0"/>
              <a:t>Please </a:t>
            </a:r>
            <a:r>
              <a:rPr lang="en-US" sz="2000" dirty="0"/>
              <a:t>specify the task complexity level at which this student demonstrates this skill consistently </a:t>
            </a:r>
            <a:r>
              <a:rPr lang="en-US" sz="2000" dirty="0" smtClean="0"/>
              <a:t>(e.g., </a:t>
            </a:r>
            <a:r>
              <a:rPr lang="en-US" sz="2000" dirty="0"/>
              <a:t>usually</a:t>
            </a:r>
            <a:r>
              <a:rPr lang="en-US" sz="2000" dirty="0" smtClean="0"/>
              <a:t>):</a:t>
            </a:r>
          </a:p>
          <a:p>
            <a:pPr marL="463550" lvl="1" indent="-4635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surface area of three-dimensional right </a:t>
            </a:r>
            <a:r>
              <a:rPr lang="en-US" sz="2000" dirty="0" smtClean="0"/>
              <a:t>prism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High </a:t>
            </a:r>
            <a:r>
              <a:rPr lang="en-US" sz="2000" dirty="0"/>
              <a:t>task complexity – Multiple mathematical ideas presented in problems using various mathematical terms and symbolic representations of numbers, variables, and other item elements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Moderate </a:t>
            </a:r>
            <a:r>
              <a:rPr lang="en-US" sz="2000" dirty="0"/>
              <a:t>task complexity – Common problems presented in mathematical context using various mathematical terms and symbols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Low </a:t>
            </a:r>
            <a:r>
              <a:rPr lang="en-US" sz="2000" dirty="0"/>
              <a:t>task complexity – Simple problems using common mathematical terms and symbols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Student </a:t>
            </a:r>
            <a:r>
              <a:rPr lang="en-US" sz="2000" dirty="0"/>
              <a:t>does not demonstrate consistent proficiency on these skills at any level of task complexity.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05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</a:t>
            </a:r>
            <a:r>
              <a:rPr lang="en-US" smtClean="0"/>
              <a:t>Understanding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7708900" cy="4404911"/>
          </a:xfrm>
        </p:spPr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400" b="1" dirty="0" smtClean="0"/>
              <a:t>Q:	What document do you need in hand before starting testing with a student?</a:t>
            </a:r>
          </a:p>
          <a:p>
            <a:pPr marL="461963" indent="-461963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The appropriate grade- and version-specific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 smtClean="0"/>
          </a:p>
          <a:p>
            <a:pPr marL="461963" indent="-461963">
              <a:buNone/>
            </a:pPr>
            <a:endParaRPr lang="en-US" sz="2400" b="1" dirty="0" smtClean="0"/>
          </a:p>
          <a:p>
            <a:pPr marL="461963" indent="-461963">
              <a:buNone/>
            </a:pPr>
            <a:r>
              <a:rPr lang="en-US" sz="2400" b="1" dirty="0" smtClean="0"/>
              <a:t>Q:	Where can the </a:t>
            </a:r>
            <a:r>
              <a:rPr lang="en-US" sz="2400" b="1" i="1" dirty="0" smtClean="0"/>
              <a:t>DFAs </a:t>
            </a:r>
            <a:r>
              <a:rPr lang="en-US" sz="2400" b="1" dirty="0" smtClean="0"/>
              <a:t>be found?</a:t>
            </a:r>
          </a:p>
          <a:p>
            <a:pPr marL="461963" indent="-461963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are downloaded from TOMS after identifying grades for testing and the school’s assigned version number.</a:t>
            </a:r>
          </a:p>
        </p:txBody>
      </p:sp>
    </p:spTree>
    <p:extLst>
      <p:ext uri="{BB962C8B-B14F-4D97-AF65-F5344CB8AC3E}">
        <p14:creationId xmlns:p14="http://schemas.microsoft.com/office/powerpoint/2010/main" val="2160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Check for Understanding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7696200" cy="4404911"/>
          </a:xfrm>
        </p:spPr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400" b="1" dirty="0"/>
              <a:t>Q:	Can I administer tests without the </a:t>
            </a:r>
            <a:r>
              <a:rPr lang="en-US" sz="2400" b="1" i="1" dirty="0"/>
              <a:t>DFA</a:t>
            </a:r>
            <a:r>
              <a:rPr lang="en-US" sz="2400" b="1" dirty="0"/>
              <a:t>?</a:t>
            </a:r>
          </a:p>
          <a:p>
            <a:pPr marL="461963" indent="-4619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A:	No.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 critical, item-specific information that is needed for testing.</a:t>
            </a:r>
          </a:p>
          <a:p>
            <a:pPr marL="461963" indent="-461963">
              <a:buNone/>
            </a:pPr>
            <a:endParaRPr lang="en-US" sz="2400" b="1" dirty="0" smtClean="0"/>
          </a:p>
          <a:p>
            <a:pPr marL="461963" indent="-461963">
              <a:buNone/>
            </a:pPr>
            <a:r>
              <a:rPr lang="en-US" sz="2400" b="1" dirty="0" smtClean="0"/>
              <a:t>Q:	What do I do with the </a:t>
            </a:r>
            <a:r>
              <a:rPr lang="en-US" sz="2400" b="1" i="1" dirty="0" smtClean="0"/>
              <a:t>DFA </a:t>
            </a:r>
            <a:r>
              <a:rPr lang="en-US" sz="2400" b="1" dirty="0" smtClean="0"/>
              <a:t>after testing has been completed?</a:t>
            </a:r>
          </a:p>
          <a:p>
            <a:pPr marL="461963" indent="-461963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For paper versions of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hred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or otherwise destroy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them. For electronic versions, permanently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delete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PDF files from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devices.</a:t>
            </a:r>
          </a:p>
        </p:txBody>
      </p:sp>
    </p:spTree>
    <p:extLst>
      <p:ext uri="{BB962C8B-B14F-4D97-AF65-F5344CB8AC3E}">
        <p14:creationId xmlns:p14="http://schemas.microsoft.com/office/powerpoint/2010/main" val="19764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</a:t>
            </a:r>
            <a:r>
              <a:rPr lang="en-US" dirty="0" smtClean="0"/>
              <a:t>California Alternate Assessments (CAAs)</a:t>
            </a:r>
            <a:endParaRPr lang="en-US" dirty="0"/>
          </a:p>
          <a:p>
            <a:r>
              <a:rPr lang="en-US" dirty="0"/>
              <a:t>Roles and Responsibilities</a:t>
            </a:r>
          </a:p>
          <a:p>
            <a:r>
              <a:rPr lang="en-US" dirty="0"/>
              <a:t>Preparing for Test Administration </a:t>
            </a:r>
          </a:p>
          <a:p>
            <a:r>
              <a:rPr lang="en-US" dirty="0" smtClean="0"/>
              <a:t>Accessibility Resources</a:t>
            </a:r>
            <a:endParaRPr lang="en-US" dirty="0"/>
          </a:p>
          <a:p>
            <a:r>
              <a:rPr lang="en-US" dirty="0"/>
              <a:t>Administering the </a:t>
            </a:r>
            <a:r>
              <a:rPr lang="en-US" dirty="0" smtClean="0"/>
              <a:t>CAAs</a:t>
            </a:r>
            <a:endParaRPr lang="en-US" dirty="0"/>
          </a:p>
          <a:p>
            <a:r>
              <a:rPr lang="en-US" dirty="0"/>
              <a:t>Test </a:t>
            </a:r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Check for Understanding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45400" cy="4610100"/>
          </a:xfrm>
        </p:spPr>
        <p:txBody>
          <a:bodyPr>
            <a:noAutofit/>
          </a:bodyPr>
          <a:lstStyle/>
          <a:p>
            <a:pPr marL="461963" indent="-461963">
              <a:buNone/>
              <a:tabLst>
                <a:tab pos="461963" algn="l"/>
              </a:tabLst>
            </a:pPr>
            <a:r>
              <a:rPr lang="en-US" sz="2400" b="1" dirty="0" smtClean="0"/>
              <a:t>Q:	What is the first step before administering an ELA or mathematics test?</a:t>
            </a:r>
            <a:endParaRPr lang="en-US" sz="2400" b="1" dirty="0"/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Log on to the student testing interface through the secure browser and complete the SSC before sitting the student for testing.</a:t>
            </a:r>
          </a:p>
          <a:p>
            <a:pPr marL="0" indent="0">
              <a:buNone/>
              <a:tabLst>
                <a:tab pos="461963" algn="l"/>
              </a:tabLst>
            </a:pPr>
            <a:endParaRPr lang="en-US" sz="2400" b="1" dirty="0" smtClean="0"/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b="1" dirty="0" smtClean="0"/>
              <a:t>Q:	Is the Survey of Student Characteristics (SSC) optional?</a:t>
            </a:r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No. The SSC is required this year, and the system will not allow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ELA or mathematics to be started until the SSC is completed.</a:t>
            </a:r>
          </a:p>
        </p:txBody>
      </p:sp>
    </p:spTree>
    <p:extLst>
      <p:ext uri="{BB962C8B-B14F-4D97-AF65-F5344CB8AC3E}">
        <p14:creationId xmlns:p14="http://schemas.microsoft.com/office/powerpoint/2010/main" val="40443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T3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6" y="5640951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T2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T1 Q22  </a:t>
            </a:r>
            <a:r>
              <a:rPr lang="en-US" dirty="0">
                <a:solidFill>
                  <a:prstClr val="black"/>
                </a:solidFill>
              </a:rPr>
              <a:t>Q23  Q24  Q25  Q26  </a:t>
            </a:r>
            <a:r>
              <a:rPr lang="en-US" dirty="0" smtClean="0">
                <a:solidFill>
                  <a:prstClr val="black"/>
                </a:solidFill>
              </a:rPr>
              <a:t>Q27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421" y="3961069"/>
            <a:ext cx="9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Two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00249" y="3031028"/>
            <a:ext cx="1209110" cy="1661178"/>
            <a:chOff x="7509977" y="2148822"/>
            <a:chExt cx="1209110" cy="166117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9977" y="2148822"/>
              <a:ext cx="120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4969" y="2856510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26605" y="3128503"/>
            <a:ext cx="423497" cy="7869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21935" y="2713004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024386" y="3033242"/>
            <a:ext cx="1120384" cy="1645808"/>
            <a:chOff x="7438970" y="2164192"/>
            <a:chExt cx="1120384" cy="16458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38970" y="2164192"/>
              <a:ext cx="112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18181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68551" y="1536958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Survey of Student Characteristics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</a:rPr>
                <a:t>Log-on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CAA Student Testing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cxnSp>
        <p:nvCxnSpPr>
          <p:cNvPr id="16" name="Elbow Connector 15"/>
          <p:cNvCxnSpPr>
            <a:stCxn id="12" idx="3"/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51437" y="562336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2740" y="6057513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0299" y="2845492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T3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T2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T1 Q22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Q23  Q24  Q25  Q26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1387" y="3961069"/>
            <a:ext cx="92181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One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Two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61151" y="3019306"/>
            <a:ext cx="1108229" cy="1672900"/>
            <a:chOff x="7570879" y="2137100"/>
            <a:chExt cx="1108229" cy="1672900"/>
          </a:xfrm>
          <a:solidFill>
            <a:schemeClr val="bg1">
              <a:lumMod val="65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0879" y="2137100"/>
              <a:ext cx="110822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3854" y="277899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13388" y="3150977"/>
            <a:ext cx="488516" cy="851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08718" y="2735478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958286" y="3011208"/>
            <a:ext cx="1120384" cy="1667842"/>
            <a:chOff x="7372870" y="2142158"/>
            <a:chExt cx="1120384" cy="1667842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72870" y="2142158"/>
              <a:ext cx="11203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73266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9568" y="1503907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Survey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 of Student Characteristics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Log-on</a:t>
              </a: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0" y="802146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Student Response Check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cxnSp>
        <p:nvCxnSpPr>
          <p:cNvPr id="16" name="Elbow Connector 15"/>
          <p:cNvCxnSpPr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71388" y="61116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2574" y="1429198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7828" y="276606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1388" y="56251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 Response Check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purpose of the Student Response Check is to confirm that the </a:t>
            </a:r>
            <a:r>
              <a:rPr lang="en-US" sz="2400" dirty="0"/>
              <a:t>student has a consistent and observable way of indicating responses to test </a:t>
            </a:r>
            <a:r>
              <a:rPr lang="en-US" sz="2400" dirty="0" smtClean="0"/>
              <a:t>items and whether he or she can orient to the task.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Typical student </a:t>
            </a:r>
            <a:r>
              <a:rPr lang="en-US" sz="2400" dirty="0"/>
              <a:t>response modes </a:t>
            </a:r>
            <a:r>
              <a:rPr lang="en-US" sz="2400" dirty="0" smtClean="0"/>
              <a:t>must be known before testing.</a:t>
            </a:r>
            <a:endParaRPr lang="en-US" sz="2200" dirty="0"/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  <a:tabLst>
                <a:tab pos="914400" algn="l"/>
              </a:tabLst>
            </a:pPr>
            <a:r>
              <a:rPr lang="en-US" dirty="0" smtClean="0"/>
              <a:t>The test examiner is responsible for indicate the student’s response mode as part of the Survey of Student Characteristics (SSC).</a:t>
            </a:r>
          </a:p>
        </p:txBody>
      </p:sp>
    </p:spTree>
    <p:extLst>
      <p:ext uri="{BB962C8B-B14F-4D97-AF65-F5344CB8AC3E}">
        <p14:creationId xmlns:p14="http://schemas.microsoft.com/office/powerpoint/2010/main" val="10501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 Response Check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The SRC is identified by the student’s response to the first four test questions in a content area:</a:t>
            </a:r>
          </a:p>
          <a:p>
            <a:pPr lvl="1"/>
            <a:r>
              <a:rPr lang="en-US" sz="2400" b="1" dirty="0" smtClean="0"/>
              <a:t>After Q1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If no </a:t>
            </a:r>
            <a:r>
              <a:rPr lang="en-US" sz="2400" dirty="0"/>
              <a:t>orientation and no response 	   </a:t>
            </a:r>
            <a:r>
              <a:rPr lang="en-US" dirty="0"/>
              <a:t>S</a:t>
            </a:r>
            <a:r>
              <a:rPr lang="en-US" sz="2400" dirty="0" smtClean="0"/>
              <a:t>elect “End Test”; this will</a:t>
            </a:r>
            <a:r>
              <a:rPr lang="en-US" dirty="0" smtClean="0"/>
              <a:t> completely end and submit the test</a:t>
            </a:r>
            <a:r>
              <a:rPr lang="en-US" sz="2400" dirty="0" smtClean="0"/>
              <a:t>. </a:t>
            </a:r>
            <a:endParaRPr lang="en-US" sz="2400" dirty="0"/>
          </a:p>
          <a:p>
            <a:pPr lvl="1"/>
            <a:r>
              <a:rPr lang="en-US" b="1" dirty="0" smtClean="0"/>
              <a:t>After Q4</a:t>
            </a:r>
            <a:r>
              <a:rPr lang="en-US" b="1" dirty="0"/>
              <a:t>: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student orients but does not respond to questions </a:t>
            </a:r>
            <a:r>
              <a:rPr lang="en-US" dirty="0" smtClean="0"/>
              <a:t>1–4 </a:t>
            </a:r>
            <a:r>
              <a:rPr lang="en-US" dirty="0"/>
              <a:t>	</a:t>
            </a:r>
            <a:r>
              <a:rPr lang="en-US" dirty="0" smtClean="0"/>
              <a:t>   select “End Test”; </a:t>
            </a:r>
            <a:r>
              <a:rPr lang="en-US" dirty="0"/>
              <a:t>this will completely end and submit the test.</a:t>
            </a:r>
            <a:r>
              <a:rPr lang="en-US" dirty="0" smtClean="0"/>
              <a:t> </a:t>
            </a:r>
            <a:endParaRPr lang="en-US" dirty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/>
              <a:t>The SRC process is outlined in the </a:t>
            </a:r>
            <a:r>
              <a:rPr lang="en-US" i="1" dirty="0"/>
              <a:t>DFA</a:t>
            </a:r>
            <a:r>
              <a:rPr lang="en-US" dirty="0"/>
              <a:t> with specific scripts and guidelines.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271495" y="3022651"/>
            <a:ext cx="553453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93024" y="4405976"/>
            <a:ext cx="553453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 Response Check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students </a:t>
            </a:r>
            <a:r>
              <a:rPr lang="en-US" sz="2400" dirty="0" smtClean="0"/>
              <a:t>who </a:t>
            </a:r>
            <a:r>
              <a:rPr lang="en-US" sz="2400" dirty="0"/>
              <a:t>do not orient to the first (or first four) questions or provide an observable, consistent response to the test item(s), test examiners should end the assessment by </a:t>
            </a:r>
            <a:r>
              <a:rPr lang="en-US" sz="2400" dirty="0" smtClean="0"/>
              <a:t>selecting the “End Test” </a:t>
            </a:r>
            <a:r>
              <a:rPr lang="en-US" sz="2400" dirty="0"/>
              <a:t>button.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Test examiners are responsible for administering the SRC according to guidelines provided in the </a:t>
            </a:r>
            <a:r>
              <a:rPr lang="en-US" sz="2400" i="1" dirty="0" err="1"/>
              <a:t>DFA</a:t>
            </a:r>
            <a:r>
              <a:rPr lang="en-US" sz="2400" dirty="0"/>
              <a:t>. They may not end a test </a:t>
            </a:r>
            <a:r>
              <a:rPr lang="en-US" sz="2400" dirty="0" smtClean="0"/>
              <a:t>early</a:t>
            </a:r>
            <a:r>
              <a:rPr lang="en-US" sz="2200" dirty="0" smtClean="0"/>
              <a:t> </a:t>
            </a:r>
            <a:r>
              <a:rPr lang="en-US" dirty="0"/>
              <a:t>if a </a:t>
            </a:r>
            <a:r>
              <a:rPr lang="en-US" dirty="0" smtClean="0"/>
              <a:t>student</a:t>
            </a:r>
            <a:r>
              <a:rPr lang="en-US" dirty="0"/>
              <a:t>:</a:t>
            </a:r>
            <a:endParaRPr lang="en-US" sz="2400" dirty="0"/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dirty="0"/>
              <a:t>O</a:t>
            </a:r>
            <a:r>
              <a:rPr lang="en-US" sz="2200" dirty="0" smtClean="0"/>
              <a:t>rients </a:t>
            </a:r>
            <a:r>
              <a:rPr lang="en-US" sz="2200" dirty="0"/>
              <a:t>and/or </a:t>
            </a:r>
            <a:r>
              <a:rPr lang="en-US" sz="2200" dirty="0" smtClean="0"/>
              <a:t>responds </a:t>
            </a:r>
            <a:r>
              <a:rPr lang="en-US" sz="2200" dirty="0"/>
              <a:t>to question </a:t>
            </a:r>
            <a:r>
              <a:rPr lang="en-US" sz="2200" dirty="0" smtClean="0"/>
              <a:t>1, or</a:t>
            </a:r>
            <a:endParaRPr lang="en-US" sz="2200" dirty="0"/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dirty="0"/>
              <a:t>O</a:t>
            </a:r>
            <a:r>
              <a:rPr lang="en-US" sz="2200" dirty="0" smtClean="0"/>
              <a:t>rients </a:t>
            </a:r>
            <a:r>
              <a:rPr lang="en-US" sz="2200" dirty="0"/>
              <a:t>and responds to any of </a:t>
            </a:r>
            <a:r>
              <a:rPr lang="en-US" sz="2200" dirty="0" smtClean="0"/>
              <a:t>questions 1–4  </a:t>
            </a:r>
            <a:endParaRPr lang="en-US" sz="2200" dirty="0"/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Students </a:t>
            </a:r>
            <a:r>
              <a:rPr lang="en-US" sz="2200" dirty="0"/>
              <a:t>providing responses must be administered the entire assessment.</a:t>
            </a:r>
          </a:p>
        </p:txBody>
      </p:sp>
    </p:spTree>
    <p:extLst>
      <p:ext uri="{BB962C8B-B14F-4D97-AF65-F5344CB8AC3E}">
        <p14:creationId xmlns:p14="http://schemas.microsoft.com/office/powerpoint/2010/main" val="755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Cues and Wait Times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smtClean="0"/>
              <a:t>Guidelines for establishing whether a student responds or orients to the task: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Student should </a:t>
            </a:r>
            <a:r>
              <a:rPr lang="en-US" sz="2200" dirty="0"/>
              <a:t>be allowed at least five seconds if a verbal response is </a:t>
            </a:r>
            <a:r>
              <a:rPr lang="en-US" sz="2200" dirty="0" smtClean="0"/>
              <a:t>expected </a:t>
            </a:r>
            <a:r>
              <a:rPr lang="en-US" sz="2200" dirty="0"/>
              <a:t>or seven seconds if a physical or motor response is expected.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Wait times are </a:t>
            </a:r>
            <a:r>
              <a:rPr lang="en-US" sz="2200" dirty="0" smtClean="0"/>
              <a:t>appropriate;</a:t>
            </a:r>
            <a:r>
              <a:rPr lang="en-US" dirty="0"/>
              <a:t> </a:t>
            </a:r>
            <a:r>
              <a:rPr lang="en-US" dirty="0" smtClean="0"/>
              <a:t>you </a:t>
            </a:r>
            <a:r>
              <a:rPr lang="en-US" dirty="0"/>
              <a:t>know your students and the appropriate time for a response.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Directions may be repeated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3753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Response </a:t>
            </a:r>
            <a:r>
              <a:rPr lang="en-US" dirty="0"/>
              <a:t>M</a:t>
            </a:r>
            <a:r>
              <a:rPr lang="en-US" dirty="0" smtClean="0"/>
              <a:t>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If </a:t>
            </a:r>
            <a:r>
              <a:rPr lang="en-US" sz="2400" dirty="0" smtClean="0"/>
              <a:t>the student does not </a:t>
            </a:r>
            <a:r>
              <a:rPr lang="en-US" sz="2400" dirty="0"/>
              <a:t>have the fine motor skills to consistently and independently use a </a:t>
            </a:r>
            <a:r>
              <a:rPr lang="en-US" sz="2400" dirty="0" smtClean="0"/>
              <a:t>mouse, keyboard, or touchscreen, identify alternate response options.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test examiner may input responses that the student indicates by verbalizing, gesturing or pointing, using assistive </a:t>
            </a:r>
            <a:r>
              <a:rPr lang="en-US" sz="2400" dirty="0" smtClean="0"/>
              <a:t>technology, </a:t>
            </a:r>
            <a:r>
              <a:rPr lang="en-US" sz="2400" dirty="0"/>
              <a:t>or using an eye gaze chart</a:t>
            </a:r>
            <a:r>
              <a:rPr lang="en-US" sz="2400" dirty="0" smtClean="0"/>
              <a:t>.</a:t>
            </a:r>
            <a:endParaRPr lang="en-US" sz="2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 smtClean="0"/>
              <a:t>Use the training </a:t>
            </a:r>
            <a:r>
              <a:rPr lang="en-US" sz="2400" dirty="0"/>
              <a:t>t</a:t>
            </a:r>
            <a:r>
              <a:rPr lang="en-US" sz="2400" dirty="0" smtClean="0"/>
              <a:t>est to try out various response options.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en-US" dirty="0"/>
              <a:t>Augmentative and/or alternative communication </a:t>
            </a:r>
            <a:r>
              <a:rPr lang="en-US" dirty="0" smtClean="0"/>
              <a:t>(AAC) devices may be used as response modes.</a:t>
            </a:r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May require item-by-item configuration; test examiners may review the test by its stages prior to administering it to make necessary configurations.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Response Modes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7556500" cy="4572001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Independent use of mouse, touchscreen, </a:t>
            </a:r>
            <a:r>
              <a:rPr lang="en-US" sz="2400" dirty="0"/>
              <a:t>or a computer keyboard </a:t>
            </a:r>
          </a:p>
          <a:p>
            <a:pPr lvl="0"/>
            <a:r>
              <a:rPr lang="en-US" sz="2400" dirty="0" smtClean="0"/>
              <a:t>Verbal </a:t>
            </a:r>
            <a:r>
              <a:rPr lang="en-US" sz="2400" dirty="0"/>
              <a:t>response</a:t>
            </a:r>
          </a:p>
          <a:p>
            <a:pPr lvl="0"/>
            <a:r>
              <a:rPr lang="en-US" sz="2400" dirty="0" smtClean="0"/>
              <a:t>Gestures</a:t>
            </a:r>
          </a:p>
          <a:p>
            <a:pPr lvl="0"/>
            <a:r>
              <a:rPr lang="en-US" sz="2400" dirty="0"/>
              <a:t>P</a:t>
            </a:r>
            <a:r>
              <a:rPr lang="en-US" sz="2400" dirty="0" smtClean="0"/>
              <a:t>ointing independently to </a:t>
            </a:r>
            <a:r>
              <a:rPr lang="en-US" sz="2400" dirty="0"/>
              <a:t>indicate a response</a:t>
            </a:r>
          </a:p>
          <a:p>
            <a:pPr lvl="0"/>
            <a:r>
              <a:rPr lang="en-US" sz="2400" dirty="0" smtClean="0"/>
              <a:t>Print-on-demand </a:t>
            </a:r>
            <a:r>
              <a:rPr lang="en-US" sz="2400" dirty="0"/>
              <a:t>accommodation and </a:t>
            </a:r>
            <a:r>
              <a:rPr lang="en-US" sz="2400" dirty="0" smtClean="0"/>
              <a:t>indicating responses using </a:t>
            </a:r>
            <a:r>
              <a:rPr lang="en-US" sz="2400" dirty="0"/>
              <a:t>paper</a:t>
            </a:r>
          </a:p>
          <a:p>
            <a:pPr lvl="0"/>
            <a:r>
              <a:rPr lang="en-US" sz="2400" dirty="0" smtClean="0"/>
              <a:t>AAC devices</a:t>
            </a:r>
            <a:endParaRPr lang="en-US" sz="2400" dirty="0"/>
          </a:p>
          <a:p>
            <a:pPr lvl="0"/>
            <a:r>
              <a:rPr lang="en-US" sz="2400" dirty="0" smtClean="0"/>
              <a:t>Eye </a:t>
            </a:r>
            <a:r>
              <a:rPr lang="en-US" sz="2400" dirty="0"/>
              <a:t>gaze</a:t>
            </a:r>
          </a:p>
          <a:p>
            <a:pPr lvl="0"/>
            <a:r>
              <a:rPr lang="en-US" sz="2400" dirty="0" smtClean="0"/>
              <a:t>Other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Inputting Student Responses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If indicated by the student’s IEP, a </a:t>
            </a:r>
            <a:r>
              <a:rPr lang="en-US" sz="2400" dirty="0"/>
              <a:t>student may enter his or her responses </a:t>
            </a:r>
            <a:r>
              <a:rPr lang="en-US" sz="2400" dirty="0" smtClean="0"/>
              <a:t>by </a:t>
            </a:r>
            <a:r>
              <a:rPr lang="en-US" sz="2400" dirty="0"/>
              <a:t>circling or marking </a:t>
            </a:r>
            <a:r>
              <a:rPr lang="en-US" sz="2400" dirty="0" smtClean="0"/>
              <a:t>the answers </a:t>
            </a:r>
            <a:r>
              <a:rPr lang="en-US" sz="2400" dirty="0"/>
              <a:t>on </a:t>
            </a:r>
            <a:r>
              <a:rPr lang="en-US" sz="2400" dirty="0" smtClean="0"/>
              <a:t>locally printed test items </a:t>
            </a:r>
            <a:r>
              <a:rPr lang="en-US" sz="2400" dirty="0"/>
              <a:t>for transcription by </a:t>
            </a:r>
            <a:r>
              <a:rPr lang="en-US" sz="2400" dirty="0" smtClean="0"/>
              <a:t>the test </a:t>
            </a:r>
            <a:r>
              <a:rPr lang="en-US" sz="2400" dirty="0"/>
              <a:t>examiner </a:t>
            </a:r>
            <a:r>
              <a:rPr lang="en-US" sz="2400" dirty="0" smtClean="0"/>
              <a:t>later: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Requires the “print-on-demand” accommodation to be activated. Contact your coordinator.</a:t>
            </a:r>
          </a:p>
        </p:txBody>
      </p:sp>
    </p:spTree>
    <p:extLst>
      <p:ext uri="{BB962C8B-B14F-4D97-AF65-F5344CB8AC3E}">
        <p14:creationId xmlns:p14="http://schemas.microsoft.com/office/powerpoint/2010/main" val="37183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050" name="Picture 2" descr="http://www.hitec-graduate-school.de/lw_resource/datapool/_items/item_389/icon_orientation_w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03" y="2752627"/>
            <a:ext cx="3102171" cy="310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18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Inappropriate Test </a:t>
            </a:r>
            <a:r>
              <a:rPr lang="en-US" dirty="0"/>
              <a:t>P</a:t>
            </a:r>
            <a:r>
              <a:rPr lang="en-US" b="1" dirty="0" smtClean="0"/>
              <a:t>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600" dirty="0" smtClean="0"/>
              <a:t>Responses to test questions that are </a:t>
            </a:r>
            <a:r>
              <a:rPr lang="en-US" sz="2600" b="1" dirty="0" smtClean="0"/>
              <a:t>not </a:t>
            </a:r>
            <a:r>
              <a:rPr lang="en-US" sz="2600" dirty="0" smtClean="0"/>
              <a:t>from the student.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600" dirty="0" smtClean="0"/>
              <a:t>Hand-over-hand </a:t>
            </a:r>
            <a:r>
              <a:rPr lang="en-US" sz="2600" dirty="0"/>
              <a:t>or other physical prompting by the test </a:t>
            </a:r>
            <a:r>
              <a:rPr lang="en-US" sz="2600" dirty="0" smtClean="0"/>
              <a:t>examiner. </a:t>
            </a:r>
          </a:p>
        </p:txBody>
      </p:sp>
    </p:spTree>
    <p:extLst>
      <p:ext uri="{BB962C8B-B14F-4D97-AF65-F5344CB8AC3E}">
        <p14:creationId xmlns:p14="http://schemas.microsoft.com/office/powerpoint/2010/main" val="4289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Accessibility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Any instructional supports identified in the student’s IEP may be used during testing.</a:t>
            </a:r>
          </a:p>
          <a:p>
            <a:pPr marL="914400" lvl="2" indent="-457200">
              <a:buFont typeface="Arial" panose="020B0604020202020204" pitchFamily="34" charset="0"/>
              <a:buChar char="−"/>
            </a:pPr>
            <a:r>
              <a:rPr lang="en-US" sz="2200" dirty="0" smtClean="0"/>
              <a:t>“</a:t>
            </a:r>
            <a:r>
              <a:rPr lang="en-US" sz="2200" dirty="0"/>
              <a:t>T</a:t>
            </a:r>
            <a:r>
              <a:rPr lang="en-US" sz="2200" dirty="0" smtClean="0"/>
              <a:t>est how you teach.”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There are </a:t>
            </a:r>
            <a:r>
              <a:rPr lang="en-US" sz="2400" b="1" dirty="0" smtClean="0"/>
              <a:t>embedded</a:t>
            </a:r>
            <a:r>
              <a:rPr lang="en-US" sz="2400" dirty="0" smtClean="0"/>
              <a:t> and </a:t>
            </a:r>
            <a:r>
              <a:rPr lang="en-US" sz="2400" b="1" dirty="0" smtClean="0"/>
              <a:t>non-embedded</a:t>
            </a:r>
            <a:r>
              <a:rPr lang="en-US" sz="2400" dirty="0" smtClean="0"/>
              <a:t> accessibility resources.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Training tests will allow you and the student to preview what the supports look like and determine what the student needs.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Consult the </a:t>
            </a:r>
            <a:r>
              <a:rPr lang="en-US" sz="2400" i="1" dirty="0" smtClean="0"/>
              <a:t>Smarter Balanced Usability, Accessibility and Accommodations Guide </a:t>
            </a:r>
            <a:r>
              <a:rPr lang="en-US" sz="2400" dirty="0" smtClean="0"/>
              <a:t>when identifying the right supports for your student.</a:t>
            </a:r>
          </a:p>
        </p:txBody>
      </p:sp>
    </p:spTree>
    <p:extLst>
      <p:ext uri="{BB962C8B-B14F-4D97-AF65-F5344CB8AC3E}">
        <p14:creationId xmlns:p14="http://schemas.microsoft.com/office/powerpoint/2010/main" val="1475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Accessibility Resources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Accessibility resources are configured in TOMS for each student.</a:t>
            </a:r>
          </a:p>
          <a:p>
            <a:pPr marL="914400" lvl="2" indent="-457200">
              <a:buFont typeface="Arial" panose="020B0604020202020204" pitchFamily="34" charset="0"/>
              <a:buChar char="−"/>
            </a:pPr>
            <a:r>
              <a:rPr lang="en-US" dirty="0" smtClean="0"/>
              <a:t>Can be modified </a:t>
            </a:r>
            <a:r>
              <a:rPr lang="en-US" dirty="0"/>
              <a:t>only in </a:t>
            </a:r>
            <a:r>
              <a:rPr lang="en-US" dirty="0" smtClean="0"/>
              <a:t>TOMS.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At least two business days before testing, check student profile in TOMS to ensure that it is accurate.</a:t>
            </a:r>
          </a:p>
        </p:txBody>
      </p:sp>
    </p:spTree>
    <p:extLst>
      <p:ext uri="{BB962C8B-B14F-4D97-AF65-F5344CB8AC3E}">
        <p14:creationId xmlns:p14="http://schemas.microsoft.com/office/powerpoint/2010/main" val="19306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200" b="1" dirty="0" smtClean="0"/>
              <a:t>Q: 	When administering Question 1 of the test, what must the student do in order to move on to Question 2?</a:t>
            </a:r>
          </a:p>
          <a:p>
            <a:pPr marL="461963" indent="-461963"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A: 	The student should respond to the item stem (the question)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orient to the activity.</a:t>
            </a:r>
          </a:p>
          <a:p>
            <a:pPr marL="461963" indent="-461963">
              <a:buNone/>
            </a:pP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61963" indent="-461963">
              <a:buNone/>
            </a:pPr>
            <a:r>
              <a:rPr lang="en-US" sz="2200" b="1" dirty="0" smtClean="0"/>
              <a:t>Q: 	At what point(s) can I (the test examiner) make a decision to end testing with a student?</a:t>
            </a:r>
          </a:p>
          <a:p>
            <a:pPr marL="461963" indent="-461963"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A: 	After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uestion 1, if the student doesn’t respond or orient to activity;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after Question 4, if the student hasn’t responded to Questions 2–4 and has only oriented to the activity.</a:t>
            </a:r>
          </a:p>
        </p:txBody>
      </p:sp>
    </p:spTree>
    <p:extLst>
      <p:ext uri="{BB962C8B-B14F-4D97-AF65-F5344CB8AC3E}">
        <p14:creationId xmlns:p14="http://schemas.microsoft.com/office/powerpoint/2010/main" val="38400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T3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6" y="5640951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T2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T1 Q22  </a:t>
            </a:r>
            <a:r>
              <a:rPr lang="en-US" dirty="0">
                <a:solidFill>
                  <a:prstClr val="black"/>
                </a:solidFill>
              </a:rPr>
              <a:t>Q23  Q24  Q25  Q26  </a:t>
            </a:r>
            <a:r>
              <a:rPr lang="en-US" dirty="0" smtClean="0">
                <a:solidFill>
                  <a:prstClr val="black"/>
                </a:solidFill>
              </a:rPr>
              <a:t>Q27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421" y="3961069"/>
            <a:ext cx="9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Two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00249" y="3031028"/>
            <a:ext cx="1209110" cy="1661178"/>
            <a:chOff x="7509977" y="2148822"/>
            <a:chExt cx="1209110" cy="166117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9977" y="2148822"/>
              <a:ext cx="120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4969" y="2856510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26605" y="3128503"/>
            <a:ext cx="423497" cy="7869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21935" y="2713004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024386" y="3033242"/>
            <a:ext cx="1120384" cy="1645808"/>
            <a:chOff x="7438970" y="2164192"/>
            <a:chExt cx="1120384" cy="16458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38970" y="2164192"/>
              <a:ext cx="112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18181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68551" y="1536958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Survey of Student Characteristics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</a:rPr>
                <a:t>Log-on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/>
              <a:t>CAA Student Testing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cxnSp>
        <p:nvCxnSpPr>
          <p:cNvPr id="16" name="Elbow Connector 15"/>
          <p:cNvCxnSpPr>
            <a:stCxn id="12" idx="3"/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51437" y="562336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2740" y="6057513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0299" y="2845492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Student Testing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0989" y="1668502"/>
            <a:ext cx="4705563" cy="3271607"/>
            <a:chOff x="3308279" y="2153928"/>
            <a:chExt cx="4705563" cy="3271607"/>
          </a:xfrm>
        </p:grpSpPr>
        <p:sp>
          <p:nvSpPr>
            <p:cNvPr id="17" name="Rectangle 16"/>
            <p:cNvSpPr/>
            <p:nvPr/>
          </p:nvSpPr>
          <p:spPr>
            <a:xfrm>
              <a:off x="6203877" y="2967463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2 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T1 (Items 22–27)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03876" y="3918108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2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T2 (Items 22–27</a:t>
              </a:r>
              <a:r>
                <a:rPr lang="en-US" sz="1400" dirty="0">
                  <a:solidFill>
                    <a:prstClr val="black"/>
                  </a:solidFill>
                </a:rPr>
                <a:t>)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03875" y="4807811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2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T3 (Items 22–27</a:t>
              </a:r>
              <a:r>
                <a:rPr lang="en-US" sz="1400" dirty="0">
                  <a:solidFill>
                    <a:prstClr val="black"/>
                  </a:solidFill>
                </a:rPr>
                <a:t>)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Arrow Connector 25"/>
            <p:cNvCxnSpPr>
              <a:endCxn id="17" idx="1"/>
            </p:cNvCxnSpPr>
            <p:nvPr/>
          </p:nvCxnSpPr>
          <p:spPr>
            <a:xfrm flipV="1">
              <a:off x="5095982" y="3276325"/>
              <a:ext cx="1107895" cy="786415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095982" y="4165326"/>
              <a:ext cx="1107894" cy="7576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94204" y="4304797"/>
              <a:ext cx="1109671" cy="811876"/>
            </a:xfrm>
            <a:prstGeom prst="straightConnector1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308279" y="2967464"/>
              <a:ext cx="1787703" cy="1689204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1A* </a:t>
              </a:r>
              <a:r>
                <a:rPr lang="en-US" sz="1400" dirty="0" smtClean="0">
                  <a:solidFill>
                    <a:prstClr val="black"/>
                  </a:solidFill>
                </a:rPr>
                <a:t>(Items 1–11)</a:t>
              </a:r>
            </a:p>
            <a:p>
              <a:pPr algn="ctr"/>
              <a:endParaRPr lang="en-US" sz="1000" dirty="0">
                <a:solidFill>
                  <a:prstClr val="black"/>
                </a:solidFill>
              </a:endParaRPr>
            </a:p>
            <a:p>
              <a:pPr algn="ctr"/>
              <a:endParaRPr lang="en-US" sz="10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1B</a:t>
              </a:r>
              <a:endParaRPr lang="en-US" b="1" dirty="0">
                <a:solidFill>
                  <a:prstClr val="black"/>
                </a:solidFill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(Items </a:t>
              </a:r>
              <a:r>
                <a:rPr lang="en-US" sz="1400" dirty="0" smtClean="0">
                  <a:solidFill>
                    <a:prstClr val="black"/>
                  </a:solidFill>
                </a:rPr>
                <a:t>12–21)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5154032" y="3154680"/>
              <a:ext cx="1049843" cy="12099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2" idx="1"/>
              <a:endCxn id="12" idx="3"/>
            </p:cNvCxnSpPr>
            <p:nvPr/>
          </p:nvCxnSpPr>
          <p:spPr>
            <a:xfrm>
              <a:off x="3308279" y="3812066"/>
              <a:ext cx="1787703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192071" y="3655104"/>
              <a:ext cx="10060" cy="364711"/>
            </a:xfrm>
            <a:prstGeom prst="straightConnector1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310463" y="216008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prstClr val="white"/>
                  </a:solidFill>
                  <a:latin typeface="Berlin Sans FB Demi" panose="020E0802020502020306" pitchFamily="34" charset="0"/>
                </a:rPr>
                <a:t>STAGE 1</a:t>
              </a:r>
              <a:endParaRPr lang="en-US" sz="2200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203875" y="215392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prstClr val="white"/>
                  </a:solidFill>
                  <a:latin typeface="Berlin Sans FB Demi" panose="020E0802020502020306" pitchFamily="34" charset="0"/>
                </a:rPr>
                <a:t>STAGE 2</a:t>
              </a:r>
              <a:endParaRPr lang="en-US" sz="2200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75407" y="5092963"/>
            <a:ext cx="6202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*Some students will be routed automatically from </a:t>
            </a:r>
            <a:r>
              <a:rPr lang="en-US" sz="2000" b="1" dirty="0">
                <a:solidFill>
                  <a:prstClr val="black"/>
                </a:solidFill>
              </a:rPr>
              <a:t>Stage 1A</a:t>
            </a:r>
            <a:r>
              <a:rPr lang="en-US" sz="2000" dirty="0">
                <a:solidFill>
                  <a:prstClr val="black"/>
                </a:solidFill>
              </a:rPr>
              <a:t> to </a:t>
            </a:r>
            <a:r>
              <a:rPr lang="en-US" sz="2000" b="1" dirty="0">
                <a:solidFill>
                  <a:prstClr val="black"/>
                </a:solidFill>
              </a:rPr>
              <a:t>Stage </a:t>
            </a:r>
            <a:r>
              <a:rPr lang="en-US" sz="2000" b="1" dirty="0" smtClean="0">
                <a:solidFill>
                  <a:prstClr val="black"/>
                </a:solidFill>
              </a:rPr>
              <a:t>2, 22–27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>
                <a:solidFill>
                  <a:prstClr val="black"/>
                </a:solidFill>
              </a:rPr>
              <a:t>However, most students will complete both Stage 1A and Stage 1B before proceeding to one of three Stage 2 sections.</a:t>
            </a:r>
          </a:p>
        </p:txBody>
      </p:sp>
    </p:spTree>
    <p:extLst>
      <p:ext uri="{BB962C8B-B14F-4D97-AF65-F5344CB8AC3E}">
        <p14:creationId xmlns:p14="http://schemas.microsoft.com/office/powerpoint/2010/main" val="29062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297680"/>
          </a:xfrm>
        </p:spPr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Each student is administered a maximum of 27 items in three test segments for each content area.</a:t>
            </a:r>
          </a:p>
          <a:p>
            <a:pPr lvl="1"/>
            <a:r>
              <a:rPr lang="en-US" sz="2200" dirty="0"/>
              <a:t>Some students will see only two segments and 17 items.</a:t>
            </a:r>
          </a:p>
          <a:p>
            <a:pPr lvl="1"/>
            <a:r>
              <a:rPr lang="en-US" sz="2200" dirty="0"/>
              <a:t>There are </a:t>
            </a:r>
            <a:r>
              <a:rPr lang="en-US" sz="2200" dirty="0" smtClean="0"/>
              <a:t>three </a:t>
            </a:r>
            <a:r>
              <a:rPr lang="en-US" sz="2200" dirty="0"/>
              <a:t>different possible sets of items in the </a:t>
            </a:r>
            <a:r>
              <a:rPr lang="en-US" sz="2200" dirty="0" smtClean="0"/>
              <a:t>third segment.</a:t>
            </a:r>
            <a:endParaRPr lang="en-US" sz="2200" dirty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System uses automatic routing rules to present the most appropriate items for each student.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b="1" dirty="0" smtClean="0"/>
              <a:t>IMPORTANT: </a:t>
            </a:r>
            <a:r>
              <a:rPr lang="en-US" sz="2200" i="1" dirty="0" smtClean="0"/>
              <a:t>DFAs</a:t>
            </a:r>
            <a:r>
              <a:rPr lang="en-US" sz="2200" dirty="0" smtClean="0"/>
              <a:t> contain instructions for all items and possible routing outcomes. The system will prompt you to turn to the appropriate section of the </a:t>
            </a:r>
            <a:r>
              <a:rPr lang="en-US" sz="2200" i="1" dirty="0" smtClean="0"/>
              <a:t>DFA</a:t>
            </a:r>
            <a:r>
              <a:rPr lang="en-US" sz="2200" dirty="0" smtClean="0"/>
              <a:t> to administer the assigned segments. Ensure that you are reading the appropriate items in the </a:t>
            </a:r>
            <a:r>
              <a:rPr lang="en-US" sz="2200" i="1" dirty="0" smtClean="0"/>
              <a:t>DFA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1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</a:t>
            </a:r>
            <a:r>
              <a:rPr lang="en-US" smtClean="0"/>
              <a:t>Understanding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300" b="1" dirty="0" smtClean="0"/>
              <a:t>Q: 	How will you know you are on the right question for your student?</a:t>
            </a:r>
          </a:p>
          <a:p>
            <a:pPr marL="461963" indent="-461963">
              <a:buNone/>
            </a:pP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A: 	The system will automatically route to the next set of numbered questions; </a:t>
            </a:r>
            <a:r>
              <a:rPr lang="en-US" sz="2300" i="1" dirty="0" smtClean="0">
                <a:solidFill>
                  <a:schemeClr val="accent6">
                    <a:lumMod val="75000"/>
                  </a:schemeClr>
                </a:solidFill>
              </a:rPr>
              <a:t>DFAs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have matching question numbers that you should always check.</a:t>
            </a:r>
          </a:p>
          <a:p>
            <a:pPr marL="461963" indent="-461963">
              <a:buNone/>
            </a:pPr>
            <a:endParaRPr lang="en-US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61963" indent="-461963">
              <a:buNone/>
            </a:pPr>
            <a:r>
              <a:rPr lang="en-US" sz="2300" b="1" dirty="0" smtClean="0"/>
              <a:t>Q: 	When is it appropriate to hit the “end test” button in the student interface?</a:t>
            </a:r>
          </a:p>
          <a:p>
            <a:pPr marL="461963" indent="-461963">
              <a:buNone/>
            </a:pP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A:	After Question 1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4, based on SRC results; or after the last item of test.</a:t>
            </a:r>
          </a:p>
        </p:txBody>
      </p:sp>
    </p:spTree>
    <p:extLst>
      <p:ext uri="{BB962C8B-B14F-4D97-AF65-F5344CB8AC3E}">
        <p14:creationId xmlns:p14="http://schemas.microsoft.com/office/powerpoint/2010/main" val="4864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Check for Understanding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400" b="1" dirty="0"/>
              <a:t>Q:	How many items will a student take in a </a:t>
            </a:r>
            <a:r>
              <a:rPr lang="en-US" sz="2400" b="1" dirty="0" smtClean="0"/>
              <a:t>CAA?</a:t>
            </a:r>
            <a:endParaRPr lang="en-US" sz="2400" b="1" dirty="0"/>
          </a:p>
          <a:p>
            <a:pPr marL="461963" indent="-4619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A:	Students will take no more than 27 items, automatically selected from 39 total available items.</a:t>
            </a:r>
            <a:endParaRPr lang="en-US" sz="2400" dirty="0"/>
          </a:p>
          <a:p>
            <a:pPr marL="461963" indent="-461963">
              <a:buNone/>
            </a:pPr>
            <a:endParaRPr lang="en-US" sz="2400" b="1" dirty="0" smtClean="0"/>
          </a:p>
          <a:p>
            <a:pPr marL="461963" indent="-461963">
              <a:buNone/>
            </a:pPr>
            <a:r>
              <a:rPr lang="en-US" sz="2400" b="1" dirty="0" smtClean="0"/>
              <a:t>Q</a:t>
            </a:r>
            <a:r>
              <a:rPr lang="en-US" sz="2400" b="1" dirty="0"/>
              <a:t>: 	At what point(s) does the system make a decision to route the student?</a:t>
            </a:r>
          </a:p>
          <a:p>
            <a:pPr marL="461963" indent="-4619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A: 	Some students will be routed after Question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other students will be routed after Question 21.</a:t>
            </a:r>
          </a:p>
        </p:txBody>
      </p:sp>
    </p:spTree>
    <p:extLst>
      <p:ext uri="{BB962C8B-B14F-4D97-AF65-F5344CB8AC3E}">
        <p14:creationId xmlns:p14="http://schemas.microsoft.com/office/powerpoint/2010/main" val="20923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Step-by-Step: Starting a CAA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lvl="0">
              <a:buFont typeface="+mj-lt"/>
              <a:buAutoNum type="arabicPeriod"/>
            </a:pPr>
            <a:r>
              <a:rPr lang="en-US" sz="2200" dirty="0" smtClean="0"/>
              <a:t>Open Web </a:t>
            </a:r>
            <a:r>
              <a:rPr lang="en-US" sz="2200" dirty="0"/>
              <a:t>browser </a:t>
            </a:r>
            <a:r>
              <a:rPr lang="en-US" sz="2200" dirty="0" smtClean="0"/>
              <a:t>on test examiner device and </a:t>
            </a:r>
            <a:r>
              <a:rPr lang="en-US" sz="2200" dirty="0"/>
              <a:t>navigate to the CAASPP portal (</a:t>
            </a:r>
            <a:r>
              <a:rPr lang="en-US" sz="2200" u="sng" dirty="0">
                <a:hlinkClick r:id="rId3"/>
              </a:rPr>
              <a:t>http</a:t>
            </a:r>
            <a:r>
              <a:rPr lang="en-US" sz="2200" u="sng" dirty="0" smtClean="0">
                <a:hlinkClick r:id="rId3"/>
              </a:rPr>
              <a:t>://www.caaspp.org/</a:t>
            </a:r>
            <a:r>
              <a:rPr lang="en-US" sz="2200" dirty="0" smtClean="0"/>
              <a:t>):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DFA</a:t>
            </a:r>
            <a:r>
              <a:rPr lang="en-US" sz="2000" dirty="0" smtClean="0"/>
              <a:t> should be in hand (hard copy) or open on device (PDF).</a:t>
            </a:r>
            <a:endParaRPr lang="en-US" sz="2000" dirty="0"/>
          </a:p>
          <a:p>
            <a:pPr marL="461963" lvl="0">
              <a:buFont typeface="+mj-lt"/>
              <a:buAutoNum type="arabicPeriod"/>
            </a:pPr>
            <a:r>
              <a:rPr lang="en-US" sz="2200" dirty="0"/>
              <a:t>Select the </a:t>
            </a:r>
            <a:r>
              <a:rPr lang="en-US" sz="2200" b="1" dirty="0" smtClean="0"/>
              <a:t>Test </a:t>
            </a:r>
            <a:r>
              <a:rPr lang="en-US" sz="2200" b="1" dirty="0"/>
              <a:t>Administrator </a:t>
            </a:r>
            <a:r>
              <a:rPr lang="en-US" sz="2200" b="1" dirty="0" smtClean="0"/>
              <a:t>Interface</a:t>
            </a:r>
            <a:r>
              <a:rPr lang="en-US" sz="2200" dirty="0" smtClean="0"/>
              <a:t> button.</a:t>
            </a:r>
            <a:endParaRPr lang="en-US" sz="2200" dirty="0"/>
          </a:p>
          <a:p>
            <a:pPr marL="461963" lvl="0">
              <a:buFont typeface="+mj-lt"/>
              <a:buAutoNum type="arabicPeriod"/>
            </a:pPr>
            <a:r>
              <a:rPr lang="en-US" sz="2200" dirty="0"/>
              <a:t>Enter </a:t>
            </a:r>
            <a:r>
              <a:rPr lang="en-US" sz="2200" dirty="0" smtClean="0"/>
              <a:t>TOMS username </a:t>
            </a:r>
            <a:r>
              <a:rPr lang="en-US" sz="2200" dirty="0"/>
              <a:t>and </a:t>
            </a:r>
            <a:r>
              <a:rPr lang="en-US" sz="2200" dirty="0" smtClean="0"/>
              <a:t>password; log on.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7" y="4336032"/>
            <a:ext cx="227012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4217771"/>
            <a:ext cx="1753616" cy="225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1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About the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11278"/>
          </a:xfrm>
        </p:spPr>
        <p:txBody>
          <a:bodyPr>
            <a:no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For students </a:t>
            </a:r>
            <a:r>
              <a:rPr lang="en-US" sz="2400" dirty="0" smtClean="0"/>
              <a:t>whose individualized </a:t>
            </a:r>
            <a:r>
              <a:rPr lang="en-US" sz="2400" dirty="0"/>
              <a:t>education program (IEP) team designates the use of an alternate </a:t>
            </a:r>
            <a:r>
              <a:rPr lang="en-US" sz="2400" dirty="0" smtClean="0"/>
              <a:t>assessment</a:t>
            </a:r>
            <a:endParaRPr lang="en-US" sz="24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Online, summative, grade-level assessments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English language arts (ELA) and mathematics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Grades 3–8 and grade 11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Part of the California Assessment of Student Performance and Progress </a:t>
            </a:r>
            <a:r>
              <a:rPr lang="en-US" sz="2400" dirty="0" smtClean="0"/>
              <a:t>(CAASPP</a:t>
            </a:r>
            <a:r>
              <a:rPr lang="en-US" sz="2400" dirty="0"/>
              <a:t>) System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Replaces the California Alternate Performance Assessment (CAPA) for ELA and Mathematics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One-on-one assessment</a:t>
            </a:r>
          </a:p>
        </p:txBody>
      </p:sp>
    </p:spTree>
    <p:extLst>
      <p:ext uri="{BB962C8B-B14F-4D97-AF65-F5344CB8AC3E}">
        <p14:creationId xmlns:p14="http://schemas.microsoft.com/office/powerpoint/2010/main" val="7061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Step-by-Step: Starting a CAA 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lvl="0">
              <a:buFont typeface="+mj-lt"/>
              <a:buAutoNum type="arabicPeriod" startAt="4"/>
            </a:pPr>
            <a:r>
              <a:rPr lang="en-US" sz="2200" dirty="0" smtClean="0"/>
              <a:t>Select tests to administer (beginning with the SSC):</a:t>
            </a:r>
          </a:p>
          <a:p>
            <a:pPr marL="919163" lvl="1">
              <a:buFont typeface="Arial" panose="020B0604020202020204" pitchFamily="34" charset="0"/>
              <a:buChar char="−"/>
            </a:pPr>
            <a:r>
              <a:rPr lang="en-US" sz="2000" b="1" dirty="0" smtClean="0"/>
              <a:t>Note: </a:t>
            </a:r>
            <a:r>
              <a:rPr lang="en-US" sz="2000" dirty="0" smtClean="0"/>
              <a:t>The screenshots below show samples of the selection menus for the CAAs. Final menus may vary slightly from the samples below when testing launches on April 11, 2016.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" y="3245534"/>
            <a:ext cx="5532120" cy="9919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42" y="4366048"/>
            <a:ext cx="5532120" cy="20783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1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Step-by-Step: Starting a CAA 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lvl="0">
              <a:buFont typeface="+mj-lt"/>
              <a:buAutoNum type="arabicPeriod" startAt="5"/>
            </a:pPr>
            <a:r>
              <a:rPr lang="en-US" sz="2200" dirty="0" smtClean="0"/>
              <a:t>Generate a </a:t>
            </a:r>
            <a:r>
              <a:rPr lang="en-US" sz="2200" b="1" dirty="0" smtClean="0"/>
              <a:t>Session ID </a:t>
            </a:r>
            <a:r>
              <a:rPr lang="en-US" sz="2200" dirty="0" smtClean="0"/>
              <a:t>by starting a test session. </a:t>
            </a:r>
          </a:p>
          <a:p>
            <a:pPr marL="461963" lvl="0">
              <a:buFont typeface="+mj-lt"/>
              <a:buAutoNum type="arabicPeriod" startAt="5"/>
            </a:pPr>
            <a:endParaRPr lang="en-US" sz="2200" dirty="0"/>
          </a:p>
          <a:p>
            <a:pPr marL="461963" lvl="0">
              <a:buFont typeface="+mj-lt"/>
              <a:buAutoNum type="arabicPeriod" startAt="5"/>
            </a:pPr>
            <a:endParaRPr lang="en-US" sz="2200" dirty="0" smtClean="0"/>
          </a:p>
          <a:p>
            <a:pPr marL="461963" lvl="0">
              <a:buFont typeface="+mj-lt"/>
              <a:buAutoNum type="arabicPeriod" startAt="5"/>
            </a:pPr>
            <a:endParaRPr lang="en-US" sz="2200" dirty="0"/>
          </a:p>
          <a:p>
            <a:pPr marL="461963" lvl="0">
              <a:buFont typeface="+mj-lt"/>
              <a:buAutoNum type="arabicPeriod" startAt="5"/>
            </a:pPr>
            <a:endParaRPr lang="en-US" sz="2200" dirty="0" smtClean="0"/>
          </a:p>
          <a:p>
            <a:pPr marL="461963" lvl="0">
              <a:buFont typeface="+mj-lt"/>
              <a:buAutoNum type="arabicPeriod" startAt="5"/>
            </a:pPr>
            <a:endParaRPr lang="en-US" sz="2200" dirty="0" smtClean="0"/>
          </a:p>
          <a:p>
            <a:pPr marL="461963" lvl="0">
              <a:buFont typeface="+mj-lt"/>
              <a:buAutoNum type="arabicPeriod" startAt="5"/>
            </a:pPr>
            <a:r>
              <a:rPr lang="en-US" sz="2200" dirty="0" smtClean="0"/>
              <a:t>Make note of the test </a:t>
            </a:r>
            <a:r>
              <a:rPr lang="en-US" sz="2200" b="1" dirty="0" smtClean="0"/>
              <a:t>Session ID </a:t>
            </a:r>
            <a:r>
              <a:rPr lang="en-US" sz="2200" dirty="0" smtClean="0"/>
              <a:t>that is created when a session is started.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438" y="4856039"/>
            <a:ext cx="7619952" cy="138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583681" y="4731024"/>
            <a:ext cx="1463040" cy="74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8" y="2263847"/>
            <a:ext cx="6153912" cy="129735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013438" y="2886396"/>
            <a:ext cx="2075244" cy="774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2200" dirty="0" smtClean="0"/>
              <a:t>On </a:t>
            </a:r>
            <a:r>
              <a:rPr lang="en-US" sz="2200" dirty="0"/>
              <a:t>the student’s testing device, </a:t>
            </a:r>
            <a:r>
              <a:rPr lang="en-US" sz="2200" dirty="0" smtClean="0"/>
              <a:t>close all other applications, open </a:t>
            </a:r>
            <a:r>
              <a:rPr lang="en-US" sz="2200" dirty="0"/>
              <a:t>the secure </a:t>
            </a:r>
            <a:r>
              <a:rPr lang="en-US" sz="2200" dirty="0" smtClean="0"/>
              <a:t>browser </a:t>
            </a:r>
            <a:r>
              <a:rPr lang="en-US" sz="2200" dirty="0"/>
              <a:t>and log </a:t>
            </a:r>
            <a:r>
              <a:rPr lang="en-US" sz="2200" dirty="0" smtClean="0"/>
              <a:t>on to </a:t>
            </a:r>
            <a:r>
              <a:rPr lang="en-US" sz="2200" dirty="0"/>
              <a:t>the student’s test session using the student’s first name, </a:t>
            </a:r>
            <a:r>
              <a:rPr lang="en-US" sz="2200" dirty="0" smtClean="0"/>
              <a:t>SSID, </a:t>
            </a:r>
            <a:r>
              <a:rPr lang="en-US" sz="2200" dirty="0"/>
              <a:t>and Session </a:t>
            </a:r>
            <a:r>
              <a:rPr lang="en-US" sz="2200" dirty="0" smtClean="0"/>
              <a:t>ID</a:t>
            </a:r>
            <a:r>
              <a:rPr lang="en-US" sz="2200" dirty="0"/>
              <a:t>:</a:t>
            </a:r>
            <a:endParaRPr lang="en-US" sz="2200" dirty="0" smtClean="0"/>
          </a:p>
          <a:p>
            <a:pPr marL="914400" lvl="2" indent="-4508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First Name (Confirmation Code):</a:t>
            </a:r>
            <a:r>
              <a:rPr lang="en-US" altLang="en-US" sz="2000" dirty="0">
                <a:ea typeface="ＭＳ Ｐゴシック" panose="020B0600070205080204" pitchFamily="34" charset="-128"/>
              </a:rPr>
              <a:t> Student’s legal first name as spelled in CALPADS</a:t>
            </a:r>
          </a:p>
          <a:p>
            <a:pPr marL="914400" lvl="2" indent="-4508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State-SSID: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“CA” followed by a hyphen “-” and the student’s SSID</a:t>
            </a:r>
          </a:p>
          <a:p>
            <a:pPr marL="914400" lvl="2" indent="-4508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Session ID: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Generated </a:t>
            </a:r>
            <a:br>
              <a:rPr lang="en-US" altLang="en-US" sz="2000" dirty="0" smtClean="0">
                <a:ea typeface="ＭＳ Ｐゴシック" panose="020B0600070205080204" pitchFamily="34" charset="-128"/>
              </a:rPr>
            </a:br>
            <a:r>
              <a:rPr lang="en-US" altLang="en-US" sz="2000" dirty="0" smtClean="0">
                <a:ea typeface="ＭＳ Ｐゴシック" panose="020B0600070205080204" pitchFamily="34" charset="-128"/>
              </a:rPr>
              <a:t>in Step #5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344" y="4367344"/>
            <a:ext cx="3920808" cy="202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144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2200" dirty="0" smtClean="0"/>
              <a:t>Verify student identity: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000" dirty="0" smtClean="0"/>
              <a:t>After logging student on, you will see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Is This You?”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screen.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en-US" sz="2000" dirty="0">
                <a:ea typeface="ＭＳ Ｐゴシック" panose="020B0600070205080204" pitchFamily="34" charset="-128"/>
              </a:rPr>
              <a:t>S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elect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Yes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to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continue.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buFont typeface="+mj-lt"/>
              <a:buAutoNum type="arabicPeriod" startAt="7"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+mj-lt"/>
              <a:buAutoNum type="arabicPeriod" startAt="7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88" y="3046095"/>
            <a:ext cx="59817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29384" y="5102351"/>
            <a:ext cx="1295400" cy="505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8"/>
            </a:pPr>
            <a:r>
              <a:rPr lang="en-US" sz="2200" dirty="0" smtClean="0"/>
              <a:t>Student interface displays only those tests selected from the Test Administrator Interface that match the student’s grade: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000" dirty="0" smtClean="0"/>
              <a:t>Survey of Student Characteristics (SSC)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000" dirty="0" smtClean="0"/>
              <a:t>ELA test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000" dirty="0" smtClean="0"/>
              <a:t>Mathematics test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897" y="4868734"/>
            <a:ext cx="2689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</a:t>
            </a:r>
            <a:r>
              <a:rPr lang="en-US" dirty="0" smtClean="0"/>
              <a:t>The final display may vary slightly from this sample when testing </a:t>
            </a:r>
            <a:r>
              <a:rPr lang="en-US" dirty="0"/>
              <a:t>launches on April 11, 2016.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7" y="3327079"/>
            <a:ext cx="3724517" cy="3352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7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9"/>
            </a:pPr>
            <a:r>
              <a:rPr lang="en-US" sz="2400" dirty="0" smtClean="0"/>
              <a:t>Test examiner completes the Survey of Student Characteristics (SSC).</a:t>
            </a:r>
          </a:p>
          <a:p>
            <a:pPr>
              <a:buFont typeface="+mj-lt"/>
              <a:buAutoNum type="arabicPeriod" startAt="9"/>
            </a:pPr>
            <a:r>
              <a:rPr lang="en-US" sz="2400" dirty="0" smtClean="0"/>
              <a:t>Test examiner starts ELA </a:t>
            </a:r>
            <a:r>
              <a:rPr lang="en-US" sz="2400" dirty="0"/>
              <a:t>or mathematics test </a:t>
            </a:r>
            <a:r>
              <a:rPr lang="en-US" sz="2400" dirty="0" smtClean="0"/>
              <a:t>and administers the </a:t>
            </a:r>
            <a:r>
              <a:rPr lang="en-US" sz="2400" dirty="0"/>
              <a:t>Student Response Check (SRC</a:t>
            </a:r>
            <a:r>
              <a:rPr lang="en-US" sz="2400" dirty="0" smtClean="0"/>
              <a:t>):</a:t>
            </a:r>
          </a:p>
          <a:p>
            <a:pPr lvl="1"/>
            <a:r>
              <a:rPr lang="en-US" sz="2200" dirty="0" smtClean="0"/>
              <a:t>Completing </a:t>
            </a:r>
            <a:r>
              <a:rPr lang="en-US" sz="2200" dirty="0"/>
              <a:t>the SRC is required for all students. </a:t>
            </a:r>
          </a:p>
          <a:p>
            <a:pPr>
              <a:buFont typeface="+mj-lt"/>
              <a:buAutoNum type="arabicPeriod" startAt="9"/>
              <a:tabLst>
                <a:tab pos="914400" algn="l"/>
              </a:tabLst>
            </a:pPr>
            <a:r>
              <a:rPr lang="en-US" sz="2400" dirty="0"/>
              <a:t>ELA and mathematics tests are </a:t>
            </a:r>
            <a:r>
              <a:rPr lang="en-US" sz="2400" dirty="0" smtClean="0"/>
              <a:t>untimed. </a:t>
            </a:r>
          </a:p>
          <a:p>
            <a:pPr lvl="1">
              <a:tabLst>
                <a:tab pos="914400" algn="l"/>
              </a:tabLst>
            </a:pPr>
            <a:r>
              <a:rPr lang="en-US" sz="2200" dirty="0" smtClean="0"/>
              <a:t>A </a:t>
            </a:r>
            <a:r>
              <a:rPr lang="en-US" sz="2200" dirty="0"/>
              <a:t>test examiner can </a:t>
            </a:r>
            <a:r>
              <a:rPr lang="en-US" sz="2200" dirty="0" smtClean="0"/>
              <a:t>provide breaks </a:t>
            </a:r>
            <a:r>
              <a:rPr lang="en-US" sz="2200" dirty="0"/>
              <a:t>for the student as many times as necessary. (Pause and </a:t>
            </a:r>
            <a:r>
              <a:rPr lang="en-US" sz="2200" dirty="0" smtClean="0"/>
              <a:t>log out; </a:t>
            </a:r>
            <a:r>
              <a:rPr lang="en-US" sz="2200" dirty="0"/>
              <a:t>return and create a new Session </a:t>
            </a:r>
            <a:r>
              <a:rPr lang="en-US" sz="2200" dirty="0" smtClean="0"/>
              <a:t>ID, and then log on again.)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23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System </a:t>
            </a:r>
            <a:r>
              <a:rPr lang="en-US" dirty="0"/>
              <a:t>T</a:t>
            </a:r>
            <a:r>
              <a:rPr lang="en-US" dirty="0" smtClean="0"/>
              <a:t>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59700" cy="4443984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CAAs </a:t>
            </a:r>
            <a:r>
              <a:rPr lang="en-US" sz="2200" dirty="0"/>
              <a:t>may be paused and resumed as many times as necessary to elicit the student’s best testing performance.</a:t>
            </a:r>
          </a:p>
          <a:p>
            <a:r>
              <a:rPr lang="en-US" sz="2200" dirty="0"/>
              <a:t>When a test is paused, you must log the student back on to resume testing. You will automatically be directed to the first page that has an unanswered item. </a:t>
            </a:r>
          </a:p>
          <a:p>
            <a:r>
              <a:rPr lang="en-US" sz="2200" dirty="0"/>
              <a:t>In the event of a technical issue (e.g., power outage or network failure), student’s test will be paused and the </a:t>
            </a:r>
            <a:r>
              <a:rPr lang="en-US" sz="2200" dirty="0" smtClean="0"/>
              <a:t>student </a:t>
            </a:r>
            <a:r>
              <a:rPr lang="en-US" sz="2200" dirty="0"/>
              <a:t>will be logged off.</a:t>
            </a:r>
          </a:p>
          <a:p>
            <a:pPr lvl="0"/>
            <a:r>
              <a:rPr lang="en-US" sz="2200" dirty="0"/>
              <a:t>As a test security measure, student tests are automatically logged off after 30 minutes of test inactivity.</a:t>
            </a:r>
          </a:p>
        </p:txBody>
      </p:sp>
    </p:spTree>
    <p:extLst>
      <p:ext uri="{BB962C8B-B14F-4D97-AF65-F5344CB8AC3E}">
        <p14:creationId xmlns:p14="http://schemas.microsoft.com/office/powerpoint/2010/main" val="26168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System Tips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08900" cy="4590288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Training tests are the best way to gain familiarity with the testing system and interactions. </a:t>
            </a:r>
          </a:p>
          <a:p>
            <a:pPr lvl="0"/>
            <a:r>
              <a:rPr lang="en-US" sz="2200" dirty="0" smtClean="0"/>
              <a:t>CAAs are designed to be administered in the language of instruction. This can include, but is not limited to, braille, American Sign Language, and other languages.</a:t>
            </a:r>
          </a:p>
          <a:p>
            <a:pPr lvl="1"/>
            <a:r>
              <a:rPr lang="en-US" sz="2000" dirty="0" smtClean="0"/>
              <a:t>It is permissible for a test examiner or scribe to preview test items to prepare translations or other materials.</a:t>
            </a:r>
          </a:p>
          <a:p>
            <a:pPr lvl="1"/>
            <a:r>
              <a:rPr lang="en-US" sz="2000" dirty="0" smtClean="0"/>
              <a:t>Tests must be previewed and administered in segments because of the routing design.</a:t>
            </a:r>
          </a:p>
          <a:p>
            <a:pPr lvl="2"/>
            <a:r>
              <a:rPr lang="en-US" sz="2000" dirty="0" smtClean="0"/>
              <a:t>Segment 1: Items 1–11</a:t>
            </a:r>
          </a:p>
          <a:p>
            <a:pPr lvl="2"/>
            <a:r>
              <a:rPr lang="en-US" sz="2000" dirty="0" smtClean="0"/>
              <a:t>Segment 2: Items </a:t>
            </a:r>
            <a:r>
              <a:rPr lang="en-US" sz="2000" dirty="0"/>
              <a:t>12–21</a:t>
            </a:r>
            <a:endParaRPr lang="en-US" sz="2000" dirty="0" smtClean="0"/>
          </a:p>
          <a:p>
            <a:pPr lvl="2"/>
            <a:r>
              <a:rPr lang="en-US" sz="2000" dirty="0" smtClean="0"/>
              <a:t>Segment 3: Items </a:t>
            </a:r>
            <a:r>
              <a:rPr lang="en-US" sz="2000" dirty="0"/>
              <a:t>22–27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481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2914"/>
            <a:ext cx="7772400" cy="1470025"/>
          </a:xfrm>
        </p:spPr>
        <p:txBody>
          <a:bodyPr/>
          <a:lstStyle/>
          <a:p>
            <a:r>
              <a:rPr lang="en-US" dirty="0" smtClean="0"/>
              <a:t>Test Security </a:t>
            </a:r>
            <a:endParaRPr lang="en-US" dirty="0"/>
          </a:p>
        </p:txBody>
      </p:sp>
      <p:pic>
        <p:nvPicPr>
          <p:cNvPr id="7170" name="Picture 2" descr="http://www.beiinc.com/files/3668790/uploaded/BusinessSecurity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54" y="2502939"/>
            <a:ext cx="3097491" cy="309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540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General Test Security Protocol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the same security guidelines as for other CAASPP assessments.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about </a:t>
            </a:r>
            <a:r>
              <a:rPr lang="en-US" dirty="0" smtClean="0"/>
              <a:t>items, including </a:t>
            </a:r>
            <a:r>
              <a:rPr lang="en-US" i="1" dirty="0" smtClean="0"/>
              <a:t>DFA</a:t>
            </a:r>
            <a:r>
              <a:rPr lang="en-US" dirty="0" smtClean="0"/>
              <a:t> content, </a:t>
            </a:r>
            <a:r>
              <a:rPr lang="en-US" dirty="0"/>
              <a:t>should not be shared with anyone not directly responsible for </a:t>
            </a:r>
            <a:r>
              <a:rPr lang="en-US" dirty="0" smtClean="0"/>
              <a:t>test </a:t>
            </a:r>
            <a:r>
              <a:rPr lang="en-US" dirty="0"/>
              <a:t>administration. </a:t>
            </a:r>
            <a:endParaRPr lang="en-US" dirty="0" smtClean="0"/>
          </a:p>
          <a:p>
            <a:r>
              <a:rPr lang="en-US" i="1" dirty="0" smtClean="0"/>
              <a:t>DFAs</a:t>
            </a:r>
            <a:r>
              <a:rPr lang="en-US" dirty="0"/>
              <a:t> </a:t>
            </a:r>
            <a:r>
              <a:rPr lang="en-US" dirty="0" smtClean="0"/>
              <a:t>and print-on-demand materials must be securely handled during the test administration and securely destroyed afterward.</a:t>
            </a:r>
          </a:p>
        </p:txBody>
      </p:sp>
    </p:spTree>
    <p:extLst>
      <p:ext uri="{BB962C8B-B14F-4D97-AF65-F5344CB8AC3E}">
        <p14:creationId xmlns:p14="http://schemas.microsoft.com/office/powerpoint/2010/main" val="9898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Purpose of the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76400"/>
            <a:ext cx="7988300" cy="4292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Provide students with significant cognitive disabilities the opportunity to demonstrate achievement by taking a test commensurate with their abilities as indicated in the student’s IEP:</a:t>
            </a:r>
            <a:endParaRPr lang="en-US" dirty="0"/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dirty="0"/>
              <a:t>Students are assessed </a:t>
            </a:r>
            <a:r>
              <a:rPr lang="en-US" sz="2400" dirty="0"/>
              <a:t>through alternate achievement standards </a:t>
            </a:r>
            <a:r>
              <a:rPr lang="en-US" dirty="0"/>
              <a:t>linked to </a:t>
            </a:r>
            <a:r>
              <a:rPr lang="en-US" sz="2400" dirty="0"/>
              <a:t>Common Core State Standards (</a:t>
            </a:r>
            <a:r>
              <a:rPr lang="en-US" sz="2400" dirty="0" smtClean="0"/>
              <a:t>CCSS</a:t>
            </a:r>
            <a:r>
              <a:rPr lang="en-US" dirty="0" smtClean="0"/>
              <a:t>).</a:t>
            </a:r>
            <a:endParaRPr lang="en-US" sz="2200" dirty="0"/>
          </a:p>
          <a:p>
            <a:pPr marL="914400" lvl="2" indent="-449263">
              <a:buFont typeface="Arial" panose="020B0604020202020204" pitchFamily="34" charset="0"/>
              <a:buChar char="−"/>
            </a:pPr>
            <a:r>
              <a:rPr lang="en-US" dirty="0"/>
              <a:t>The tests are aligned to </a:t>
            </a:r>
            <a:r>
              <a:rPr lang="en-US" sz="2200" dirty="0"/>
              <a:t>Core Content Connectors (CCCs) </a:t>
            </a:r>
            <a:r>
              <a:rPr lang="en-US" dirty="0"/>
              <a:t>developed </a:t>
            </a:r>
            <a:r>
              <a:rPr lang="en-US" sz="2200" dirty="0"/>
              <a:t>by the National Center and State </a:t>
            </a:r>
            <a:r>
              <a:rPr lang="en-US" sz="2200" dirty="0" smtClean="0"/>
              <a:t>Collaborative</a:t>
            </a:r>
            <a:r>
              <a:rPr lang="en-US" dirty="0" smtClean="0"/>
              <a:t>.</a:t>
            </a:r>
            <a:endParaRPr lang="en-US" dirty="0"/>
          </a:p>
          <a:p>
            <a:pPr marL="914400" lvl="2" indent="-449263">
              <a:buFont typeface="Arial" panose="020B0604020202020204" pitchFamily="34" charset="0"/>
              <a:buChar char="−"/>
            </a:pPr>
            <a:r>
              <a:rPr lang="en-US" dirty="0"/>
              <a:t>The items are written to grade-level CCCs.</a:t>
            </a:r>
          </a:p>
        </p:txBody>
      </p:sp>
    </p:spTree>
    <p:extLst>
      <p:ext uri="{BB962C8B-B14F-4D97-AF65-F5344CB8AC3E}">
        <p14:creationId xmlns:p14="http://schemas.microsoft.com/office/powerpoint/2010/main" val="32527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Test Security Incidents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CAA security </a:t>
            </a:r>
            <a:r>
              <a:rPr lang="en-US" sz="2400" dirty="0"/>
              <a:t>incidents are </a:t>
            </a:r>
            <a:r>
              <a:rPr lang="en-US" sz="2400" dirty="0" smtClean="0"/>
              <a:t>prohibited actions </a:t>
            </a:r>
            <a:r>
              <a:rPr lang="en-US" sz="2400" dirty="0"/>
              <a:t>because they compromise the secure administration of the assessments. 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hree </a:t>
            </a:r>
            <a:r>
              <a:rPr lang="en-US" sz="2400" dirty="0"/>
              <a:t>types of test security </a:t>
            </a:r>
            <a:r>
              <a:rPr lang="en-US" sz="2400" dirty="0" smtClean="0"/>
              <a:t>incidents are: </a:t>
            </a:r>
          </a:p>
          <a:p>
            <a:pPr lvl="1"/>
            <a:r>
              <a:rPr lang="en-US" sz="2200" dirty="0" smtClean="0"/>
              <a:t>Impropriety</a:t>
            </a:r>
          </a:p>
          <a:p>
            <a:pPr lvl="1"/>
            <a:r>
              <a:rPr lang="en-US" sz="2200" dirty="0" smtClean="0"/>
              <a:t>Irregularity</a:t>
            </a:r>
          </a:p>
          <a:p>
            <a:pPr lvl="1"/>
            <a:r>
              <a:rPr lang="en-US" sz="2200" dirty="0" smtClean="0"/>
              <a:t>Breach</a:t>
            </a:r>
          </a:p>
          <a:p>
            <a:r>
              <a:rPr lang="en-US" sz="2400" dirty="0"/>
              <a:t>All test </a:t>
            </a:r>
            <a:r>
              <a:rPr lang="en-US" sz="2400" dirty="0" smtClean="0"/>
              <a:t>security </a:t>
            </a:r>
            <a:r>
              <a:rPr lang="en-US" sz="2400" dirty="0"/>
              <a:t>incidents must be reported to the LEA CAASPP coordinator and/or the </a:t>
            </a:r>
            <a:r>
              <a:rPr lang="en-US" sz="2400" dirty="0" smtClean="0"/>
              <a:t>CAASPP test site coordinator.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6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Impropriety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Unusual circumstance that has a low impact on the testing individual or group of students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Low risk of affecting student performance, test security, or test validity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Correctable and containable at local level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Must be reported to the LEA CAASPP coordinator or the test site coordinator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Coordinator must</a:t>
            </a:r>
            <a:r>
              <a:rPr lang="en-US" altLang="en-US" dirty="0">
                <a:ea typeface="ＭＳ Ｐゴシック" panose="020B0600070205080204" pitchFamily="34" charset="-128"/>
              </a:rPr>
              <a:t> report the impropriety, </a:t>
            </a:r>
            <a:r>
              <a:rPr lang="en-US" dirty="0">
                <a:ea typeface="ＭＳ Ｐゴシック" panose="020B0600070205080204" pitchFamily="34" charset="-128"/>
              </a:rPr>
              <a:t>using the </a:t>
            </a:r>
            <a:r>
              <a:rPr lang="en-US" dirty="0"/>
              <a:t>Security and Test Administration Incident Reporting System </a:t>
            </a:r>
            <a:r>
              <a:rPr lang="en-US" dirty="0" smtClean="0"/>
              <a:t>(</a:t>
            </a:r>
            <a:r>
              <a:rPr lang="en-US" dirty="0" smtClean="0">
                <a:ea typeface="ＭＳ Ｐゴシック" panose="020B0600070205080204" pitchFamily="34" charset="-128"/>
              </a:rPr>
              <a:t>STAIRS) </a:t>
            </a:r>
            <a:r>
              <a:rPr lang="en-US" dirty="0">
                <a:ea typeface="ＭＳ Ｐゴシック" panose="020B0600070205080204" pitchFamily="34" charset="-128"/>
              </a:rPr>
              <a:t>form within 24 hours of the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Irregularity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Unusual circumstance that impacts the testing individual or group of students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May affect student performance, test security, or test validity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Correctable and containable at local level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Must be reported to the LEA CAASPP coordinator or the  test site coordinator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Coordinator must</a:t>
            </a:r>
            <a:r>
              <a:rPr lang="en-US" altLang="en-US" dirty="0">
                <a:ea typeface="ＭＳ Ｐゴシック" panose="020B0600070205080204" pitchFamily="34" charset="-128"/>
              </a:rPr>
              <a:t> report the irregularity, </a:t>
            </a:r>
            <a:r>
              <a:rPr lang="en-US" dirty="0">
                <a:ea typeface="ＭＳ Ｐゴシック" panose="020B0600070205080204" pitchFamily="34" charset="-128"/>
              </a:rPr>
              <a:t>using the STAIRS form within 24 hours of the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Breach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Event that threatens test validity (e.g., release of secure materials)</a:t>
            </a:r>
          </a:p>
          <a:p>
            <a:pPr lvl="1">
              <a:defRPr/>
            </a:pPr>
            <a:r>
              <a:rPr lang="en-US" b="1" dirty="0">
                <a:ea typeface="ＭＳ Ｐゴシック" panose="020B0600070205080204" pitchFamily="34" charset="-128"/>
              </a:rPr>
              <a:t>Example: </a:t>
            </a:r>
            <a:r>
              <a:rPr lang="en-US" dirty="0" smtClean="0">
                <a:ea typeface="ＭＳ Ｐゴシック" panose="020B0600070205080204" pitchFamily="34" charset="-128"/>
              </a:rPr>
              <a:t>Test examiner takes </a:t>
            </a:r>
            <a:r>
              <a:rPr lang="en-US" dirty="0">
                <a:ea typeface="ＭＳ Ｐゴシック" panose="020B0600070205080204" pitchFamily="34" charset="-128"/>
              </a:rPr>
              <a:t>a photograph and posts to social media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Must </a:t>
            </a:r>
            <a:r>
              <a:rPr lang="en-US" altLang="en-US" sz="2600" dirty="0">
                <a:ea typeface="ＭＳ Ｐゴシック" panose="020B0600070205080204" pitchFamily="34" charset="-128"/>
              </a:rPr>
              <a:t>be reported to the LEA CAASPP coordinator or the test site coordinator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Coordinator must</a:t>
            </a:r>
            <a:r>
              <a:rPr lang="en-US" altLang="en-US" dirty="0">
                <a:ea typeface="ＭＳ Ｐゴシック" panose="020B0600070205080204" pitchFamily="34" charset="-128"/>
              </a:rPr>
              <a:t> report the breach, </a:t>
            </a:r>
            <a:r>
              <a:rPr lang="en-US" dirty="0">
                <a:ea typeface="ＭＳ Ｐゴシック" panose="020B0600070205080204" pitchFamily="34" charset="-128"/>
              </a:rPr>
              <a:t>using the STAIRS form within 24 hours of the </a:t>
            </a:r>
            <a:r>
              <a:rPr lang="en-US" dirty="0" smtClean="0">
                <a:ea typeface="ＭＳ Ｐゴシック" panose="020B0600070205080204" pitchFamily="34" charset="-128"/>
              </a:rPr>
              <a:t>incident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Security and Appeals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New: </a:t>
            </a:r>
            <a:r>
              <a:rPr lang="en-US" dirty="0"/>
              <a:t>STAIRS </a:t>
            </a:r>
            <a:r>
              <a:rPr lang="en-US" dirty="0" smtClean="0"/>
              <a:t>(Security </a:t>
            </a:r>
            <a:r>
              <a:rPr lang="en-US" dirty="0"/>
              <a:t>and Test Administration </a:t>
            </a:r>
            <a:r>
              <a:rPr lang="en-US" dirty="0" smtClean="0"/>
              <a:t>Incident </a:t>
            </a:r>
            <a:r>
              <a:rPr lang="en-US" dirty="0"/>
              <a:t>Reporting </a:t>
            </a:r>
            <a:r>
              <a:rPr lang="en-US" dirty="0" smtClean="0"/>
              <a:t>System) requires LEA </a:t>
            </a:r>
            <a:r>
              <a:rPr lang="en-US" dirty="0"/>
              <a:t>CAASPP coordinators and CAASPP test site coordinators to submit an online form to report an incident</a:t>
            </a:r>
          </a:p>
          <a:p>
            <a:pPr lvl="1" eaLnBrk="1" hangingPunct="1">
              <a:defRPr/>
            </a:pPr>
            <a:r>
              <a:rPr lang="en-US" dirty="0" smtClean="0"/>
              <a:t>If </a:t>
            </a:r>
            <a:r>
              <a:rPr lang="en-US" dirty="0"/>
              <a:t>an appeal is required, an </a:t>
            </a:r>
            <a:r>
              <a:rPr lang="en-US" dirty="0" smtClean="0"/>
              <a:t>e-mail </a:t>
            </a:r>
            <a:r>
              <a:rPr lang="en-US" dirty="0"/>
              <a:t>will be sent instructing the coordinator to file an appeal in </a:t>
            </a:r>
            <a:r>
              <a:rPr lang="en-US" dirty="0" smtClean="0"/>
              <a:t>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Secure Testing Appeals Information Reporting </a:t>
            </a:r>
            <a:r>
              <a:rPr lang="en-US" sz="3600" dirty="0" smtClean="0"/>
              <a:t>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LEA CAASPP coordinators and CAASPP test site coordinators are responsible for reporting all test security incidents in the STAIRS available at </a:t>
            </a:r>
            <a:r>
              <a:rPr lang="en-US" sz="2200" u="sng" dirty="0">
                <a:hlinkClick r:id="rId3"/>
              </a:rPr>
              <a:t>http://www.caasp.org</a:t>
            </a:r>
            <a:r>
              <a:rPr lang="en-US" sz="2200" dirty="0"/>
              <a:t>.</a:t>
            </a:r>
          </a:p>
          <a:p>
            <a:r>
              <a:rPr lang="en-US" sz="2200" dirty="0"/>
              <a:t>An e-mail containing a case number </a:t>
            </a:r>
            <a:r>
              <a:rPr lang="en-US" sz="2200" dirty="0" smtClean="0"/>
              <a:t>and the </a:t>
            </a:r>
            <a:r>
              <a:rPr lang="en-US" sz="2200" dirty="0"/>
              <a:t>next steps </a:t>
            </a:r>
            <a:r>
              <a:rPr lang="en-US" sz="2200" dirty="0" smtClean="0"/>
              <a:t>to be taken will </a:t>
            </a:r>
            <a:r>
              <a:rPr lang="en-US" sz="2200" dirty="0"/>
              <a:t>be </a:t>
            </a:r>
            <a:r>
              <a:rPr lang="en-US" sz="2200" dirty="0" smtClean="0"/>
              <a:t>sent. </a:t>
            </a:r>
            <a:endParaRPr lang="en-US" sz="2200" dirty="0"/>
          </a:p>
          <a:p>
            <a:pPr lvl="1"/>
            <a:r>
              <a:rPr lang="en-US" sz="2000" dirty="0"/>
              <a:t>In some cases, the e-mail may provide instructions to file a specific appeal in TOMS. </a:t>
            </a:r>
          </a:p>
          <a:p>
            <a:pPr lvl="1"/>
            <a:r>
              <a:rPr lang="en-US" sz="2000" b="1" dirty="0"/>
              <a:t>Appeals cannot be filed TOMS without first reporting the incident in STAIRS.</a:t>
            </a:r>
            <a:endParaRPr lang="en-US" sz="2000" dirty="0"/>
          </a:p>
          <a:p>
            <a:r>
              <a:rPr lang="en-US" sz="2200" dirty="0"/>
              <a:t>Ensure that the e-mail address </a:t>
            </a:r>
            <a:r>
              <a:rPr lang="en-US" sz="2200" dirty="0">
                <a:hlinkClick r:id="rId4"/>
              </a:rPr>
              <a:t>irregularities_appeals@cde.ca.gov</a:t>
            </a:r>
            <a:r>
              <a:rPr lang="en-US" sz="2200" dirty="0"/>
              <a:t> is whitelisted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047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After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CAASPP test site </a:t>
            </a:r>
            <a:r>
              <a:rPr lang="en-US" dirty="0"/>
              <a:t>c</a:t>
            </a:r>
            <a:r>
              <a:rPr lang="en-US" dirty="0" smtClean="0"/>
              <a:t>oordinators must ensure that all </a:t>
            </a:r>
            <a:r>
              <a:rPr lang="en-US" i="1" dirty="0" smtClean="0"/>
              <a:t>DFAs </a:t>
            </a:r>
            <a:r>
              <a:rPr lang="en-US" dirty="0" smtClean="0"/>
              <a:t>are collected and securely destroyed:</a:t>
            </a:r>
          </a:p>
          <a:p>
            <a:pPr lvl="1">
              <a:defRPr/>
            </a:pPr>
            <a:r>
              <a:rPr lang="en-US" sz="2400" dirty="0" smtClean="0"/>
              <a:t>Shred or otherwise destroy </a:t>
            </a:r>
            <a:r>
              <a:rPr lang="en-US" sz="2400" dirty="0"/>
              <a:t>printed </a:t>
            </a:r>
            <a:r>
              <a:rPr lang="en-US" sz="2400" dirty="0" smtClean="0"/>
              <a:t>copies.</a:t>
            </a:r>
          </a:p>
          <a:p>
            <a:pPr lvl="1">
              <a:defRPr/>
            </a:pPr>
            <a:r>
              <a:rPr lang="en-US" sz="2400" dirty="0" smtClean="0"/>
              <a:t>Permanently delete electronic PDF copies from all devices.</a:t>
            </a:r>
            <a:endParaRPr lang="en-US" sz="2400" dirty="0"/>
          </a:p>
          <a:p>
            <a:r>
              <a:rPr lang="en-US" dirty="0" smtClean="0"/>
              <a:t>As necessary, enter </a:t>
            </a:r>
            <a:br>
              <a:rPr lang="en-US" dirty="0" smtClean="0"/>
            </a:br>
            <a:r>
              <a:rPr lang="en-US" dirty="0" smtClean="0"/>
              <a:t>any special testing </a:t>
            </a:r>
            <a:br>
              <a:rPr lang="en-US" dirty="0" smtClean="0"/>
            </a:br>
            <a:r>
              <a:rPr lang="en-US" dirty="0" smtClean="0"/>
              <a:t>condition codes in </a:t>
            </a:r>
            <a:br>
              <a:rPr lang="en-US" dirty="0" smtClean="0"/>
            </a:br>
            <a:r>
              <a:rPr lang="en-US" dirty="0" smtClean="0"/>
              <a:t>TOMS.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741" y="3569826"/>
            <a:ext cx="4281055" cy="287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2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27040"/>
            <a:ext cx="7772400" cy="1470025"/>
          </a:xfrm>
        </p:spPr>
        <p:txBody>
          <a:bodyPr/>
          <a:lstStyle/>
          <a:p>
            <a:r>
              <a:rPr lang="en-US" dirty="0" smtClean="0"/>
              <a:t>Scoring and Reporting</a:t>
            </a:r>
            <a:endParaRPr lang="en-US" dirty="0"/>
          </a:p>
        </p:txBody>
      </p:sp>
      <p:pic>
        <p:nvPicPr>
          <p:cNvPr id="1026" name="Picture 2" descr="http://www.osceolaschools.org/vimages/shared/vnews/stories/53eb809c47e17/2_grading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82" y="2595150"/>
            <a:ext cx="4264635" cy="284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66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and Reporting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Student Score Report will be provided for students that includes results from the CAAs and CAPA for Science (grades 5, 8, and 10).</a:t>
            </a:r>
          </a:p>
          <a:p>
            <a:r>
              <a:rPr lang="en-US" dirty="0" smtClean="0"/>
              <a:t>Score reports will be provided in the fall of 2016.</a:t>
            </a:r>
          </a:p>
          <a:p>
            <a:r>
              <a:rPr lang="en-US" dirty="0" smtClean="0"/>
              <a:t>There will be opportunities for stakeholders, including educators and parents, to provide input on the CAA student score report design.</a:t>
            </a:r>
          </a:p>
        </p:txBody>
      </p:sp>
    </p:spTree>
    <p:extLst>
      <p:ext uri="{BB962C8B-B14F-4D97-AF65-F5344CB8AC3E}">
        <p14:creationId xmlns:p14="http://schemas.microsoft.com/office/powerpoint/2010/main" val="2469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94600" cy="46301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All CAA materials and resources (except the secure </a:t>
            </a:r>
            <a:r>
              <a:rPr lang="en-US" sz="2400" i="1" dirty="0"/>
              <a:t>DFAs</a:t>
            </a:r>
            <a:r>
              <a:rPr lang="en-US" sz="2400" dirty="0"/>
              <a:t>) will be available on the CAASPP CAA Web page at </a:t>
            </a:r>
            <a:r>
              <a:rPr lang="en-US" sz="2400" u="sng" dirty="0">
                <a:hlinkClick r:id="rId3"/>
              </a:rPr>
              <a:t>http</a:t>
            </a:r>
            <a:r>
              <a:rPr lang="en-US" sz="2400" u="sng" dirty="0" smtClean="0">
                <a:hlinkClick r:id="rId3"/>
              </a:rPr>
              <a:t>://www.caaspp.org/about/caa</a:t>
            </a:r>
            <a:r>
              <a:rPr lang="en-US" sz="2400" u="sng" dirty="0">
                <a:hlinkClick r:id="rId3"/>
              </a:rPr>
              <a:t>/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Key resources for CAAs:</a:t>
            </a:r>
          </a:p>
          <a:p>
            <a:pPr lvl="1"/>
            <a:r>
              <a:rPr lang="en-US" sz="2200" i="1" dirty="0" smtClean="0"/>
              <a:t>CAA Test Administration Manual (TAM)</a:t>
            </a:r>
          </a:p>
          <a:p>
            <a:pPr lvl="1"/>
            <a:r>
              <a:rPr lang="en-US" sz="2200" i="1" dirty="0" smtClean="0"/>
              <a:t>Training Test Directions for Administration (DFA)</a:t>
            </a:r>
          </a:p>
          <a:p>
            <a:pPr lvl="2"/>
            <a:r>
              <a:rPr lang="en-US" sz="2000" dirty="0" smtClean="0"/>
              <a:t>Will be paired for use with training tests when available.</a:t>
            </a:r>
          </a:p>
          <a:p>
            <a:pPr lvl="1"/>
            <a:r>
              <a:rPr lang="en-US" sz="2200" dirty="0" smtClean="0"/>
              <a:t>Version-specific, grade-level </a:t>
            </a:r>
            <a:r>
              <a:rPr lang="en-US" sz="2200" i="1" dirty="0" smtClean="0"/>
              <a:t>DFAs </a:t>
            </a:r>
            <a:r>
              <a:rPr lang="en-US" sz="2200" b="1" dirty="0" smtClean="0"/>
              <a:t>(SECURE)</a:t>
            </a:r>
            <a:endParaRPr lang="en-US" sz="2200" i="1" dirty="0" smtClean="0"/>
          </a:p>
          <a:p>
            <a:pPr lvl="1"/>
            <a:r>
              <a:rPr lang="en-US" sz="2200" dirty="0" smtClean="0"/>
              <a:t>Test Administration Tutorial for test examiners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8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March 4 Open Forum</Template>
  <TotalTime>0</TotalTime>
  <Words>5644</Words>
  <Application>Microsoft Office PowerPoint</Application>
  <PresentationFormat>On-screen Show (4:3)</PresentationFormat>
  <Paragraphs>812</Paragraphs>
  <Slides>101</Slides>
  <Notes>101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1_2013 Reports Preview V1 4.9.2013</vt:lpstr>
      <vt:lpstr>Opulent</vt:lpstr>
      <vt:lpstr>PowerPoint Presentation</vt:lpstr>
      <vt:lpstr>Purpose of Today’s Workshop</vt:lpstr>
      <vt:lpstr>CAA Training Resources </vt:lpstr>
      <vt:lpstr>Learning Goals</vt:lpstr>
      <vt:lpstr>Success Criteria</vt:lpstr>
      <vt:lpstr>Agenda</vt:lpstr>
      <vt:lpstr>Overview</vt:lpstr>
      <vt:lpstr>Overview: About the CAAs</vt:lpstr>
      <vt:lpstr>Overview: Purpose of the CAAs</vt:lpstr>
      <vt:lpstr>Overview: Multistage Design</vt:lpstr>
      <vt:lpstr>Overview: 2016 CAA  Testing Window</vt:lpstr>
      <vt:lpstr>Overview: Student Eligibility</vt:lpstr>
      <vt:lpstr>Overview: Student Participation</vt:lpstr>
      <vt:lpstr>Overview: Test Administration</vt:lpstr>
      <vt:lpstr>Overview: DFAs</vt:lpstr>
      <vt:lpstr>Roles and Responsibilities</vt:lpstr>
      <vt:lpstr>Roles and Responsibilities: CAASPP Test Site Coordinator</vt:lpstr>
      <vt:lpstr>Roles and Responsibilities:  CAASPP Test Site Coordinator (cont.)</vt:lpstr>
      <vt:lpstr>Roles and Responsibilities:  Test Examiner</vt:lpstr>
      <vt:lpstr>Roles and Responsibilities: Test Examiner (cont.)</vt:lpstr>
      <vt:lpstr>Preparing for Test Administration</vt:lpstr>
      <vt:lpstr>Registering Students for the CAAs</vt:lpstr>
      <vt:lpstr>Registering Students for the CAAs (cont.)</vt:lpstr>
      <vt:lpstr>Assigning Accessibility Resources</vt:lpstr>
      <vt:lpstr>Assigning Accessibility Resources (cont.)</vt:lpstr>
      <vt:lpstr>Indicating Parent/Guardian Exemptions</vt:lpstr>
      <vt:lpstr>Preparing Technology</vt:lpstr>
      <vt:lpstr>Preparing Technology (cont.)</vt:lpstr>
      <vt:lpstr>Preparing Technology (cont.)</vt:lpstr>
      <vt:lpstr>Using the Training Test</vt:lpstr>
      <vt:lpstr>Example Mathematics Item:  Not Answered</vt:lpstr>
      <vt:lpstr>Example Mathematics Item: Answered</vt:lpstr>
      <vt:lpstr>Example ELA Item: Not Answered</vt:lpstr>
      <vt:lpstr>Example ELA Item: Answered</vt:lpstr>
      <vt:lpstr>Accessibility Resources</vt:lpstr>
      <vt:lpstr>Universal Tools, Designated Supports and Accommodations</vt:lpstr>
      <vt:lpstr>Embedded  Accessibility Resources for CAAs</vt:lpstr>
      <vt:lpstr>Non-embedded  Accessibility Resources for CAAs</vt:lpstr>
      <vt:lpstr>UDAs: Considerations for CAAs</vt:lpstr>
      <vt:lpstr>Administering the California Alternate Assessments (CAAs)</vt:lpstr>
      <vt:lpstr>About This Section</vt:lpstr>
      <vt:lpstr>About This Section (cont.)</vt:lpstr>
      <vt:lpstr>Learning Goals</vt:lpstr>
      <vt:lpstr>Success Criteria</vt:lpstr>
      <vt:lpstr>CAAs: An Introduction for  Test Examiners</vt:lpstr>
      <vt:lpstr>CAAs: An Introduction for  Test Examiners (cont.)</vt:lpstr>
      <vt:lpstr>CAAs: How Testing Works</vt:lpstr>
      <vt:lpstr>Check for Understanding</vt:lpstr>
      <vt:lpstr>CAAs: How Testing Works</vt:lpstr>
      <vt:lpstr> </vt:lpstr>
      <vt:lpstr> </vt:lpstr>
      <vt:lpstr>Directions for Administration (cont.)</vt:lpstr>
      <vt:lpstr>Directions for Administration (cont.)</vt:lpstr>
      <vt:lpstr> </vt:lpstr>
      <vt:lpstr>Survey of Student Characteristics</vt:lpstr>
      <vt:lpstr>Survey of Student Characteristics: Example A</vt:lpstr>
      <vt:lpstr>Survey of Student Characteristics: Example B</vt:lpstr>
      <vt:lpstr>Check for Understanding </vt:lpstr>
      <vt:lpstr>Check for Understanding (cont.)</vt:lpstr>
      <vt:lpstr>Check for Understanding (cont.)</vt:lpstr>
      <vt:lpstr> </vt:lpstr>
      <vt:lpstr> </vt:lpstr>
      <vt:lpstr>Student Response Check (cont.)</vt:lpstr>
      <vt:lpstr>Student Response Check (cont.)</vt:lpstr>
      <vt:lpstr>Student Response Check (cont.)</vt:lpstr>
      <vt:lpstr>Cues and Wait Times</vt:lpstr>
      <vt:lpstr>Identifying Response Mode</vt:lpstr>
      <vt:lpstr>Possible Response Modes</vt:lpstr>
      <vt:lpstr>Inputting Student Responses</vt:lpstr>
      <vt:lpstr>Inappropriate Test Practices</vt:lpstr>
      <vt:lpstr>Accessibility Resources</vt:lpstr>
      <vt:lpstr>Accessibility Resources (cont.)</vt:lpstr>
      <vt:lpstr>Check for Understanding</vt:lpstr>
      <vt:lpstr> </vt:lpstr>
      <vt:lpstr>Student Testing</vt:lpstr>
      <vt:lpstr>Student Testing</vt:lpstr>
      <vt:lpstr>Check for Understanding </vt:lpstr>
      <vt:lpstr>Check for Understanding (cont.)</vt:lpstr>
      <vt:lpstr>Step-by-Step: Starting a CAA</vt:lpstr>
      <vt:lpstr>Step-by-Step: Starting a CAA (cont.)</vt:lpstr>
      <vt:lpstr>Step-by-Step: Starting a CAA (cont.)</vt:lpstr>
      <vt:lpstr>Step-by-Step: Starting a CAA (cont.)</vt:lpstr>
      <vt:lpstr>Step-by-Step: Starting a CAA (cont.)</vt:lpstr>
      <vt:lpstr>Step-by-Step: Starting a CAA (cont.)</vt:lpstr>
      <vt:lpstr>Step-by-Step: Starting a CAA (cont.)</vt:lpstr>
      <vt:lpstr>Testing System Tips</vt:lpstr>
      <vt:lpstr>Testing System Tips (cont.)</vt:lpstr>
      <vt:lpstr>Test Security </vt:lpstr>
      <vt:lpstr>General Test Security Protocol</vt:lpstr>
      <vt:lpstr>Test Security Incidents</vt:lpstr>
      <vt:lpstr>Test Impropriety</vt:lpstr>
      <vt:lpstr>Test Irregularity</vt:lpstr>
      <vt:lpstr>Test Breach</vt:lpstr>
      <vt:lpstr>Test Security and Appeals   </vt:lpstr>
      <vt:lpstr>Secure Testing Appeals Information Reporting System</vt:lpstr>
      <vt:lpstr>After Testing</vt:lpstr>
      <vt:lpstr>Scoring and Reporting</vt:lpstr>
      <vt:lpstr>Scoring and Reporting</vt:lpstr>
      <vt:lpstr>Resources</vt:lpstr>
      <vt:lpstr>Support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2016-01-05T23:28:25Z</dcterms:created>
  <dcterms:modified xsi:type="dcterms:W3CDTF">2016-02-29T18:41:47Z</dcterms:modified>
</cp:coreProperties>
</file>