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5" r:id="rId3"/>
    <p:sldId id="326" r:id="rId4"/>
    <p:sldId id="340" r:id="rId5"/>
    <p:sldId id="358" r:id="rId6"/>
    <p:sldId id="405" r:id="rId7"/>
    <p:sldId id="401" r:id="rId8"/>
    <p:sldId id="359" r:id="rId9"/>
    <p:sldId id="361" r:id="rId10"/>
    <p:sldId id="327" r:id="rId11"/>
    <p:sldId id="363" r:id="rId12"/>
    <p:sldId id="404" r:id="rId13"/>
    <p:sldId id="364" r:id="rId14"/>
    <p:sldId id="393" r:id="rId15"/>
    <p:sldId id="345" r:id="rId16"/>
    <p:sldId id="399" r:id="rId17"/>
    <p:sldId id="400" r:id="rId18"/>
    <p:sldId id="397" r:id="rId19"/>
    <p:sldId id="366" r:id="rId20"/>
    <p:sldId id="367" r:id="rId21"/>
    <p:sldId id="402" r:id="rId22"/>
    <p:sldId id="403" r:id="rId23"/>
    <p:sldId id="371" r:id="rId24"/>
    <p:sldId id="373" r:id="rId25"/>
    <p:sldId id="374" r:id="rId26"/>
    <p:sldId id="375" r:id="rId27"/>
    <p:sldId id="377" r:id="rId28"/>
    <p:sldId id="376" r:id="rId29"/>
    <p:sldId id="378" r:id="rId30"/>
    <p:sldId id="380" r:id="rId31"/>
    <p:sldId id="382" r:id="rId32"/>
    <p:sldId id="384" r:id="rId33"/>
    <p:sldId id="388" r:id="rId34"/>
    <p:sldId id="386" r:id="rId35"/>
    <p:sldId id="387" r:id="rId36"/>
    <p:sldId id="390" r:id="rId37"/>
    <p:sldId id="392" r:id="rId3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3" autoAdjust="0"/>
    <p:restoredTop sz="88826" autoAdjust="0"/>
  </p:normalViewPr>
  <p:slideViewPr>
    <p:cSldViewPr snapToGrid="0" snapToObjects="1">
      <p:cViewPr>
        <p:scale>
          <a:sx n="53" d="100"/>
          <a:sy n="53" d="100"/>
        </p:scale>
        <p:origin x="-221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-4968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3BE65135-34A6-4D9F-A571-02CFF4A310D9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675"/>
            <a:ext cx="3037840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D7864021-619F-43D8-950E-8CCB5D9781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44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C52A5843-10DB-A945-8BDB-7DD68ED8588F}" type="datetimeFigureOut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A8F1AD2-2073-6E4E-A290-82B7A685F4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5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55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984" indent="-173984">
              <a:buFont typeface="Arial"/>
              <a:buChar char="•"/>
            </a:pPr>
            <a:r>
              <a:rPr lang="en-US" sz="1400" dirty="0"/>
              <a:t>Just a little refresher, Local Control Funding Formula, or LCFF,  was signed into law in July 2013 at California Middle School.</a:t>
            </a:r>
          </a:p>
          <a:p>
            <a:pPr marL="173984" indent="-173984">
              <a:buFont typeface="Arial"/>
              <a:buChar char="•"/>
            </a:pPr>
            <a:endParaRPr lang="en-US" sz="1400" dirty="0"/>
          </a:p>
          <a:p>
            <a:pPr marL="173984" indent="-173984">
              <a:buFont typeface="Arial"/>
              <a:buChar char="•"/>
            </a:pPr>
            <a:r>
              <a:rPr lang="en-US" sz="1400" dirty="0"/>
              <a:t>LCFF allows districts greater flexibility, in exchange for more 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5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19" indent="-172719">
              <a:buFont typeface="Arial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1AD2-2073-6E4E-A290-82B7A685F4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9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6247-9BF3-4F81-805C-422692571EBF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7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D2ED-38B5-437B-8774-5C018EFD3C62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4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77E9-25D4-4CAC-BA3B-E12BF07E5EDB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7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8548-EB7E-471A-B70D-745D9A673869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6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9B86-853E-49A8-A315-6B00B44456B8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C4AE-4075-4F8E-8457-9B3AA4A092EC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4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8363-4295-4F0F-8FC8-E0C9B25D1FED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39BA-B56A-4293-9F14-2423C8B42D0F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29B-555B-459A-B5E3-69C9D9A34A3B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0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A1CC-FD07-41A2-A156-1045EAB5854A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5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E0DC-7C05-4772-9F94-993AFB34A0EB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F941-694C-4182-A85B-120682F29235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1208-A25C-D348-B786-80FB74648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ncee/wwc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ca.gov/fg/aa/co/ssc.asp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usd.edu/post/2017-20-local-control-and-accountability-plan" TargetMode="External"/><Relationship Id="rId5" Type="http://schemas.openxmlformats.org/officeDocument/2006/relationships/hyperlink" Target="https://www.greatschools.org/gk/articles/the-role-of-the-school-site-council/" TargetMode="External"/><Relationship Id="rId4" Type="http://schemas.openxmlformats.org/officeDocument/2006/relationships/hyperlink" Target="http://capta.org/focus-areas/lcfflcap/priority-areas/parent-involveme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684" y="1451728"/>
            <a:ext cx="8622632" cy="364817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School </a:t>
            </a:r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Site Council Training</a:t>
            </a:r>
            <a:b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9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School </a:t>
            </a:r>
            <a:r>
              <a:rPr lang="en-US" sz="49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Site Council: </a:t>
            </a:r>
            <a:br>
              <a:rPr lang="en-US" sz="49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9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Essentials</a:t>
            </a:r>
            <a:r>
              <a:rPr lang="en-US" sz="4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315" y="4173166"/>
            <a:ext cx="7767687" cy="1667738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55881"/>
            <a:ext cx="9144000" cy="0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38740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599" y="1255532"/>
            <a:ext cx="874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1101898"/>
            <a:ext cx="8850488" cy="89204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Site Council’s Work with SPSA – </a:t>
            </a:r>
            <a:b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Tasks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93" y="2284152"/>
            <a:ext cx="8229600" cy="454571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Monitoring the current year SPSA</a:t>
            </a:r>
          </a:p>
          <a:p>
            <a:pPr lvl="1"/>
            <a:r>
              <a:rPr lang="en-US" sz="27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Review the implementation of actions</a:t>
            </a:r>
          </a:p>
          <a:p>
            <a:pPr lvl="1"/>
            <a:r>
              <a:rPr lang="en-US" sz="27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Make adjustments to the budget</a:t>
            </a:r>
          </a:p>
          <a:p>
            <a:pPr marL="0" indent="0">
              <a:buNone/>
            </a:pPr>
            <a:endParaRPr lang="en-US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 the process of revising the plan for the next year.</a:t>
            </a:r>
          </a:p>
          <a:p>
            <a:pPr lvl="1"/>
            <a:r>
              <a:rPr lang="en-US" sz="27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current practice for effectiveness</a:t>
            </a:r>
          </a:p>
          <a:p>
            <a:pPr lvl="1"/>
            <a:r>
              <a:rPr lang="en-US" sz="27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at student data for student need</a:t>
            </a:r>
            <a:endParaRPr lang="en-US" sz="27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379"/>
            <a:ext cx="7998178" cy="7221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Monitoring the Current SPSA</a:t>
            </a:r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03" y="1855617"/>
            <a:ext cx="8229600" cy="486585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Monitor the implementation of actions and use of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funding in the current year SPSA at each meeting. 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Revise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&amp; approve changes to actions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or funding as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needed</a:t>
            </a:r>
          </a:p>
          <a:p>
            <a:pPr marL="0" indent="0">
              <a:buNone/>
            </a:pPr>
            <a:endParaRPr lang="en-US" sz="10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Evaluate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implementation of the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plan at the end of the SPSA cycle</a:t>
            </a: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Use information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from the evaluation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help determine the following years’ goals and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actions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3086100" lvl="6" indent="-342900">
              <a:buFont typeface="Arial" pitchFamily="34" charset="0"/>
              <a:buChar char="•"/>
            </a:pPr>
            <a:endParaRPr lang="en-US" sz="2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7"/>
            <a:ext cx="7998178" cy="7221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>
                <a:latin typeface="Arial Narrow" panose="020B0606020202030204" pitchFamily="34" charset="0"/>
              </a:rPr>
              <a:t>Mid-year </a:t>
            </a:r>
            <a:r>
              <a:rPr lang="en-US" sz="3200" b="1" dirty="0">
                <a:latin typeface="Arial Narrow" panose="020B0606020202030204" pitchFamily="34" charset="0"/>
              </a:rPr>
              <a:t>Changes to the SPSA</a:t>
            </a:r>
            <a:br>
              <a:rPr lang="en-US" sz="3200" b="1" dirty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04" y="1524752"/>
            <a:ext cx="8319603" cy="50409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Any </a:t>
            </a:r>
            <a:r>
              <a:rPr lang="en-US" sz="2400" b="1" dirty="0">
                <a:latin typeface="Arial Narrow" panose="020B0606020202030204" pitchFamily="34" charset="0"/>
              </a:rPr>
              <a:t>of the following factors may indicate a need </a:t>
            </a:r>
            <a:r>
              <a:rPr lang="en-US" sz="2400" b="1" dirty="0" smtClean="0">
                <a:latin typeface="Arial Narrow" panose="020B0606020202030204" pitchFamily="34" charset="0"/>
              </a:rPr>
              <a:t>to amend </a:t>
            </a:r>
            <a:r>
              <a:rPr lang="en-US" sz="2400" b="1" dirty="0">
                <a:latin typeface="Arial Narrow" panose="020B0606020202030204" pitchFamily="34" charset="0"/>
              </a:rPr>
              <a:t>the SPSA during the school year</a:t>
            </a:r>
            <a:r>
              <a:rPr lang="en-US" sz="2400" b="1" dirty="0" smtClean="0">
                <a:latin typeface="Arial Narrow" panose="020B0606020202030204" pitchFamily="34" charset="0"/>
              </a:rPr>
              <a:t>:</a:t>
            </a:r>
            <a:r>
              <a:rPr lang="en-US" sz="2400" b="1" dirty="0"/>
              <a:t> </a:t>
            </a:r>
            <a:endParaRPr lang="en-US" sz="1000" b="1" dirty="0"/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The need for a new program, item  or activity based on student data or </a:t>
            </a:r>
            <a:r>
              <a:rPr lang="en-US" sz="2000" dirty="0" smtClean="0">
                <a:latin typeface="Arial Narrow" panose="020B0606020202030204" pitchFamily="34" charset="0"/>
              </a:rPr>
              <a:t>information</a:t>
            </a:r>
          </a:p>
          <a:p>
            <a:pPr lvl="1"/>
            <a:endParaRPr lang="en-US" sz="1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Student data/information suggests that an activity/expenditure is </a:t>
            </a:r>
            <a:r>
              <a:rPr lang="en-US" sz="2000" dirty="0" smtClean="0">
                <a:latin typeface="Arial Narrow" panose="020B0606020202030204" pitchFamily="34" charset="0"/>
              </a:rPr>
              <a:t>ineffective</a:t>
            </a:r>
          </a:p>
          <a:p>
            <a:pPr lvl="1"/>
            <a:endParaRPr lang="en-US" sz="1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Staff, equipment or materials cannot be procured or there is cost </a:t>
            </a:r>
            <a:r>
              <a:rPr lang="en-US" sz="2000" dirty="0" smtClean="0">
                <a:latin typeface="Arial Narrow" panose="020B0606020202030204" pitchFamily="34" charset="0"/>
              </a:rPr>
              <a:t>difference</a:t>
            </a:r>
          </a:p>
          <a:p>
            <a:pPr marL="457200" lvl="1" indent="0">
              <a:buNone/>
            </a:pPr>
            <a:endParaRPr lang="en-US" sz="1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>
                <a:latin typeface="Arial Narrow" panose="020B0606020202030204" pitchFamily="34" charset="0"/>
              </a:rPr>
              <a:t>The activity may be found to be non-compliant with state or federal </a:t>
            </a:r>
            <a:r>
              <a:rPr lang="en-US" sz="2000" dirty="0" smtClean="0">
                <a:latin typeface="Arial Narrow" panose="020B0606020202030204" pitchFamily="34" charset="0"/>
              </a:rPr>
              <a:t>law</a:t>
            </a:r>
          </a:p>
          <a:p>
            <a:pPr lvl="1"/>
            <a:endParaRPr lang="en-US" sz="20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What action and what funding will be changed in the SPSA? The balance in the SPSA must be maintained at  “$ 0”.</a:t>
            </a:r>
          </a:p>
          <a:p>
            <a:pPr marL="0" indent="0">
              <a:buNone/>
            </a:pPr>
            <a:r>
              <a:rPr lang="en-US" sz="20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The School Site Council not only approves the change of activity or item but also the funding changes in the SPSA.</a:t>
            </a:r>
          </a:p>
          <a:p>
            <a:pPr marL="0" indent="0">
              <a:buNone/>
            </a:pPr>
            <a:r>
              <a:rPr lang="en-US" sz="20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pPr lvl="0"/>
            <a:endParaRPr lang="en-US" sz="1800" dirty="0"/>
          </a:p>
          <a:p>
            <a:endParaRPr lang="en-US" dirty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78" y="10287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86100" lvl="6" indent="-342900">
              <a:buFont typeface="Arial" pitchFamily="34" charset="0"/>
              <a:buChar char="•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0889" y="1146792"/>
            <a:ext cx="7947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Effective Use of </a:t>
            </a: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</a:t>
            </a:r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Site Funds </a:t>
            </a:r>
          </a:p>
          <a:p>
            <a:pPr algn="ctr"/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to </a:t>
            </a:r>
          </a:p>
          <a:p>
            <a:pPr algn="ctr"/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Impact Student Learning</a:t>
            </a:r>
          </a:p>
        </p:txBody>
      </p:sp>
      <p:pic>
        <p:nvPicPr>
          <p:cNvPr id="3080" name="Picture 8" descr="C:\Users\lisa-hayes\AppData\Local\Microsoft\Windows\Temporary Internet Files\Content.IE5\FQGEJVSP\teamwor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90" y="3179409"/>
            <a:ext cx="4605866" cy="25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379"/>
            <a:ext cx="8229600" cy="7221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Funds Available to School Sites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01" y="1626506"/>
            <a:ext cx="7531568" cy="427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Each </a:t>
            </a:r>
            <a:r>
              <a:rPr lang="en-US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 can receive </a:t>
            </a:r>
            <a:r>
              <a:rPr lang="en-US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supplemental funding </a:t>
            </a:r>
            <a:r>
              <a:rPr lang="en-US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from several </a:t>
            </a:r>
            <a:r>
              <a:rPr lang="en-US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sources:</a:t>
            </a:r>
            <a:endParaRPr lang="en-US" sz="20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3" indent="0">
              <a:buNone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086100" lvl="6" indent="-342900">
              <a:buFont typeface="Arial" pitchFamily="34" charset="0"/>
              <a:buChar char="•"/>
            </a:pP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isa-hayes\AppData\Local\Microsoft\Windows\Temporary Internet Files\Content.IE5\FQGEJVSP\saco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22" y="958379"/>
            <a:ext cx="1090395" cy="14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0325"/>
              </p:ext>
            </p:extLst>
          </p:nvPr>
        </p:nvGraphicFramePr>
        <p:xfrm>
          <a:off x="716437" y="3027837"/>
          <a:ext cx="7503738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1246"/>
                <a:gridCol w="2501246"/>
                <a:gridCol w="2501246"/>
              </a:tblGrid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itchFamily="34" charset="0"/>
                          <a:cs typeface="Verdana" pitchFamily="34" charset="0"/>
                        </a:rPr>
                        <a:t>State 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itchFamily="34" charset="0"/>
                          <a:cs typeface="Verdana" pitchFamily="34" charset="0"/>
                        </a:rPr>
                        <a:t>funds 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itchFamily="34" charset="0"/>
                          <a:cs typeface="Verdana" pitchFamily="34" charset="0"/>
                        </a:rPr>
                        <a:t>LCFF Supp/Con)</a:t>
                      </a:r>
                    </a:p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Unrestricted</a:t>
                      </a:r>
                      <a:r>
                        <a:rPr lang="en-US" baseline="0" dirty="0" smtClean="0"/>
                        <a:t> but “principally directed to improve outcomes for target students”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audited</a:t>
                      </a:r>
                      <a:r>
                        <a:rPr lang="en-US" baseline="0" dirty="0" smtClean="0"/>
                        <a:t>, but required yearly updates in Local Control Accountability Plan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itchFamily="34" charset="0"/>
                          <a:cs typeface="Verdana" pitchFamily="34" charset="0"/>
                        </a:rPr>
                        <a:t>Federal funds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itchFamily="34" charset="0"/>
                          <a:cs typeface="Verdana" pitchFamily="34" charset="0"/>
                        </a:rPr>
                        <a:t>(Title I)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8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RESTRICTED;  rules &amp;</a:t>
                      </a:r>
                      <a:r>
                        <a:rPr lang="en-US" baseline="0" dirty="0" smtClean="0"/>
                        <a:t> regulations on use of funds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8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Audited by CDE or USDE;</a:t>
                      </a:r>
                    </a:p>
                    <a:p>
                      <a:r>
                        <a:rPr lang="en-US" dirty="0" smtClean="0"/>
                        <a:t>Requires “evidence</a:t>
                      </a:r>
                      <a:r>
                        <a:rPr lang="en-US" baseline="0" dirty="0" smtClean="0"/>
                        <a:t> of effectiveness”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8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itchFamily="34" charset="0"/>
                          <a:cs typeface="Verdana" pitchFamily="34" charset="0"/>
                        </a:rPr>
                        <a:t>Other grants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have rules &amp; regulations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or may</a:t>
                      </a:r>
                      <a:r>
                        <a:rPr lang="en-US" baseline="0" dirty="0" smtClean="0"/>
                        <a:t> not be audited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5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5354" y="798353"/>
            <a:ext cx="8626016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Funds: Local Control Funding Formula (LCFF)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89" y="1626106"/>
            <a:ext cx="8229600" cy="4525963"/>
          </a:xfrm>
        </p:spPr>
        <p:txBody>
          <a:bodyPr>
            <a:normAutofit/>
          </a:bodyPr>
          <a:lstStyle/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9728" y="812602"/>
            <a:ext cx="9144000" cy="0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0567" y="1845322"/>
            <a:ext cx="82976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District receives additional LCFF funds (Supplemental/Concentration) based on the number of </a:t>
            </a:r>
            <a:r>
              <a:rPr lang="en-US" sz="28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income, English learners, foster, homeless </a:t>
            </a:r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youth.</a:t>
            </a:r>
            <a:endParaRPr lang="en-US" sz="28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/>
            <a:endParaRPr lang="en-US" sz="1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District shares these funds  with schools</a:t>
            </a:r>
          </a:p>
          <a:p>
            <a:pPr marL="342900" lvl="1" indent="-342900">
              <a:buFontTx/>
              <a:buChar char="-"/>
            </a:pPr>
            <a:endParaRPr lang="en-US" sz="2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funds  are to  be “principally </a:t>
            </a:r>
            <a:r>
              <a:rPr lang="en-US" sz="28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directed toward, and effective in” meeting </a:t>
            </a:r>
            <a:r>
              <a:rPr lang="en-US" sz="28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 for “targeted” </a:t>
            </a:r>
            <a:r>
              <a:rPr lang="en-US" sz="28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en-US" sz="2400" dirty="0" smtClean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Use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LCFF Supplemental funds is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guided by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Local Control Accountability Plan (LCAP)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endParaRPr lang="en-US" sz="28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73" y="828608"/>
            <a:ext cx="8229600" cy="72214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I – Federal Funding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594542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7563" y="1594542"/>
            <a:ext cx="7813588" cy="497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800" b="1" i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Student Succeeds Act, </a:t>
            </a:r>
            <a:r>
              <a:rPr lang="en-US" sz="28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newest version of federal funding law:</a:t>
            </a:r>
          </a:p>
          <a:p>
            <a:r>
              <a:rPr lang="en-US" sz="28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Requires that all students be taught to high academic standards, preparing them to succeed in college and careers.</a:t>
            </a:r>
          </a:p>
          <a:p>
            <a:pPr marL="0" indent="0">
              <a:buNone/>
            </a:pPr>
            <a:endParaRPr lang="en-US" sz="1000" dirty="0" smtClean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Supports </a:t>
            </a:r>
            <a:r>
              <a:rPr lang="en-US" sz="2800" u="sng" dirty="0" smtClean="0">
                <a:latin typeface="Arial Narrow" panose="020B0606020202030204" pitchFamily="34" charset="0"/>
              </a:rPr>
              <a:t>evidence-based </a:t>
            </a:r>
            <a:r>
              <a:rPr lang="en-US" sz="2800" u="sng" dirty="0">
                <a:latin typeface="Arial Narrow" panose="020B0606020202030204" pitchFamily="34" charset="0"/>
              </a:rPr>
              <a:t>and place-based interventions </a:t>
            </a:r>
            <a:r>
              <a:rPr lang="en-US" sz="2800" dirty="0">
                <a:latin typeface="Arial Narrow" panose="020B0606020202030204" pitchFamily="34" charset="0"/>
              </a:rPr>
              <a:t>developed by local leaders and </a:t>
            </a:r>
            <a:r>
              <a:rPr lang="en-US" sz="2800" dirty="0" smtClean="0">
                <a:latin typeface="Arial Narrow" panose="020B0606020202030204" pitchFamily="34" charset="0"/>
              </a:rPr>
              <a:t>educators</a:t>
            </a:r>
          </a:p>
          <a:p>
            <a:endParaRPr lang="en-US" sz="10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Maintains an expectation that there will be accountability and action to effect positive change in our lowest-performing </a:t>
            </a:r>
            <a:r>
              <a:rPr lang="en-US" sz="2800" dirty="0" smtClean="0">
                <a:latin typeface="Arial Narrow" panose="020B0606020202030204" pitchFamily="34" charset="0"/>
              </a:rPr>
              <a:t>schools</a:t>
            </a:r>
            <a:endParaRPr lang="en-US" sz="2800" dirty="0" smtClean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09" y="958379"/>
            <a:ext cx="8041064" cy="72214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Evidence-Based Actions</a:t>
            </a:r>
            <a:r>
              <a:rPr lang="en-US" sz="40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0194" y="1636717"/>
            <a:ext cx="7902000" cy="4926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Using, generating, and sharing evidence about effective strategies to support students gives stakeholders an important tool to accelerate student learning</a:t>
            </a:r>
            <a:r>
              <a:rPr lang="en-US" sz="26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2600" dirty="0" smtClean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</a:t>
            </a:r>
            <a:r>
              <a:rPr lang="en-US" sz="3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 higher levels of evidence are </a:t>
            </a:r>
            <a:r>
              <a:rPr lang="en-US" sz="3000" u="sng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likely to improve student outcomes </a:t>
            </a:r>
            <a:r>
              <a:rPr lang="en-US" sz="30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 they have been proven to be </a:t>
            </a:r>
            <a:r>
              <a:rPr lang="en-US" sz="30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</a:t>
            </a:r>
          </a:p>
          <a:p>
            <a:endParaRPr lang="en-US" sz="2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What </a:t>
            </a:r>
            <a:r>
              <a:rPr lang="en-US" sz="2400" i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Works </a:t>
            </a:r>
            <a:r>
              <a:rPr lang="en-US" sz="2400" i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Clearinghouse: 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  <a:hlinkClick r:id="rId3"/>
              </a:rPr>
              <a:t>http</a:t>
            </a:r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  <a:hlinkClick r:id="rId3"/>
              </a:rPr>
              <a:t>://ies.ed.gov/ncee/wwc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  <a:hlinkClick r:id="rId3"/>
              </a:rPr>
              <a:t>/</a:t>
            </a:r>
            <a:endParaRPr lang="en-US" sz="24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Site Council plays a role in approving, monitoring and evaluating the </a:t>
            </a:r>
            <a:r>
              <a:rPr lang="en-US" sz="3000" b="1" u="sng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actions</a:t>
            </a:r>
            <a:r>
              <a:rPr lang="en-US" sz="30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in the SPSA</a:t>
            </a:r>
            <a:endParaRPr lang="en-US" sz="30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09" y="958379"/>
            <a:ext cx="8041064" cy="722140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1806" y="1636717"/>
            <a:ext cx="7640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727"/>
            <a:ext cx="9144000" cy="598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61243" y="865407"/>
            <a:ext cx="8459803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Composition </a:t>
            </a:r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and Election of the </a:t>
            </a: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</a:t>
            </a:r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Site Council</a:t>
            </a:r>
            <a:b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endParaRPr lang="en-US" sz="3600" b="1" u="sng" dirty="0"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5" y="2008407"/>
            <a:ext cx="5396089" cy="4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112363" y="753938"/>
            <a:ext cx="6589336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698" y="1715529"/>
            <a:ext cx="7535119" cy="4882041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Welcome and </a:t>
            </a:r>
            <a:r>
              <a:rPr lang="en-US" sz="3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Introductions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Site Council </a:t>
            </a:r>
            <a:r>
              <a:rPr lang="en-US" sz="3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Responsibilities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Single </a:t>
            </a:r>
            <a:r>
              <a:rPr lang="en-US" sz="3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Plan For Student Achievement (SPSA</a:t>
            </a:r>
            <a:r>
              <a:rPr lang="en-US" sz="3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Site Funding and Linking Expenditures to Student </a:t>
            </a:r>
            <a:r>
              <a:rPr lang="en-US" sz="3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Achievement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Composition &amp; Election of School Site </a:t>
            </a:r>
            <a:r>
              <a:rPr lang="en-US" sz="3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Council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Roles and Running an Effective </a:t>
            </a:r>
            <a:r>
              <a:rPr lang="en-US" sz="3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Meeting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SCUSD, CDE Requirements &amp; School Site Council </a:t>
            </a:r>
            <a:r>
              <a:rPr lang="en-US" sz="3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Support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Questions and Answers</a:t>
            </a:r>
          </a:p>
          <a:p>
            <a:endParaRPr lang="en-US" sz="2800" dirty="0"/>
          </a:p>
        </p:txBody>
      </p:sp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68" y="839938"/>
            <a:ext cx="8229600" cy="7221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SSC Composition - Elementary</a:t>
            </a:r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endParaRPr lang="en-US" sz="36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0408" y="1562078"/>
            <a:ext cx="7813588" cy="48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i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  Laws govern how SSCs are composed and there must be parity (equality) between staff &amp; parents/community.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Principal is a mandated member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No less than 3 classroom teachers (teachers are always a majority of staff)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One ‘other staff” – classified or certificated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No less than 5 parents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There can be more members are long as there is “parity” between staff group &amp; parent group</a:t>
            </a:r>
          </a:p>
          <a:p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860644"/>
            <a:ext cx="8387645" cy="7221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Elementary SSC Possible Composition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93346"/>
              </p:ext>
            </p:extLst>
          </p:nvPr>
        </p:nvGraphicFramePr>
        <p:xfrm>
          <a:off x="712573" y="1680519"/>
          <a:ext cx="7715956" cy="4942079"/>
        </p:xfrm>
        <a:graphic>
          <a:graphicData uri="http://schemas.openxmlformats.org/drawingml/2006/table">
            <a:tbl>
              <a:tblPr/>
              <a:tblGrid>
                <a:gridCol w="1299650"/>
                <a:gridCol w="1668526"/>
                <a:gridCol w="1432000"/>
                <a:gridCol w="1348441"/>
                <a:gridCol w="1967339"/>
              </a:tblGrid>
              <a:tr h="761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COUNCIL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PARENTS or COMMUNITY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PRINCIPAL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SCHOOL 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CLASSROOM TEACHERS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3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4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</a:tr>
              <a:tr h="834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</a:tr>
              <a:tr h="834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08" y="839938"/>
            <a:ext cx="8229600" cy="7221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SSC Composition - Secondary</a:t>
            </a:r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endParaRPr lang="en-US" sz="36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408" y="1499724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0408" y="1562078"/>
            <a:ext cx="7813588" cy="489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i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  Laws govern how SSCs are composed and there must be parity (equality) between staff &amp; parents/community/students.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Principal is a mandated member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No less than 4 classroom teachers (teachers are always a majority of staff)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One ‘other staff” – classified or certificated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No less than 3 parents/community &amp; 3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There can be more members are long as there is “parity” </a:t>
            </a:r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between staff group &amp; parent group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42" y="855881"/>
            <a:ext cx="8387645" cy="7221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Secondary SSC Possible Compositions</a:t>
            </a:r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endParaRPr lang="en-US" sz="36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84114"/>
              </p:ext>
            </p:extLst>
          </p:nvPr>
        </p:nvGraphicFramePr>
        <p:xfrm>
          <a:off x="912072" y="1543646"/>
          <a:ext cx="7488380" cy="4893898"/>
        </p:xfrm>
        <a:graphic>
          <a:graphicData uri="http://schemas.openxmlformats.org/drawingml/2006/table">
            <a:tbl>
              <a:tblPr/>
              <a:tblGrid>
                <a:gridCol w="1151706"/>
                <a:gridCol w="1271005"/>
                <a:gridCol w="1251122"/>
                <a:gridCol w="1171590"/>
                <a:gridCol w="1248063"/>
                <a:gridCol w="1394894"/>
              </a:tblGrid>
              <a:tr h="746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COUNCIL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PARENTS or COMMUNITY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PRINCIPAL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 SCHOOL 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CLASSROOM TEACHERS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63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6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</a:tr>
              <a:tr h="746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</a:tr>
              <a:tr h="663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3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0"/>
                    </a:solidFill>
                  </a:tcPr>
                </a:tc>
              </a:tr>
              <a:tr h="663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4489" y="846355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20" y="855880"/>
            <a:ext cx="8727684" cy="59354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Site Council Elections</a:t>
            </a:r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1679" y="1449421"/>
            <a:ext cx="7813588" cy="5038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Parents:</a:t>
            </a:r>
            <a:endParaRPr lang="en-US" sz="3000" b="1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Parent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membership on School Site Council should reflect the school community, including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all student subgroups</a:t>
            </a:r>
          </a:p>
          <a:p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Parents are elected by parents</a:t>
            </a: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Parents are voting members</a:t>
            </a: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Parents may release one or more of their SSC seats to the election of community members and the parents are the only voting members for community membership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958379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Site Council Elections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7024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Teachers:</a:t>
            </a:r>
          </a:p>
          <a:p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Teachers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are a voting member and the number of teachers on SSC must be higher than the combination of administrator &amp; other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staff.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Teachers must attend SSC meetings and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an alternate sent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cannot vote or make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quorum.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Teachers may not veto or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alter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School Plan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process.</a:t>
            </a:r>
            <a:endParaRPr lang="en-US" sz="28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958379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Site Council Elections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7854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Principal:</a:t>
            </a:r>
            <a:endParaRPr lang="en-US" sz="3000" b="1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principal is a voting member of the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council.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SSC attendance and responsibilities </a:t>
            </a:r>
            <a:r>
              <a:rPr lang="en-US" sz="2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cannot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be assigned to a vice principal or other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designee.</a:t>
            </a:r>
          </a:p>
          <a:p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Is responsible for SSC elections &amp; making sure meetings &amp; required activities take place. 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He/she has no administrative authority over the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council.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principal </a:t>
            </a:r>
            <a:r>
              <a:rPr lang="en-US" sz="2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may not veto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 decision of the council or make plan or budget changes without SSC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approval.</a:t>
            </a:r>
            <a:endParaRPr lang="en-US" sz="28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958379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School Site Council Elections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2573" y="1680520"/>
            <a:ext cx="7850483" cy="494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Arial Narrow" panose="020B0606020202030204" pitchFamily="34" charset="0"/>
                <a:ea typeface="SimSun" panose="02010600030101010101" pitchFamily="2" charset="-122"/>
                <a:cs typeface="Verdana" pitchFamily="34" charset="0"/>
              </a:rPr>
              <a:t>Other Staff:</a:t>
            </a:r>
          </a:p>
          <a:p>
            <a:r>
              <a:rPr lang="en-US" sz="2800" dirty="0" smtClean="0">
                <a:latin typeface="Arial Narrow" panose="020B0606020202030204" pitchFamily="34" charset="0"/>
                <a:ea typeface="SimSun" panose="02010600030101010101" pitchFamily="2" charset="-122"/>
                <a:cs typeface="Verdana" pitchFamily="34" charset="0"/>
              </a:rPr>
              <a:t>Classified </a:t>
            </a:r>
            <a:r>
              <a:rPr lang="en-US" sz="2800" dirty="0">
                <a:latin typeface="Arial Narrow" panose="020B0606020202030204" pitchFamily="34" charset="0"/>
                <a:ea typeface="SimSun" panose="02010600030101010101" pitchFamily="2" charset="-122"/>
                <a:cs typeface="Verdana" pitchFamily="34" charset="0"/>
              </a:rPr>
              <a:t>personnel (e.g., clerical, instructional, custodial and food services staff)</a:t>
            </a: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SimSun" panose="02010600030101010101" pitchFamily="2" charset="-122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SimSun" panose="02010600030101010101" pitchFamily="2" charset="-122"/>
                <a:cs typeface="Verdana" pitchFamily="34" charset="0"/>
              </a:rPr>
              <a:t>Administrative personnel (e.g., vice principals, certificated administrative assistants)</a:t>
            </a: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SimSun" panose="02010600030101010101" pitchFamily="2" charset="-122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SimSun" panose="02010600030101010101" pitchFamily="2" charset="-122"/>
                <a:cs typeface="Verdana" pitchFamily="34" charset="0"/>
              </a:rPr>
              <a:t>Certificated support staff-not assigned as a classroom teacher of record  (e.g., counselors, resource teachers)</a:t>
            </a: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SimSun" panose="02010600030101010101" pitchFamily="2" charset="-122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SimSun" panose="02010600030101010101" pitchFamily="2" charset="-122"/>
                <a:cs typeface="Verdana" pitchFamily="34" charset="0"/>
              </a:rPr>
              <a:t>Itinerant staff (e.g., translators, nurse, psychologist)</a:t>
            </a: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1034578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Roles and Running an Effective Meeting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5" y="2008407"/>
            <a:ext cx="5396089" cy="4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958379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SSC Officers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72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SSC membership elects:</a:t>
            </a:r>
          </a:p>
          <a:p>
            <a:r>
              <a:rPr lang="en-US" sz="2800" u="sng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Chairperson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organizes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agenda,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convenes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leads meetings</a:t>
            </a:r>
          </a:p>
          <a:p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u="sng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Vice Chairperson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– serves in the absence of the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Chairperson</a:t>
            </a:r>
          </a:p>
          <a:p>
            <a:endParaRPr lang="en-US" sz="11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u="sng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Secretary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- records event and actions taken by the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council</a:t>
            </a:r>
          </a:p>
          <a:p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u="sng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Parliamentarian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to maintain “Robert’s Rules of Order”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74133" y="742145"/>
            <a:ext cx="8459803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School Site Council 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Responsibilities</a:t>
            </a:r>
            <a:endParaRPr lang="en-US" sz="3200" b="1" u="sng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0" y="1659468"/>
            <a:ext cx="5396089" cy="4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25396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834922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SSC Tools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5114" y="1492867"/>
            <a:ext cx="8329053" cy="5197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Member roster and phone numbers/email 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addresses</a:t>
            </a:r>
          </a:p>
          <a:p>
            <a:pPr marL="0" indent="0">
              <a:buNone/>
            </a:pPr>
            <a:endParaRPr lang="en-US" sz="12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Copy of the 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By-Laws</a:t>
            </a:r>
          </a:p>
          <a:p>
            <a:pPr marL="0" indent="0">
              <a:buNone/>
            </a:pPr>
            <a:endParaRPr lang="en-US" sz="12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Meeting agenda,  sign – in;  Copy of minutes to be approved</a:t>
            </a:r>
            <a:endParaRPr lang="en-US" sz="2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Copy of 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SPSA with budget; instructional calendar</a:t>
            </a:r>
            <a:endParaRPr lang="en-US" sz="2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2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Previous SPSA/Current Practice,  Evaluation</a:t>
            </a:r>
          </a:p>
          <a:p>
            <a:endParaRPr lang="en-US" sz="12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Student achievement data: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CAASPP (</a:t>
            </a:r>
            <a:r>
              <a:rPr lang="en-US" sz="2400" dirty="0">
                <a:latin typeface="Arial Narrow" panose="020B0606020202030204" pitchFamily="34" charset="0"/>
              </a:rPr>
              <a:t>California Assessment of Student Performance and Progress) </a:t>
            </a:r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scores; CA School Dashboard  information</a:t>
            </a:r>
            <a:endParaRPr lang="en-US" sz="2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en-US" sz="9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Reading and Math benchmark assessment results</a:t>
            </a:r>
          </a:p>
          <a:p>
            <a:pPr marL="457200" lvl="1" indent="0">
              <a:buNone/>
            </a:pPr>
            <a:endParaRPr lang="en-US" sz="9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Grades and/or other local academic data</a:t>
            </a:r>
          </a:p>
          <a:p>
            <a:pPr marL="457200" lvl="1" indent="0">
              <a:buNone/>
            </a:pPr>
            <a:endParaRPr lang="en-US" sz="12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Attendance/Behavior 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data; Suspension data; Survey results </a:t>
            </a:r>
            <a:endParaRPr lang="en-US" sz="2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04839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753442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SSC Meetings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68" y="1505939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4489" y="1505939"/>
            <a:ext cx="8559121" cy="5126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Meetings are considered open to the public</a:t>
            </a: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 quorum must be present for a meeting to take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place</a:t>
            </a:r>
          </a:p>
          <a:p>
            <a:pPr marL="0" indent="0">
              <a:buNone/>
            </a:pPr>
            <a:endParaRPr lang="en-US" sz="10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Time should be allotted for public comment</a:t>
            </a: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endParaRPr lang="en-US" sz="11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Post a meeting notice </a:t>
            </a:r>
            <a:r>
              <a:rPr lang="en-US" sz="2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72 hours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in advance, specifying </a:t>
            </a:r>
            <a:r>
              <a:rPr lang="en-US" sz="2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date, time and location, and agenda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describing each item of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business</a:t>
            </a:r>
          </a:p>
          <a:p>
            <a:endParaRPr lang="en-US" sz="11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Create a sign-in sheet for all who attend.  </a:t>
            </a:r>
          </a:p>
          <a:p>
            <a:endParaRPr lang="en-US" sz="11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Provide copies of agenda and all materials to SSC members and the public</a:t>
            </a:r>
            <a:r>
              <a:rPr lang="en-US" sz="31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11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Notify alternates that they may not vote or count toward quorum.</a:t>
            </a:r>
          </a:p>
          <a:p>
            <a:pPr marL="0" indent="0">
              <a:buFont typeface="Arial" pitchFamily="34" charset="0"/>
              <a:buNone/>
            </a:pPr>
            <a:endParaRPr lang="en-US" sz="11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Required to follow the posted agenda</a:t>
            </a:r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958379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Greene Act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6755" y="1756718"/>
            <a:ext cx="7748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council cannot act/vote on any item that was not on the posted agenda</a:t>
            </a:r>
          </a:p>
          <a:p>
            <a:pPr marL="471487" lvl="1" indent="0">
              <a:buFont typeface="Arial" pitchFamily="34" charset="0"/>
              <a:buNone/>
            </a:pPr>
            <a:endParaRPr lang="en-US" sz="13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Exception: If an action is needed and was not known at the time the agenda was posted, the SSC may, by </a:t>
            </a:r>
            <a:r>
              <a:rPr lang="en-US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unanimous vote</a:t>
            </a:r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, add the item on the agenda for action</a:t>
            </a:r>
          </a:p>
          <a:p>
            <a:pPr marL="471487" lvl="1" indent="0">
              <a:buFont typeface="Arial" pitchFamily="34" charset="0"/>
              <a:buNone/>
            </a:pPr>
            <a:endParaRPr lang="en-US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If these procedures are violated, upon demand of any person, the council must reconsider the item at it’s next meeting after allowing for public comment on the item</a:t>
            </a: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958379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Right of Minority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SSC Members have:</a:t>
            </a:r>
            <a:endParaRPr lang="en-US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right </a:t>
            </a:r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to be heard and to voice their </a:t>
            </a: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dissent</a:t>
            </a:r>
          </a:p>
          <a:p>
            <a:pPr lvl="1"/>
            <a:endParaRPr lang="en-US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right </a:t>
            </a:r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to have their dissent noted in the </a:t>
            </a:r>
            <a:r>
              <a:rPr lang="en-US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record</a:t>
            </a:r>
          </a:p>
          <a:p>
            <a:pPr lvl="1"/>
            <a:endParaRPr lang="en-US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But, once dissent is given and vote taken, it is the decision of the collective body, even those who objected 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1" y="1122127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SCUSD Requirements and SSC Support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5" y="2008407"/>
            <a:ext cx="5396089" cy="46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805214"/>
            <a:ext cx="8727684" cy="7221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SCUSD &amp; CDE Requirements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73" y="175671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1414" y="1408468"/>
            <a:ext cx="8426370" cy="524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Yearly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2"/>
            <a:r>
              <a:rPr lang="en-US" sz="20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Parent/Staff Election/Selection </a:t>
            </a:r>
            <a:r>
              <a:rPr lang="en-US" sz="1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(CDE </a:t>
            </a: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requirement)</a:t>
            </a:r>
          </a:p>
          <a:p>
            <a:pPr lvl="2"/>
            <a:r>
              <a:rPr lang="en-US" sz="20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SSC Membership Roster </a:t>
            </a: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(District requirement)</a:t>
            </a:r>
            <a:endParaRPr lang="en-US" sz="18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sz="20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Officers </a:t>
            </a:r>
            <a:r>
              <a:rPr lang="en-US" sz="1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(District requirement</a:t>
            </a: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1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sz="20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Meeting </a:t>
            </a:r>
            <a:r>
              <a:rPr lang="en-US" sz="20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Schedule </a:t>
            </a:r>
            <a:r>
              <a:rPr lang="en-US" sz="1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(District requirement</a:t>
            </a: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0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Monthly:</a:t>
            </a:r>
          </a:p>
          <a:p>
            <a:pPr lvl="2"/>
            <a:r>
              <a:rPr lang="en-US" sz="20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Meeting Agendas </a:t>
            </a: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(CDE requirement)</a:t>
            </a:r>
            <a:endParaRPr lang="en-US" sz="18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sz="20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Meeting Minutes in detail (must include suggestions, input, motions, names); Sign – in sheets</a:t>
            </a:r>
            <a:r>
              <a:rPr lang="en-US" sz="16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(CDE requirement)</a:t>
            </a:r>
          </a:p>
          <a:p>
            <a:r>
              <a:rPr lang="en-US" sz="24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As Needed</a:t>
            </a:r>
          </a:p>
          <a:p>
            <a:pPr lvl="2"/>
            <a:r>
              <a:rPr lang="en-US" sz="20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Single Plan For Student Achievement </a:t>
            </a:r>
            <a:r>
              <a:rPr lang="en-US" sz="10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(CDE </a:t>
            </a:r>
            <a:r>
              <a:rPr lang="en-US" sz="1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requirement</a:t>
            </a: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18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sz="20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By-Law Amendments</a:t>
            </a:r>
            <a:endParaRPr lang="en-US" sz="2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US" sz="20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Changes in Membership</a:t>
            </a:r>
          </a:p>
          <a:p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72" y="86540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the SSC is Not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28745" y="2008407"/>
            <a:ext cx="4038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Committee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Grievance Committee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Extension of the PTSA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Group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" y="2008407"/>
            <a:ext cx="3901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Supervision of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Fundraising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 organization</a:t>
            </a:r>
          </a:p>
        </p:txBody>
      </p:sp>
      <p:pic>
        <p:nvPicPr>
          <p:cNvPr id="11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1" y="1122126"/>
            <a:ext cx="8727684" cy="109577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  <a:endParaRPr lang="en-US" sz="40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296" y="201936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b="1" dirty="0" smtClean="0"/>
              <a:t>Resources: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www.scusd.edu/SSC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://capta.org/focus-areas/lcfflcap/priority-areas/parent-involvement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https://www.greatschools.org/gk/articles/the-role-of-the-school-site-council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 </a:t>
            </a:r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www.scusd.edu/post/2017-20-local-control-and-accountability-plan</a:t>
            </a:r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Additional Support:</a:t>
            </a:r>
          </a:p>
          <a:p>
            <a:pPr marL="0" indent="0" algn="ctr">
              <a:buNone/>
            </a:pP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State and Federal Department</a:t>
            </a:r>
          </a:p>
          <a:p>
            <a:pPr marL="0" indent="0" algn="ctr">
              <a:buNone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(916)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643-9051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Family and Community Engagement</a:t>
            </a:r>
          </a:p>
          <a:p>
            <a:pPr marL="0" indent="0" algn="ctr">
              <a:buNone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(916) 643-7924</a:t>
            </a:r>
          </a:p>
          <a:p>
            <a:pPr marL="457200" lvl="1" indent="0">
              <a:buNone/>
            </a:pP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468" y="1756718"/>
            <a:ext cx="7813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80109" y="908488"/>
            <a:ext cx="8581926" cy="103605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</a:t>
            </a:r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</a:t>
            </a:r>
            <a:r>
              <a:rPr lang="en-US" sz="36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</a:t>
            </a:r>
            <a:r>
              <a:rPr lang="en-US" sz="36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Council</a:t>
            </a:r>
            <a:endParaRPr lang="en-US" sz="3600" b="1" u="sng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42" y="1944547"/>
            <a:ext cx="8128393" cy="4423981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Advise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on the creation or revision of the </a:t>
            </a: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Single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Plan For Student Achievement (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SPSA)</a:t>
            </a:r>
          </a:p>
          <a:p>
            <a:pPr marL="400050" lvl="1" indent="0">
              <a:buNone/>
            </a:pPr>
            <a:endParaRPr lang="en-US" sz="2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rabicParenBoth" startAt="2"/>
            </a:pP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  Approve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SPSA</a:t>
            </a: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rabicParenBoth" startAt="3"/>
            </a:pP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Monitor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implementation of the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plan</a:t>
            </a: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(4) </a:t>
            </a: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28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Evaluate </a:t>
            </a:r>
            <a:r>
              <a:rPr lang="en-US" sz="28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the effectiveness of its programs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31608" y="795313"/>
            <a:ext cx="8880783" cy="799299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Additional Responsibilities of School </a:t>
            </a:r>
            <a:r>
              <a:rPr lang="en-US" sz="32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Council</a:t>
            </a:r>
            <a:endParaRPr lang="en-US" sz="3200" b="1" u="sng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04" y="1446320"/>
            <a:ext cx="8210048" cy="5307250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In addition to work with the SPSA, the SSC will</a:t>
            </a:r>
            <a:r>
              <a:rPr lang="en-US" sz="3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0" indent="0">
              <a:buNone/>
            </a:pPr>
            <a:endParaRPr lang="en-US" sz="1000" dirty="0"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Review district policies</a:t>
            </a:r>
          </a:p>
          <a:p>
            <a:endParaRPr lang="en-US" sz="16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Review meeting and operating procedures</a:t>
            </a:r>
          </a:p>
          <a:p>
            <a:endParaRPr lang="en-US" sz="1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Develop annual meeting calendar</a:t>
            </a:r>
          </a:p>
          <a:p>
            <a:endParaRPr lang="en-US" sz="16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Review bylaws annually</a:t>
            </a:r>
          </a:p>
          <a:p>
            <a:endParaRPr lang="en-US" sz="1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Encourage parents, community members, teachers and students, if applicable, to take on leadership roles and participate in SSC </a:t>
            </a:r>
            <a:r>
              <a:rPr lang="en-US" sz="4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activities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Approve the Site Parent Involvement Policy and School-Parent Compact</a:t>
            </a:r>
            <a:endParaRPr lang="en-US" sz="4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Carry out other duties assigned by the school board or required by state and/or federal law</a:t>
            </a:r>
            <a:r>
              <a:rPr lang="en-US" sz="4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lvl="1" indent="0">
              <a:buNone/>
            </a:pP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74669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Merging ELAC with School Site Council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3" y="1655180"/>
            <a:ext cx="8305014" cy="5202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Each CA public school with 21 or more Els must form an English Learner Advisory Committee (ELAC)</a:t>
            </a:r>
          </a:p>
          <a:p>
            <a:pPr marL="0" indent="0">
              <a:buNone/>
            </a:pPr>
            <a:endParaRPr lang="en-US" sz="1000" b="1" i="1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SSC/ELAC Additional Requirements:</a:t>
            </a:r>
          </a:p>
          <a:p>
            <a:pPr marL="390524">
              <a:lnSpc>
                <a:spcPct val="110000"/>
              </a:lnSpc>
            </a:pPr>
            <a:r>
              <a:rPr lang="en-US" altLang="en-US" sz="2000" dirty="0">
                <a:latin typeface="Arial Narrow" panose="020B0606020202030204" pitchFamily="34" charset="0"/>
              </a:rPr>
              <a:t>The ELAC may delegate duties to SSC only after ELAC meets (at least once) and learns the rights and responsibilities of ELAC. </a:t>
            </a:r>
            <a:endParaRPr lang="en-US" altLang="en-US" sz="2000" dirty="0" smtClean="0">
              <a:latin typeface="Arial Narrow" panose="020B0606020202030204" pitchFamily="34" charset="0"/>
            </a:endParaRPr>
          </a:p>
          <a:p>
            <a:pPr marL="390524">
              <a:lnSpc>
                <a:spcPct val="110000"/>
              </a:lnSpc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marL="390524">
              <a:lnSpc>
                <a:spcPct val="110000"/>
              </a:lnSpc>
            </a:pPr>
            <a:r>
              <a:rPr lang="en-US" altLang="en-US" sz="2000" dirty="0">
                <a:latin typeface="Arial Narrow" panose="020B0606020202030204" pitchFamily="34" charset="0"/>
              </a:rPr>
              <a:t>ELAC can then vote for SSC to carry out all ELAC duties, for up to two years. 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 The ELAC agenda and minutes must reflect this.  </a:t>
            </a:r>
          </a:p>
          <a:p>
            <a:pPr marL="390524">
              <a:lnSpc>
                <a:spcPct val="110000"/>
              </a:lnSpc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marL="390524">
              <a:lnSpc>
                <a:spcPct val="110000"/>
              </a:lnSpc>
            </a:pPr>
            <a:r>
              <a:rPr lang="en-US" altLang="en-US" sz="2000" dirty="0">
                <a:latin typeface="Arial Narrow" panose="020B0606020202030204" pitchFamily="34" charset="0"/>
              </a:rPr>
              <a:t>The SSC must accept, 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vote for, and be </a:t>
            </a:r>
            <a:r>
              <a:rPr lang="en-US" altLang="en-US" sz="2000" dirty="0">
                <a:latin typeface="Arial Narrow" panose="020B0606020202030204" pitchFamily="34" charset="0"/>
              </a:rPr>
              <a:t>trained in the duties, and then carry out all ELAC duties. The SSC agenda and minutes must reflect this. </a:t>
            </a:r>
            <a:endParaRPr lang="en-US" altLang="en-US" sz="2000" dirty="0" smtClean="0">
              <a:latin typeface="Arial Narrow" panose="020B0606020202030204" pitchFamily="34" charset="0"/>
            </a:endParaRPr>
          </a:p>
          <a:p>
            <a:pPr marL="390524">
              <a:lnSpc>
                <a:spcPct val="110000"/>
              </a:lnSpc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marL="390524">
              <a:lnSpc>
                <a:spcPct val="110000"/>
              </a:lnSpc>
            </a:pPr>
            <a:r>
              <a:rPr lang="en-US" altLang="en-US" sz="2000" dirty="0">
                <a:latin typeface="Arial Narrow" panose="020B0606020202030204" pitchFamily="34" charset="0"/>
              </a:rPr>
              <a:t>The proportion of EL parents on SSC </a:t>
            </a:r>
            <a:r>
              <a:rPr lang="en-US" altLang="en-US" sz="2000" dirty="0" smtClean="0">
                <a:latin typeface="Arial Narrow" panose="020B0606020202030204" pitchFamily="34" charset="0"/>
              </a:rPr>
              <a:t>must </a:t>
            </a:r>
            <a:r>
              <a:rPr lang="en-US" altLang="en-US" sz="2000" dirty="0">
                <a:latin typeface="Arial Narrow" panose="020B0606020202030204" pitchFamily="34" charset="0"/>
              </a:rPr>
              <a:t>be at least as high as the proportion of EL students in the school.</a:t>
            </a:r>
          </a:p>
          <a:p>
            <a:pPr marL="0" indent="0">
              <a:buNone/>
            </a:pPr>
            <a:endParaRPr lang="en-US" sz="1800" b="1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32177" y="908488"/>
            <a:ext cx="7879645" cy="74669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Expectations of SCC Members</a:t>
            </a:r>
            <a:endParaRPr lang="en-US" sz="3600" b="1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93" y="1796505"/>
            <a:ext cx="8305014" cy="4423981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To attend all meetings						</a:t>
            </a:r>
          </a:p>
          <a:p>
            <a:pPr>
              <a:buAutoNum type="arabicPeriod"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Participate: ask questions and share ideas</a:t>
            </a:r>
          </a:p>
          <a:p>
            <a:pPr marL="0" indent="0">
              <a:buNone/>
            </a:pPr>
            <a:endParaRPr lang="en-US" sz="10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rabicPeriod" startAt="3"/>
            </a:pP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Be committed to the process and respectful of other members</a:t>
            </a:r>
          </a:p>
          <a:p>
            <a:pPr marL="0" indent="0">
              <a:buNone/>
            </a:pPr>
            <a:endParaRPr lang="en-US" sz="1000" dirty="0" smtClean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4.  Remember that you were elected as a representative of your peers and you represent them in the Council.</a:t>
            </a:r>
          </a:p>
          <a:p>
            <a:pPr>
              <a:buAutoNum type="arabicPeriod"/>
            </a:pP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		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800" b="1" dirty="0" smtClean="0"/>
          </a:p>
        </p:txBody>
      </p:sp>
      <p:pic>
        <p:nvPicPr>
          <p:cNvPr id="6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sa-hayes\AppData\Local\Microsoft\Windows\Temporary Internet Files\Content.IE5\FQGEJVSP\meet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36" y="4502552"/>
            <a:ext cx="2402537" cy="211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379"/>
            <a:ext cx="8229600" cy="7221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03" y="1399822"/>
            <a:ext cx="8229600" cy="4722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Single </a:t>
            </a:r>
            <a:r>
              <a:rPr lang="en-US" sz="36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Plan For Student Achievement (SPSA)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7" name="Picture 9" descr="C:\Users\lisa-hayes\AppData\Local\Microsoft\Windows\Temporary Internet Files\Content.IE5\N6QGSNIE\Plan[1]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6" y="2195396"/>
            <a:ext cx="6469142" cy="38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55881"/>
            <a:ext cx="9144000" cy="9526"/>
          </a:xfrm>
          <a:prstGeom prst="line">
            <a:avLst/>
          </a:prstGeom>
          <a:ln w="635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82805" y="1028700"/>
            <a:ext cx="8276310" cy="1143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of Single Plan for Student Achievement (SPSA) </a:t>
            </a:r>
            <a:br>
              <a:rPr lang="en-US" sz="36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600" u="sng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1493" y="2436087"/>
            <a:ext cx="6366075" cy="3822946"/>
          </a:xfrm>
        </p:spPr>
        <p:txBody>
          <a:bodyPr>
            <a:noAutofit/>
          </a:bodyPr>
          <a:lstStyle/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SPSA </a:t>
            </a:r>
            <a:r>
              <a:rPr lang="en-US" sz="24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PLAN for </a:t>
            </a:r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individual school’s improvement process</a:t>
            </a:r>
            <a:r>
              <a:rPr lang="en-US" sz="2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14350" lvl="1" indent="0">
              <a:buNone/>
            </a:pPr>
            <a:r>
              <a:rPr lang="en-US" sz="2400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SPSA serves to meet requirements of state and federal categorical programs. </a:t>
            </a:r>
          </a:p>
          <a:p>
            <a:pPr marL="514350" lvl="1" indent="0">
              <a:buNone/>
            </a:pPr>
            <a:endParaRPr lang="en-US" sz="2400" b="1" dirty="0" smtClean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in the SPSA are student data driven.</a:t>
            </a:r>
          </a:p>
        </p:txBody>
      </p:sp>
      <p:pic>
        <p:nvPicPr>
          <p:cNvPr id="9" name="Picture 2" descr="C:\Users\cathy-morrison\AppData\Local\Microsoft\Windows\Temporary Internet Files\Content.Outlook\N136Q9UH\logo_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55613"/>
            <a:ext cx="4391891" cy="69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3.bp.blogspot.com/-PSiZmviHbgU/VNz2gFUXO5I/AAAAAAAAR2M/EZoM9DOc3R0/s1600/a%2Bgoal%2Bwithout%2Ba%2Bplan%2Bis%2Bjust%2Ba%2Bwish%2Bqoute%2Bgraphic%2Bby%2Boperation%2Borganization%2Bby%2Bheid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42" y="2297190"/>
            <a:ext cx="2659820" cy="26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1208-A25C-D348-B786-80FB746480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13412</TotalTime>
  <Words>1867</Words>
  <Application>Microsoft Office PowerPoint</Application>
  <PresentationFormat>On-screen Show (4:3)</PresentationFormat>
  <Paragraphs>477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School Site Council Training  School Site Council:  The Essentials  </vt:lpstr>
      <vt:lpstr>Workshop Overview</vt:lpstr>
      <vt:lpstr>School Site Council Responsibilities</vt:lpstr>
      <vt:lpstr>Primary Role of School Site Council</vt:lpstr>
      <vt:lpstr>     Additional Responsibilities of School Site Council</vt:lpstr>
      <vt:lpstr>Merging ELAC with School Site Council</vt:lpstr>
      <vt:lpstr>Basic Expectations of SCC Members</vt:lpstr>
      <vt:lpstr> </vt:lpstr>
      <vt:lpstr> Purpose of Single Plan for Student Achievement (SPSA)  </vt:lpstr>
      <vt:lpstr>School Site Council’s Work with SPSA –  Two Tasks</vt:lpstr>
      <vt:lpstr> Monitoring the Current SPSA </vt:lpstr>
      <vt:lpstr>  Mid-year Changes to the SPSA  </vt:lpstr>
      <vt:lpstr> </vt:lpstr>
      <vt:lpstr>Funds Available to School Sites</vt:lpstr>
      <vt:lpstr>State Funds: Local Control Funding Formula (LCFF)</vt:lpstr>
      <vt:lpstr>Title I – Federal Funding</vt:lpstr>
      <vt:lpstr> Evidence-Based Actions </vt:lpstr>
      <vt:lpstr> </vt:lpstr>
      <vt:lpstr> Composition and Election of the  School Site Council </vt:lpstr>
      <vt:lpstr> SSC Composition - Elementary </vt:lpstr>
      <vt:lpstr>  Elementary SSC Possible Composition </vt:lpstr>
      <vt:lpstr> SSC Composition - Secondary </vt:lpstr>
      <vt:lpstr> Secondary SSC Possible Compositions </vt:lpstr>
      <vt:lpstr> School Site Council Elections </vt:lpstr>
      <vt:lpstr>School Site Council Elections</vt:lpstr>
      <vt:lpstr>School Site Council Elections</vt:lpstr>
      <vt:lpstr>School Site Council Elections</vt:lpstr>
      <vt:lpstr>Roles and Running an Effective Meeting</vt:lpstr>
      <vt:lpstr>SSC Officers</vt:lpstr>
      <vt:lpstr>SSC Tools</vt:lpstr>
      <vt:lpstr>SSC Meetings</vt:lpstr>
      <vt:lpstr>The Greene Act</vt:lpstr>
      <vt:lpstr>Right of Minority</vt:lpstr>
      <vt:lpstr>SCUSD Requirements and SSC Support</vt:lpstr>
      <vt:lpstr>SCUSD &amp; CDE Requirements</vt:lpstr>
      <vt:lpstr>What the SSC is Not</vt:lpstr>
      <vt:lpstr>QUESTIONS?</vt:lpstr>
    </vt:vector>
  </TitlesOfParts>
  <Company>SCUSD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Control Accountability Plan (LCAP) Engagement Plan</dc:title>
  <dc:creator>Jennifer Lopez</dc:creator>
  <cp:lastModifiedBy>SCUSD</cp:lastModifiedBy>
  <cp:revision>337</cp:revision>
  <cp:lastPrinted>2017-10-23T21:01:32Z</cp:lastPrinted>
  <dcterms:created xsi:type="dcterms:W3CDTF">2014-01-08T14:41:03Z</dcterms:created>
  <dcterms:modified xsi:type="dcterms:W3CDTF">2018-09-13T00:44:22Z</dcterms:modified>
</cp:coreProperties>
</file>