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understood.org/articles/en/what-is-structured-literacy" TargetMode="Externa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919934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9199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053e9cbbc4_0_1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053e9cbbc4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94 RSP Teachers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56 SDC Teachers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053e9cbbc4_0_2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053e9cbbc4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053e9cbbc4_0_2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053e9cbbc4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053e9cbbc4_0_3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053e9cbbc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919934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91993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53e9cbbc4_0_5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053e9cbbc4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6f919934_0_2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c6f91993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c6f919934_0_5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c6f919934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397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50">
                <a:solidFill>
                  <a:srgbClr val="4B4F54"/>
                </a:solidFill>
                <a:highlight>
                  <a:srgbClr val="FFFFFF"/>
                </a:highlight>
              </a:rPr>
              <a:t>Lesson Duration</a:t>
            </a:r>
            <a:endParaRPr b="1"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5969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35-minute sessions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139700" marR="1397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50">
                <a:solidFill>
                  <a:srgbClr val="4B4F54"/>
                </a:solidFill>
                <a:highlight>
                  <a:srgbClr val="FFFFFF"/>
                </a:highlight>
              </a:rPr>
              <a:t>Frequency</a:t>
            </a:r>
            <a:endParaRPr b="1"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5969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Delays: minimum 3 times per week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5969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Intensive intervention: 4-5 times per week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139700" marR="1397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50">
                <a:solidFill>
                  <a:srgbClr val="4B4F54"/>
                </a:solidFill>
                <a:highlight>
                  <a:srgbClr val="FFFFFF"/>
                </a:highlight>
              </a:rPr>
              <a:t>Skills and Concepts Taught in..</a:t>
            </a:r>
            <a:endParaRPr b="1"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1397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1397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50">
                <a:solidFill>
                  <a:srgbClr val="4B4F54"/>
                </a:solidFill>
                <a:highlight>
                  <a:srgbClr val="FFFFFF"/>
                </a:highlight>
              </a:rPr>
              <a:t>Sonday 1:</a:t>
            </a:r>
            <a:endParaRPr b="1"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Review of pre-reading skills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Phonics using vowels, vowel pairs and blends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Consonant blends and digraphs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Spelling practice throughout lessons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Rules of language structure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Compound and non-phonetic words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Reading and writing fluency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Handwriting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Vocabulary and comprehension</a:t>
            </a:r>
            <a:endParaRPr b="1"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139700" marR="1397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1397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50">
                <a:solidFill>
                  <a:srgbClr val="4B4F54"/>
                </a:solidFill>
                <a:highlight>
                  <a:srgbClr val="FFFFFF"/>
                </a:highlight>
              </a:rPr>
              <a:t>Sonday 2:</a:t>
            </a:r>
            <a:endParaRPr b="1"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5969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Review of concepts in Sonday System 1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5969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Syllable types and division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5969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Prefixes and suffixes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5969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Roots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5969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Non-phonetic words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-301625" lvl="0" marL="596900" marR="139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B4F54"/>
              </a:buClr>
              <a:buSzPts val="1150"/>
              <a:buChar char="●"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Vocabulary and comprehension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2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1650">
                <a:solidFill>
                  <a:srgbClr val="6C5D34"/>
                </a:solidFill>
                <a:highlight>
                  <a:srgbClr val="FFFFFF"/>
                </a:highlight>
              </a:rPr>
              <a:t>Widely Studied</a:t>
            </a:r>
            <a:endParaRPr b="1" sz="1650">
              <a:solidFill>
                <a:srgbClr val="6C5D3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Reading research studies conducted over the past 70 years have included the Orton-Gillingham method. </a:t>
            </a:r>
            <a:r>
              <a:rPr b="1" lang="en" sz="1150">
                <a:solidFill>
                  <a:srgbClr val="4B4F54"/>
                </a:solidFill>
                <a:highlight>
                  <a:srgbClr val="FFFFFF"/>
                </a:highlight>
              </a:rPr>
              <a:t>The National Reading Panel (NRP)</a:t>
            </a: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 cited studies in 1940-1999. </a:t>
            </a:r>
            <a:r>
              <a:rPr b="1" lang="en" sz="1150">
                <a:solidFill>
                  <a:srgbClr val="4B4F54"/>
                </a:solidFill>
                <a:highlight>
                  <a:srgbClr val="FFFFFF"/>
                </a:highlight>
              </a:rPr>
              <a:t>The NRP identified Orton-Gillingham as one of the effective methodologies that address the needs of struggling students. </a:t>
            </a:r>
            <a:r>
              <a:rPr lang="en" sz="1150">
                <a:solidFill>
                  <a:srgbClr val="4B4F54"/>
                </a:solidFill>
                <a:highlight>
                  <a:srgbClr val="FFFFFF"/>
                </a:highlight>
              </a:rPr>
              <a:t>These approaches has been field tested for 40 years and Ms. Sonday has tutored students, consulted with schools, and taught Orton-Gillingham courses for over 50 years. </a:t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0" marR="1397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4B4F5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53e9cbbc4_0_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53e9cbbc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Orton–Gillingham focuses on teaching reading at the word level. It can also help develop reading comprehension, but that’s not the main goal.</a:t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This approach uses multiple senses to help students learn. For example, students might learn the letter </a:t>
            </a:r>
            <a:r>
              <a:rPr i="1" lang="en">
                <a:solidFill>
                  <a:srgbClr val="002938"/>
                </a:solidFill>
                <a:highlight>
                  <a:srgbClr val="FEF8EF"/>
                </a:highlight>
              </a:rPr>
              <a:t>p</a:t>
            </a: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 by seeing it, saying its name, and sounding it out while writing it with their fingers in shaving cream.</a:t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Orton–Gillingham also helps students understand the rules and patterns in reading. With those skills, they’re better able to decode, or sound out, words.</a:t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Orton–Gillingham is widely used to teach students with </a:t>
            </a:r>
            <a:r>
              <a:rPr lang="en" sz="700" u="sng">
                <a:solidFill>
                  <a:schemeClr val="dk1"/>
                </a:solidFill>
              </a:rPr>
              <a:t>dyslexia</a:t>
            </a: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.</a:t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This means that instructors use sight, hearing, touch, and movement to help students connect language with letters and words. Orton–Gillingham is widely used to teach students with </a:t>
            </a:r>
            <a:r>
              <a:rPr lang="en" sz="700" u="sng">
                <a:solidFill>
                  <a:schemeClr val="dk1"/>
                </a:solidFill>
              </a:rPr>
              <a:t>dyslexia</a:t>
            </a: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.</a:t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The first step is for a specialist or teacher trained in the Orton–Gillingham approach to assess students. This shows students’ reading skills and areas of strength and challenges. </a:t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Students are then taught in small groups. Instructors teach skills in a particular order, which is based on how people naturally develop language.</a:t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Students must master each skill before they move on. If a student is confused, the instructor will reteach that skill. The goal is for students to use the skills they’ve learned to decode words independently.</a:t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Learn more about </a:t>
            </a:r>
            <a:r>
              <a:rPr lang="en" u="sng">
                <a:solidFill>
                  <a:schemeClr val="hlink"/>
                </a:solidFill>
                <a:highlight>
                  <a:srgbClr val="FEF8EF"/>
                </a:highlight>
                <a:hlinkClick r:id="rId2"/>
              </a:rPr>
              <a:t>structured literacy </a:t>
            </a:r>
            <a:r>
              <a:rPr lang="en">
                <a:solidFill>
                  <a:srgbClr val="002938"/>
                </a:solidFill>
                <a:highlight>
                  <a:srgbClr val="FEF8EF"/>
                </a:highlight>
              </a:rPr>
              <a:t>.</a:t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2938"/>
              </a:solidFill>
              <a:highlight>
                <a:srgbClr val="FEF8EF"/>
              </a:highlight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53e9cbbc4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53e9cbbc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6f919934_0_2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c6f919934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1300">
                <a:solidFill>
                  <a:srgbClr val="595959"/>
                </a:solidFill>
              </a:rPr>
              <a:t>Language Circle Curriculum</a:t>
            </a:r>
            <a:endParaRPr b="1" i="1" sz="1300">
              <a:solidFill>
                <a:srgbClr val="595959"/>
              </a:solidFill>
            </a:endParaRPr>
          </a:p>
          <a:p>
            <a:pPr indent="0" lvl="0" marL="2286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9 RSP Teachers were part of the piloting committee from… 8 schools: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68275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9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BOWLING GREEN MCCOY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68275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9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ROSA PARKS (K-8)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68275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9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DAVID LUBIN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68275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9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NICHOLAS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68275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9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BRET HARTE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68275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9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ETHEL PHILLIPS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68275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9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THEODORE JUDAH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168275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9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CALEB GREENWOOD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053e9cbbc4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053e9cbbc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Sonday Implementation Update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December 7, 2021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Jeannette Schroeder- ELA Coordinator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Lianne Moseley- ELA/ELD/SPED Training Specialist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>
            <p:ph type="title"/>
          </p:nvPr>
        </p:nvSpPr>
        <p:spPr>
          <a:xfrm>
            <a:off x="91675" y="1718250"/>
            <a:ext cx="42189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We have trained…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Twentieth Century"/>
                <a:ea typeface="Twentieth Century"/>
                <a:cs typeface="Twentieth Century"/>
                <a:sym typeface="Twentieth Century"/>
              </a:rPr>
              <a:t>94 RSP Teachers</a:t>
            </a:r>
            <a:endParaRPr sz="33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Twentieth Century"/>
                <a:ea typeface="Twentieth Century"/>
                <a:cs typeface="Twentieth Century"/>
                <a:sym typeface="Twentieth Century"/>
              </a:rPr>
              <a:t>56 SDC Teachers</a:t>
            </a:r>
            <a:endParaRPr sz="33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Twentieth Century"/>
                <a:ea typeface="Twentieth Century"/>
                <a:cs typeface="Twentieth Century"/>
                <a:sym typeface="Twentieth Century"/>
              </a:rPr>
              <a:t>5 Training Specialists</a:t>
            </a:r>
            <a:endParaRPr sz="33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latin typeface="Twentieth Century"/>
                <a:ea typeface="Twentieth Century"/>
                <a:cs typeface="Twentieth Century"/>
                <a:sym typeface="Twentieth Century"/>
              </a:rPr>
              <a:t>2 Full Inclusion Coaches</a:t>
            </a:r>
            <a:endParaRPr sz="3300"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47" name="Google Shape;147;p22"/>
          <p:cNvSpPr txBox="1"/>
          <p:nvPr>
            <p:ph idx="2" type="body"/>
          </p:nvPr>
        </p:nvSpPr>
        <p:spPr>
          <a:xfrm>
            <a:off x="4648200" y="540875"/>
            <a:ext cx="4572000" cy="41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Pilot Committee: 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1 Speech Pathologist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7 Elementary RSP Teachers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1 Secondary RSP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Sonday 1: 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53 Elementary RSP Teachers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27 Elementary SDC Teachers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4 ELA/ELD TS &amp;1 Full /inclusion Coach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Sonday 2:  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27 Intermediate/ Secondary RSP Teachers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13 SDC Teachers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1 Full /inclusion Coach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Upcoming 12/14 Sonday 2 Training: 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6 RSP Teachers 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wentieth Century"/>
              <a:buChar char="●"/>
            </a:pPr>
            <a:r>
              <a:rPr lang="en" sz="2000">
                <a:latin typeface="Twentieth Century"/>
                <a:ea typeface="Twentieth Century"/>
                <a:cs typeface="Twentieth Century"/>
                <a:sym typeface="Twentieth Century"/>
              </a:rPr>
              <a:t>16 SDC Teachers</a:t>
            </a:r>
            <a:endParaRPr sz="2000"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/>
          <p:nvPr>
            <p:ph type="title"/>
          </p:nvPr>
        </p:nvSpPr>
        <p:spPr>
          <a:xfrm>
            <a:off x="304775" y="210700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Implementation</a:t>
            </a: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 Supports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/>
          <p:nvPr>
            <p:ph type="title"/>
          </p:nvPr>
        </p:nvSpPr>
        <p:spPr>
          <a:xfrm>
            <a:off x="265500" y="1489650"/>
            <a:ext cx="4045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Strategies</a:t>
            </a: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 to support </a:t>
            </a: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implementation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8" name="Google Shape;158;p24"/>
          <p:cNvSpPr txBox="1"/>
          <p:nvPr>
            <p:ph idx="2" type="body"/>
          </p:nvPr>
        </p:nvSpPr>
        <p:spPr>
          <a:xfrm>
            <a:off x="4939500" y="9528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wentieth Century"/>
              <a:buChar char="●"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Sonday trained RSP Teacher is now part of the ELA TS team- Lianne Moseley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Twentieth Century"/>
              <a:buChar char="●"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Virtual Follow up Coaching Sessions with Windsor Learning in Spring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1600"/>
              </a:spcAft>
              <a:buSzPts val="1800"/>
              <a:buFont typeface="Twentieth Century"/>
              <a:buChar char="●"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Quarterly CT Sessions with RSP and SDC Teachers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/>
          <p:nvPr>
            <p:ph type="title"/>
          </p:nvPr>
        </p:nvSpPr>
        <p:spPr>
          <a:xfrm>
            <a:off x="304775" y="210700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Questions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Agenda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4" name="Google Shape;74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wentieth Century"/>
              <a:buChar char="●"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Welcoming Inclusion Activity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Twentieth Century"/>
              <a:buChar char="●"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Review of Sonday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Twentieth Century"/>
              <a:buChar char="●"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Timeline 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Twentieth Century"/>
              <a:buChar char="●"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Training Update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1600"/>
              </a:spcAft>
              <a:buSzPts val="1800"/>
              <a:buFont typeface="Twentieth Century"/>
              <a:buChar char="●"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Supports for Implementation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Welcoming Inclusion Activity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80" name="Google Shape;80;p15"/>
          <p:cNvSpPr txBox="1"/>
          <p:nvPr>
            <p:ph idx="2" type="body"/>
          </p:nvPr>
        </p:nvSpPr>
        <p:spPr>
          <a:xfrm>
            <a:off x="4939500" y="81605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1600"/>
              </a:spcAft>
              <a:buSzPts val="1800"/>
              <a:buFont typeface="Twentieth Century"/>
              <a:buChar char="●"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What brings you joy?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04775" y="210700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What is Sonday?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Sonday is...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471900" y="1900700"/>
            <a:ext cx="78678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>
                <a:solidFill>
                  <a:srgbClr val="4B4F54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Sonday System 1 offers structured, systematic, multisensory reading intervention for readers at the beginning stages of reading through the end of the 2nd-grade reading level. Sonday 2 uses same structures and approaches  for intermediate readers in reading levels from third through eighth grade. Each lesson plan uses proven Orton-Gillingham methods to provide effective intervention in small-group settings.</a:t>
            </a:r>
            <a:endParaRPr sz="1800"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145775" y="1718250"/>
            <a:ext cx="4426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Orton-Gillingham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 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At a Glance 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7" name="Google Shape;97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00293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2425" lvl="0" marL="457200" rtl="0" algn="l">
              <a:spcBef>
                <a:spcPts val="400"/>
              </a:spcBef>
              <a:spcAft>
                <a:spcPts val="0"/>
              </a:spcAft>
              <a:buClr>
                <a:srgbClr val="002938"/>
              </a:buClr>
              <a:buSzPts val="1950"/>
              <a:buFont typeface="Twentieth Century"/>
              <a:buChar char="●"/>
            </a:pPr>
            <a:r>
              <a:rPr lang="en" sz="1950">
                <a:solidFill>
                  <a:srgbClr val="002938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Orton–Gillingham is a teaching approach designed to help struggling readers.</a:t>
            </a:r>
            <a:endParaRPr sz="1950">
              <a:solidFill>
                <a:srgbClr val="002938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Clr>
                <a:srgbClr val="002938"/>
              </a:buClr>
              <a:buSzPts val="1950"/>
              <a:buFont typeface="Twentieth Century"/>
              <a:buChar char="●"/>
            </a:pPr>
            <a:r>
              <a:rPr lang="en" sz="1950">
                <a:solidFill>
                  <a:srgbClr val="002938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Orton–Gillingham teaches the connections between sounds and letters.</a:t>
            </a:r>
            <a:endParaRPr sz="1950">
              <a:solidFill>
                <a:srgbClr val="002938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-352425" lvl="0" marL="457200" rtl="0" algn="l">
              <a:spcBef>
                <a:spcPts val="0"/>
              </a:spcBef>
              <a:spcAft>
                <a:spcPts val="0"/>
              </a:spcAft>
              <a:buClr>
                <a:srgbClr val="002938"/>
              </a:buClr>
              <a:buSzPts val="1950"/>
              <a:buFont typeface="Twentieth Century"/>
              <a:buChar char="●"/>
            </a:pPr>
            <a:r>
              <a:rPr lang="en" sz="1950">
                <a:solidFill>
                  <a:srgbClr val="002938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It pioneered the multisensory approach to teaching reading.</a:t>
            </a:r>
            <a:endParaRPr sz="2400"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304775" y="210700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Sonday </a:t>
            </a: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Implementation</a:t>
            </a: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 Timeline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/>
          <p:nvPr/>
        </p:nvSpPr>
        <p:spPr>
          <a:xfrm>
            <a:off x="340934" y="2199000"/>
            <a:ext cx="1872300" cy="745500"/>
          </a:xfrm>
          <a:prstGeom prst="homePlate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0"/>
          <p:cNvSpPr txBox="1"/>
          <p:nvPr>
            <p:ph idx="4294967295" type="body"/>
          </p:nvPr>
        </p:nvSpPr>
        <p:spPr>
          <a:xfrm>
            <a:off x="340923" y="2336550"/>
            <a:ext cx="14556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1" lang="en" sz="20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SPRING OF 2019</a:t>
            </a:r>
            <a:endParaRPr b="1">
              <a:solidFill>
                <a:schemeClr val="lt1"/>
              </a:solidFill>
            </a:endParaRPr>
          </a:p>
        </p:txBody>
      </p:sp>
      <p:grpSp>
        <p:nvGrpSpPr>
          <p:cNvPr id="109" name="Google Shape;109;p20"/>
          <p:cNvGrpSpPr/>
          <p:nvPr/>
        </p:nvGrpSpPr>
        <p:grpSpPr>
          <a:xfrm>
            <a:off x="912820" y="1610215"/>
            <a:ext cx="198900" cy="593656"/>
            <a:chOff x="777447" y="1610215"/>
            <a:chExt cx="198900" cy="593656"/>
          </a:xfrm>
        </p:grpSpPr>
        <p:cxnSp>
          <p:nvCxnSpPr>
            <p:cNvPr id="110" name="Google Shape;110;p20"/>
            <p:cNvCxnSpPr/>
            <p:nvPr/>
          </p:nvCxnSpPr>
          <p:spPr>
            <a:xfrm>
              <a:off x="876909" y="1649171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11" name="Google Shape;111;p20"/>
            <p:cNvSpPr/>
            <p:nvPr/>
          </p:nvSpPr>
          <p:spPr>
            <a:xfrm>
              <a:off x="777447" y="1610215"/>
              <a:ext cx="198900" cy="19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2" name="Google Shape;112;p20"/>
          <p:cNvSpPr txBox="1"/>
          <p:nvPr>
            <p:ph idx="4294967295" type="body"/>
          </p:nvPr>
        </p:nvSpPr>
        <p:spPr>
          <a:xfrm>
            <a:off x="318375" y="374700"/>
            <a:ext cx="2242800" cy="9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PILOT WAS STARTED </a:t>
            </a:r>
            <a:endParaRPr sz="1600"/>
          </a:p>
        </p:txBody>
      </p:sp>
      <p:sp>
        <p:nvSpPr>
          <p:cNvPr id="113" name="Google Shape;113;p20"/>
          <p:cNvSpPr/>
          <p:nvPr/>
        </p:nvSpPr>
        <p:spPr>
          <a:xfrm>
            <a:off x="1817054" y="2199000"/>
            <a:ext cx="2051100" cy="745500"/>
          </a:xfrm>
          <a:prstGeom prst="chevron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0"/>
          <p:cNvSpPr txBox="1"/>
          <p:nvPr>
            <p:ph idx="4294967295" type="body"/>
          </p:nvPr>
        </p:nvSpPr>
        <p:spPr>
          <a:xfrm>
            <a:off x="2126317" y="2336550"/>
            <a:ext cx="13155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1" lang="en" sz="20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FALL OF 2019</a:t>
            </a:r>
            <a:endParaRPr b="1">
              <a:solidFill>
                <a:schemeClr val="lt1"/>
              </a:solidFill>
            </a:endParaRPr>
          </a:p>
        </p:txBody>
      </p:sp>
      <p:grpSp>
        <p:nvGrpSpPr>
          <p:cNvPr id="115" name="Google Shape;115;p20"/>
          <p:cNvGrpSpPr/>
          <p:nvPr/>
        </p:nvGrpSpPr>
        <p:grpSpPr>
          <a:xfrm>
            <a:off x="2266282" y="2938958"/>
            <a:ext cx="198900" cy="593656"/>
            <a:chOff x="2223534" y="2938958"/>
            <a:chExt cx="198900" cy="593656"/>
          </a:xfrm>
        </p:grpSpPr>
        <p:cxnSp>
          <p:nvCxnSpPr>
            <p:cNvPr id="116" name="Google Shape;116;p20"/>
            <p:cNvCxnSpPr/>
            <p:nvPr/>
          </p:nvCxnSpPr>
          <p:spPr>
            <a:xfrm rot="10800000">
              <a:off x="2322997" y="2938958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17" name="Google Shape;117;p20"/>
            <p:cNvSpPr/>
            <p:nvPr/>
          </p:nvSpPr>
          <p:spPr>
            <a:xfrm flipH="1" rot="10800000">
              <a:off x="2223534" y="3333714"/>
              <a:ext cx="198900" cy="19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8" name="Google Shape;118;p20"/>
          <p:cNvSpPr txBox="1"/>
          <p:nvPr>
            <p:ph idx="4294967295" type="body"/>
          </p:nvPr>
        </p:nvSpPr>
        <p:spPr>
          <a:xfrm>
            <a:off x="1244337" y="3757725"/>
            <a:ext cx="2242800" cy="9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en" sz="200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COMMITTEE STARTED WITH SONDAY</a:t>
            </a:r>
            <a:endParaRPr sz="1600"/>
          </a:p>
        </p:txBody>
      </p:sp>
      <p:sp>
        <p:nvSpPr>
          <p:cNvPr id="119" name="Google Shape;119;p20"/>
          <p:cNvSpPr/>
          <p:nvPr/>
        </p:nvSpPr>
        <p:spPr>
          <a:xfrm>
            <a:off x="3471973" y="2199000"/>
            <a:ext cx="2051100" cy="745500"/>
          </a:xfrm>
          <a:prstGeom prst="chevron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0"/>
          <p:cNvSpPr txBox="1"/>
          <p:nvPr>
            <p:ph idx="4294967295" type="body"/>
          </p:nvPr>
        </p:nvSpPr>
        <p:spPr>
          <a:xfrm>
            <a:off x="3767755" y="2336550"/>
            <a:ext cx="13155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b="1" lang="en" sz="2000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SPRING 2020</a:t>
            </a:r>
            <a:endParaRPr b="1">
              <a:solidFill>
                <a:schemeClr val="lt1"/>
              </a:solidFill>
            </a:endParaRPr>
          </a:p>
        </p:txBody>
      </p:sp>
      <p:grpSp>
        <p:nvGrpSpPr>
          <p:cNvPr id="121" name="Google Shape;121;p20"/>
          <p:cNvGrpSpPr/>
          <p:nvPr/>
        </p:nvGrpSpPr>
        <p:grpSpPr>
          <a:xfrm>
            <a:off x="4058732" y="1610215"/>
            <a:ext cx="198900" cy="593656"/>
            <a:chOff x="3918084" y="1610215"/>
            <a:chExt cx="198900" cy="593656"/>
          </a:xfrm>
        </p:grpSpPr>
        <p:cxnSp>
          <p:nvCxnSpPr>
            <p:cNvPr id="122" name="Google Shape;122;p20"/>
            <p:cNvCxnSpPr/>
            <p:nvPr/>
          </p:nvCxnSpPr>
          <p:spPr>
            <a:xfrm>
              <a:off x="4017546" y="1649171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23" name="Google Shape;123;p20"/>
            <p:cNvSpPr/>
            <p:nvPr/>
          </p:nvSpPr>
          <p:spPr>
            <a:xfrm>
              <a:off x="3918084" y="1610215"/>
              <a:ext cx="198900" cy="19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4" name="Google Shape;124;p20"/>
          <p:cNvSpPr txBox="1"/>
          <p:nvPr>
            <p:ph idx="4294967295" type="body"/>
          </p:nvPr>
        </p:nvSpPr>
        <p:spPr>
          <a:xfrm>
            <a:off x="3304100" y="-82500"/>
            <a:ext cx="2868000" cy="9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COMMITTEE PROPOSED TO CONTINUE TO USE SONDAY - Kits purchased for all RSP teachers</a:t>
            </a:r>
            <a:endParaRPr sz="1600"/>
          </a:p>
        </p:txBody>
      </p:sp>
      <p:sp>
        <p:nvSpPr>
          <p:cNvPr id="125" name="Google Shape;125;p20"/>
          <p:cNvSpPr/>
          <p:nvPr/>
        </p:nvSpPr>
        <p:spPr>
          <a:xfrm>
            <a:off x="5126893" y="2199000"/>
            <a:ext cx="2051100" cy="745500"/>
          </a:xfrm>
          <a:prstGeom prst="chevron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0"/>
          <p:cNvSpPr txBox="1"/>
          <p:nvPr>
            <p:ph idx="4294967295" type="body"/>
          </p:nvPr>
        </p:nvSpPr>
        <p:spPr>
          <a:xfrm>
            <a:off x="5416699" y="2336550"/>
            <a:ext cx="13155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SUMMER 2020</a:t>
            </a:r>
            <a:endParaRPr b="1">
              <a:solidFill>
                <a:schemeClr val="lt1"/>
              </a:solidFill>
            </a:endParaRPr>
          </a:p>
        </p:txBody>
      </p:sp>
      <p:grpSp>
        <p:nvGrpSpPr>
          <p:cNvPr id="127" name="Google Shape;127;p20"/>
          <p:cNvGrpSpPr/>
          <p:nvPr/>
        </p:nvGrpSpPr>
        <p:grpSpPr>
          <a:xfrm>
            <a:off x="5973070" y="2938958"/>
            <a:ext cx="198900" cy="593656"/>
            <a:chOff x="5958946" y="2938958"/>
            <a:chExt cx="198900" cy="593656"/>
          </a:xfrm>
        </p:grpSpPr>
        <p:cxnSp>
          <p:nvCxnSpPr>
            <p:cNvPr id="128" name="Google Shape;128;p20"/>
            <p:cNvCxnSpPr/>
            <p:nvPr/>
          </p:nvCxnSpPr>
          <p:spPr>
            <a:xfrm rot="10800000">
              <a:off x="6058409" y="2938958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29" name="Google Shape;129;p20"/>
            <p:cNvSpPr/>
            <p:nvPr/>
          </p:nvSpPr>
          <p:spPr>
            <a:xfrm flipH="1" rot="10800000">
              <a:off x="5958946" y="3333714"/>
              <a:ext cx="198900" cy="19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0" name="Google Shape;130;p20"/>
          <p:cNvSpPr txBox="1"/>
          <p:nvPr>
            <p:ph idx="4294967295" type="body"/>
          </p:nvPr>
        </p:nvSpPr>
        <p:spPr>
          <a:xfrm>
            <a:off x="5126902" y="3757725"/>
            <a:ext cx="2242800" cy="9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TRAINING FOR  ALL RSP TEACHERS</a:t>
            </a:r>
            <a:endParaRPr sz="2000">
              <a:solidFill>
                <a:srgbClr val="000000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31" name="Google Shape;131;p20"/>
          <p:cNvSpPr/>
          <p:nvPr/>
        </p:nvSpPr>
        <p:spPr>
          <a:xfrm>
            <a:off x="6781813" y="2199000"/>
            <a:ext cx="2051100" cy="745500"/>
          </a:xfrm>
          <a:prstGeom prst="chevron">
            <a:avLst>
              <a:gd fmla="val 50000" name="adj"/>
            </a:avLst>
          </a:prstGeom>
          <a:solidFill>
            <a:schemeClr val="dk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0"/>
          <p:cNvSpPr txBox="1"/>
          <p:nvPr>
            <p:ph idx="4294967295" type="body"/>
          </p:nvPr>
        </p:nvSpPr>
        <p:spPr>
          <a:xfrm>
            <a:off x="7111512" y="2336550"/>
            <a:ext cx="13155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FALL 2021</a:t>
            </a:r>
            <a:endParaRPr b="1">
              <a:solidFill>
                <a:schemeClr val="lt1"/>
              </a:solidFill>
            </a:endParaRPr>
          </a:p>
        </p:txBody>
      </p:sp>
      <p:grpSp>
        <p:nvGrpSpPr>
          <p:cNvPr id="133" name="Google Shape;133;p20"/>
          <p:cNvGrpSpPr/>
          <p:nvPr/>
        </p:nvGrpSpPr>
        <p:grpSpPr>
          <a:xfrm>
            <a:off x="7669807" y="1610215"/>
            <a:ext cx="198900" cy="593656"/>
            <a:chOff x="3918084" y="1610215"/>
            <a:chExt cx="198900" cy="593656"/>
          </a:xfrm>
        </p:grpSpPr>
        <p:cxnSp>
          <p:nvCxnSpPr>
            <p:cNvPr id="134" name="Google Shape;134;p20"/>
            <p:cNvCxnSpPr/>
            <p:nvPr/>
          </p:nvCxnSpPr>
          <p:spPr>
            <a:xfrm>
              <a:off x="4017546" y="1649171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5" name="Google Shape;135;p20"/>
            <p:cNvSpPr/>
            <p:nvPr/>
          </p:nvSpPr>
          <p:spPr>
            <a:xfrm>
              <a:off x="3918084" y="1610215"/>
              <a:ext cx="198900" cy="19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6" name="Google Shape;136;p20"/>
          <p:cNvSpPr txBox="1"/>
          <p:nvPr>
            <p:ph idx="4294967295" type="body"/>
          </p:nvPr>
        </p:nvSpPr>
        <p:spPr>
          <a:xfrm>
            <a:off x="6685979" y="-82500"/>
            <a:ext cx="2242800" cy="9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Kits Purchased for SDC- </a:t>
            </a:r>
            <a:r>
              <a:rPr lang="en" sz="200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TRAINING FOR RSP &amp; SPED TEACHERS</a:t>
            </a:r>
            <a:endParaRPr sz="2000">
              <a:solidFill>
                <a:srgbClr val="000000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type="title"/>
          </p:nvPr>
        </p:nvSpPr>
        <p:spPr>
          <a:xfrm>
            <a:off x="304775" y="210700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wentieth Century"/>
                <a:ea typeface="Twentieth Century"/>
                <a:cs typeface="Twentieth Century"/>
                <a:sym typeface="Twentieth Century"/>
              </a:rPr>
              <a:t>Training Update</a:t>
            </a:r>
            <a:endParaRPr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