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69" r:id="rId2"/>
    <p:sldId id="270" r:id="rId3"/>
    <p:sldId id="271" r:id="rId4"/>
    <p:sldId id="272" r:id="rId5"/>
    <p:sldId id="273" r:id="rId6"/>
    <p:sldId id="274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58">
          <p15:clr>
            <a:srgbClr val="A4A3A4"/>
          </p15:clr>
        </p15:guide>
        <p15:guide id="4" orient="horz" pos="1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  <p:guide orient="horz" pos="558"/>
        <p:guide orient="horz" pos="1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81dec7077e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181dec7077e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8" name="Google Shape;288;g181dec7077e_1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81dec7077e_1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81dec7077e_1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16510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/>
          </a:p>
        </p:txBody>
      </p:sp>
      <p:sp>
        <p:nvSpPr>
          <p:cNvPr id="296" name="Google Shape;296;g181dec7077e_1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81dec7077e_1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81dec7077e_1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3" name="Google Shape;303;g181dec7077e_1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1dec7077e_1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181dec7077e_1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16510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/>
          </a:p>
        </p:txBody>
      </p:sp>
      <p:sp>
        <p:nvSpPr>
          <p:cNvPr id="309" name="Google Shape;309;g181dec7077e_1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1dec7077e_1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81dec7077e_1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6" name="Google Shape;316;g181dec7077e_1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e78873dd9d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e78873dd9d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3" name="Google Shape;323;g1e78873dd9d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" y="-2"/>
            <a:ext cx="9139161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4800" y="0"/>
            <a:ext cx="9139200" cy="5143500"/>
          </a:xfrm>
          <a:prstGeom prst="rect">
            <a:avLst/>
          </a:prstGeom>
          <a:solidFill>
            <a:srgbClr val="94BC56">
              <a:alpha val="8196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 rot="10800000">
            <a:off x="-1" y="4958638"/>
            <a:ext cx="9144001" cy="184862"/>
            <a:chOff x="7711087" y="-917899"/>
            <a:chExt cx="4020818" cy="347240"/>
          </a:xfrm>
        </p:grpSpPr>
        <p:sp>
          <p:nvSpPr>
            <p:cNvPr id="18" name="Google Shape;18;p2"/>
            <p:cNvSpPr/>
            <p:nvPr/>
          </p:nvSpPr>
          <p:spPr>
            <a:xfrm>
              <a:off x="8594188" y="-917899"/>
              <a:ext cx="410081" cy="34724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324620" y="-917899"/>
              <a:ext cx="1407285" cy="34724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67368" y="-917899"/>
              <a:ext cx="1011701" cy="34724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1087" y="-917899"/>
              <a:ext cx="89653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876503" y="-917899"/>
              <a:ext cx="448117" cy="34724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0" name="Google Shape;100;p12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01" name="Google Shape;101;p12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2" name="Google Shape;102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2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3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06" name="Google Shape;106;p13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7" name="Google Shape;107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3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2400"/>
              <a:buFont typeface="Montserra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113" name="Google Shape;113;p14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14" name="Google Shape;114;p14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5" name="Google Shape;115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4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2400"/>
              <a:buFont typeface="Montserra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22" name="Google Shape;122;p15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3" name="Google Shape;123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5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 rot="5400000">
            <a:off x="2929778" y="-1070722"/>
            <a:ext cx="328444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29" name="Google Shape;129;p16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30" name="Google Shape;13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6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35" name="Google Shape;135;p17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36" name="Google Shape;136;p17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37" name="Google Shape;137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7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Montserrat"/>
              <a:buNone/>
              <a:defRPr sz="3000" b="1" i="0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29" name="Google Shape;29;p4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0" name="Google Shape;30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-4"/>
            <a:ext cx="91439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-100" y="0"/>
            <a:ext cx="9144000" cy="5143500"/>
          </a:xfrm>
          <a:prstGeom prst="rect">
            <a:avLst/>
          </a:prstGeom>
          <a:solidFill>
            <a:srgbClr val="94BC56">
              <a:alpha val="86666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6"/>
          <p:cNvGrpSpPr/>
          <p:nvPr/>
        </p:nvGrpSpPr>
        <p:grpSpPr>
          <a:xfrm rot="10800000">
            <a:off x="-1" y="4958638"/>
            <a:ext cx="9144001" cy="184862"/>
            <a:chOff x="7711087" y="-917899"/>
            <a:chExt cx="4020818" cy="347240"/>
          </a:xfrm>
        </p:grpSpPr>
        <p:sp>
          <p:nvSpPr>
            <p:cNvPr id="45" name="Google Shape;45;p6"/>
            <p:cNvSpPr/>
            <p:nvPr/>
          </p:nvSpPr>
          <p:spPr>
            <a:xfrm>
              <a:off x="8594188" y="-917899"/>
              <a:ext cx="410081" cy="34724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324620" y="-917899"/>
              <a:ext cx="1407285" cy="34724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8867368" y="-917899"/>
              <a:ext cx="1011701" cy="34724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711087" y="-917899"/>
              <a:ext cx="89653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9876503" y="-917899"/>
              <a:ext cx="448117" cy="34724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58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4700" y="0"/>
            <a:ext cx="9141600" cy="5143500"/>
          </a:xfrm>
          <a:prstGeom prst="rect">
            <a:avLst/>
          </a:prstGeom>
          <a:solidFill>
            <a:srgbClr val="94BC56">
              <a:alpha val="8196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7"/>
          <p:cNvGrpSpPr/>
          <p:nvPr/>
        </p:nvGrpSpPr>
        <p:grpSpPr>
          <a:xfrm rot="10800000">
            <a:off x="-1" y="4958638"/>
            <a:ext cx="9144001" cy="184862"/>
            <a:chOff x="7711087" y="-917899"/>
            <a:chExt cx="4020818" cy="347240"/>
          </a:xfrm>
        </p:grpSpPr>
        <p:sp>
          <p:nvSpPr>
            <p:cNvPr id="54" name="Google Shape;54;p7"/>
            <p:cNvSpPr/>
            <p:nvPr/>
          </p:nvSpPr>
          <p:spPr>
            <a:xfrm>
              <a:off x="8594188" y="-917899"/>
              <a:ext cx="410081" cy="34724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10324620" y="-917899"/>
              <a:ext cx="1407285" cy="34724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8867368" y="-917899"/>
              <a:ext cx="1011701" cy="34724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711087" y="-917899"/>
              <a:ext cx="89653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9876503" y="-917899"/>
              <a:ext cx="448117" cy="34724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63" name="Google Shape;63;p8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64" name="Google Shape;64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8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4500"/>
              <a:buFont typeface="Montserrat"/>
              <a:buNone/>
              <a:defRPr sz="4500">
                <a:solidFill>
                  <a:srgbClr val="94BC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 rot="10800000">
            <a:off x="-1" y="4958638"/>
            <a:ext cx="9144001" cy="184862"/>
            <a:chOff x="7711087" y="-917899"/>
            <a:chExt cx="4020818" cy="347240"/>
          </a:xfrm>
        </p:grpSpPr>
        <p:sp>
          <p:nvSpPr>
            <p:cNvPr id="70" name="Google Shape;70;p9"/>
            <p:cNvSpPr/>
            <p:nvPr/>
          </p:nvSpPr>
          <p:spPr>
            <a:xfrm>
              <a:off x="8594188" y="-917899"/>
              <a:ext cx="410081" cy="34724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0324620" y="-917899"/>
              <a:ext cx="1407285" cy="34724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8867368" y="-917899"/>
              <a:ext cx="1011701" cy="34724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711087" y="-917899"/>
              <a:ext cx="89653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9876503" y="-917899"/>
              <a:ext cx="448117" cy="34724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9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76" name="Google Shape;76;p9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7" name="Google Shape;77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9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4500"/>
              <a:buFont typeface="Montserra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83" name="Google Shape;83;p10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4" name="Google Shape;84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0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90" name="Google Shape;90;p11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91" name="Google Shape;91;p11"/>
            <p:cNvCxnSpPr/>
            <p:nvPr/>
          </p:nvCxnSpPr>
          <p:spPr>
            <a:xfrm>
              <a:off x="11353800" y="6152025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2" name="Google Shape;92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1"/>
          <p:cNvSpPr txBox="1"/>
          <p:nvPr/>
        </p:nvSpPr>
        <p:spPr>
          <a:xfrm>
            <a:off x="8515350" y="4598250"/>
            <a:ext cx="62865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 rot="10800000">
            <a:off x="-420" y="4958653"/>
            <a:ext cx="9144144" cy="184871"/>
            <a:chOff x="7711087" y="-917899"/>
            <a:chExt cx="4020818" cy="347240"/>
          </a:xfrm>
        </p:grpSpPr>
        <p:sp>
          <p:nvSpPr>
            <p:cNvPr id="9" name="Google Shape;9;p1"/>
            <p:cNvSpPr/>
            <p:nvPr/>
          </p:nvSpPr>
          <p:spPr>
            <a:xfrm>
              <a:off x="8594188" y="-917899"/>
              <a:ext cx="410081" cy="34724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0324620" y="-917899"/>
              <a:ext cx="1407285" cy="34724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867368" y="-917899"/>
              <a:ext cx="1011701" cy="34724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711087" y="-917899"/>
              <a:ext cx="89653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9876503" y="-917899"/>
              <a:ext cx="448117" cy="34724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96">
          <p15:clr>
            <a:srgbClr val="F26B43"/>
          </p15:clr>
        </p15:guide>
        <p15:guide id="4" orient="horz" pos="396">
          <p15:clr>
            <a:srgbClr val="F26B43"/>
          </p15:clr>
        </p15:guide>
        <p15:guide id="5" pos="5364">
          <p15:clr>
            <a:srgbClr val="F26B43"/>
          </p15:clr>
        </p15:guide>
        <p15:guide id="6" orient="horz" pos="2844">
          <p15:clr>
            <a:srgbClr val="F26B43"/>
          </p15:clr>
        </p15:guide>
        <p15:guide id="7" orient="horz" pos="666">
          <p15:clr>
            <a:srgbClr val="F26B43"/>
          </p15:clr>
        </p15:guide>
        <p15:guide id="8" orient="horz" pos="774">
          <p15:clr>
            <a:srgbClr val="F26B43"/>
          </p15:clr>
        </p15:guide>
        <p15:guide id="9" orient="horz" pos="6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ctrTitle" idx="4294967295"/>
          </p:nvPr>
        </p:nvSpPr>
        <p:spPr>
          <a:xfrm>
            <a:off x="294105" y="1752194"/>
            <a:ext cx="8622600" cy="11025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Approve the Submission of a Credential Waiver Application to the California Commission on Teacher Credentialing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4294967295"/>
          </p:nvPr>
        </p:nvSpPr>
        <p:spPr>
          <a:xfrm>
            <a:off x="804675" y="3118675"/>
            <a:ext cx="75468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Board Meeting</a:t>
            </a: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Date: January 19, 2023</a:t>
            </a: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Agenda Item No. 10.1   </a:t>
            </a: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Presented by:  </a:t>
            </a: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Tami Mora, Human Resources Audit &amp; Compliance Analyst</a:t>
            </a:r>
            <a:endParaRPr sz="15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</p:txBody>
      </p: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088" y="276250"/>
            <a:ext cx="1461800" cy="609575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body" idx="1"/>
          </p:nvPr>
        </p:nvSpPr>
        <p:spPr>
          <a:xfrm>
            <a:off x="628650" y="1869900"/>
            <a:ext cx="7464300" cy="2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</a:rPr>
              <a:t>Education Code EC §44253.3 allows school districts to waive a portion of the requirement for a Certificated teacher in order to allow time for program completion</a:t>
            </a:r>
            <a:endParaRPr sz="1600">
              <a:solidFill>
                <a:srgbClr val="000000"/>
              </a:solidFill>
            </a:endParaRPr>
          </a:p>
          <a:p>
            <a:pPr marL="28575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</a:rPr>
              <a:t>California Commission on Teacher Credentialing (CCTC) requires that every waiver request go through a public notice process at the local level and must be Board approved in a public meeting prior to the submission of the employing agency to CCTC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628650" y="564645"/>
            <a:ext cx="69186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Arial"/>
              <a:buNone/>
            </a:pPr>
            <a:r>
              <a:rPr lang="en" sz="2300" b="1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rPr>
              <a:t>Submission of a Credential Waiver Application to the California Commission on Teacher Credentialing</a:t>
            </a:r>
            <a:endParaRPr sz="2300" b="1">
              <a:solidFill>
                <a:srgbClr val="94BC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50" y="152800"/>
            <a:ext cx="8814000" cy="48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>
            <a:spLocks noGrp="1"/>
          </p:cNvSpPr>
          <p:nvPr>
            <p:ph type="body" idx="1"/>
          </p:nvPr>
        </p:nvSpPr>
        <p:spPr>
          <a:xfrm>
            <a:off x="628650" y="1869902"/>
            <a:ext cx="78867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 waiver is being requested for the following Career and Technical Education (CTE) teacher, as they complete their Clear Credential requirements, which will include English Language Authorizations (ELA):</a:t>
            </a:r>
            <a:endParaRPr sz="1600">
              <a:solidFill>
                <a:srgbClr val="00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i="1">
                <a:solidFill>
                  <a:srgbClr val="000000"/>
                </a:solidFill>
              </a:rPr>
              <a:t>Steven Tsuyuki, CTE credential in Public Service </a:t>
            </a:r>
            <a:endParaRPr sz="1600" i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000000"/>
                </a:solidFill>
              </a:rPr>
              <a:t> 	(Luther Burbank High School)</a:t>
            </a:r>
            <a:endParaRPr sz="1600" i="1"/>
          </a:p>
        </p:txBody>
      </p:sp>
      <p:sp>
        <p:nvSpPr>
          <p:cNvPr id="312" name="Google Shape;312;p35"/>
          <p:cNvSpPr/>
          <p:nvPr/>
        </p:nvSpPr>
        <p:spPr>
          <a:xfrm>
            <a:off x="628650" y="557136"/>
            <a:ext cx="68859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Arial"/>
              <a:buNone/>
            </a:pPr>
            <a:r>
              <a:rPr lang="en" sz="2300" b="1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rPr>
              <a:t>Submission of a Credential Waiver Application to the California Commission on Teacher Credentialing</a:t>
            </a:r>
            <a:endParaRPr sz="2300" b="1">
              <a:solidFill>
                <a:srgbClr val="94BC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628650" y="1869900"/>
            <a:ext cx="7578900" cy="2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</a:rPr>
              <a:t>Specially Designed Academic Instruction Delivered in English (SDAIE) to English Learners (EL) is the area being requested in the waiver this evening.</a:t>
            </a:r>
            <a:endParaRPr sz="1600">
              <a:solidFill>
                <a:srgbClr val="000000"/>
              </a:solidFill>
            </a:endParaRPr>
          </a:p>
          <a:p>
            <a:pPr marL="28575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</a:rPr>
              <a:t>This waiver will enable this teacher the opportunity to complete the requirements set forth by CTC and to remain in their positions while they continue their work with students.</a:t>
            </a:r>
            <a:endParaRPr sz="1600">
              <a:solidFill>
                <a:srgbClr val="000000"/>
              </a:solidFill>
            </a:endParaRPr>
          </a:p>
          <a:p>
            <a:pPr marL="28575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</a:rPr>
              <a:t>Staff recommends approving this waiver request.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628650" y="573639"/>
            <a:ext cx="69738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Arial"/>
              <a:buNone/>
            </a:pPr>
            <a:r>
              <a:rPr lang="en" sz="2300"/>
              <a:t>Submission of a Credential Waiver Application to the California Commission on Teacher Credentialing 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/>
          <p:nvPr/>
        </p:nvSpPr>
        <p:spPr>
          <a:xfrm>
            <a:off x="0" y="0"/>
            <a:ext cx="9144000" cy="4972200"/>
          </a:xfrm>
          <a:prstGeom prst="rect">
            <a:avLst/>
          </a:prstGeom>
          <a:solidFill>
            <a:srgbClr val="5B9F4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7"/>
          <p:cNvSpPr/>
          <p:nvPr/>
        </p:nvSpPr>
        <p:spPr>
          <a:xfrm>
            <a:off x="0" y="0"/>
            <a:ext cx="9144000" cy="4996800"/>
          </a:xfrm>
          <a:prstGeom prst="rect">
            <a:avLst/>
          </a:prstGeom>
          <a:solidFill>
            <a:srgbClr val="94BC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628650" y="2167536"/>
            <a:ext cx="7886700" cy="8085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75"/>
              <a:buFont typeface="Arial"/>
              <a:buNone/>
            </a:pPr>
            <a:r>
              <a:rPr lang="en" sz="4075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Q&amp;A</a:t>
            </a:r>
            <a:endParaRPr sz="1525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Montserrat</vt:lpstr>
      <vt:lpstr>Office Theme</vt:lpstr>
      <vt:lpstr>Approve the Submission of a Credential Waiver Application to the California Commission on Teacher Credentialing</vt:lpstr>
      <vt:lpstr>PowerPoint Presentation</vt:lpstr>
      <vt:lpstr>PowerPoint Presentation</vt:lpstr>
      <vt:lpstr>PowerPoint Presentation</vt:lpstr>
      <vt:lpstr>Submission of a Credential Waiver Application to the California Commission on Teacher Credentialing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2022-23  School Mural Project Update</dc:title>
  <dc:creator>Danielle Driscoll</dc:creator>
  <cp:lastModifiedBy>Danielle Driscoll</cp:lastModifiedBy>
  <cp:revision>4</cp:revision>
  <dcterms:modified xsi:type="dcterms:W3CDTF">2023-01-19T21:48:53Z</dcterms:modified>
</cp:coreProperties>
</file>