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5"/>
  </p:notesMasterIdLst>
  <p:handoutMasterIdLst>
    <p:handoutMasterId r:id="rId16"/>
  </p:handoutMasterIdLst>
  <p:sldIdLst>
    <p:sldId id="256" r:id="rId2"/>
    <p:sldId id="259" r:id="rId3"/>
    <p:sldId id="276" r:id="rId4"/>
    <p:sldId id="260" r:id="rId5"/>
    <p:sldId id="261" r:id="rId6"/>
    <p:sldId id="262" r:id="rId7"/>
    <p:sldId id="263" r:id="rId8"/>
    <p:sldId id="267" r:id="rId9"/>
    <p:sldId id="271" r:id="rId10"/>
    <p:sldId id="277" r:id="rId11"/>
    <p:sldId id="273" r:id="rId12"/>
    <p:sldId id="278" r:id="rId13"/>
    <p:sldId id="275" r:id="rId14"/>
  </p:sldIdLst>
  <p:sldSz cx="9144000" cy="6858000" type="screen4x3"/>
  <p:notesSz cx="6858000" cy="91440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5pPr>
    <a:lvl6pPr marL="22860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6pPr>
    <a:lvl7pPr marL="27432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7pPr>
    <a:lvl8pPr marL="32004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8pPr>
    <a:lvl9pPr marL="36576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79976" autoAdjust="0"/>
  </p:normalViewPr>
  <p:slideViewPr>
    <p:cSldViewPr>
      <p:cViewPr varScale="1">
        <p:scale>
          <a:sx n="58" d="100"/>
          <a:sy n="58" d="100"/>
        </p:scale>
        <p:origin x="174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2DDDDA7-6CCB-4C1B-A4BE-0EB6CF337003}" type="datetimeFigureOut">
              <a:rPr lang="en-US"/>
              <a:pPr>
                <a:defRPr/>
              </a:pPr>
              <a:t>2/8/2019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04488BD-DF8C-45E2-8B8D-C166C8AD6831}" type="slidenum">
              <a:rPr lang="en-US"/>
              <a:pPr>
                <a:defRPr/>
              </a:pPr>
              <a:t>‹#›</a:t>
            </a:fld>
            <a:endParaRPr lang="en-US"/>
          </a:p>
        </p:txBody>
      </p:sp>
    </p:spTree>
    <p:extLst>
      <p:ext uri="{BB962C8B-B14F-4D97-AF65-F5344CB8AC3E}">
        <p14:creationId xmlns:p14="http://schemas.microsoft.com/office/powerpoint/2010/main" val="1734818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DFE98F0-3A12-474B-A7E6-092AD9BA3409}" type="datetimeFigureOut">
              <a:rPr lang="en-US"/>
              <a:pPr>
                <a:defRPr/>
              </a:pPr>
              <a:t>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F616F01-3EBD-4B83-A99A-7E18057F0D2B}" type="slidenum">
              <a:rPr lang="en-US"/>
              <a:pPr>
                <a:defRPr/>
              </a:pPr>
              <a:t>‹#›</a:t>
            </a:fld>
            <a:endParaRPr lang="en-US"/>
          </a:p>
        </p:txBody>
      </p:sp>
    </p:spTree>
    <p:extLst>
      <p:ext uri="{BB962C8B-B14F-4D97-AF65-F5344CB8AC3E}">
        <p14:creationId xmlns:p14="http://schemas.microsoft.com/office/powerpoint/2010/main" val="4447987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Welcome all – Introduce self and any other special guests. </a:t>
            </a:r>
          </a:p>
          <a:p>
            <a:pPr eaLnBrk="1" hangingPunct="1"/>
            <a:r>
              <a:rPr lang="en-US" altLang="en-US" dirty="0" smtClean="0"/>
              <a:t>Check grade level of parents present</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0471CE15-1126-4B33-93DD-1AE7AB7BA78E}" type="slidenum">
              <a:rPr lang="en-US" altLang="en-US" smtClean="0">
                <a:solidFill>
                  <a:srgbClr val="000000"/>
                </a:solidFill>
                <a:latin typeface="Gill Sans" charset="0"/>
              </a:rPr>
              <a:pPr algn="r" eaLnBrk="1" hangingPunct="1">
                <a:spcBef>
                  <a:spcPct val="0"/>
                </a:spcBef>
              </a:pPr>
              <a:t>1</a:t>
            </a:fld>
            <a:endParaRPr lang="en-US" altLang="en-US" smtClean="0">
              <a:solidFill>
                <a:srgbClr val="000000"/>
              </a:solidFill>
              <a:latin typeface="Gill Sans"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Think about how you feel before you go into a conference…are you nervous? Do you think that teachers ever get nervous, too? Always start with strengths or a few positive comments or compliments, before moving on to an area of concern. One other thing to note: If possible bring anyone else in the family who might help with homework, such as an older brother or sister, the babysitter or a grandparent.</a:t>
            </a:r>
          </a:p>
          <a:p>
            <a:pPr eaLnBrk="1" hangingPunct="1">
              <a:spcBef>
                <a:spcPct val="0"/>
              </a:spcBef>
            </a:pPr>
            <a:endParaRPr lang="en-US" altLang="en-US" dirty="0" smtClean="0"/>
          </a:p>
          <a:p>
            <a:pPr eaLnBrk="1" hangingPunct="1">
              <a:spcBef>
                <a:spcPct val="0"/>
              </a:spcBef>
            </a:pPr>
            <a:r>
              <a:rPr lang="en-US" altLang="en-US" dirty="0" smtClean="0"/>
              <a:t>Remind parents that sometimes the</a:t>
            </a:r>
            <a:r>
              <a:rPr lang="en-US" altLang="en-US" baseline="0" dirty="0" smtClean="0"/>
              <a:t> education system uses abbreviations, or acronyms (such as ELA, API, etc.), or words that aren’t used by every day people. It is not considered rude to ask kindly what some of these words mean. </a:t>
            </a:r>
            <a:endParaRPr lang="en-US" altLang="en-US" dirty="0"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A464B5A0-C0FF-4FA8-93A9-9C1F62607EEF}" type="slidenum">
              <a:rPr lang="en-US" altLang="en-US" smtClean="0">
                <a:solidFill>
                  <a:srgbClr val="000000"/>
                </a:solidFill>
                <a:latin typeface="Gill Sans" charset="0"/>
              </a:rPr>
              <a:pPr algn="r" eaLnBrk="1" hangingPunct="1">
                <a:spcBef>
                  <a:spcPct val="0"/>
                </a:spcBef>
              </a:pPr>
              <a:t>10</a:t>
            </a:fld>
            <a:endParaRPr lang="en-US" altLang="en-US" smtClean="0">
              <a:solidFill>
                <a:srgbClr val="000000"/>
              </a:solidFill>
              <a:latin typeface="Gill Sans"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If the teacher has suggested that</a:t>
            </a:r>
            <a:r>
              <a:rPr lang="en-US" altLang="en-US" baseline="0" dirty="0" smtClean="0"/>
              <a:t> you try more reading with your child, or use of manipulatives for math, or flash cards, and </a:t>
            </a:r>
            <a:r>
              <a:rPr lang="en-US" altLang="en-US" dirty="0" smtClean="0"/>
              <a:t>you have tried these at home activities and they aren’t working, let the teacher know. Give the teacher specific feedback about what isn’t working.</a:t>
            </a:r>
            <a:r>
              <a:rPr lang="en-US" altLang="en-US" baseline="0" dirty="0" smtClean="0"/>
              <a:t>  </a:t>
            </a:r>
            <a:endParaRPr lang="en-US" altLang="en-US" dirty="0" smtClean="0"/>
          </a:p>
          <a:p>
            <a:pPr eaLnBrk="1" hangingPunct="1">
              <a:spcBef>
                <a:spcPct val="0"/>
              </a:spcBef>
            </a:pPr>
            <a:endParaRPr lang="en-US" altLang="en-US" dirty="0" smtClean="0"/>
          </a:p>
          <a:p>
            <a:pPr eaLnBrk="1" hangingPunct="1">
              <a:spcBef>
                <a:spcPct val="0"/>
              </a:spcBef>
            </a:pPr>
            <a:r>
              <a:rPr lang="en-US" altLang="en-US" dirty="0" smtClean="0"/>
              <a:t>It is fair to ask the teacher, “When may I have an update on my child?” A note, short report or email once a week is reasonable. Respect the teacher’s time though -- it is not practical to expect an update every day.</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39820900-84B8-4EFD-8812-0CB73AA1D2CB}" type="slidenum">
              <a:rPr lang="en-US" altLang="en-US" smtClean="0">
                <a:solidFill>
                  <a:srgbClr val="000000"/>
                </a:solidFill>
                <a:latin typeface="Gill Sans" charset="0"/>
              </a:rPr>
              <a:pPr algn="r" eaLnBrk="1" hangingPunct="1">
                <a:spcBef>
                  <a:spcPct val="0"/>
                </a:spcBef>
              </a:pPr>
              <a:t>11</a:t>
            </a:fld>
            <a:endParaRPr lang="en-US" altLang="en-US" smtClean="0">
              <a:solidFill>
                <a:srgbClr val="000000"/>
              </a:solidFill>
              <a:latin typeface="Gill Sans"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a:t>
            </a:r>
            <a:r>
              <a:rPr lang="en-US" altLang="en-US" baseline="0" dirty="0" smtClean="0"/>
              <a:t> encourage parents to feel comfortable discussing problems with the teacher or principal. If you already have a relationship established, it is easier to discuss a concern. </a:t>
            </a:r>
          </a:p>
          <a:p>
            <a:pPr eaLnBrk="1" hangingPunct="1">
              <a:spcBef>
                <a:spcPct val="0"/>
              </a:spcBef>
            </a:pPr>
            <a:endParaRPr lang="en-US" altLang="en-US" baseline="0" dirty="0" smtClean="0"/>
          </a:p>
          <a:p>
            <a:pPr eaLnBrk="1" hangingPunct="1">
              <a:spcBef>
                <a:spcPct val="0"/>
              </a:spcBef>
            </a:pPr>
            <a:r>
              <a:rPr lang="en-US" altLang="en-US" baseline="0" dirty="0" smtClean="0"/>
              <a:t>It’s important to be prepared, to do research on a problem before raising the issue. If needed, politely talk to the person who is directly part of your concern. Then when you approach the principal, you can say that you have tried to resolve the problem at the source. </a:t>
            </a:r>
          </a:p>
          <a:p>
            <a:pPr eaLnBrk="1" hangingPunct="1">
              <a:spcBef>
                <a:spcPct val="0"/>
              </a:spcBef>
            </a:pPr>
            <a:endParaRPr lang="en-US" altLang="en-US" baseline="0" dirty="0" smtClean="0"/>
          </a:p>
          <a:p>
            <a:pPr eaLnBrk="1" hangingPunct="1">
              <a:spcBef>
                <a:spcPct val="0"/>
              </a:spcBef>
            </a:pPr>
            <a:r>
              <a:rPr lang="en-US" altLang="en-US" baseline="0" dirty="0" smtClean="0"/>
              <a:t>Sometimes in the school environment, complaints grow as parents pass the information along as gossip. It’s better to resolve your own problem and not attempt to influence the other parents around you.</a:t>
            </a:r>
          </a:p>
          <a:p>
            <a:pPr eaLnBrk="1" hangingPunct="1">
              <a:spcBef>
                <a:spcPct val="0"/>
              </a:spcBef>
            </a:pPr>
            <a:endParaRPr lang="en-US" altLang="en-US" baseline="0" dirty="0" smtClean="0"/>
          </a:p>
          <a:p>
            <a:pPr eaLnBrk="1" hangingPunct="1">
              <a:spcBef>
                <a:spcPct val="0"/>
              </a:spcBef>
            </a:pPr>
            <a:r>
              <a:rPr lang="en-US" altLang="en-US" baseline="0" dirty="0" smtClean="0"/>
              <a:t>My last words are – always be positive! Put yourself in the shoes of the other person. A positive, constructive approach always works better than a negative one.</a:t>
            </a:r>
            <a:endParaRPr lang="en-US" altLang="en-US" dirty="0"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39820900-84B8-4EFD-8812-0CB73AA1D2CB}" type="slidenum">
              <a:rPr lang="en-US" altLang="en-US" smtClean="0">
                <a:solidFill>
                  <a:srgbClr val="000000"/>
                </a:solidFill>
                <a:latin typeface="Gill Sans" charset="0"/>
              </a:rPr>
              <a:pPr algn="r" eaLnBrk="1" hangingPunct="1">
                <a:spcBef>
                  <a:spcPct val="0"/>
                </a:spcBef>
              </a:pPr>
              <a:t>12</a:t>
            </a:fld>
            <a:endParaRPr lang="en-US" altLang="en-US" smtClean="0">
              <a:solidFill>
                <a:srgbClr val="000000"/>
              </a:solidFill>
              <a:latin typeface="Gill Sans"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F5D18E4A-9F75-4F51-A010-CCFEE77956D7}" type="slidenum">
              <a:rPr lang="en-US" altLang="en-US" smtClean="0">
                <a:solidFill>
                  <a:srgbClr val="000000"/>
                </a:solidFill>
                <a:latin typeface="Gill Sans" charset="0"/>
              </a:rPr>
              <a:pPr algn="r" eaLnBrk="1" hangingPunct="1">
                <a:spcBef>
                  <a:spcPct val="0"/>
                </a:spcBef>
              </a:pPr>
              <a:t>13</a:t>
            </a:fld>
            <a:endParaRPr lang="en-US" altLang="en-US" smtClean="0">
              <a:solidFill>
                <a:srgbClr val="000000"/>
              </a:solidFill>
              <a:latin typeface="Gill San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Read briefly – these are detailed on the slides that follow.</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2D93798-81C3-4915-806A-9B51ECCEAAF5}" type="slidenum">
              <a:rPr lang="en-US" altLang="en-US" smtClean="0">
                <a:solidFill>
                  <a:srgbClr val="000000"/>
                </a:solidFill>
                <a:latin typeface="Gill Sans" charset="0"/>
              </a:rPr>
              <a:pPr algn="r" eaLnBrk="1" hangingPunct="1">
                <a:spcBef>
                  <a:spcPct val="0"/>
                </a:spcBef>
              </a:pPr>
              <a:t>2</a:t>
            </a:fld>
            <a:endParaRPr lang="en-US" altLang="en-US" smtClean="0">
              <a:solidFill>
                <a:srgbClr val="000000"/>
              </a:solidFill>
              <a:latin typeface="Gill Sans"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Our school district views parents as a partner in education. Come to the conference with a spirit of cooperation. Both home and school have important roles in educating children. Teachers do want to see your child succeed. Why do you think we suggest to start with something positive? That will help to build a relationship with your teacher. What does your child love about the classroom or his teacher?</a:t>
            </a:r>
          </a:p>
          <a:p>
            <a:pPr eaLnBrk="1" hangingPunct="1">
              <a:spcBef>
                <a:spcPct val="0"/>
              </a:spcBef>
            </a:pPr>
            <a:endParaRPr lang="en-US" altLang="en-US" dirty="0" smtClean="0"/>
          </a:p>
          <a:p>
            <a:pPr eaLnBrk="1" hangingPunct="1">
              <a:spcBef>
                <a:spcPct val="0"/>
              </a:spcBef>
            </a:pPr>
            <a:r>
              <a:rPr lang="en-US" altLang="en-US" dirty="0" smtClean="0"/>
              <a:t>Who can tell me what Active Listening means? (paying attention, repeating or paraphrasing, etc.) There might be a lot of complicated information shared at the conference. If your teacher shares anything that you don’t understand, or if you feel that you need more information, ask! It’s difficult to ask questions after the conference has ended. Think of the conference as your special time to find out everything possible, and see how you can help. </a:t>
            </a:r>
          </a:p>
          <a:p>
            <a:pPr eaLnBrk="1" hangingPunct="1">
              <a:spcBef>
                <a:spcPct val="0"/>
              </a:spcBef>
            </a:pPr>
            <a:endParaRPr lang="en-US" altLang="en-US" dirty="0"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8FDEA54-8CCA-4CF5-A378-5DD486EE74D8}" type="slidenum">
              <a:rPr lang="en-US" altLang="en-US" smtClean="0">
                <a:solidFill>
                  <a:srgbClr val="000000"/>
                </a:solidFill>
                <a:latin typeface="Gill Sans" charset="0"/>
              </a:rPr>
              <a:pPr algn="r" eaLnBrk="1" hangingPunct="1">
                <a:spcBef>
                  <a:spcPct val="0"/>
                </a:spcBef>
              </a:pPr>
              <a:t>3</a:t>
            </a:fld>
            <a:endParaRPr lang="en-US" altLang="en-US" smtClean="0">
              <a:solidFill>
                <a:srgbClr val="000000"/>
              </a:solidFill>
              <a:latin typeface="Gill Sans"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Conferences only take place twice a year in grades K-6, and they are usually under 20 minutes. Most teachers provide flexible scheduling to accommodate work and childcare needs. If you can’t make it at the last minute, be sure to call the teacher to reschedule. That shows your concern and level of involvement and also allows the teacher to rearrange the schedule to fit others in.</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EA7D9E81-92F8-43A4-B5C9-77DDE7D61331}" type="slidenum">
              <a:rPr lang="en-US" altLang="en-US" smtClean="0">
                <a:solidFill>
                  <a:srgbClr val="000000"/>
                </a:solidFill>
                <a:latin typeface="Gill Sans" charset="0"/>
              </a:rPr>
              <a:pPr algn="r" eaLnBrk="1" hangingPunct="1">
                <a:spcBef>
                  <a:spcPct val="0"/>
                </a:spcBef>
              </a:pPr>
              <a:t>4</a:t>
            </a:fld>
            <a:endParaRPr lang="en-US" altLang="en-US" smtClean="0">
              <a:solidFill>
                <a:srgbClr val="000000"/>
              </a:solidFill>
              <a:latin typeface="Gill Sans"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 always encourage parents to do some preparation before the conference. These are tips that will be explained more on the next few slides. </a:t>
            </a:r>
          </a:p>
          <a:p>
            <a:pPr eaLnBrk="1" hangingPunct="1">
              <a:spcBef>
                <a:spcPct val="0"/>
              </a:spcBef>
            </a:pPr>
            <a:endParaRPr lang="en-US" altLang="en-US" dirty="0"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7E8C12A1-1BB1-4552-B71D-6DF3EDA11A38}" type="slidenum">
              <a:rPr lang="en-US" altLang="en-US" smtClean="0">
                <a:solidFill>
                  <a:srgbClr val="000000"/>
                </a:solidFill>
                <a:latin typeface="Gill Sans" charset="0"/>
              </a:rPr>
              <a:pPr algn="r" eaLnBrk="1" hangingPunct="1">
                <a:spcBef>
                  <a:spcPct val="0"/>
                </a:spcBef>
              </a:pPr>
              <a:t>5</a:t>
            </a:fld>
            <a:endParaRPr lang="en-US" altLang="en-US" smtClean="0">
              <a:solidFill>
                <a:srgbClr val="000000"/>
              </a:solidFill>
              <a:latin typeface="Gill Sans"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Here are some suggested questions to ask your child about school. Notice that the best questions are ones that they can’t answer “yes” or “no”.  What other questions could you ask your child to get this information?</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7728831A-4550-447E-BF74-17023E36C0B1}" type="slidenum">
              <a:rPr lang="en-US" altLang="en-US" smtClean="0">
                <a:solidFill>
                  <a:srgbClr val="000000"/>
                </a:solidFill>
                <a:latin typeface="Gill Sans" charset="0"/>
              </a:rPr>
              <a:pPr algn="r" eaLnBrk="1" hangingPunct="1">
                <a:spcBef>
                  <a:spcPct val="0"/>
                </a:spcBef>
              </a:pPr>
              <a:t>6</a:t>
            </a:fld>
            <a:endParaRPr lang="en-US" altLang="en-US" smtClean="0">
              <a:solidFill>
                <a:srgbClr val="000000"/>
              </a:solidFill>
              <a:latin typeface="Gill Sans"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fld id="{4064456C-756C-4DF6-9656-BFDF21EBA2B0}" type="slidenum">
              <a:rPr lang="en-US" altLang="en-US" sz="1200" smtClean="0"/>
              <a:pPr eaLnBrk="1" hangingPunct="1"/>
              <a:t>7</a:t>
            </a:fld>
            <a:endParaRPr lang="en-US" alt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Sometimes things outside the classroom can influence or distract our students from learning. Even if it doesn’t seem important to you, tell the teacher if there are changes in your child’s home life like: new baby, moving, illness or death in the family, etc.</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7D2F8D17-8086-4298-B93F-40FA703B21A3}" type="slidenum">
              <a:rPr lang="en-US" altLang="en-US" smtClean="0">
                <a:solidFill>
                  <a:srgbClr val="000000"/>
                </a:solidFill>
                <a:latin typeface="Gill Sans" charset="0"/>
              </a:rPr>
              <a:pPr algn="r" eaLnBrk="1" hangingPunct="1">
                <a:spcBef>
                  <a:spcPct val="0"/>
                </a:spcBef>
              </a:pPr>
              <a:t>8</a:t>
            </a:fld>
            <a:endParaRPr lang="en-US" altLang="en-US" smtClean="0">
              <a:solidFill>
                <a:srgbClr val="000000"/>
              </a:solidFill>
              <a:latin typeface="Gill Sans"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Take a moment to write down notes for a few questions you would like to ask your child’s teacher.</a:t>
            </a:r>
          </a:p>
          <a:p>
            <a:pPr eaLnBrk="1" hangingPunct="1">
              <a:spcBef>
                <a:spcPct val="0"/>
              </a:spcBef>
            </a:pPr>
            <a:r>
              <a:rPr lang="en-US" altLang="en-US" b="1" smtClean="0"/>
              <a:t>Always</a:t>
            </a:r>
            <a:r>
              <a:rPr lang="en-US" altLang="en-US" smtClean="0"/>
              <a:t> ask what you can do to help – this will help to build the partnership between you and your child’s teacher. </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200">
                <a:solidFill>
                  <a:schemeClr val="tx1"/>
                </a:solidFill>
                <a:latin typeface="Calibri" pitchFamily="34" charset="0"/>
              </a:defRPr>
            </a:lvl1pPr>
            <a:lvl2pPr marL="742950" indent="-285750" algn="l" eaLnBrk="0" hangingPunct="0">
              <a:spcBef>
                <a:spcPct val="30000"/>
              </a:spcBef>
              <a:defRPr sz="1200">
                <a:solidFill>
                  <a:schemeClr val="tx1"/>
                </a:solidFill>
                <a:latin typeface="Calibri" pitchFamily="34" charset="0"/>
              </a:defRPr>
            </a:lvl2pPr>
            <a:lvl3pPr marL="1143000" indent="-228600" algn="l" eaLnBrk="0" hangingPunct="0">
              <a:spcBef>
                <a:spcPct val="30000"/>
              </a:spcBef>
              <a:defRPr sz="1200">
                <a:solidFill>
                  <a:schemeClr val="tx1"/>
                </a:solidFill>
                <a:latin typeface="Calibri" pitchFamily="34" charset="0"/>
              </a:defRPr>
            </a:lvl3pPr>
            <a:lvl4pPr marL="1600200" indent="-228600" algn="l" eaLnBrk="0" hangingPunct="0">
              <a:spcBef>
                <a:spcPct val="30000"/>
              </a:spcBef>
              <a:defRPr sz="1200">
                <a:solidFill>
                  <a:schemeClr val="tx1"/>
                </a:solidFill>
                <a:latin typeface="Calibri" pitchFamily="34" charset="0"/>
              </a:defRPr>
            </a:lvl4pPr>
            <a:lvl5pPr marL="2057400" indent="-228600" algn="l"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6150A117-AA53-488F-B86E-927FA8C90262}" type="slidenum">
              <a:rPr lang="en-US" altLang="en-US" smtClean="0">
                <a:solidFill>
                  <a:srgbClr val="000000"/>
                </a:solidFill>
                <a:latin typeface="Gill Sans" charset="0"/>
              </a:rPr>
              <a:pPr algn="r" eaLnBrk="1" hangingPunct="1">
                <a:spcBef>
                  <a:spcPct val="0"/>
                </a:spcBef>
              </a:pPr>
              <a:t>9</a:t>
            </a:fld>
            <a:endParaRPr lang="en-US" altLang="en-US" smtClean="0">
              <a:solidFill>
                <a:srgbClr val="000000"/>
              </a:solidFill>
              <a:latin typeface="Gill San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26BC15FC-BE85-4CD1-8EC4-5DA0B8863104}"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249F0065-A4D8-4C73-B97F-D7738DCEF41F}" type="datetimeFigureOut">
              <a:rPr lang="en-US"/>
              <a:pPr>
                <a:defRPr/>
              </a:pPr>
              <a:t>2/8/2019</a:t>
            </a:fld>
            <a:endParaRPr lang="en-US"/>
          </a:p>
        </p:txBody>
      </p:sp>
    </p:spTree>
    <p:extLst>
      <p:ext uri="{BB962C8B-B14F-4D97-AF65-F5344CB8AC3E}">
        <p14:creationId xmlns:p14="http://schemas.microsoft.com/office/powerpoint/2010/main" val="4100011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8C25C9B-6A74-4E42-8537-42308AD0D0E2}"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184BD74C-9D6E-456D-A639-15A70F4EFFE6}" type="datetimeFigureOut">
              <a:rPr lang="en-US"/>
              <a:pPr>
                <a:defRPr/>
              </a:pPr>
              <a:t>2/8/2019</a:t>
            </a:fld>
            <a:endParaRPr lang="en-US"/>
          </a:p>
        </p:txBody>
      </p:sp>
    </p:spTree>
    <p:extLst>
      <p:ext uri="{BB962C8B-B14F-4D97-AF65-F5344CB8AC3E}">
        <p14:creationId xmlns:p14="http://schemas.microsoft.com/office/powerpoint/2010/main" val="1114380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F5F07B05-D994-4A45-A23B-B6695F1A3577}"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F982132A-1FC3-408D-B350-40CF4DE4096D}" type="datetimeFigureOut">
              <a:rPr lang="en-US"/>
              <a:pPr>
                <a:defRPr/>
              </a:pPr>
              <a:t>2/8/2019</a:t>
            </a:fld>
            <a:endParaRPr lang="en-US"/>
          </a:p>
        </p:txBody>
      </p:sp>
    </p:spTree>
    <p:extLst>
      <p:ext uri="{BB962C8B-B14F-4D97-AF65-F5344CB8AC3E}">
        <p14:creationId xmlns:p14="http://schemas.microsoft.com/office/powerpoint/2010/main" val="848471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58B93810-9A88-43B1-BB1B-F78B530B2434}"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8B73A31A-4E5A-45A4-A9CA-1B08DA63E7D3}" type="datetimeFigureOut">
              <a:rPr lang="en-US"/>
              <a:pPr>
                <a:defRPr/>
              </a:pPr>
              <a:t>2/8/2019</a:t>
            </a:fld>
            <a:endParaRPr lang="en-US"/>
          </a:p>
        </p:txBody>
      </p:sp>
    </p:spTree>
    <p:extLst>
      <p:ext uri="{BB962C8B-B14F-4D97-AF65-F5344CB8AC3E}">
        <p14:creationId xmlns:p14="http://schemas.microsoft.com/office/powerpoint/2010/main" val="3303495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9D2D0CF-630A-4443-BC6D-9C5B794F5188}"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B2D0336E-71C6-48CF-892D-036D874F1CBA}" type="datetimeFigureOut">
              <a:rPr lang="en-US"/>
              <a:pPr>
                <a:defRPr/>
              </a:pPr>
              <a:t>2/8/2019</a:t>
            </a:fld>
            <a:endParaRPr lang="en-US"/>
          </a:p>
        </p:txBody>
      </p:sp>
    </p:spTree>
    <p:extLst>
      <p:ext uri="{BB962C8B-B14F-4D97-AF65-F5344CB8AC3E}">
        <p14:creationId xmlns:p14="http://schemas.microsoft.com/office/powerpoint/2010/main" val="1172668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193C0477-194F-4485-94EC-EF6D36F26EE6}"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04D3B63F-0C52-4EC0-9235-CD781643E4D8}" type="datetimeFigureOut">
              <a:rPr lang="en-US"/>
              <a:pPr>
                <a:defRPr/>
              </a:pPr>
              <a:t>2/8/2019</a:t>
            </a:fld>
            <a:endParaRPr lang="en-US"/>
          </a:p>
        </p:txBody>
      </p:sp>
    </p:spTree>
    <p:extLst>
      <p:ext uri="{BB962C8B-B14F-4D97-AF65-F5344CB8AC3E}">
        <p14:creationId xmlns:p14="http://schemas.microsoft.com/office/powerpoint/2010/main" val="2016639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5F20949B-9278-4431-B7D4-CFF2A96767CB}" type="slidenum">
              <a:rPr lang="en-US"/>
              <a:pPr>
                <a:defRPr/>
              </a:pPr>
              <a:t>‹#›</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pPr>
              <a:defRPr/>
            </a:pPr>
            <a:fld id="{4473EE84-0CCD-4365-856F-8A5354B7FB7B}" type="datetimeFigureOut">
              <a:rPr lang="en-US"/>
              <a:pPr>
                <a:defRPr/>
              </a:pPr>
              <a:t>2/8/2019</a:t>
            </a:fld>
            <a:endParaRPr lang="en-US"/>
          </a:p>
        </p:txBody>
      </p:sp>
    </p:spTree>
    <p:extLst>
      <p:ext uri="{BB962C8B-B14F-4D97-AF65-F5344CB8AC3E}">
        <p14:creationId xmlns:p14="http://schemas.microsoft.com/office/powerpoint/2010/main" val="239175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6A0C9BBA-F2D6-480D-B32E-EF705F443F29}" type="slidenum">
              <a:rPr lang="en-US"/>
              <a:pPr>
                <a:defRPr/>
              </a:pPr>
              <a:t>‹#›</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pPr>
              <a:defRPr/>
            </a:pPr>
            <a:fld id="{E9199786-3426-4E82-A654-5A47EFA09690}" type="datetimeFigureOut">
              <a:rPr lang="en-US"/>
              <a:pPr>
                <a:defRPr/>
              </a:pPr>
              <a:t>2/8/2019</a:t>
            </a:fld>
            <a:endParaRPr lang="en-US"/>
          </a:p>
        </p:txBody>
      </p:sp>
    </p:spTree>
    <p:extLst>
      <p:ext uri="{BB962C8B-B14F-4D97-AF65-F5344CB8AC3E}">
        <p14:creationId xmlns:p14="http://schemas.microsoft.com/office/powerpoint/2010/main" val="2170405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FEEF9E4C-9DAF-4728-BDA3-5C0087CCB959}" type="slidenum">
              <a:rPr lang="en-US"/>
              <a:pPr>
                <a:defRPr/>
              </a:pPr>
              <a:t>‹#›</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pPr>
              <a:defRPr/>
            </a:pPr>
            <a:fld id="{02F1DAD0-E3F5-4B51-8465-A1D1EC65DB09}" type="datetimeFigureOut">
              <a:rPr lang="en-US"/>
              <a:pPr>
                <a:defRPr/>
              </a:pPr>
              <a:t>2/8/2019</a:t>
            </a:fld>
            <a:endParaRPr lang="en-US"/>
          </a:p>
        </p:txBody>
      </p:sp>
    </p:spTree>
    <p:extLst>
      <p:ext uri="{BB962C8B-B14F-4D97-AF65-F5344CB8AC3E}">
        <p14:creationId xmlns:p14="http://schemas.microsoft.com/office/powerpoint/2010/main" val="2050881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F9859B8A-2C36-4F2D-A0ED-C25A4DE5E0C4}"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pPr>
              <a:defRPr/>
            </a:pPr>
            <a:fld id="{097FE88D-D065-4CFE-9BDC-F4A0C18A67EB}" type="datetimeFigureOut">
              <a:rPr lang="en-US"/>
              <a:pPr>
                <a:defRPr/>
              </a:pPr>
              <a:t>2/8/2019</a:t>
            </a:fld>
            <a:endParaRPr lang="en-US"/>
          </a:p>
        </p:txBody>
      </p:sp>
    </p:spTree>
    <p:extLst>
      <p:ext uri="{BB962C8B-B14F-4D97-AF65-F5344CB8AC3E}">
        <p14:creationId xmlns:p14="http://schemas.microsoft.com/office/powerpoint/2010/main" val="842413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F4C4539F-D815-493A-AC60-D25223A901E7}"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71FD15B6-EAB4-4463-BC33-7B843F8E9647}" type="datetimeFigureOut">
              <a:rPr lang="en-US"/>
              <a:pPr>
                <a:defRPr/>
              </a:pPr>
              <a:t>2/8/2019</a:t>
            </a:fld>
            <a:endParaRPr lang="en-US"/>
          </a:p>
        </p:txBody>
      </p:sp>
    </p:spTree>
    <p:extLst>
      <p:ext uri="{BB962C8B-B14F-4D97-AF65-F5344CB8AC3E}">
        <p14:creationId xmlns:p14="http://schemas.microsoft.com/office/powerpoint/2010/main" val="1150134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D955F58E-9B3C-4FBE-AC75-AAF57F8C5223}" type="slidenum">
              <a:rPr lang="en-US"/>
              <a:pPr>
                <a:defRPr/>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a:defRPr/>
            </a:pPr>
            <a:fld id="{45D698C4-B00B-40F1-AC53-C0B9CAF5FB61}" type="datetimeFigureOut">
              <a:rPr lang="en-US"/>
              <a:pPr>
                <a:defRPr/>
              </a:pPr>
              <a:t>2/8/2019</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p:cNvSpPr>
          <p:nvPr/>
        </p:nvSpPr>
        <p:spPr bwMode="auto">
          <a:xfrm>
            <a:off x="685800" y="914400"/>
            <a:ext cx="7175500"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txBody>
          <a:bodyPr lIns="38100" tIns="38100" rIns="38100" bIns="38100"/>
          <a:lstStyle/>
          <a:p>
            <a:pPr>
              <a:defRPr/>
            </a:pPr>
            <a:r>
              <a:rPr lang="en-US" sz="4000" b="1" dirty="0">
                <a:solidFill>
                  <a:schemeClr val="accent6">
                    <a:lumMod val="50000"/>
                  </a:schemeClr>
                </a:solidFill>
                <a:latin typeface="Baskerville Old Face" panose="02020602080505020303" pitchFamily="18" charset="0"/>
                <a:ea typeface="Lucida Grande" charset="0"/>
                <a:cs typeface="Arial Bold" charset="0"/>
                <a:sym typeface="Arial Bold" charset="0"/>
              </a:rPr>
              <a:t>Building Successful </a:t>
            </a:r>
          </a:p>
          <a:p>
            <a:pPr>
              <a:defRPr/>
            </a:pPr>
            <a:r>
              <a:rPr lang="en-US" sz="4000" b="1" dirty="0">
                <a:solidFill>
                  <a:schemeClr val="accent6">
                    <a:lumMod val="50000"/>
                  </a:schemeClr>
                </a:solidFill>
                <a:latin typeface="Baskerville Old Face" panose="02020602080505020303" pitchFamily="18" charset="0"/>
                <a:ea typeface="Lucida Grande" charset="0"/>
                <a:cs typeface="Arial Bold" charset="0"/>
                <a:sym typeface="Arial Bold" charset="0"/>
              </a:rPr>
              <a:t>Home-School Communication</a:t>
            </a:r>
            <a:endParaRPr lang="en-US" sz="4000" b="1" dirty="0">
              <a:solidFill>
                <a:schemeClr val="accent6">
                  <a:lumMod val="50000"/>
                </a:schemeClr>
              </a:solidFill>
              <a:latin typeface="Baskerville Old Face" panose="02020602080505020303" pitchFamily="18" charset="0"/>
              <a:ea typeface="Lucida Grande" charset="0"/>
              <a:cs typeface="Lucida Grande" charset="0"/>
              <a:sym typeface="Lucida Grande" charset="0"/>
            </a:endParaRPr>
          </a:p>
          <a:p>
            <a:pPr>
              <a:defRPr/>
            </a:pPr>
            <a:r>
              <a:rPr lang="en-US" sz="1800" dirty="0">
                <a:solidFill>
                  <a:schemeClr val="tx1"/>
                </a:solidFill>
                <a:latin typeface="Arial" charset="0"/>
                <a:cs typeface="Arial" charset="0"/>
                <a:sym typeface="Arial" charset="0"/>
              </a:rPr>
              <a:t>    </a:t>
            </a:r>
            <a:r>
              <a:rPr lang="en-US" sz="1800" i="1" dirty="0">
                <a:solidFill>
                  <a:schemeClr val="tx1"/>
                </a:solidFill>
                <a:latin typeface="Arial" charset="0"/>
                <a:cs typeface="Arial" charset="0"/>
                <a:sym typeface="Arial" charset="0"/>
              </a:rPr>
              <a:t>Parent Teacher Conference and Beyond</a:t>
            </a:r>
            <a:r>
              <a:rPr lang="en-US" sz="1800" dirty="0">
                <a:solidFill>
                  <a:schemeClr val="tx1"/>
                </a:solidFill>
                <a:latin typeface="Arial" charset="0"/>
                <a:cs typeface="Arial" charset="0"/>
                <a:sym typeface="Arial" charset="0"/>
              </a:rPr>
              <a:t> </a:t>
            </a:r>
          </a:p>
        </p:txBody>
      </p:sp>
      <p:pic>
        <p:nvPicPr>
          <p:cNvPr id="2"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97125" y="2895600"/>
            <a:ext cx="3752850" cy="2503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2052"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68563" y="5715000"/>
            <a:ext cx="36099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6544640" presetClass="entr" presetSubtype="131182160" fill="hold" grpId="0" nodeType="afterEffect">
                                  <p:stCondLst>
                                    <p:cond delay="2000"/>
                                  </p:stCondLst>
                                  <p:childTnLst>
                                    <p:set>
                                      <p:cBhvr>
                                        <p:cTn id="6" dur="1" fill="hold">
                                          <p:stCondLst>
                                            <p:cond delay="499"/>
                                          </p:stCondLst>
                                        </p:cTn>
                                        <p:tgtEl>
                                          <p:spTgt spid="20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p:cNvSpPr>
          <p:nvPr/>
        </p:nvSpPr>
        <p:spPr bwMode="auto">
          <a:xfrm>
            <a:off x="1066800" y="671513"/>
            <a:ext cx="632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r>
              <a:rPr lang="en-US" altLang="en-US" sz="3600" b="1" dirty="0" smtClean="0">
                <a:solidFill>
                  <a:schemeClr val="accent6">
                    <a:lumMod val="50000"/>
                  </a:schemeClr>
                </a:solidFill>
                <a:latin typeface="+mj-lt"/>
                <a:ea typeface="Lucida Grande" charset="0"/>
                <a:cs typeface="Lucida Grande" charset="0"/>
                <a:sym typeface="Lucida Grande" charset="0"/>
              </a:rPr>
              <a:t>The Conference</a:t>
            </a:r>
          </a:p>
        </p:txBody>
      </p:sp>
      <p:sp>
        <p:nvSpPr>
          <p:cNvPr id="11267" name="Rectangle 4"/>
          <p:cNvSpPr>
            <a:spLocks/>
          </p:cNvSpPr>
          <p:nvPr/>
        </p:nvSpPr>
        <p:spPr bwMode="auto">
          <a:xfrm>
            <a:off x="793750" y="1357313"/>
            <a:ext cx="6870700" cy="353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just" eaLnBrk="1" hangingPunct="1"/>
            <a:endParaRPr lang="en-US" altLang="en-US" sz="1400" dirty="0">
              <a:solidFill>
                <a:schemeClr val="tx1"/>
              </a:solidFill>
              <a:latin typeface="Lucida Grande" charset="0"/>
              <a:ea typeface="Lucida Grande" charset="0"/>
              <a:cs typeface="Lucida Grande" charset="0"/>
              <a:sym typeface="Lucida Grande" charset="0"/>
            </a:endParaRPr>
          </a:p>
          <a:p>
            <a:pPr marL="342900" indent="-342900" algn="just" eaLnBrk="1" hangingPunct="1">
              <a:buAutoNum type="arabicPeriod"/>
            </a:pPr>
            <a:r>
              <a:rPr lang="en-US" altLang="en-US" sz="1600" dirty="0" smtClean="0">
                <a:solidFill>
                  <a:schemeClr val="tx1"/>
                </a:solidFill>
                <a:latin typeface="Lucida Grande" charset="0"/>
                <a:ea typeface="Lucida Grande" charset="0"/>
                <a:cs typeface="Lucida Grande" charset="0"/>
                <a:sym typeface="Lucida Grande" charset="0"/>
              </a:rPr>
              <a:t>Both </a:t>
            </a:r>
            <a:r>
              <a:rPr lang="en-US" altLang="en-US" sz="1600" dirty="0">
                <a:solidFill>
                  <a:schemeClr val="tx1"/>
                </a:solidFill>
                <a:latin typeface="Lucida Grande" charset="0"/>
                <a:ea typeface="Lucida Grande" charset="0"/>
                <a:cs typeface="Lucida Grande" charset="0"/>
                <a:sym typeface="Lucida Grande" charset="0"/>
              </a:rPr>
              <a:t>parents should attend, if possible. Bring your child to the conference </a:t>
            </a:r>
            <a:r>
              <a:rPr lang="en-US" altLang="en-US" sz="1600" dirty="0" smtClean="0">
                <a:solidFill>
                  <a:schemeClr val="tx1"/>
                </a:solidFill>
                <a:latin typeface="Lucida Grande" charset="0"/>
                <a:ea typeface="Lucida Grande" charset="0"/>
                <a:cs typeface="Lucida Grande" charset="0"/>
                <a:sym typeface="Lucida Grande" charset="0"/>
              </a:rPr>
              <a:t>when </a:t>
            </a:r>
            <a:r>
              <a:rPr lang="en-US" altLang="en-US" sz="1600" dirty="0">
                <a:solidFill>
                  <a:schemeClr val="tx1"/>
                </a:solidFill>
                <a:latin typeface="Lucida Grande" charset="0"/>
                <a:ea typeface="Lucida Grande" charset="0"/>
                <a:cs typeface="Lucida Grande" charset="0"/>
                <a:sym typeface="Lucida Grande" charset="0"/>
              </a:rPr>
              <a:t>they are old enough to understand and participate.</a:t>
            </a:r>
          </a:p>
          <a:p>
            <a:pPr algn="just" eaLnBrk="1" hangingPunct="1"/>
            <a:r>
              <a:rPr lang="en-US" altLang="en-US" sz="1600" dirty="0" smtClean="0">
                <a:solidFill>
                  <a:schemeClr val="tx1"/>
                </a:solidFill>
                <a:latin typeface="Lucida Grande" charset="0"/>
                <a:ea typeface="Lucida Grande" charset="0"/>
                <a:cs typeface="Lucida Grande" charset="0"/>
                <a:sym typeface="Lucida Grande" charset="0"/>
              </a:rPr>
              <a:t> </a:t>
            </a:r>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2</a:t>
            </a:r>
            <a:r>
              <a:rPr lang="en-US" altLang="en-US" sz="1600" dirty="0" smtClean="0">
                <a:solidFill>
                  <a:schemeClr val="tx1"/>
                </a:solidFill>
                <a:latin typeface="Lucida Grande" charset="0"/>
                <a:ea typeface="Lucida Grande" charset="0"/>
                <a:cs typeface="Lucida Grande" charset="0"/>
                <a:sym typeface="Lucida Grande" charset="0"/>
              </a:rPr>
              <a:t>.  </a:t>
            </a:r>
            <a:r>
              <a:rPr lang="en-US" altLang="en-US" sz="1600" dirty="0">
                <a:solidFill>
                  <a:schemeClr val="tx1"/>
                </a:solidFill>
                <a:latin typeface="Lucida Grande" charset="0"/>
                <a:ea typeface="Lucida Grande" charset="0"/>
                <a:cs typeface="Lucida Grande" charset="0"/>
                <a:sym typeface="Lucida Grande" charset="0"/>
              </a:rPr>
              <a:t>Practice your active listening, and be sure to repeat what you’ve heard if </a:t>
            </a:r>
            <a:r>
              <a:rPr lang="en-US" altLang="en-US" sz="1600" dirty="0" smtClean="0">
                <a:solidFill>
                  <a:schemeClr val="tx1"/>
                </a:solidFill>
                <a:latin typeface="Lucida Grande" charset="0"/>
                <a:ea typeface="Lucida Grande" charset="0"/>
                <a:cs typeface="Lucida Grande" charset="0"/>
                <a:sym typeface="Lucida Grande" charset="0"/>
              </a:rPr>
              <a:t>  </a:t>
            </a:r>
          </a:p>
          <a:p>
            <a:pPr algn="just"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you </a:t>
            </a:r>
            <a:r>
              <a:rPr lang="en-US" altLang="en-US" sz="1600" dirty="0">
                <a:solidFill>
                  <a:schemeClr val="tx1"/>
                </a:solidFill>
                <a:latin typeface="Lucida Grande" charset="0"/>
                <a:ea typeface="Lucida Grande" charset="0"/>
                <a:cs typeface="Lucida Grande" charset="0"/>
                <a:sym typeface="Lucida Grande" charset="0"/>
              </a:rPr>
              <a:t>are not sure, or ask questions. </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3</a:t>
            </a:r>
            <a:r>
              <a:rPr lang="en-US" altLang="en-US" sz="1600" dirty="0" smtClean="0">
                <a:solidFill>
                  <a:schemeClr val="tx1"/>
                </a:solidFill>
                <a:latin typeface="Lucida Grande" charset="0"/>
                <a:ea typeface="Lucida Grande" charset="0"/>
                <a:cs typeface="Lucida Grande" charset="0"/>
                <a:sym typeface="Lucida Grande" charset="0"/>
              </a:rPr>
              <a:t>.  </a:t>
            </a:r>
            <a:r>
              <a:rPr lang="en-US" altLang="en-US" sz="1600" dirty="0">
                <a:solidFill>
                  <a:schemeClr val="tx1"/>
                </a:solidFill>
                <a:latin typeface="Lucida Grande" charset="0"/>
                <a:ea typeface="Lucida Grande" charset="0"/>
                <a:cs typeface="Lucida Grande" charset="0"/>
                <a:sym typeface="Lucida Grande" charset="0"/>
              </a:rPr>
              <a:t>When you have your turn to speak, first tell the teacher something </a:t>
            </a:r>
            <a:endParaRPr lang="en-US" altLang="en-US" sz="1600" dirty="0" smtClean="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positive </a:t>
            </a:r>
            <a:r>
              <a:rPr lang="en-US" altLang="en-US" sz="1600" dirty="0">
                <a:solidFill>
                  <a:schemeClr val="tx1"/>
                </a:solidFill>
                <a:latin typeface="Lucida Grande" charset="0"/>
                <a:ea typeface="Lucida Grande" charset="0"/>
                <a:cs typeface="Lucida Grande" charset="0"/>
                <a:sym typeface="Lucida Grande" charset="0"/>
              </a:rPr>
              <a:t>about the class or about what your student is learning.</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marL="342900" indent="-342900" algn="just" eaLnBrk="1" hangingPunct="1">
              <a:buAutoNum type="arabicPeriod" startAt="4"/>
            </a:pPr>
            <a:r>
              <a:rPr lang="en-US" altLang="en-US" sz="1600" dirty="0" smtClean="0">
                <a:solidFill>
                  <a:schemeClr val="tx1"/>
                </a:solidFill>
                <a:latin typeface="Lucida Grande" charset="0"/>
                <a:ea typeface="Lucida Grande" charset="0"/>
                <a:cs typeface="Lucida Grande" charset="0"/>
                <a:sym typeface="Lucida Grande" charset="0"/>
              </a:rPr>
              <a:t>Tell </a:t>
            </a:r>
            <a:r>
              <a:rPr lang="en-US" altLang="en-US" sz="1600" dirty="0">
                <a:solidFill>
                  <a:schemeClr val="tx1"/>
                </a:solidFill>
                <a:latin typeface="Lucida Grande" charset="0"/>
                <a:ea typeface="Lucida Grande" charset="0"/>
                <a:cs typeface="Lucida Grande" charset="0"/>
                <a:sym typeface="Lucida Grande" charset="0"/>
              </a:rPr>
              <a:t>the teacher how you are supporting learning at home: what habits </a:t>
            </a:r>
            <a:endParaRPr lang="en-US" altLang="en-US" sz="1600" dirty="0" smtClean="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you encourage</a:t>
            </a:r>
            <a:r>
              <a:rPr lang="en-US" altLang="en-US" sz="1600" dirty="0">
                <a:solidFill>
                  <a:schemeClr val="tx1"/>
                </a:solidFill>
                <a:latin typeface="Lucida Grande" charset="0"/>
                <a:ea typeface="Lucida Grande" charset="0"/>
                <a:cs typeface="Lucida Grande" charset="0"/>
                <a:sym typeface="Lucida Grande" charset="0"/>
              </a:rPr>
              <a:t>, and the routines for homework and reading.</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endParaRPr lang="en-US" altLang="en-US" sz="1400" dirty="0">
              <a:solidFill>
                <a:schemeClr val="tx1"/>
              </a:solidFill>
              <a:latin typeface="Lucida Grande" charset="0"/>
              <a:ea typeface="Lucida Grande" charset="0"/>
              <a:cs typeface="Lucida Grande" charset="0"/>
              <a:sym typeface="Lucida Grande" charset="0"/>
            </a:endParaRPr>
          </a:p>
        </p:txBody>
      </p:sp>
      <p:pic>
        <p:nvPicPr>
          <p:cNvPr id="11268" name="Picture 2"/>
          <p:cNvPicPr>
            <a:picLocks noChangeAspect="1"/>
          </p:cNvPicPr>
          <p:nvPr/>
        </p:nvPicPr>
        <p:blipFill>
          <a:blip r:embed="rId3">
            <a:extLst>
              <a:ext uri="{28A0092B-C50C-407E-A947-70E740481C1C}">
                <a14:useLocalDpi xmlns:a14="http://schemas.microsoft.com/office/drawing/2010/main" val="0"/>
              </a:ext>
            </a:extLst>
          </a:blip>
          <a:srcRect t="22395"/>
          <a:stretch>
            <a:fillRect/>
          </a:stretch>
        </p:blipFill>
        <p:spPr bwMode="auto">
          <a:xfrm>
            <a:off x="2247900" y="4729163"/>
            <a:ext cx="3962400" cy="2128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p:cNvSpPr>
          <p:nvPr/>
        </p:nvSpPr>
        <p:spPr bwMode="auto">
          <a:xfrm>
            <a:off x="914400" y="685800"/>
            <a:ext cx="632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r>
              <a:rPr lang="en-US" altLang="en-US" sz="3600" b="1" dirty="0" smtClean="0">
                <a:solidFill>
                  <a:schemeClr val="accent6">
                    <a:lumMod val="50000"/>
                  </a:schemeClr>
                </a:solidFill>
                <a:latin typeface="+mj-lt"/>
                <a:ea typeface="Lucida Grande" charset="0"/>
                <a:cs typeface="Lucida Grande" charset="0"/>
                <a:sym typeface="Lucida Grande" charset="0"/>
              </a:rPr>
              <a:t>Follow Up</a:t>
            </a:r>
          </a:p>
        </p:txBody>
      </p:sp>
      <p:sp>
        <p:nvSpPr>
          <p:cNvPr id="12291" name="Rectangle 4"/>
          <p:cNvSpPr>
            <a:spLocks/>
          </p:cNvSpPr>
          <p:nvPr/>
        </p:nvSpPr>
        <p:spPr bwMode="auto">
          <a:xfrm>
            <a:off x="1022350" y="1362075"/>
            <a:ext cx="6870700" cy="3805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just" eaLnBrk="1" hangingPunct="1"/>
            <a:endParaRPr lang="en-US" altLang="en-US" sz="1400" dirty="0">
              <a:solidFill>
                <a:schemeClr val="tx1"/>
              </a:solidFill>
              <a:latin typeface="Lucida Grande" charset="0"/>
              <a:ea typeface="Lucida Grande" charset="0"/>
              <a:cs typeface="Lucida Grande" charset="0"/>
              <a:sym typeface="Lucida Grande" charset="0"/>
            </a:endParaRPr>
          </a:p>
          <a:p>
            <a:pPr marL="342900" indent="-342900" algn="just" eaLnBrk="1" hangingPunct="1">
              <a:buAutoNum type="arabicPeriod"/>
            </a:pPr>
            <a:r>
              <a:rPr lang="en-US" altLang="en-US" sz="1600" dirty="0" smtClean="0">
                <a:solidFill>
                  <a:schemeClr val="tx1"/>
                </a:solidFill>
                <a:latin typeface="Lucida Grande" charset="0"/>
                <a:ea typeface="Lucida Grande" charset="0"/>
                <a:cs typeface="Lucida Grande" charset="0"/>
                <a:sym typeface="Lucida Grande" charset="0"/>
              </a:rPr>
              <a:t>Even </a:t>
            </a:r>
            <a:r>
              <a:rPr lang="en-US" altLang="en-US" sz="1600" dirty="0">
                <a:solidFill>
                  <a:schemeClr val="tx1"/>
                </a:solidFill>
                <a:latin typeface="Lucida Grande" charset="0"/>
                <a:ea typeface="Lucida Grande" charset="0"/>
                <a:cs typeface="Lucida Grande" charset="0"/>
                <a:sym typeface="Lucida Grande" charset="0"/>
              </a:rPr>
              <a:t>if your child attended the conference with you, take some time to sit </a:t>
            </a:r>
            <a:r>
              <a:rPr lang="en-US" altLang="en-US" sz="1600" dirty="0" smtClean="0">
                <a:solidFill>
                  <a:schemeClr val="tx1"/>
                </a:solidFill>
                <a:latin typeface="Lucida Grande" charset="0"/>
                <a:ea typeface="Lucida Grande" charset="0"/>
                <a:cs typeface="Lucida Grande" charset="0"/>
                <a:sym typeface="Lucida Grande" charset="0"/>
              </a:rPr>
              <a:t> down </a:t>
            </a:r>
            <a:r>
              <a:rPr lang="en-US" altLang="en-US" sz="1600" dirty="0">
                <a:solidFill>
                  <a:schemeClr val="tx1"/>
                </a:solidFill>
                <a:latin typeface="Lucida Grande" charset="0"/>
                <a:ea typeface="Lucida Grande" charset="0"/>
                <a:cs typeface="Lucida Grande" charset="0"/>
                <a:sym typeface="Lucida Grande" charset="0"/>
              </a:rPr>
              <a:t>and discuss what occurred with him.</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2. </a:t>
            </a:r>
            <a:r>
              <a:rPr lang="en-US" altLang="en-US" sz="1600" dirty="0" smtClean="0">
                <a:solidFill>
                  <a:schemeClr val="tx1"/>
                </a:solidFill>
                <a:latin typeface="Lucida Grande" charset="0"/>
                <a:ea typeface="Lucida Grande" charset="0"/>
                <a:cs typeface="Lucida Grande" charset="0"/>
                <a:sym typeface="Lucida Grande" charset="0"/>
              </a:rPr>
              <a:t> Be </a:t>
            </a:r>
            <a:r>
              <a:rPr lang="en-US" altLang="en-US" sz="1600" dirty="0">
                <a:solidFill>
                  <a:schemeClr val="tx1"/>
                </a:solidFill>
                <a:latin typeface="Lucida Grande" charset="0"/>
                <a:ea typeface="Lucida Grande" charset="0"/>
                <a:cs typeface="Lucida Grande" charset="0"/>
                <a:sym typeface="Lucida Grande" charset="0"/>
              </a:rPr>
              <a:t>sure to point out your child’s strengths along with areas that teacher </a:t>
            </a:r>
            <a:endParaRPr lang="en-US" altLang="en-US" sz="1600" dirty="0" smtClean="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describes </a:t>
            </a:r>
            <a:r>
              <a:rPr lang="en-US" altLang="en-US" sz="1600" dirty="0">
                <a:solidFill>
                  <a:schemeClr val="tx1"/>
                </a:solidFill>
                <a:latin typeface="Lucida Grande" charset="0"/>
                <a:ea typeface="Lucida Grande" charset="0"/>
                <a:cs typeface="Lucida Grande" charset="0"/>
                <a:sym typeface="Lucida Grande" charset="0"/>
              </a:rPr>
              <a:t>as needing improvement or more practice. </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marL="342900" indent="-342900" algn="just" eaLnBrk="1" hangingPunct="1">
              <a:buAutoNum type="arabicPeriod" startAt="3"/>
            </a:pPr>
            <a:r>
              <a:rPr lang="en-US" altLang="en-US" sz="1600" dirty="0" smtClean="0">
                <a:solidFill>
                  <a:schemeClr val="tx1"/>
                </a:solidFill>
                <a:latin typeface="Lucida Grande" charset="0"/>
                <a:ea typeface="Lucida Grande" charset="0"/>
                <a:cs typeface="Lucida Grande" charset="0"/>
                <a:sym typeface="Lucida Grande" charset="0"/>
              </a:rPr>
              <a:t>Explain </a:t>
            </a:r>
            <a:r>
              <a:rPr lang="en-US" altLang="en-US" sz="1600" dirty="0">
                <a:solidFill>
                  <a:schemeClr val="tx1"/>
                </a:solidFill>
                <a:latin typeface="Lucida Grande" charset="0"/>
                <a:ea typeface="Lucida Grande" charset="0"/>
                <a:cs typeface="Lucida Grande" charset="0"/>
                <a:sym typeface="Lucida Grande" charset="0"/>
              </a:rPr>
              <a:t>to your child that you and the teacher are part of a team and </a:t>
            </a:r>
            <a:endParaRPr lang="en-US" altLang="en-US" sz="1600" dirty="0" smtClean="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smtClean="0">
                <a:solidFill>
                  <a:schemeClr val="tx1"/>
                </a:solidFill>
                <a:latin typeface="Lucida Grande" charset="0"/>
                <a:ea typeface="Lucida Grande" charset="0"/>
                <a:cs typeface="Lucida Grande" charset="0"/>
                <a:sym typeface="Lucida Grande" charset="0"/>
              </a:rPr>
              <a:t>      have made </a:t>
            </a:r>
            <a:r>
              <a:rPr lang="en-US" altLang="en-US" sz="1600" dirty="0">
                <a:solidFill>
                  <a:schemeClr val="tx1"/>
                </a:solidFill>
                <a:latin typeface="Lucida Grande" charset="0"/>
                <a:ea typeface="Lucida Grande" charset="0"/>
                <a:cs typeface="Lucida Grande" charset="0"/>
                <a:sym typeface="Lucida Grande" charset="0"/>
              </a:rPr>
              <a:t>a plan to support his or her education.</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4</a:t>
            </a:r>
            <a:r>
              <a:rPr lang="en-US" altLang="en-US" sz="1600" dirty="0" smtClean="0">
                <a:solidFill>
                  <a:schemeClr val="tx1"/>
                </a:solidFill>
                <a:latin typeface="Lucida Grande" charset="0"/>
                <a:ea typeface="Lucida Grande" charset="0"/>
                <a:cs typeface="Lucida Grande" charset="0"/>
                <a:sym typeface="Lucida Grande" charset="0"/>
              </a:rPr>
              <a:t>.  If </a:t>
            </a:r>
            <a:r>
              <a:rPr lang="en-US" altLang="en-US" sz="1600" dirty="0">
                <a:solidFill>
                  <a:schemeClr val="tx1"/>
                </a:solidFill>
                <a:latin typeface="Lucida Grande" charset="0"/>
                <a:ea typeface="Lucida Grande" charset="0"/>
                <a:cs typeface="Lucida Grande" charset="0"/>
                <a:sym typeface="Lucida Grande" charset="0"/>
              </a:rPr>
              <a:t>the teacher suggested home activities, try them out.</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5</a:t>
            </a:r>
            <a:r>
              <a:rPr lang="en-US" altLang="en-US" sz="1600" dirty="0" smtClean="0">
                <a:solidFill>
                  <a:schemeClr val="tx1"/>
                </a:solidFill>
                <a:latin typeface="Lucida Grande" charset="0"/>
                <a:ea typeface="Lucida Grande" charset="0"/>
                <a:cs typeface="Lucida Grande" charset="0"/>
                <a:sym typeface="Lucida Grande" charset="0"/>
              </a:rPr>
              <a:t>.  Follow-up </a:t>
            </a:r>
            <a:r>
              <a:rPr lang="en-US" altLang="en-US" sz="1600" dirty="0">
                <a:solidFill>
                  <a:schemeClr val="tx1"/>
                </a:solidFill>
                <a:latin typeface="Lucida Grande" charset="0"/>
                <a:ea typeface="Lucida Grande" charset="0"/>
                <a:cs typeface="Lucida Grande" charset="0"/>
                <a:sym typeface="Lucida Grande" charset="0"/>
              </a:rPr>
              <a:t>with the teacher .</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6. </a:t>
            </a:r>
            <a:r>
              <a:rPr lang="en-US" altLang="en-US" sz="1600" dirty="0" smtClean="0">
                <a:solidFill>
                  <a:schemeClr val="tx1"/>
                </a:solidFill>
                <a:latin typeface="Lucida Grande" charset="0"/>
                <a:ea typeface="Lucida Grande" charset="0"/>
                <a:cs typeface="Lucida Grande" charset="0"/>
                <a:sym typeface="Lucida Grande" charset="0"/>
              </a:rPr>
              <a:t> Ask </a:t>
            </a:r>
            <a:r>
              <a:rPr lang="en-US" altLang="en-US" sz="1600" dirty="0">
                <a:solidFill>
                  <a:schemeClr val="tx1"/>
                </a:solidFill>
                <a:latin typeface="Lucida Grande" charset="0"/>
                <a:ea typeface="Lucida Grande" charset="0"/>
                <a:cs typeface="Lucida Grande" charset="0"/>
                <a:sym typeface="Lucida Grande" charset="0"/>
              </a:rPr>
              <a:t>for updates.</a:t>
            </a:r>
          </a:p>
          <a:p>
            <a:pPr algn="just" eaLnBrk="1" hangingPunct="1"/>
            <a:endParaRPr lang="en-US" altLang="en-US" sz="1400" dirty="0">
              <a:solidFill>
                <a:schemeClr val="tx1"/>
              </a:solidFill>
              <a:latin typeface="Lucida Grande" charset="0"/>
              <a:ea typeface="Lucida Grande" charset="0"/>
              <a:cs typeface="Lucida Grande" charset="0"/>
              <a:sym typeface="Lucida Grande" charset="0"/>
            </a:endParaRPr>
          </a:p>
        </p:txBody>
      </p:sp>
      <p:pic>
        <p:nvPicPr>
          <p:cNvPr id="12292"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4159250"/>
            <a:ext cx="2209800" cy="205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Rectangle 3"/>
          <p:cNvSpPr>
            <a:spLocks/>
          </p:cNvSpPr>
          <p:nvPr/>
        </p:nvSpPr>
        <p:spPr bwMode="auto">
          <a:xfrm>
            <a:off x="914400" y="685800"/>
            <a:ext cx="6764426"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r>
              <a:rPr lang="en-US" altLang="en-US" sz="3600" b="1" dirty="0" smtClean="0">
                <a:solidFill>
                  <a:schemeClr val="accent6">
                    <a:lumMod val="50000"/>
                  </a:schemeClr>
                </a:solidFill>
                <a:latin typeface="+mj-lt"/>
                <a:ea typeface="Lucida Grande" charset="0"/>
                <a:cs typeface="Lucida Grande" charset="0"/>
                <a:sym typeface="Lucida Grande" charset="0"/>
              </a:rPr>
              <a:t>Final Tips on Communication</a:t>
            </a:r>
          </a:p>
        </p:txBody>
      </p:sp>
      <p:sp>
        <p:nvSpPr>
          <p:cNvPr id="12291" name="Rectangle 4"/>
          <p:cNvSpPr>
            <a:spLocks/>
          </p:cNvSpPr>
          <p:nvPr/>
        </p:nvSpPr>
        <p:spPr bwMode="auto">
          <a:xfrm>
            <a:off x="1022350" y="1219200"/>
            <a:ext cx="68707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just" eaLnBrk="1" hangingPunct="1"/>
            <a:endParaRPr lang="en-US" altLang="en-US" sz="1400" dirty="0">
              <a:solidFill>
                <a:schemeClr val="tx1"/>
              </a:solidFill>
              <a:latin typeface="Lucida Grande" charset="0"/>
              <a:ea typeface="Lucida Grande" charset="0"/>
              <a:cs typeface="Lucida Grande" charset="0"/>
              <a:sym typeface="Lucida Grande" charset="0"/>
            </a:endParaRPr>
          </a:p>
          <a:p>
            <a:pPr marL="342900" indent="-342900" algn="just" eaLnBrk="1" hangingPunct="1">
              <a:buAutoNum type="arabicPeriod"/>
            </a:pPr>
            <a:r>
              <a:rPr lang="en-US" altLang="en-US" sz="1600" dirty="0" smtClean="0">
                <a:solidFill>
                  <a:schemeClr val="tx1"/>
                </a:solidFill>
                <a:latin typeface="Lucida Grande" charset="0"/>
                <a:ea typeface="Lucida Grande" charset="0"/>
                <a:cs typeface="Lucida Grande" charset="0"/>
                <a:sym typeface="Lucida Grande" charset="0"/>
              </a:rPr>
              <a:t>Choose your battles: it’s easy to find little things to complain about. </a:t>
            </a:r>
          </a:p>
          <a:p>
            <a:pPr algn="just"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However, it’s not usually a good thing to become known as the parent   </a:t>
            </a:r>
          </a:p>
          <a:p>
            <a:pPr algn="just"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who always complains.</a:t>
            </a:r>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2. </a:t>
            </a:r>
            <a:r>
              <a:rPr lang="en-US" altLang="en-US" sz="1600" dirty="0" smtClean="0">
                <a:solidFill>
                  <a:schemeClr val="tx1"/>
                </a:solidFill>
                <a:latin typeface="Lucida Grande" charset="0"/>
                <a:ea typeface="Lucida Grande" charset="0"/>
                <a:cs typeface="Lucida Grande" charset="0"/>
                <a:sym typeface="Lucida Grande" charset="0"/>
              </a:rPr>
              <a:t>Resolving concerns: If you feel that you need to voice concerns to the </a:t>
            </a:r>
          </a:p>
          <a:p>
            <a:pPr algn="just"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principal, a few tips:</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marL="285750" algn="just" eaLnBrk="1" hangingPunct="1">
              <a:buFont typeface="Arial" panose="020B0604020202020204" pitchFamily="34" charset="0"/>
              <a:buChar char="•"/>
            </a:pPr>
            <a:r>
              <a:rPr lang="en-US" altLang="en-US" sz="1600" u="sng" dirty="0" smtClean="0">
                <a:solidFill>
                  <a:schemeClr val="tx1"/>
                </a:solidFill>
                <a:latin typeface="Lucida Grande" charset="0"/>
                <a:ea typeface="Lucida Grande" charset="0"/>
                <a:cs typeface="Lucida Grande" charset="0"/>
                <a:sym typeface="Lucida Grande" charset="0"/>
              </a:rPr>
              <a:t>Start</a:t>
            </a:r>
            <a:r>
              <a:rPr lang="en-US" altLang="en-US" sz="1600" dirty="0" smtClean="0">
                <a:solidFill>
                  <a:schemeClr val="tx1"/>
                </a:solidFill>
                <a:latin typeface="Lucida Grande" charset="0"/>
                <a:ea typeface="Lucida Grande" charset="0"/>
                <a:cs typeface="Lucida Grande" charset="0"/>
                <a:sym typeface="Lucida Grande" charset="0"/>
              </a:rPr>
              <a:t> by talking to the source: the cafeteria worker, yard duty, teacher</a:t>
            </a:r>
          </a:p>
          <a:p>
            <a:pPr marL="285750" algn="just" eaLnBrk="1" hangingPunct="1">
              <a:buFont typeface="Arial" panose="020B0604020202020204" pitchFamily="34" charset="0"/>
              <a:buChar char="•"/>
            </a:pPr>
            <a:r>
              <a:rPr lang="en-US" altLang="en-US" sz="1600" dirty="0" smtClean="0">
                <a:solidFill>
                  <a:schemeClr val="tx1"/>
                </a:solidFill>
                <a:latin typeface="Lucida Grande" charset="0"/>
                <a:ea typeface="Lucida Grande" charset="0"/>
                <a:cs typeface="Lucida Grande" charset="0"/>
                <a:sym typeface="Lucida Grande" charset="0"/>
              </a:rPr>
              <a:t>Make </a:t>
            </a:r>
            <a:r>
              <a:rPr lang="en-US" altLang="en-US" sz="1600" dirty="0">
                <a:solidFill>
                  <a:schemeClr val="tx1"/>
                </a:solidFill>
                <a:latin typeface="Lucida Grande" charset="0"/>
                <a:ea typeface="Lucida Grande" charset="0"/>
                <a:cs typeface="Lucida Grande" charset="0"/>
                <a:sym typeface="Lucida Grande" charset="0"/>
              </a:rPr>
              <a:t>an appointment</a:t>
            </a:r>
          </a:p>
          <a:p>
            <a:pPr marL="285750" algn="just" eaLnBrk="1" hangingPunct="1">
              <a:buFont typeface="Arial" panose="020B0604020202020204" pitchFamily="34" charset="0"/>
              <a:buChar char="•"/>
            </a:pPr>
            <a:r>
              <a:rPr lang="en-US" altLang="en-US" sz="1600" dirty="0" smtClean="0">
                <a:solidFill>
                  <a:schemeClr val="tx1"/>
                </a:solidFill>
                <a:latin typeface="Lucida Grande" charset="0"/>
                <a:ea typeface="Lucida Grande" charset="0"/>
                <a:cs typeface="Lucida Grande" charset="0"/>
                <a:sym typeface="Lucida Grande" charset="0"/>
              </a:rPr>
              <a:t>It is not productive to gossip about a problem</a:t>
            </a:r>
          </a:p>
          <a:p>
            <a:pPr marL="285750" algn="just" eaLnBrk="1" hangingPunct="1">
              <a:buFont typeface="Arial" panose="020B0604020202020204" pitchFamily="34" charset="0"/>
              <a:buChar char="•"/>
            </a:pPr>
            <a:r>
              <a:rPr lang="en-US" altLang="en-US" sz="1600" dirty="0" smtClean="0">
                <a:solidFill>
                  <a:schemeClr val="tx1"/>
                </a:solidFill>
                <a:latin typeface="Lucida Grande" charset="0"/>
                <a:ea typeface="Lucida Grande" charset="0"/>
                <a:cs typeface="Lucida Grande" charset="0"/>
                <a:sym typeface="Lucida Grande" charset="0"/>
              </a:rPr>
              <a:t>Listen to your child, but be open to input from others</a:t>
            </a:r>
          </a:p>
          <a:p>
            <a:pPr marL="285750" algn="just" eaLnBrk="1" hangingPunct="1">
              <a:buFont typeface="Arial" panose="020B0604020202020204" pitchFamily="34" charset="0"/>
              <a:buChar char="•"/>
            </a:pPr>
            <a:r>
              <a:rPr lang="en-US" altLang="en-US" sz="1600" dirty="0" smtClean="0">
                <a:solidFill>
                  <a:schemeClr val="tx1"/>
                </a:solidFill>
                <a:latin typeface="Lucida Grande" charset="0"/>
                <a:ea typeface="Lucida Grande" charset="0"/>
                <a:cs typeface="Lucida Grande" charset="0"/>
                <a:sym typeface="Lucida Grande" charset="0"/>
              </a:rPr>
              <a:t>Listen carefully and be open to compromise</a:t>
            </a:r>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smtClean="0">
                <a:solidFill>
                  <a:schemeClr val="tx1"/>
                </a:solidFill>
                <a:latin typeface="Lucida Grande" charset="0"/>
                <a:ea typeface="Lucida Grande" charset="0"/>
                <a:cs typeface="Lucida Grande" charset="0"/>
                <a:sym typeface="Lucida Grande" charset="0"/>
              </a:rPr>
              <a:t>3.Be prepared to ask constructive questions about      questions about                                     decisions that are made by the teacher or principal.</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smtClean="0">
                <a:solidFill>
                  <a:schemeClr val="tx1"/>
                </a:solidFill>
                <a:latin typeface="Lucida Grande" charset="0"/>
                <a:ea typeface="Lucida Grande" charset="0"/>
                <a:cs typeface="Lucida Grande" charset="0"/>
                <a:sym typeface="Lucida Grande" charset="0"/>
              </a:rPr>
              <a:t>4. Keep your conversations positive! </a:t>
            </a:r>
            <a:endParaRPr lang="en-US" altLang="en-US" sz="1400" dirty="0">
              <a:solidFill>
                <a:schemeClr val="tx1"/>
              </a:solidFill>
              <a:latin typeface="Lucida Grande" charset="0"/>
              <a:ea typeface="Lucida Grande" charset="0"/>
              <a:cs typeface="Lucida Grande" charset="0"/>
              <a:sym typeface="Lucida Grande" charset="0"/>
            </a:endParaRPr>
          </a:p>
        </p:txBody>
      </p:sp>
      <p:pic>
        <p:nvPicPr>
          <p:cNvPr id="1027" name="Picture 3" descr="C:\Users\cathy-morrison\AppData\Local\Microsoft\Windows\Temporary Internet Files\Content.IE5\Z11ZVAUL\MC90031843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1624" y="4189171"/>
            <a:ext cx="1811426" cy="1602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3703264"/>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p:cNvSpPr>
          <p:nvPr/>
        </p:nvSpPr>
        <p:spPr bwMode="auto">
          <a:xfrm>
            <a:off x="1562100" y="3213100"/>
            <a:ext cx="60071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altLang="en-US" sz="2400" b="1">
              <a:solidFill>
                <a:schemeClr val="tx1"/>
              </a:solidFill>
              <a:latin typeface="Lucida Grande" charset="0"/>
              <a:ea typeface="Lucida Grande" charset="0"/>
              <a:cs typeface="Lucida Grande" charset="0"/>
              <a:sym typeface="Lucida Grande" charset="0"/>
            </a:endParaRPr>
          </a:p>
        </p:txBody>
      </p:sp>
      <p:sp>
        <p:nvSpPr>
          <p:cNvPr id="3" name="Title 2"/>
          <p:cNvSpPr>
            <a:spLocks noGrp="1"/>
          </p:cNvSpPr>
          <p:nvPr>
            <p:ph type="title"/>
          </p:nvPr>
        </p:nvSpPr>
        <p:spPr/>
        <p:txBody>
          <a:bodyPr/>
          <a:lstStyle/>
          <a:p>
            <a:pPr algn="ctr" eaLnBrk="1" fontAlgn="auto" hangingPunct="1">
              <a:spcAft>
                <a:spcPts val="0"/>
              </a:spcAft>
              <a:defRPr/>
            </a:pPr>
            <a:r>
              <a:rPr lang="en-US" sz="3600" b="1" dirty="0" smtClean="0"/>
              <a:t>Contact us:</a:t>
            </a:r>
            <a:endParaRPr lang="en-US" sz="3600" b="1" dirty="0"/>
          </a:p>
        </p:txBody>
      </p:sp>
      <p:sp>
        <p:nvSpPr>
          <p:cNvPr id="4" name="Content Placeholder 3"/>
          <p:cNvSpPr>
            <a:spLocks noGrp="1"/>
          </p:cNvSpPr>
          <p:nvPr>
            <p:ph idx="1"/>
          </p:nvPr>
        </p:nvSpPr>
        <p:spPr>
          <a:xfrm>
            <a:off x="1066800" y="1381125"/>
            <a:ext cx="6705600" cy="4525963"/>
          </a:xfrm>
        </p:spPr>
        <p:txBody>
          <a:bodyPr rtlCol="0">
            <a:normAutofit/>
          </a:bodyPr>
          <a:lstStyle/>
          <a:p>
            <a:pPr eaLnBrk="1" fontAlgn="auto" hangingPunct="1">
              <a:spcAft>
                <a:spcPts val="0"/>
              </a:spcAft>
              <a:buFont typeface="Arial" pitchFamily="34" charset="0"/>
              <a:buChar char="•"/>
              <a:defRPr/>
            </a:pPr>
            <a:endParaRPr lang="en-US" sz="2000" dirty="0"/>
          </a:p>
          <a:p>
            <a:pPr marL="0" indent="0" eaLnBrk="1" fontAlgn="auto" hangingPunct="1">
              <a:spcAft>
                <a:spcPts val="0"/>
              </a:spcAft>
              <a:buFont typeface="Arial" pitchFamily="34" charset="0"/>
              <a:buNone/>
              <a:defRPr/>
            </a:pPr>
            <a:r>
              <a:rPr lang="en-US" sz="2000" b="1" dirty="0" smtClean="0"/>
              <a:t>Family and Community Engagement Office</a:t>
            </a:r>
          </a:p>
          <a:p>
            <a:pPr marL="0" indent="0" eaLnBrk="1" fontAlgn="auto" hangingPunct="1">
              <a:spcAft>
                <a:spcPts val="0"/>
              </a:spcAft>
              <a:buFont typeface="Arial" pitchFamily="34" charset="0"/>
              <a:buNone/>
              <a:defRPr/>
            </a:pPr>
            <a:r>
              <a:rPr lang="en-US" sz="2000" dirty="0" smtClean="0"/>
              <a:t>Serna Center Parent Resource Center</a:t>
            </a:r>
          </a:p>
          <a:p>
            <a:pPr marL="0" indent="0" eaLnBrk="1" fontAlgn="auto" hangingPunct="1">
              <a:spcAft>
                <a:spcPts val="0"/>
              </a:spcAft>
              <a:buFont typeface="Arial" pitchFamily="34" charset="0"/>
              <a:buNone/>
              <a:defRPr/>
            </a:pPr>
            <a:r>
              <a:rPr lang="en-US" sz="2000" dirty="0" smtClean="0"/>
              <a:t>5735 47</a:t>
            </a:r>
            <a:r>
              <a:rPr lang="en-US" sz="2000" baseline="30000" dirty="0" smtClean="0"/>
              <a:t>th</a:t>
            </a:r>
            <a:r>
              <a:rPr lang="en-US" sz="2000" dirty="0" smtClean="0"/>
              <a:t> Avenue, Sacramento CA 95824</a:t>
            </a:r>
          </a:p>
          <a:p>
            <a:pPr marL="0" indent="0" eaLnBrk="1" fontAlgn="auto" hangingPunct="1">
              <a:spcAft>
                <a:spcPts val="0"/>
              </a:spcAft>
              <a:buFont typeface="Arial" pitchFamily="34" charset="0"/>
              <a:buNone/>
              <a:defRPr/>
            </a:pPr>
            <a:endParaRPr lang="en-US" sz="2000" dirty="0"/>
          </a:p>
          <a:p>
            <a:pPr marL="0" indent="0" eaLnBrk="1" fontAlgn="auto" hangingPunct="1">
              <a:spcAft>
                <a:spcPts val="0"/>
              </a:spcAft>
              <a:buFont typeface="Arial" pitchFamily="34" charset="0"/>
              <a:buNone/>
              <a:defRPr/>
            </a:pPr>
            <a:r>
              <a:rPr lang="en-US" sz="2000" dirty="0" smtClean="0"/>
              <a:t>(916) 643-7924</a:t>
            </a:r>
          </a:p>
          <a:p>
            <a:pPr marL="0" indent="0" eaLnBrk="1" fontAlgn="auto" hangingPunct="1">
              <a:spcAft>
                <a:spcPts val="0"/>
              </a:spcAft>
              <a:buFont typeface="Arial" pitchFamily="34" charset="0"/>
              <a:buNone/>
              <a:defRPr/>
            </a:pPr>
            <a:endParaRPr lang="en-US" sz="2000" dirty="0"/>
          </a:p>
          <a:p>
            <a:pPr marL="0" indent="0" eaLnBrk="1" fontAlgn="auto" hangingPunct="1">
              <a:spcAft>
                <a:spcPts val="0"/>
              </a:spcAft>
              <a:buFont typeface="Arial" pitchFamily="34" charset="0"/>
              <a:buNone/>
              <a:defRPr/>
            </a:pPr>
            <a:r>
              <a:rPr lang="en-US" sz="2000" dirty="0" smtClean="0"/>
              <a:t>Sean Alexander, Supervisor</a:t>
            </a:r>
          </a:p>
          <a:p>
            <a:pPr indent="-342900" eaLnBrk="1" fontAlgn="auto" hangingPunct="1">
              <a:spcAft>
                <a:spcPts val="0"/>
              </a:spcAft>
              <a:buFont typeface="Arial" pitchFamily="34" charset="0"/>
              <a:buChar char="•"/>
              <a:defRPr/>
            </a:pPr>
            <a:r>
              <a:rPr lang="en-US" sz="2000" dirty="0" err="1" smtClean="0"/>
              <a:t>Prisila</a:t>
            </a:r>
            <a:r>
              <a:rPr lang="en-US" sz="2000" dirty="0" smtClean="0"/>
              <a:t> </a:t>
            </a:r>
            <a:r>
              <a:rPr lang="en-US" sz="2000" dirty="0" err="1" smtClean="0"/>
              <a:t>Isais</a:t>
            </a:r>
            <a:r>
              <a:rPr lang="en-US" sz="2000" dirty="0" smtClean="0"/>
              <a:t>, Family Partnership Facilitator</a:t>
            </a:r>
          </a:p>
          <a:p>
            <a:pPr indent="-342900" eaLnBrk="1" fontAlgn="auto" hangingPunct="1">
              <a:spcAft>
                <a:spcPts val="0"/>
              </a:spcAft>
              <a:buFont typeface="Arial" pitchFamily="34" charset="0"/>
              <a:buChar char="•"/>
              <a:defRPr/>
            </a:pPr>
            <a:r>
              <a:rPr lang="en-US" sz="2000" dirty="0" smtClean="0"/>
              <a:t>Nakeya Bell, Family Partnership Facilitator</a:t>
            </a:r>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p:cNvSpPr>
          <p:nvPr/>
        </p:nvSpPr>
        <p:spPr bwMode="auto">
          <a:xfrm>
            <a:off x="1143000" y="819150"/>
            <a:ext cx="606583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r>
              <a:rPr lang="en-US" altLang="en-US" sz="3200" b="1" dirty="0" smtClean="0">
                <a:solidFill>
                  <a:schemeClr val="accent6">
                    <a:lumMod val="50000"/>
                  </a:schemeClr>
                </a:solidFill>
                <a:latin typeface="+mj-lt"/>
                <a:ea typeface="Lucida Grande" charset="0"/>
                <a:cs typeface="Lucida Grande" charset="0"/>
                <a:sym typeface="Lucida Grande" charset="0"/>
              </a:rPr>
              <a:t>Tips To Support Successful </a:t>
            </a:r>
          </a:p>
          <a:p>
            <a:pPr eaLnBrk="1" hangingPunct="1">
              <a:defRPr/>
            </a:pPr>
            <a:r>
              <a:rPr lang="en-US" altLang="en-US" sz="3200" b="1" dirty="0" smtClean="0">
                <a:solidFill>
                  <a:schemeClr val="accent6">
                    <a:lumMod val="50000"/>
                  </a:schemeClr>
                </a:solidFill>
                <a:latin typeface="+mj-lt"/>
                <a:ea typeface="Lucida Grande" charset="0"/>
                <a:cs typeface="Lucida Grande" charset="0"/>
                <a:sym typeface="Lucida Grande" charset="0"/>
              </a:rPr>
              <a:t>Home-school Communication</a:t>
            </a:r>
          </a:p>
          <a:p>
            <a:pPr eaLnBrk="1" hangingPunct="1">
              <a:defRPr/>
            </a:pPr>
            <a:endParaRPr lang="en-US" altLang="en-US" sz="3600" b="1" dirty="0" smtClean="0">
              <a:solidFill>
                <a:schemeClr val="tx1"/>
              </a:solidFill>
              <a:latin typeface="Lucida Grande" charset="0"/>
              <a:ea typeface="Lucida Grande" charset="0"/>
              <a:cs typeface="Lucida Grande" charset="0"/>
              <a:sym typeface="Lucida Grande" charset="0"/>
            </a:endParaRPr>
          </a:p>
        </p:txBody>
      </p:sp>
      <p:sp>
        <p:nvSpPr>
          <p:cNvPr id="3075" name="Rectangle 4"/>
          <p:cNvSpPr>
            <a:spLocks/>
          </p:cNvSpPr>
          <p:nvPr/>
        </p:nvSpPr>
        <p:spPr bwMode="auto">
          <a:xfrm>
            <a:off x="1524000" y="2462213"/>
            <a:ext cx="3606800"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spAutoFit/>
          </a:bodyPr>
          <a:lstStyle>
            <a:lvl1pPr marL="285750" indent="-28575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l" eaLnBrk="1" hangingPunct="1">
              <a:buFont typeface="Arial" charset="0"/>
              <a:buChar char="•"/>
            </a:pPr>
            <a:r>
              <a:rPr lang="en-US" altLang="en-US" sz="2400" dirty="0">
                <a:solidFill>
                  <a:schemeClr val="tx1"/>
                </a:solidFill>
                <a:latin typeface="Lucida Grande" charset="0"/>
                <a:ea typeface="Lucida Grande" charset="0"/>
                <a:cs typeface="Lucida Grande" charset="0"/>
                <a:sym typeface="Lucida Grande" charset="0"/>
              </a:rPr>
              <a:t>Be focused </a:t>
            </a:r>
            <a:r>
              <a:rPr lang="en-US" altLang="en-US" sz="2400" dirty="0" smtClean="0">
                <a:solidFill>
                  <a:schemeClr val="tx1"/>
                </a:solidFill>
                <a:latin typeface="Lucida Grande" charset="0"/>
                <a:ea typeface="Lucida Grande" charset="0"/>
                <a:cs typeface="Lucida Grande" charset="0"/>
                <a:sym typeface="Lucida Grande" charset="0"/>
              </a:rPr>
              <a:t>on </a:t>
            </a:r>
            <a:r>
              <a:rPr lang="en-US" altLang="en-US" sz="2400" dirty="0">
                <a:solidFill>
                  <a:schemeClr val="tx1"/>
                </a:solidFill>
                <a:latin typeface="Lucida Grande" charset="0"/>
                <a:ea typeface="Lucida Grande" charset="0"/>
                <a:cs typeface="Lucida Grande" charset="0"/>
                <a:sym typeface="Lucida Grande" charset="0"/>
              </a:rPr>
              <a:t>your message</a:t>
            </a:r>
          </a:p>
          <a:p>
            <a:pPr algn="l" eaLnBrk="1" hangingPunct="1">
              <a:buFont typeface="Arial" charset="0"/>
              <a:buChar char="•"/>
            </a:pPr>
            <a:endParaRPr lang="en-US" altLang="en-US" sz="2400" dirty="0">
              <a:solidFill>
                <a:schemeClr val="tx1"/>
              </a:solidFill>
              <a:latin typeface="Lucida Grande" charset="0"/>
              <a:ea typeface="Lucida Grande" charset="0"/>
              <a:cs typeface="Lucida Grande" charset="0"/>
              <a:sym typeface="Lucida Grande" charset="0"/>
            </a:endParaRPr>
          </a:p>
          <a:p>
            <a:pPr algn="l" eaLnBrk="1" hangingPunct="1">
              <a:buFont typeface="Arial" charset="0"/>
              <a:buChar char="•"/>
            </a:pPr>
            <a:r>
              <a:rPr lang="en-US" altLang="en-US" sz="2400" dirty="0">
                <a:solidFill>
                  <a:schemeClr val="tx1"/>
                </a:solidFill>
                <a:latin typeface="Lucida Grande" charset="0"/>
                <a:ea typeface="Lucida Grande" charset="0"/>
                <a:cs typeface="Lucida Grande" charset="0"/>
                <a:sym typeface="Lucida Grande" charset="0"/>
              </a:rPr>
              <a:t>Be there</a:t>
            </a:r>
          </a:p>
          <a:p>
            <a:pPr algn="l" eaLnBrk="1" hangingPunct="1">
              <a:buFont typeface="Arial" charset="0"/>
              <a:buChar char="•"/>
            </a:pPr>
            <a:endParaRPr lang="en-US" altLang="en-US" sz="2400" dirty="0">
              <a:solidFill>
                <a:schemeClr val="tx1"/>
              </a:solidFill>
              <a:latin typeface="Lucida Grande" charset="0"/>
              <a:ea typeface="Lucida Grande" charset="0"/>
              <a:cs typeface="Lucida Grande" charset="0"/>
              <a:sym typeface="Lucida Grande" charset="0"/>
            </a:endParaRPr>
          </a:p>
          <a:p>
            <a:pPr algn="l" eaLnBrk="1" hangingPunct="1">
              <a:buFont typeface="Arial" charset="0"/>
              <a:buChar char="•"/>
            </a:pPr>
            <a:r>
              <a:rPr lang="en-US" altLang="en-US" sz="2400" dirty="0">
                <a:solidFill>
                  <a:schemeClr val="tx1"/>
                </a:solidFill>
                <a:latin typeface="Lucida Grande" charset="0"/>
                <a:ea typeface="Lucida Grande" charset="0"/>
                <a:cs typeface="Lucida Grande" charset="0"/>
                <a:sym typeface="Lucida Grande" charset="0"/>
              </a:rPr>
              <a:t>Be prepared</a:t>
            </a:r>
          </a:p>
          <a:p>
            <a:pPr algn="l" eaLnBrk="1" hangingPunct="1">
              <a:buFont typeface="Arial" charset="0"/>
              <a:buChar char="•"/>
            </a:pPr>
            <a:endParaRPr lang="en-US" altLang="en-US" sz="2400" dirty="0">
              <a:solidFill>
                <a:schemeClr val="tx1"/>
              </a:solidFill>
              <a:latin typeface="Lucida Grande" charset="0"/>
              <a:ea typeface="Lucida Grande" charset="0"/>
              <a:cs typeface="Lucida Grande" charset="0"/>
              <a:sym typeface="Lucida Grande" charset="0"/>
            </a:endParaRPr>
          </a:p>
          <a:p>
            <a:pPr algn="l" eaLnBrk="1" hangingPunct="1">
              <a:buFont typeface="Arial" charset="0"/>
              <a:buChar char="•"/>
            </a:pPr>
            <a:r>
              <a:rPr lang="en-US" altLang="en-US" sz="2400" dirty="0">
                <a:solidFill>
                  <a:schemeClr val="tx1"/>
                </a:solidFill>
                <a:latin typeface="Lucida Grande" charset="0"/>
                <a:ea typeface="Lucida Grande" charset="0"/>
                <a:cs typeface="Lucida Grande" charset="0"/>
                <a:sym typeface="Lucida Grande" charset="0"/>
              </a:rPr>
              <a:t>Ask what you can do</a:t>
            </a:r>
          </a:p>
          <a:p>
            <a:pPr algn="l" eaLnBrk="1" hangingPunct="1">
              <a:buFont typeface="Arial" charset="0"/>
              <a:buChar char="•"/>
            </a:pPr>
            <a:endParaRPr lang="en-US" altLang="en-US" sz="2400" dirty="0">
              <a:solidFill>
                <a:schemeClr val="tx1"/>
              </a:solidFill>
              <a:latin typeface="Lucida Grande" charset="0"/>
              <a:ea typeface="Lucida Grande" charset="0"/>
              <a:cs typeface="Lucida Grande" charset="0"/>
              <a:sym typeface="Lucida Grande" charset="0"/>
            </a:endParaRPr>
          </a:p>
          <a:p>
            <a:pPr algn="l" eaLnBrk="1" hangingPunct="1">
              <a:buFont typeface="Arial" charset="0"/>
              <a:buChar char="•"/>
            </a:pPr>
            <a:r>
              <a:rPr lang="en-US" altLang="en-US" sz="2400" dirty="0">
                <a:solidFill>
                  <a:schemeClr val="tx1"/>
                </a:solidFill>
                <a:latin typeface="Lucida Grande" charset="0"/>
                <a:ea typeface="Lucida Grande" charset="0"/>
                <a:cs typeface="Lucida Grande" charset="0"/>
                <a:sym typeface="Lucida Grande" charset="0"/>
              </a:rPr>
              <a:t>Follow-up</a:t>
            </a:r>
          </a:p>
        </p:txBody>
      </p:sp>
      <p:pic>
        <p:nvPicPr>
          <p:cNvPr id="307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3663" y="2895600"/>
            <a:ext cx="30988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p:cNvSpPr>
          <p:nvPr/>
        </p:nvSpPr>
        <p:spPr bwMode="auto">
          <a:xfrm>
            <a:off x="1155700" y="533400"/>
            <a:ext cx="631190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r>
              <a:rPr lang="en-US" altLang="en-US" sz="3200" b="1" dirty="0" smtClean="0">
                <a:solidFill>
                  <a:schemeClr val="accent6">
                    <a:lumMod val="50000"/>
                  </a:schemeClr>
                </a:solidFill>
                <a:latin typeface="+mj-lt"/>
                <a:ea typeface="Lucida Grande" charset="0"/>
                <a:cs typeface="Lucida Grande" charset="0"/>
                <a:sym typeface="Lucida Grande" charset="0"/>
              </a:rPr>
              <a:t>Be Focused In Your Message</a:t>
            </a:r>
          </a:p>
          <a:p>
            <a:pPr eaLnBrk="1" hangingPunct="1">
              <a:defRPr/>
            </a:pPr>
            <a:r>
              <a:rPr lang="en-US" altLang="en-US" sz="2400" b="1" i="1" dirty="0" smtClean="0">
                <a:solidFill>
                  <a:schemeClr val="accent6">
                    <a:lumMod val="50000"/>
                  </a:schemeClr>
                </a:solidFill>
                <a:latin typeface="+mj-lt"/>
                <a:ea typeface="Lucida Grande" charset="0"/>
                <a:cs typeface="Lucida Grande" charset="0"/>
                <a:sym typeface="Lucida Grande" charset="0"/>
              </a:rPr>
              <a:t>General tips for successful communication</a:t>
            </a:r>
          </a:p>
        </p:txBody>
      </p:sp>
      <p:sp>
        <p:nvSpPr>
          <p:cNvPr id="4099" name="Rectangle 4"/>
          <p:cNvSpPr>
            <a:spLocks/>
          </p:cNvSpPr>
          <p:nvPr/>
        </p:nvSpPr>
        <p:spPr bwMode="auto">
          <a:xfrm>
            <a:off x="990600" y="1555750"/>
            <a:ext cx="68707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just" eaLnBrk="1" hangingPunct="1"/>
            <a:endParaRPr lang="en-US" altLang="en-US" sz="14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1. Approach your child’s teacher as a partner to build mutual respect.</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2. Recognize that the teacher wants to see your child succeed in school and  </a:t>
            </a:r>
            <a:endParaRPr lang="en-US" altLang="en-US" sz="1600" dirty="0" smtClean="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in </a:t>
            </a:r>
            <a:r>
              <a:rPr lang="en-US" altLang="en-US" sz="1600" dirty="0">
                <a:solidFill>
                  <a:schemeClr val="tx1"/>
                </a:solidFill>
                <a:latin typeface="Lucida Grande" charset="0"/>
                <a:ea typeface="Lucida Grande" charset="0"/>
                <a:cs typeface="Lucida Grande" charset="0"/>
                <a:sym typeface="Lucida Grande" charset="0"/>
              </a:rPr>
              <a:t>life – just as you do.</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3. Set aside any bad school experiences that you may have had as a child.</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4. Remember the topic: your child’s academic achievement and how you </a:t>
            </a:r>
            <a:r>
              <a:rPr lang="en-US" altLang="en-US" sz="1600" dirty="0" smtClean="0">
                <a:solidFill>
                  <a:schemeClr val="tx1"/>
                </a:solidFill>
                <a:latin typeface="Lucida Grande" charset="0"/>
                <a:ea typeface="Lucida Grande" charset="0"/>
                <a:cs typeface="Lucida Grande" charset="0"/>
                <a:sym typeface="Lucida Grande" charset="0"/>
              </a:rPr>
              <a:t> </a:t>
            </a:r>
          </a:p>
          <a:p>
            <a:pPr algn="just"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can </a:t>
            </a:r>
            <a:r>
              <a:rPr lang="en-US" altLang="en-US" sz="1600" dirty="0">
                <a:solidFill>
                  <a:schemeClr val="tx1"/>
                </a:solidFill>
                <a:latin typeface="Lucida Grande" charset="0"/>
                <a:ea typeface="Lucida Grande" charset="0"/>
                <a:cs typeface="Lucida Grande" charset="0"/>
                <a:sym typeface="Lucida Grande" charset="0"/>
              </a:rPr>
              <a:t>help them succeed.</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5. Be calm and polite.</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6. Start with something positive.</a:t>
            </a: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7. Practice active listening– ask </a:t>
            </a:r>
          </a:p>
          <a:p>
            <a:pPr algn="just"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questions </a:t>
            </a:r>
            <a:r>
              <a:rPr lang="en-US" altLang="en-US" sz="1600" dirty="0">
                <a:solidFill>
                  <a:schemeClr val="tx1"/>
                </a:solidFill>
                <a:latin typeface="Lucida Grande" charset="0"/>
                <a:ea typeface="Lucida Grande" charset="0"/>
                <a:cs typeface="Lucida Grande" charset="0"/>
                <a:sym typeface="Lucida Grande" charset="0"/>
              </a:rPr>
              <a:t>if you don’t understand, or</a:t>
            </a:r>
          </a:p>
          <a:p>
            <a:pPr algn="just" eaLnBrk="1" hangingPunct="1"/>
            <a:r>
              <a:rPr lang="en-US" altLang="en-US" sz="1600" dirty="0" smtClean="0">
                <a:solidFill>
                  <a:schemeClr val="tx1"/>
                </a:solidFill>
                <a:latin typeface="Lucida Grande" charset="0"/>
                <a:ea typeface="Lucida Grande" charset="0"/>
                <a:cs typeface="Lucida Grande" charset="0"/>
                <a:sym typeface="Lucida Grande" charset="0"/>
              </a:rPr>
              <a:t>    want </a:t>
            </a:r>
            <a:r>
              <a:rPr lang="en-US" altLang="en-US" sz="1600" dirty="0">
                <a:solidFill>
                  <a:schemeClr val="tx1"/>
                </a:solidFill>
                <a:latin typeface="Lucida Grande" charset="0"/>
                <a:ea typeface="Lucida Grande" charset="0"/>
                <a:cs typeface="Lucida Grande" charset="0"/>
                <a:sym typeface="Lucida Grande" charset="0"/>
              </a:rPr>
              <a:t>to be </a:t>
            </a:r>
            <a:r>
              <a:rPr lang="en-US" altLang="en-US" sz="1600" dirty="0" smtClean="0">
                <a:solidFill>
                  <a:schemeClr val="tx1"/>
                </a:solidFill>
                <a:latin typeface="Lucida Grande" charset="0"/>
                <a:ea typeface="Lucida Grande" charset="0"/>
                <a:cs typeface="Lucida Grande" charset="0"/>
                <a:sym typeface="Lucida Grande" charset="0"/>
              </a:rPr>
              <a:t>sure.</a:t>
            </a:r>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600" dirty="0">
                <a:solidFill>
                  <a:schemeClr val="tx1"/>
                </a:solidFill>
                <a:latin typeface="Lucida Grande" charset="0"/>
                <a:ea typeface="Lucida Grande" charset="0"/>
                <a:cs typeface="Lucida Grande" charset="0"/>
                <a:sym typeface="Lucida Grande" charset="0"/>
              </a:rPr>
              <a:t> </a:t>
            </a:r>
          </a:p>
        </p:txBody>
      </p:sp>
      <p:pic>
        <p:nvPicPr>
          <p:cNvPr id="410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4089400"/>
            <a:ext cx="3352800"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p:cNvSpPr>
          <p:nvPr/>
        </p:nvSpPr>
        <p:spPr bwMode="auto">
          <a:xfrm>
            <a:off x="1828800" y="838200"/>
            <a:ext cx="48641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r>
              <a:rPr lang="en-US" altLang="en-US" sz="3600" b="1" dirty="0" smtClean="0">
                <a:solidFill>
                  <a:schemeClr val="accent6">
                    <a:lumMod val="50000"/>
                  </a:schemeClr>
                </a:solidFill>
                <a:latin typeface="+mj-lt"/>
                <a:ea typeface="Lucida Grande" charset="0"/>
                <a:cs typeface="Lucida Grande" charset="0"/>
                <a:sym typeface="Lucida Grande" charset="0"/>
              </a:rPr>
              <a:t>Be There</a:t>
            </a:r>
          </a:p>
        </p:txBody>
      </p:sp>
      <p:sp>
        <p:nvSpPr>
          <p:cNvPr id="3" name="Rectangle 4"/>
          <p:cNvSpPr>
            <a:spLocks/>
          </p:cNvSpPr>
          <p:nvPr/>
        </p:nvSpPr>
        <p:spPr bwMode="auto">
          <a:xfrm>
            <a:off x="1254125" y="1752600"/>
            <a:ext cx="6013450"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pPr marL="285750" indent="-285750" algn="l">
              <a:buFont typeface="Arial" pitchFamily="34" charset="0"/>
              <a:buChar char="•"/>
              <a:defRPr/>
            </a:pPr>
            <a:r>
              <a:rPr lang="en-US" sz="1800" dirty="0">
                <a:solidFill>
                  <a:schemeClr val="tx1"/>
                </a:solidFill>
                <a:latin typeface="Lucida Grande" charset="0"/>
                <a:ea typeface="Lucida Grande" charset="0"/>
                <a:cs typeface="Lucida Grande" charset="0"/>
                <a:sym typeface="Lucida Grande" charset="0"/>
              </a:rPr>
              <a:t>Research shows that children whose parents participate in their student’s education achieve more academically.</a:t>
            </a:r>
          </a:p>
          <a:p>
            <a:pPr algn="l">
              <a:defRPr/>
            </a:pPr>
            <a:endParaRPr lang="en-US" sz="1800" dirty="0">
              <a:solidFill>
                <a:schemeClr val="tx1"/>
              </a:solidFill>
              <a:latin typeface="Lucida Grande" charset="0"/>
              <a:ea typeface="Lucida Grande" charset="0"/>
              <a:cs typeface="Lucida Grande" charset="0"/>
              <a:sym typeface="Lucida Grande" charset="0"/>
            </a:endParaRPr>
          </a:p>
          <a:p>
            <a:pPr marL="285750" indent="-285750" algn="l">
              <a:buFont typeface="Arial" pitchFamily="34" charset="0"/>
              <a:buChar char="•"/>
              <a:defRPr/>
            </a:pPr>
            <a:r>
              <a:rPr lang="en-US" sz="1800" dirty="0">
                <a:solidFill>
                  <a:schemeClr val="tx1"/>
                </a:solidFill>
                <a:latin typeface="Lucida Grande" charset="0"/>
                <a:ea typeface="Lucida Grande" charset="0"/>
                <a:cs typeface="Lucida Grande" charset="0"/>
                <a:sym typeface="Lucida Grande" charset="0"/>
              </a:rPr>
              <a:t>Parents attend meetings and conferences send a positive message to their child about the importance of education and the child’s importance to them.</a:t>
            </a:r>
          </a:p>
        </p:txBody>
      </p:sp>
      <p:pic>
        <p:nvPicPr>
          <p:cNvPr id="512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9200" y="4357688"/>
            <a:ext cx="1701800" cy="150177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pic>
      <p:pic>
        <p:nvPicPr>
          <p:cNvPr id="512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3902075"/>
            <a:ext cx="1592263" cy="2400300"/>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pic>
      <p:pic>
        <p:nvPicPr>
          <p:cNvPr id="5126"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4600" y="3902075"/>
            <a:ext cx="1600200" cy="2413000"/>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p:cNvSpPr>
          <p:nvPr/>
        </p:nvSpPr>
        <p:spPr bwMode="auto">
          <a:xfrm>
            <a:off x="1563688" y="676275"/>
            <a:ext cx="48641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r>
              <a:rPr lang="en-US" altLang="en-US" sz="3600" b="1" dirty="0" smtClean="0">
                <a:solidFill>
                  <a:schemeClr val="accent6">
                    <a:lumMod val="50000"/>
                  </a:schemeClr>
                </a:solidFill>
                <a:latin typeface="+mj-lt"/>
                <a:ea typeface="Lucida Grande" charset="0"/>
                <a:cs typeface="Lucida Grande" charset="0"/>
                <a:sym typeface="Lucida Grande" charset="0"/>
              </a:rPr>
              <a:t>Be Prepared</a:t>
            </a:r>
          </a:p>
        </p:txBody>
      </p:sp>
      <p:sp>
        <p:nvSpPr>
          <p:cNvPr id="7173" name="Rectangle 4"/>
          <p:cNvSpPr>
            <a:spLocks/>
          </p:cNvSpPr>
          <p:nvPr/>
        </p:nvSpPr>
        <p:spPr bwMode="auto">
          <a:xfrm>
            <a:off x="1295400" y="1676400"/>
            <a:ext cx="588010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285750" indent="-28575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just" eaLnBrk="1" hangingPunct="1">
              <a:buFont typeface="Arial" charset="0"/>
              <a:buChar char="•"/>
              <a:defRPr/>
            </a:pPr>
            <a:r>
              <a:rPr lang="en-US" altLang="en-US" sz="1800" dirty="0" smtClean="0">
                <a:solidFill>
                  <a:schemeClr val="tx1"/>
                </a:solidFill>
                <a:latin typeface="Lucida Grande" charset="0"/>
                <a:ea typeface="Lucida Grande" charset="0"/>
                <a:cs typeface="Lucida Grande" charset="0"/>
                <a:sym typeface="Lucida Grande" charset="0"/>
              </a:rPr>
              <a:t>Talk with your child.</a:t>
            </a:r>
          </a:p>
          <a:p>
            <a:pPr algn="just" eaLnBrk="1" hangingPunct="1">
              <a:buFont typeface="Arial" charset="0"/>
              <a:buChar char="•"/>
              <a:defRPr/>
            </a:pPr>
            <a:endParaRPr lang="en-US" altLang="en-US" sz="1800" dirty="0" smtClean="0">
              <a:solidFill>
                <a:schemeClr val="tx1"/>
              </a:solidFill>
              <a:latin typeface="Lucida Grande" charset="0"/>
              <a:ea typeface="Lucida Grande" charset="0"/>
              <a:cs typeface="Lucida Grande" charset="0"/>
              <a:sym typeface="Lucida Grande" charset="0"/>
            </a:endParaRPr>
          </a:p>
          <a:p>
            <a:pPr algn="just" eaLnBrk="1" hangingPunct="1">
              <a:buFont typeface="Arial" charset="0"/>
              <a:buChar char="•"/>
              <a:defRPr/>
            </a:pPr>
            <a:r>
              <a:rPr lang="en-US" altLang="en-US" sz="1800" dirty="0" smtClean="0">
                <a:solidFill>
                  <a:schemeClr val="tx1"/>
                </a:solidFill>
                <a:latin typeface="Lucida Grande" charset="0"/>
                <a:ea typeface="Lucida Grande" charset="0"/>
                <a:cs typeface="Lucida Grande" charset="0"/>
                <a:sym typeface="Lucida Grande" charset="0"/>
              </a:rPr>
              <a:t>Review your child’s performance.</a:t>
            </a:r>
          </a:p>
          <a:p>
            <a:pPr algn="just" eaLnBrk="1" hangingPunct="1">
              <a:buFont typeface="Arial" charset="0"/>
              <a:buChar char="•"/>
              <a:defRPr/>
            </a:pPr>
            <a:endParaRPr lang="en-US" altLang="en-US" sz="1800" dirty="0" smtClean="0">
              <a:solidFill>
                <a:schemeClr val="tx1"/>
              </a:solidFill>
              <a:latin typeface="Lucida Grande" charset="0"/>
              <a:ea typeface="Lucida Grande" charset="0"/>
              <a:cs typeface="Lucida Grande" charset="0"/>
              <a:sym typeface="Lucida Grande" charset="0"/>
            </a:endParaRPr>
          </a:p>
          <a:p>
            <a:pPr algn="just" eaLnBrk="1" hangingPunct="1">
              <a:buFont typeface="Arial" charset="0"/>
              <a:buChar char="•"/>
              <a:defRPr/>
            </a:pPr>
            <a:r>
              <a:rPr lang="en-US" altLang="en-US" sz="1800" dirty="0" smtClean="0">
                <a:solidFill>
                  <a:schemeClr val="tx1"/>
                </a:solidFill>
                <a:latin typeface="Lucida Grande" charset="0"/>
                <a:ea typeface="Lucida Grande" charset="0"/>
                <a:cs typeface="Lucida Grande" charset="0"/>
                <a:sym typeface="Lucida Grande" charset="0"/>
              </a:rPr>
              <a:t>Review homework assignments and textbooks.</a:t>
            </a:r>
          </a:p>
          <a:p>
            <a:pPr algn="just" eaLnBrk="1" hangingPunct="1">
              <a:buFont typeface="Arial" charset="0"/>
              <a:buChar char="•"/>
              <a:defRPr/>
            </a:pPr>
            <a:endParaRPr lang="en-US" altLang="en-US" sz="1800" dirty="0" smtClean="0">
              <a:solidFill>
                <a:schemeClr val="tx1"/>
              </a:solidFill>
              <a:latin typeface="Lucida Grande" charset="0"/>
              <a:ea typeface="Lucida Grande" charset="0"/>
              <a:cs typeface="Lucida Grande" charset="0"/>
              <a:sym typeface="Lucida Grande" charset="0"/>
            </a:endParaRPr>
          </a:p>
          <a:p>
            <a:pPr algn="just" eaLnBrk="1" hangingPunct="1">
              <a:buFont typeface="Arial" charset="0"/>
              <a:buChar char="•"/>
              <a:defRPr/>
            </a:pPr>
            <a:r>
              <a:rPr lang="en-US" altLang="en-US" sz="1800" dirty="0" smtClean="0">
                <a:solidFill>
                  <a:schemeClr val="tx1"/>
                </a:solidFill>
                <a:latin typeface="Lucida Grande" charset="0"/>
                <a:ea typeface="Lucida Grande" charset="0"/>
                <a:cs typeface="Lucida Grande" charset="0"/>
                <a:sym typeface="Lucida Grande" charset="0"/>
              </a:rPr>
              <a:t>Make note of additional information that the teacher should know about your child (hobbies, talents, challenges). Share family information as needed.</a:t>
            </a:r>
          </a:p>
          <a:p>
            <a:pPr marL="0" indent="0" algn="just" eaLnBrk="1" hangingPunct="1">
              <a:defRPr/>
            </a:pPr>
            <a:endParaRPr lang="en-US" altLang="en-US" sz="1800" dirty="0" smtClean="0">
              <a:solidFill>
                <a:schemeClr val="tx1"/>
              </a:solidFill>
              <a:latin typeface="Lucida Grande" charset="0"/>
              <a:ea typeface="Lucida Grande" charset="0"/>
              <a:cs typeface="Lucida Grande" charset="0"/>
              <a:sym typeface="Lucida Grande" charset="0"/>
            </a:endParaRPr>
          </a:p>
          <a:p>
            <a:pPr algn="just" eaLnBrk="1" hangingPunct="1">
              <a:buFont typeface="Arial" charset="0"/>
              <a:buChar char="•"/>
              <a:defRPr/>
            </a:pPr>
            <a:r>
              <a:rPr lang="en-US" altLang="en-US" sz="1800" dirty="0" smtClean="0">
                <a:solidFill>
                  <a:schemeClr val="tx1"/>
                </a:solidFill>
                <a:latin typeface="Lucida Grande" charset="0"/>
                <a:ea typeface="Lucida Grande" charset="0"/>
                <a:cs typeface="Lucida Grande" charset="0"/>
                <a:sym typeface="Lucida Grande" charset="0"/>
              </a:rPr>
              <a:t>If you need translation, please request in advance.</a:t>
            </a:r>
          </a:p>
          <a:p>
            <a:pPr algn="just" eaLnBrk="1" hangingPunct="1">
              <a:buFont typeface="Arial" charset="0"/>
              <a:buChar char="•"/>
              <a:defRPr/>
            </a:pPr>
            <a:endParaRPr lang="en-US" altLang="en-US" sz="1800" dirty="0" smtClean="0">
              <a:solidFill>
                <a:schemeClr val="tx1"/>
              </a:solidFill>
              <a:latin typeface="Lucida Grande" charset="0"/>
              <a:ea typeface="Lucida Grande" charset="0"/>
              <a:cs typeface="Lucida Grande" charset="0"/>
              <a:sym typeface="Lucida Grande" charset="0"/>
            </a:endParaRPr>
          </a:p>
          <a:p>
            <a:pPr algn="just" eaLnBrk="1" hangingPunct="1">
              <a:buFont typeface="Arial" charset="0"/>
              <a:buChar char="•"/>
              <a:defRPr/>
            </a:pPr>
            <a:r>
              <a:rPr lang="en-US" altLang="en-US" sz="1800" dirty="0" smtClean="0">
                <a:solidFill>
                  <a:schemeClr val="tx1"/>
                </a:solidFill>
                <a:latin typeface="Lucida Grande" charset="0"/>
                <a:ea typeface="Lucida Grande" charset="0"/>
                <a:cs typeface="Lucida Grande" charset="0"/>
                <a:sym typeface="Lucida Grande" charset="0"/>
              </a:rPr>
              <a:t>Bring a notepad and pen.</a:t>
            </a:r>
          </a:p>
          <a:p>
            <a:pPr algn="just" eaLnBrk="1" hangingPunct="1">
              <a:buFont typeface="Arial" charset="0"/>
              <a:buChar char="•"/>
              <a:defRPr/>
            </a:pPr>
            <a:endParaRPr lang="en-US" altLang="en-US" sz="1800" dirty="0" smtClean="0">
              <a:solidFill>
                <a:schemeClr val="tx1"/>
              </a:solidFill>
              <a:latin typeface="Lucida Grande" charset="0"/>
              <a:ea typeface="Lucida Grande" charset="0"/>
              <a:cs typeface="Lucida Grande" charset="0"/>
              <a:sym typeface="Lucida Grande" charset="0"/>
            </a:endParaRPr>
          </a:p>
          <a:p>
            <a:pPr algn="just" eaLnBrk="1" hangingPunct="1">
              <a:buFont typeface="Arial" charset="0"/>
              <a:buChar char="•"/>
              <a:defRPr/>
            </a:pPr>
            <a:r>
              <a:rPr lang="en-US" altLang="en-US" sz="1800" b="1" dirty="0" smtClean="0">
                <a:solidFill>
                  <a:schemeClr val="tx1"/>
                </a:solidFill>
                <a:latin typeface="Lucida Grande" charset="0"/>
                <a:ea typeface="Lucida Grande" charset="0"/>
                <a:cs typeface="Lucida Grande" charset="0"/>
                <a:sym typeface="Lucida Grande" charset="0"/>
              </a:rPr>
              <a:t>Write out your questions or concerns so you don’t forget them!</a:t>
            </a:r>
          </a:p>
          <a:p>
            <a:pPr algn="just" eaLnBrk="1" hangingPunct="1">
              <a:buFont typeface="Arial" charset="0"/>
              <a:buChar char="•"/>
              <a:defRPr/>
            </a:pPr>
            <a:endParaRPr lang="en-US" altLang="en-US" sz="1800" dirty="0" smtClean="0">
              <a:solidFill>
                <a:schemeClr val="tx1"/>
              </a:solidFill>
              <a:latin typeface="Lucida Grande" charset="0"/>
              <a:ea typeface="Lucida Grande" charset="0"/>
              <a:cs typeface="Lucida Grande" charset="0"/>
              <a:sym typeface="Lucida Grande" charset="0"/>
            </a:endParaRPr>
          </a:p>
        </p:txBody>
      </p:sp>
      <p:pic>
        <p:nvPicPr>
          <p:cNvPr id="614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1112838"/>
            <a:ext cx="207645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p:cNvSpPr>
          <p:nvPr/>
        </p:nvSpPr>
        <p:spPr bwMode="auto">
          <a:xfrm>
            <a:off x="990600" y="609600"/>
            <a:ext cx="66421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r>
              <a:rPr lang="en-US" altLang="en-US" sz="3200" b="1" dirty="0" smtClean="0">
                <a:solidFill>
                  <a:schemeClr val="accent6">
                    <a:lumMod val="50000"/>
                  </a:schemeClr>
                </a:solidFill>
                <a:latin typeface="+mj-lt"/>
                <a:ea typeface="Lucida Grande" charset="0"/>
                <a:cs typeface="Lucida Grande" charset="0"/>
                <a:sym typeface="Lucida Grande" charset="0"/>
              </a:rPr>
              <a:t>Preparing: Talk With Your Child</a:t>
            </a:r>
          </a:p>
        </p:txBody>
      </p:sp>
      <p:sp>
        <p:nvSpPr>
          <p:cNvPr id="7171" name="Rectangle 4"/>
          <p:cNvSpPr>
            <a:spLocks/>
          </p:cNvSpPr>
          <p:nvPr/>
        </p:nvSpPr>
        <p:spPr bwMode="auto">
          <a:xfrm>
            <a:off x="1143000" y="1600200"/>
            <a:ext cx="6245225"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altLang="en-US" sz="1600" b="1" dirty="0">
                <a:solidFill>
                  <a:schemeClr val="tx1"/>
                </a:solidFill>
                <a:latin typeface="Lucida Grande" charset="0"/>
                <a:ea typeface="Lucida Grande" charset="0"/>
                <a:cs typeface="Lucida Grande" charset="0"/>
                <a:sym typeface="Lucida Grande" charset="0"/>
              </a:rPr>
              <a:t>Ask:</a:t>
            </a:r>
          </a:p>
          <a:p>
            <a:pPr algn="l" eaLnBrk="1" hangingPunct="1"/>
            <a:endParaRPr lang="en-US" altLang="en-US" sz="1400" dirty="0">
              <a:solidFill>
                <a:schemeClr val="tx1"/>
              </a:solidFill>
              <a:latin typeface="Lucida Grande" charset="0"/>
              <a:ea typeface="Lucida Grande" charset="0"/>
              <a:cs typeface="Lucida Grande" charset="0"/>
              <a:sym typeface="Lucida Grande" charset="0"/>
            </a:endParaRPr>
          </a:p>
          <a:p>
            <a:pPr algn="l" eaLnBrk="1" hangingPunct="1"/>
            <a:r>
              <a:rPr lang="en-US" altLang="en-US" sz="1400" dirty="0">
                <a:solidFill>
                  <a:schemeClr val="tx1"/>
                </a:solidFill>
                <a:latin typeface="Lucida Grande" charset="0"/>
                <a:ea typeface="Lucida Grande" charset="0"/>
                <a:cs typeface="Lucida Grande" charset="0"/>
                <a:sym typeface="Lucida Grande" charset="0"/>
              </a:rPr>
              <a:t>1</a:t>
            </a:r>
            <a:r>
              <a:rPr lang="en-US" altLang="en-US" sz="1600" dirty="0">
                <a:solidFill>
                  <a:schemeClr val="tx1"/>
                </a:solidFill>
                <a:latin typeface="Lucida Grande" charset="0"/>
                <a:ea typeface="Lucida Grande" charset="0"/>
                <a:cs typeface="Lucida Grande" charset="0"/>
                <a:sym typeface="Lucida Grande" charset="0"/>
              </a:rPr>
              <a:t>. What do you like best about school? Why?</a:t>
            </a:r>
          </a:p>
          <a:p>
            <a:pPr algn="l"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l" eaLnBrk="1" hangingPunct="1"/>
            <a:r>
              <a:rPr lang="en-US" altLang="en-US" sz="1600" dirty="0">
                <a:solidFill>
                  <a:schemeClr val="tx1"/>
                </a:solidFill>
                <a:latin typeface="Lucida Grande" charset="0"/>
                <a:ea typeface="Lucida Grande" charset="0"/>
                <a:cs typeface="Lucida Grande" charset="0"/>
                <a:sym typeface="Lucida Grande" charset="0"/>
              </a:rPr>
              <a:t>2. How do you feel about your homework assignments? </a:t>
            </a:r>
          </a:p>
          <a:p>
            <a:pPr algn="l"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l" eaLnBrk="1" hangingPunct="1"/>
            <a:r>
              <a:rPr lang="en-US" altLang="en-US" sz="1600" dirty="0">
                <a:solidFill>
                  <a:schemeClr val="tx1"/>
                </a:solidFill>
                <a:latin typeface="Lucida Grande" charset="0"/>
                <a:ea typeface="Lucida Grande" charset="0"/>
                <a:cs typeface="Lucida Grande" charset="0"/>
                <a:sym typeface="Lucida Grande" charset="0"/>
              </a:rPr>
              <a:t>3. Do you get your class assignments done on time?</a:t>
            </a:r>
          </a:p>
          <a:p>
            <a:pPr algn="l"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l" eaLnBrk="1" hangingPunct="1"/>
            <a:r>
              <a:rPr lang="en-US" altLang="en-US" sz="1600" dirty="0">
                <a:solidFill>
                  <a:schemeClr val="tx1"/>
                </a:solidFill>
                <a:latin typeface="Lucida Grande" charset="0"/>
                <a:ea typeface="Lucida Grande" charset="0"/>
                <a:cs typeface="Lucida Grande" charset="0"/>
                <a:sym typeface="Lucida Grande" charset="0"/>
              </a:rPr>
              <a:t>4. Tell me some ways that you work with other children in the </a:t>
            </a:r>
            <a:r>
              <a:rPr lang="en-US" altLang="en-US" sz="1600" dirty="0" smtClean="0">
                <a:solidFill>
                  <a:schemeClr val="tx1"/>
                </a:solidFill>
                <a:latin typeface="Lucida Grande" charset="0"/>
                <a:ea typeface="Lucida Grande" charset="0"/>
                <a:cs typeface="Lucida Grande" charset="0"/>
                <a:sym typeface="Lucida Grande" charset="0"/>
              </a:rPr>
              <a:t> </a:t>
            </a:r>
          </a:p>
          <a:p>
            <a:pPr algn="l"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classroom</a:t>
            </a:r>
            <a:r>
              <a:rPr lang="en-US" altLang="en-US" sz="1600" dirty="0">
                <a:solidFill>
                  <a:schemeClr val="tx1"/>
                </a:solidFill>
                <a:latin typeface="Lucida Grande" charset="0"/>
                <a:ea typeface="Lucida Grande" charset="0"/>
                <a:cs typeface="Lucida Grande" charset="0"/>
                <a:sym typeface="Lucida Grande" charset="0"/>
              </a:rPr>
              <a:t>.</a:t>
            </a:r>
          </a:p>
          <a:p>
            <a:pPr algn="l"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l" eaLnBrk="1" hangingPunct="1"/>
            <a:r>
              <a:rPr lang="en-US" altLang="en-US" sz="1600" dirty="0">
                <a:solidFill>
                  <a:schemeClr val="tx1"/>
                </a:solidFill>
                <a:latin typeface="Lucida Grande" charset="0"/>
                <a:ea typeface="Lucida Grande" charset="0"/>
                <a:cs typeface="Lucida Grande" charset="0"/>
                <a:sym typeface="Lucida Grande" charset="0"/>
              </a:rPr>
              <a:t>5. What are your favorite things in the cafeteria and on the </a:t>
            </a:r>
            <a:endParaRPr lang="en-US" altLang="en-US" sz="1600" dirty="0" smtClean="0">
              <a:solidFill>
                <a:schemeClr val="tx1"/>
              </a:solidFill>
              <a:latin typeface="Lucida Grande" charset="0"/>
              <a:ea typeface="Lucida Grande" charset="0"/>
              <a:cs typeface="Lucida Grande" charset="0"/>
              <a:sym typeface="Lucida Grande" charset="0"/>
            </a:endParaRPr>
          </a:p>
          <a:p>
            <a:pPr algn="l"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playground</a:t>
            </a:r>
            <a:r>
              <a:rPr lang="en-US" altLang="en-US" sz="1600" dirty="0">
                <a:solidFill>
                  <a:schemeClr val="tx1"/>
                </a:solidFill>
                <a:latin typeface="Lucida Grande" charset="0"/>
                <a:ea typeface="Lucida Grande" charset="0"/>
                <a:cs typeface="Lucida Grande" charset="0"/>
                <a:sym typeface="Lucida Grande" charset="0"/>
              </a:rPr>
              <a:t>?</a:t>
            </a:r>
          </a:p>
          <a:p>
            <a:pPr algn="l"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l" eaLnBrk="1" hangingPunct="1"/>
            <a:r>
              <a:rPr lang="en-US" altLang="en-US" sz="1600" dirty="0">
                <a:solidFill>
                  <a:schemeClr val="tx1"/>
                </a:solidFill>
                <a:latin typeface="Lucida Grande" charset="0"/>
                <a:ea typeface="Lucida Grande" charset="0"/>
                <a:cs typeface="Lucida Grande" charset="0"/>
                <a:sym typeface="Lucida Grande" charset="0"/>
              </a:rPr>
              <a:t>6.  Is there anything you’d like me to talk with your teacher about?</a:t>
            </a:r>
          </a:p>
          <a:p>
            <a:pPr algn="l"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l" eaLnBrk="1" hangingPunct="1"/>
            <a:r>
              <a:rPr lang="en-US" altLang="en-US" sz="1600" dirty="0">
                <a:solidFill>
                  <a:schemeClr val="tx1"/>
                </a:solidFill>
                <a:latin typeface="Lucida Grande" charset="0"/>
                <a:ea typeface="Lucida Grande" charset="0"/>
                <a:cs typeface="Lucida Grande" charset="0"/>
                <a:sym typeface="Lucida Grande" charset="0"/>
              </a:rPr>
              <a:t>7. What are three things you think you can improve on this school </a:t>
            </a:r>
            <a:endParaRPr lang="en-US" altLang="en-US" sz="1600" dirty="0" smtClean="0">
              <a:solidFill>
                <a:schemeClr val="tx1"/>
              </a:solidFill>
              <a:latin typeface="Lucida Grande" charset="0"/>
              <a:ea typeface="Lucida Grande" charset="0"/>
              <a:cs typeface="Lucida Grande" charset="0"/>
              <a:sym typeface="Lucida Grande" charset="0"/>
            </a:endParaRPr>
          </a:p>
          <a:p>
            <a:pPr algn="l"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year</a:t>
            </a:r>
            <a:r>
              <a:rPr lang="en-US" altLang="en-US" sz="1600" dirty="0">
                <a:solidFill>
                  <a:schemeClr val="tx1"/>
                </a:solidFill>
                <a:latin typeface="Lucida Grande" charset="0"/>
                <a:ea typeface="Lucida Grande" charset="0"/>
                <a:cs typeface="Lucida Grande" charset="0"/>
                <a:sym typeface="Lucida Grande" charset="0"/>
              </a:rPr>
              <a:t>? How will you do that?</a:t>
            </a:r>
          </a:p>
        </p:txBody>
      </p:sp>
      <p:pic>
        <p:nvPicPr>
          <p:cNvPr id="717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6675" y="1600200"/>
            <a:ext cx="1944688" cy="166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p:cNvSpPr>
          <p:nvPr/>
        </p:nvSpPr>
        <p:spPr bwMode="auto">
          <a:xfrm>
            <a:off x="304800" y="742950"/>
            <a:ext cx="76581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r>
              <a:rPr lang="en-US" altLang="en-US" sz="2800" b="1" dirty="0" smtClean="0">
                <a:solidFill>
                  <a:schemeClr val="accent6">
                    <a:lumMod val="50000"/>
                  </a:schemeClr>
                </a:solidFill>
                <a:latin typeface="+mj-lt"/>
                <a:ea typeface="Lucida Grande" charset="0"/>
                <a:cs typeface="Lucida Grande" charset="0"/>
                <a:sym typeface="Lucida Grande" charset="0"/>
              </a:rPr>
              <a:t>Preparing: Review Your Child’s Performance</a:t>
            </a:r>
          </a:p>
        </p:txBody>
      </p:sp>
      <p:sp>
        <p:nvSpPr>
          <p:cNvPr id="8195" name="Rectangle 4"/>
          <p:cNvSpPr>
            <a:spLocks/>
          </p:cNvSpPr>
          <p:nvPr/>
        </p:nvSpPr>
        <p:spPr bwMode="auto">
          <a:xfrm>
            <a:off x="819150" y="1524000"/>
            <a:ext cx="7086600" cy="226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altLang="en-US" sz="1600" dirty="0" smtClean="0">
                <a:solidFill>
                  <a:schemeClr val="tx1"/>
                </a:solidFill>
                <a:latin typeface="Lucida Grande" charset="0"/>
                <a:ea typeface="Lucida Grande" charset="0"/>
                <a:cs typeface="Lucida Grande" charset="0"/>
                <a:sym typeface="Lucida Grande" charset="0"/>
              </a:rPr>
              <a:t>1. Review </a:t>
            </a:r>
            <a:r>
              <a:rPr lang="en-US" altLang="en-US" sz="1600" dirty="0">
                <a:solidFill>
                  <a:schemeClr val="tx1"/>
                </a:solidFill>
                <a:latin typeface="Lucida Grande" charset="0"/>
                <a:ea typeface="Lucida Grande" charset="0"/>
                <a:cs typeface="Lucida Grande" charset="0"/>
                <a:sym typeface="Lucida Grande" charset="0"/>
              </a:rPr>
              <a:t>Standardized Test Scores</a:t>
            </a:r>
            <a:r>
              <a:rPr lang="en-US" altLang="en-US" sz="1600" dirty="0" smtClean="0">
                <a:solidFill>
                  <a:schemeClr val="tx1"/>
                </a:solidFill>
                <a:latin typeface="Lucida Grande" charset="0"/>
                <a:ea typeface="Lucida Grande" charset="0"/>
                <a:cs typeface="Lucida Grande" charset="0"/>
                <a:sym typeface="Lucida Grande" charset="0"/>
              </a:rPr>
              <a:t>; ELPAC </a:t>
            </a:r>
            <a:r>
              <a:rPr lang="en-US" altLang="en-US" sz="1600" dirty="0">
                <a:solidFill>
                  <a:schemeClr val="tx1"/>
                </a:solidFill>
                <a:latin typeface="Lucida Grande" charset="0"/>
                <a:ea typeface="Lucida Grande" charset="0"/>
                <a:cs typeface="Lucida Grande" charset="0"/>
                <a:sym typeface="Lucida Grande" charset="0"/>
              </a:rPr>
              <a:t>scores and other </a:t>
            </a:r>
            <a:r>
              <a:rPr lang="en-US" altLang="en-US" sz="1600" dirty="0" smtClean="0">
                <a:solidFill>
                  <a:schemeClr val="tx1"/>
                </a:solidFill>
                <a:latin typeface="Lucida Grande" charset="0"/>
                <a:ea typeface="Lucida Grande" charset="0"/>
                <a:cs typeface="Lucida Grande" charset="0"/>
                <a:sym typeface="Lucida Grande" charset="0"/>
              </a:rPr>
              <a:t>assessment  </a:t>
            </a:r>
          </a:p>
          <a:p>
            <a:pPr algn="l"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scores </a:t>
            </a:r>
            <a:r>
              <a:rPr lang="en-US" altLang="en-US" sz="1600" dirty="0">
                <a:solidFill>
                  <a:schemeClr val="tx1"/>
                </a:solidFill>
                <a:latin typeface="Lucida Grande" charset="0"/>
                <a:ea typeface="Lucida Grande" charset="0"/>
                <a:cs typeface="Lucida Grande" charset="0"/>
                <a:sym typeface="Lucida Grande" charset="0"/>
              </a:rPr>
              <a:t>such as Benchmark tests.</a:t>
            </a:r>
          </a:p>
          <a:p>
            <a:pPr algn="l"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l" eaLnBrk="1" hangingPunct="1"/>
            <a:r>
              <a:rPr lang="en-US" altLang="en-US" sz="1600" dirty="0">
                <a:solidFill>
                  <a:schemeClr val="tx1"/>
                </a:solidFill>
                <a:latin typeface="Lucida Grande" charset="0"/>
                <a:ea typeface="Lucida Grande" charset="0"/>
                <a:cs typeface="Lucida Grande" charset="0"/>
                <a:sym typeface="Lucida Grande" charset="0"/>
              </a:rPr>
              <a:t>2. Review homework grades, fluency reports and test scores. Are your child’s </a:t>
            </a:r>
            <a:r>
              <a:rPr lang="en-US" altLang="en-US" sz="1600" dirty="0" smtClean="0">
                <a:solidFill>
                  <a:schemeClr val="tx1"/>
                </a:solidFill>
                <a:latin typeface="Lucida Grande" charset="0"/>
                <a:ea typeface="Lucida Grande" charset="0"/>
                <a:cs typeface="Lucida Grande" charset="0"/>
                <a:sym typeface="Lucida Grande" charset="0"/>
              </a:rPr>
              <a:t> </a:t>
            </a:r>
          </a:p>
          <a:p>
            <a:pPr algn="l" eaLnBrk="1" hangingPunct="1"/>
            <a:r>
              <a:rPr lang="en-US" altLang="en-US" sz="1600" dirty="0">
                <a:solidFill>
                  <a:schemeClr val="tx1"/>
                </a:solidFill>
                <a:latin typeface="Lucida Grande" charset="0"/>
                <a:ea typeface="Lucida Grande" charset="0"/>
                <a:cs typeface="Lucida Grande" charset="0"/>
                <a:sym typeface="Lucida Grande" charset="0"/>
              </a:rPr>
              <a:t> </a:t>
            </a:r>
            <a:r>
              <a:rPr lang="en-US" altLang="en-US" sz="1600" dirty="0" smtClean="0">
                <a:solidFill>
                  <a:schemeClr val="tx1"/>
                </a:solidFill>
                <a:latin typeface="Lucida Grande" charset="0"/>
                <a:ea typeface="Lucida Grande" charset="0"/>
                <a:cs typeface="Lucida Grande" charset="0"/>
                <a:sym typeface="Lucida Grande" charset="0"/>
              </a:rPr>
              <a:t>   scores </a:t>
            </a:r>
            <a:r>
              <a:rPr lang="en-US" altLang="en-US" sz="1600" dirty="0">
                <a:solidFill>
                  <a:schemeClr val="tx1"/>
                </a:solidFill>
                <a:latin typeface="Lucida Grande" charset="0"/>
                <a:ea typeface="Lucida Grande" charset="0"/>
                <a:cs typeface="Lucida Grande" charset="0"/>
                <a:sym typeface="Lucida Grande" charset="0"/>
              </a:rPr>
              <a:t>meeting expectations?</a:t>
            </a:r>
          </a:p>
          <a:p>
            <a:pPr algn="l"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l" eaLnBrk="1" hangingPunct="1"/>
            <a:r>
              <a:rPr lang="en-US" altLang="en-US" sz="1600" dirty="0">
                <a:solidFill>
                  <a:schemeClr val="tx1"/>
                </a:solidFill>
                <a:latin typeface="Lucida Grande" charset="0"/>
                <a:ea typeface="Lucida Grande" charset="0"/>
                <a:cs typeface="Lucida Grande" charset="0"/>
                <a:sym typeface="Lucida Grande" charset="0"/>
              </a:rPr>
              <a:t>3. Review assignment workbooks. What problems do you see, if any?</a:t>
            </a:r>
          </a:p>
          <a:p>
            <a:pPr algn="l" eaLnBrk="1" hangingPunct="1"/>
            <a:endParaRPr lang="en-US" altLang="en-US" sz="1600" dirty="0">
              <a:solidFill>
                <a:schemeClr val="tx1"/>
              </a:solidFill>
              <a:latin typeface="Lucida Grande" charset="0"/>
              <a:ea typeface="Lucida Grande" charset="0"/>
              <a:cs typeface="Lucida Grande" charset="0"/>
              <a:sym typeface="Lucida Grande" charset="0"/>
            </a:endParaRPr>
          </a:p>
          <a:p>
            <a:pPr algn="l" eaLnBrk="1" hangingPunct="1"/>
            <a:r>
              <a:rPr lang="en-US" altLang="en-US" sz="1600" dirty="0">
                <a:solidFill>
                  <a:schemeClr val="tx1"/>
                </a:solidFill>
                <a:latin typeface="Lucida Grande" charset="0"/>
                <a:ea typeface="Lucida Grande" charset="0"/>
                <a:cs typeface="Lucida Grande" charset="0"/>
                <a:sym typeface="Lucida Grande" charset="0"/>
              </a:rPr>
              <a:t>4. Where does your child excel? What subject gives your child difficulty?</a:t>
            </a:r>
          </a:p>
        </p:txBody>
      </p:sp>
      <p:pic>
        <p:nvPicPr>
          <p:cNvPr id="819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4191000"/>
            <a:ext cx="350520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p:cNvSpPr>
          <p:nvPr/>
        </p:nvSpPr>
        <p:spPr bwMode="auto">
          <a:xfrm>
            <a:off x="381000" y="533400"/>
            <a:ext cx="7315200"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r>
              <a:rPr lang="en-US" altLang="en-US" sz="2800" b="1" dirty="0" smtClean="0">
                <a:solidFill>
                  <a:schemeClr val="accent6">
                    <a:lumMod val="50000"/>
                  </a:schemeClr>
                </a:solidFill>
                <a:latin typeface="+mj-lt"/>
                <a:ea typeface="Lucida Grande" charset="0"/>
                <a:cs typeface="Lucida Grande" charset="0"/>
                <a:sym typeface="Lucida Grande" charset="0"/>
              </a:rPr>
              <a:t>Share Additional Information </a:t>
            </a:r>
          </a:p>
          <a:p>
            <a:pPr eaLnBrk="1" hangingPunct="1">
              <a:defRPr/>
            </a:pPr>
            <a:r>
              <a:rPr lang="en-US" altLang="en-US" sz="2400" b="1" dirty="0" smtClean="0">
                <a:solidFill>
                  <a:schemeClr val="accent6">
                    <a:lumMod val="50000"/>
                  </a:schemeClr>
                </a:solidFill>
                <a:latin typeface="+mj-lt"/>
                <a:ea typeface="Lucida Grande" charset="0"/>
                <a:cs typeface="Lucida Grande" charset="0"/>
                <a:sym typeface="Lucida Grande" charset="0"/>
              </a:rPr>
              <a:t>that the Teacher Should Know About Your Child</a:t>
            </a:r>
          </a:p>
        </p:txBody>
      </p:sp>
      <p:sp>
        <p:nvSpPr>
          <p:cNvPr id="9219" name="Rectangle 4"/>
          <p:cNvSpPr>
            <a:spLocks/>
          </p:cNvSpPr>
          <p:nvPr/>
        </p:nvSpPr>
        <p:spPr bwMode="auto">
          <a:xfrm>
            <a:off x="762000" y="1828800"/>
            <a:ext cx="693420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marL="342900" indent="-342900" algn="just" eaLnBrk="1" hangingPunct="1">
              <a:buAutoNum type="arabicPeriod"/>
            </a:pPr>
            <a:r>
              <a:rPr lang="en-US" altLang="en-US" sz="1800" dirty="0" smtClean="0">
                <a:solidFill>
                  <a:schemeClr val="tx1"/>
                </a:solidFill>
                <a:latin typeface="Lucida Grande" charset="0"/>
                <a:ea typeface="Lucida Grande" charset="0"/>
                <a:cs typeface="Lucida Grande" charset="0"/>
                <a:sym typeface="Lucida Grande" charset="0"/>
              </a:rPr>
              <a:t>Does </a:t>
            </a:r>
            <a:r>
              <a:rPr lang="en-US" altLang="en-US" sz="1800" dirty="0">
                <a:solidFill>
                  <a:schemeClr val="tx1"/>
                </a:solidFill>
                <a:latin typeface="Lucida Grande" charset="0"/>
                <a:ea typeface="Lucida Grande" charset="0"/>
                <a:cs typeface="Lucida Grande" charset="0"/>
                <a:sym typeface="Lucida Grande" charset="0"/>
              </a:rPr>
              <a:t>your child have any diagnosed medical conditions or mental </a:t>
            </a:r>
            <a:r>
              <a:rPr lang="en-US" altLang="en-US" sz="1800" dirty="0" smtClean="0">
                <a:solidFill>
                  <a:schemeClr val="tx1"/>
                </a:solidFill>
                <a:latin typeface="Lucida Grande" charset="0"/>
                <a:ea typeface="Lucida Grande" charset="0"/>
                <a:cs typeface="Lucida Grande" charset="0"/>
                <a:sym typeface="Lucida Grande" charset="0"/>
              </a:rPr>
              <a:t>health </a:t>
            </a:r>
            <a:r>
              <a:rPr lang="en-US" altLang="en-US" sz="1800" dirty="0">
                <a:solidFill>
                  <a:schemeClr val="tx1"/>
                </a:solidFill>
                <a:latin typeface="Lucida Grande" charset="0"/>
                <a:ea typeface="Lucida Grande" charset="0"/>
                <a:cs typeface="Lucida Grande" charset="0"/>
                <a:sym typeface="Lucida Grande" charset="0"/>
              </a:rPr>
              <a:t>challenges that the teacher needs to </a:t>
            </a:r>
            <a:r>
              <a:rPr lang="en-US" altLang="en-US" sz="1800" dirty="0" smtClean="0">
                <a:solidFill>
                  <a:schemeClr val="tx1"/>
                </a:solidFill>
                <a:latin typeface="Lucida Grande" charset="0"/>
                <a:ea typeface="Lucida Grande" charset="0"/>
                <a:cs typeface="Lucida Grande" charset="0"/>
                <a:sym typeface="Lucida Grande" charset="0"/>
              </a:rPr>
              <a:t>know about? </a:t>
            </a:r>
            <a:endParaRPr lang="en-US" altLang="en-US" sz="1800" dirty="0">
              <a:solidFill>
                <a:schemeClr val="tx1"/>
              </a:solidFill>
              <a:latin typeface="Lucida Grande" charset="0"/>
              <a:ea typeface="Lucida Grande" charset="0"/>
              <a:cs typeface="Lucida Grande" charset="0"/>
              <a:sym typeface="Lucida Grande" charset="0"/>
            </a:endParaRPr>
          </a:p>
          <a:p>
            <a:pPr algn="just" eaLnBrk="1" hangingPunct="1"/>
            <a:endParaRPr lang="en-US" altLang="en-US" sz="18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800" dirty="0">
                <a:solidFill>
                  <a:schemeClr val="tx1"/>
                </a:solidFill>
                <a:latin typeface="Lucida Grande" charset="0"/>
                <a:ea typeface="Lucida Grande" charset="0"/>
                <a:cs typeface="Lucida Grande" charset="0"/>
                <a:sym typeface="Lucida Grande" charset="0"/>
              </a:rPr>
              <a:t>2. </a:t>
            </a:r>
            <a:r>
              <a:rPr lang="en-US" altLang="en-US" sz="1800" dirty="0" smtClean="0">
                <a:solidFill>
                  <a:schemeClr val="tx1"/>
                </a:solidFill>
                <a:latin typeface="Lucida Grande" charset="0"/>
                <a:ea typeface="Lucida Grande" charset="0"/>
                <a:cs typeface="Lucida Grande" charset="0"/>
                <a:sym typeface="Lucida Grande" charset="0"/>
              </a:rPr>
              <a:t> Does </a:t>
            </a:r>
            <a:r>
              <a:rPr lang="en-US" altLang="en-US" sz="1800" dirty="0">
                <a:solidFill>
                  <a:schemeClr val="tx1"/>
                </a:solidFill>
                <a:latin typeface="Lucida Grande" charset="0"/>
                <a:ea typeface="Lucida Grande" charset="0"/>
                <a:cs typeface="Lucida Grande" charset="0"/>
                <a:sym typeface="Lucida Grande" charset="0"/>
              </a:rPr>
              <a:t>your child have any behavior challenges that might affect </a:t>
            </a:r>
            <a:endParaRPr lang="en-US" altLang="en-US" sz="1800" dirty="0" smtClean="0">
              <a:solidFill>
                <a:schemeClr val="tx1"/>
              </a:solidFill>
              <a:latin typeface="Lucida Grande" charset="0"/>
              <a:ea typeface="Lucida Grande" charset="0"/>
              <a:cs typeface="Lucida Grande" charset="0"/>
              <a:sym typeface="Lucida Grande" charset="0"/>
            </a:endParaRPr>
          </a:p>
          <a:p>
            <a:pPr algn="just" eaLnBrk="1" hangingPunct="1"/>
            <a:r>
              <a:rPr lang="en-US" altLang="en-US" sz="1800" dirty="0">
                <a:solidFill>
                  <a:schemeClr val="tx1"/>
                </a:solidFill>
                <a:latin typeface="Lucida Grande" charset="0"/>
                <a:ea typeface="Lucida Grande" charset="0"/>
                <a:cs typeface="Lucida Grande" charset="0"/>
                <a:sym typeface="Lucida Grande" charset="0"/>
              </a:rPr>
              <a:t> </a:t>
            </a:r>
            <a:r>
              <a:rPr lang="en-US" altLang="en-US" sz="1800" dirty="0" smtClean="0">
                <a:solidFill>
                  <a:schemeClr val="tx1"/>
                </a:solidFill>
                <a:latin typeface="Lucida Grande" charset="0"/>
                <a:ea typeface="Lucida Grande" charset="0"/>
                <a:cs typeface="Lucida Grande" charset="0"/>
                <a:sym typeface="Lucida Grande" charset="0"/>
              </a:rPr>
              <a:t>    learning</a:t>
            </a:r>
            <a:r>
              <a:rPr lang="en-US" altLang="en-US" sz="1800" dirty="0">
                <a:solidFill>
                  <a:schemeClr val="tx1"/>
                </a:solidFill>
                <a:latin typeface="Lucida Grande" charset="0"/>
                <a:ea typeface="Lucida Grande" charset="0"/>
                <a:cs typeface="Lucida Grande" charset="0"/>
                <a:sym typeface="Lucida Grande" charset="0"/>
              </a:rPr>
              <a:t>?</a:t>
            </a:r>
          </a:p>
          <a:p>
            <a:pPr algn="just" eaLnBrk="1" hangingPunct="1"/>
            <a:endParaRPr lang="en-US" altLang="en-US" sz="1800" dirty="0">
              <a:solidFill>
                <a:schemeClr val="tx1"/>
              </a:solidFill>
              <a:latin typeface="Lucida Grande" charset="0"/>
              <a:ea typeface="Lucida Grande" charset="0"/>
              <a:cs typeface="Lucida Grande" charset="0"/>
              <a:sym typeface="Lucida Grande" charset="0"/>
            </a:endParaRPr>
          </a:p>
          <a:p>
            <a:pPr algn="just" eaLnBrk="1" hangingPunct="1"/>
            <a:r>
              <a:rPr lang="en-US" altLang="en-US" sz="1800" dirty="0">
                <a:solidFill>
                  <a:schemeClr val="tx1"/>
                </a:solidFill>
                <a:latin typeface="Lucida Grande" charset="0"/>
                <a:ea typeface="Lucida Grande" charset="0"/>
                <a:cs typeface="Lucida Grande" charset="0"/>
                <a:sym typeface="Lucida Grande" charset="0"/>
              </a:rPr>
              <a:t>3. </a:t>
            </a:r>
            <a:r>
              <a:rPr lang="en-US" altLang="en-US" sz="1800" dirty="0" smtClean="0">
                <a:solidFill>
                  <a:schemeClr val="tx1"/>
                </a:solidFill>
                <a:latin typeface="Lucida Grande" charset="0"/>
                <a:ea typeface="Lucida Grande" charset="0"/>
                <a:cs typeface="Lucida Grande" charset="0"/>
                <a:sym typeface="Lucida Grande" charset="0"/>
              </a:rPr>
              <a:t> Are </a:t>
            </a:r>
            <a:r>
              <a:rPr lang="en-US" altLang="en-US" sz="1800" dirty="0">
                <a:solidFill>
                  <a:schemeClr val="tx1"/>
                </a:solidFill>
                <a:latin typeface="Lucida Grande" charset="0"/>
                <a:ea typeface="Lucida Grande" charset="0"/>
                <a:cs typeface="Lucida Grande" charset="0"/>
                <a:sym typeface="Lucida Grande" charset="0"/>
              </a:rPr>
              <a:t>there any family challenges that the teacher should know </a:t>
            </a:r>
            <a:r>
              <a:rPr lang="en-US" altLang="en-US" sz="1800" dirty="0" smtClean="0">
                <a:solidFill>
                  <a:schemeClr val="tx1"/>
                </a:solidFill>
                <a:latin typeface="Lucida Grande" charset="0"/>
                <a:ea typeface="Lucida Grande" charset="0"/>
                <a:cs typeface="Lucida Grande" charset="0"/>
                <a:sym typeface="Lucida Grande" charset="0"/>
              </a:rPr>
              <a:t>  </a:t>
            </a:r>
          </a:p>
          <a:p>
            <a:pPr algn="just" eaLnBrk="1" hangingPunct="1"/>
            <a:r>
              <a:rPr lang="en-US" altLang="en-US" sz="1800" dirty="0">
                <a:solidFill>
                  <a:schemeClr val="tx1"/>
                </a:solidFill>
                <a:latin typeface="Lucida Grande" charset="0"/>
                <a:ea typeface="Lucida Grande" charset="0"/>
                <a:cs typeface="Lucida Grande" charset="0"/>
                <a:sym typeface="Lucida Grande" charset="0"/>
              </a:rPr>
              <a:t> </a:t>
            </a:r>
            <a:r>
              <a:rPr lang="en-US" altLang="en-US" sz="1800" dirty="0" smtClean="0">
                <a:solidFill>
                  <a:schemeClr val="tx1"/>
                </a:solidFill>
                <a:latin typeface="Lucida Grande" charset="0"/>
                <a:ea typeface="Lucida Grande" charset="0"/>
                <a:cs typeface="Lucida Grande" charset="0"/>
                <a:sym typeface="Lucida Grande" charset="0"/>
              </a:rPr>
              <a:t>    about</a:t>
            </a:r>
            <a:r>
              <a:rPr lang="en-US" altLang="en-US" sz="1800" dirty="0">
                <a:solidFill>
                  <a:schemeClr val="tx1"/>
                </a:solidFill>
                <a:latin typeface="Lucida Grande" charset="0"/>
                <a:ea typeface="Lucida Grande" charset="0"/>
                <a:cs typeface="Lucida Grande" charset="0"/>
                <a:sym typeface="Lucida Grande" charset="0"/>
              </a:rPr>
              <a:t>? (Moving, new baby, illness, etc.)</a:t>
            </a:r>
          </a:p>
        </p:txBody>
      </p:sp>
      <p:pic>
        <p:nvPicPr>
          <p:cNvPr id="922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0113" y="4457700"/>
            <a:ext cx="157797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p:cNvSpPr>
          <p:nvPr/>
        </p:nvSpPr>
        <p:spPr bwMode="auto">
          <a:xfrm>
            <a:off x="1054100" y="590550"/>
            <a:ext cx="60960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marL="342900"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defRPr/>
            </a:pPr>
            <a:r>
              <a:rPr lang="en-US" altLang="en-US" sz="3200" b="1" dirty="0" smtClean="0">
                <a:solidFill>
                  <a:schemeClr val="accent6">
                    <a:lumMod val="50000"/>
                  </a:schemeClr>
                </a:solidFill>
                <a:latin typeface="+mj-lt"/>
                <a:ea typeface="Lucida Grande" charset="0"/>
                <a:cs typeface="Lucida Grande" charset="0"/>
                <a:sym typeface="Lucida Grande" charset="0"/>
              </a:rPr>
              <a:t>Write Down Your Questions</a:t>
            </a:r>
          </a:p>
          <a:p>
            <a:pPr eaLnBrk="1" hangingPunct="1">
              <a:defRPr/>
            </a:pPr>
            <a:endParaRPr lang="en-US" altLang="en-US" sz="1800" dirty="0" smtClean="0">
              <a:solidFill>
                <a:schemeClr val="tx1"/>
              </a:solidFill>
              <a:latin typeface="Lucida Grande" charset="0"/>
              <a:ea typeface="Lucida Grande" charset="0"/>
              <a:cs typeface="Lucida Grande" charset="0"/>
              <a:sym typeface="Lucida Grande" charset="0"/>
            </a:endParaRPr>
          </a:p>
        </p:txBody>
      </p:sp>
      <p:sp>
        <p:nvSpPr>
          <p:cNvPr id="10243" name="Rectangle 4"/>
          <p:cNvSpPr>
            <a:spLocks/>
          </p:cNvSpPr>
          <p:nvPr/>
        </p:nvSpPr>
        <p:spPr bwMode="auto">
          <a:xfrm>
            <a:off x="1016000" y="1676400"/>
            <a:ext cx="6654800" cy="4229100"/>
          </a:xfrm>
          <a:prstGeom prst="rect">
            <a:avLst/>
          </a:prstGeom>
          <a:blipFill dpi="0" rotWithShape="1">
            <a:blip r:embed="rId3"/>
            <a:srcRect/>
            <a:tile tx="0" ty="0" sx="100000" sy="100000" flip="none" algn="tl"/>
          </a:blipFill>
          <a:ln w="6350">
            <a:solidFill>
              <a:schemeClr val="tx1"/>
            </a:solidFill>
            <a:miter lim="800000"/>
            <a:headEnd/>
            <a:tailEnd/>
          </a:ln>
        </p:spPr>
        <p:txBody>
          <a:bodyPr lIns="0" tIns="0" rIns="0" bIns="0"/>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altLang="en-US" sz="1600" b="1" dirty="0">
              <a:solidFill>
                <a:schemeClr val="tx1"/>
              </a:solidFill>
              <a:latin typeface="Lucida Grande" charset="0"/>
              <a:ea typeface="Lucida Grande" charset="0"/>
              <a:cs typeface="Lucida Grande" charset="0"/>
              <a:sym typeface="Lucida Grande" charset="0"/>
            </a:endParaRPr>
          </a:p>
          <a:p>
            <a:pPr eaLnBrk="1" hangingPunct="1"/>
            <a:r>
              <a:rPr lang="en-US" altLang="en-US" sz="1600" b="1" dirty="0">
                <a:solidFill>
                  <a:schemeClr val="tx1"/>
                </a:solidFill>
                <a:latin typeface="Lucida Grande" charset="0"/>
                <a:ea typeface="Lucida Grande" charset="0"/>
                <a:cs typeface="Lucida Grande" charset="0"/>
                <a:sym typeface="Lucida Grande" charset="0"/>
              </a:rPr>
              <a:t>SAMPLE QUESTIONS</a:t>
            </a:r>
          </a:p>
          <a:p>
            <a:pPr algn="just" eaLnBrk="1" hangingPunct="1"/>
            <a:endParaRPr lang="en-US" altLang="en-US" sz="1600" i="1" dirty="0">
              <a:solidFill>
                <a:schemeClr val="tx1"/>
              </a:solidFill>
              <a:latin typeface="Lucida Grande" charset="0"/>
              <a:ea typeface="Lucida Grande" charset="0"/>
              <a:cs typeface="Lucida Grande" charset="0"/>
              <a:sym typeface="Lucida Grande" charset="0"/>
            </a:endParaRPr>
          </a:p>
          <a:p>
            <a:pPr lvl="1" algn="just" eaLnBrk="1" hangingPunct="1"/>
            <a:r>
              <a:rPr lang="en-US" altLang="en-US" sz="1600" i="1" dirty="0">
                <a:solidFill>
                  <a:schemeClr val="tx1"/>
                </a:solidFill>
                <a:latin typeface="Lucida Grande" charset="0"/>
                <a:ea typeface="Lucida Grande" charset="0"/>
                <a:cs typeface="Lucida Grande" charset="0"/>
                <a:sym typeface="Lucida Grande" charset="0"/>
              </a:rPr>
              <a:t>1. Is my child performing at grade level?</a:t>
            </a:r>
          </a:p>
          <a:p>
            <a:pPr lvl="1" algn="just" eaLnBrk="1" hangingPunct="1"/>
            <a:endParaRPr lang="en-US" altLang="en-US" sz="1600" i="1" dirty="0">
              <a:solidFill>
                <a:schemeClr val="tx1"/>
              </a:solidFill>
              <a:latin typeface="Lucida Grande" charset="0"/>
              <a:ea typeface="Lucida Grande" charset="0"/>
              <a:cs typeface="Lucida Grande" charset="0"/>
              <a:sym typeface="Lucida Grande" charset="0"/>
            </a:endParaRPr>
          </a:p>
          <a:p>
            <a:pPr lvl="1" algn="just" eaLnBrk="1" hangingPunct="1"/>
            <a:r>
              <a:rPr lang="en-US" altLang="en-US" sz="1600" i="1" dirty="0">
                <a:solidFill>
                  <a:schemeClr val="tx1"/>
                </a:solidFill>
                <a:latin typeface="Lucida Grande" charset="0"/>
                <a:ea typeface="Lucida Grande" charset="0"/>
                <a:cs typeface="Lucida Grande" charset="0"/>
                <a:sym typeface="Lucida Grande" charset="0"/>
              </a:rPr>
              <a:t>2</a:t>
            </a:r>
            <a:r>
              <a:rPr lang="en-US" altLang="en-US" sz="1600" i="1" dirty="0" smtClean="0">
                <a:solidFill>
                  <a:schemeClr val="tx1"/>
                </a:solidFill>
                <a:latin typeface="Lucida Grande" charset="0"/>
                <a:ea typeface="Lucida Grande" charset="0"/>
                <a:cs typeface="Lucida Grande" charset="0"/>
                <a:sym typeface="Lucida Grande" charset="0"/>
              </a:rPr>
              <a:t>.  How is my child progressing in learning English?  </a:t>
            </a:r>
          </a:p>
          <a:p>
            <a:pPr lvl="1" algn="just" eaLnBrk="1" hangingPunct="1"/>
            <a:endParaRPr lang="en-US" altLang="en-US" sz="1600" i="1" dirty="0">
              <a:solidFill>
                <a:schemeClr val="tx1"/>
              </a:solidFill>
              <a:latin typeface="Lucida Grande" charset="0"/>
              <a:ea typeface="Lucida Grande" charset="0"/>
              <a:cs typeface="Lucida Grande" charset="0"/>
              <a:sym typeface="Lucida Grande" charset="0"/>
            </a:endParaRPr>
          </a:p>
          <a:p>
            <a:pPr lvl="1" algn="just" eaLnBrk="1" hangingPunct="1"/>
            <a:r>
              <a:rPr lang="en-US" altLang="en-US" sz="1600" i="1" dirty="0">
                <a:solidFill>
                  <a:schemeClr val="tx1"/>
                </a:solidFill>
                <a:latin typeface="Lucida Grande" charset="0"/>
                <a:ea typeface="Lucida Grande" charset="0"/>
                <a:cs typeface="Lucida Grande" charset="0"/>
                <a:sym typeface="Lucida Grande" charset="0"/>
              </a:rPr>
              <a:t>3. What are my child’s strengths? In what areas could s/he improve?</a:t>
            </a:r>
          </a:p>
          <a:p>
            <a:pPr lvl="1" algn="just" eaLnBrk="1" hangingPunct="1"/>
            <a:endParaRPr lang="en-US" altLang="en-US" sz="1600" i="1" dirty="0">
              <a:solidFill>
                <a:schemeClr val="tx1"/>
              </a:solidFill>
              <a:latin typeface="Lucida Grande" charset="0"/>
              <a:ea typeface="Lucida Grande" charset="0"/>
              <a:cs typeface="Lucida Grande" charset="0"/>
              <a:sym typeface="Lucida Grande" charset="0"/>
            </a:endParaRPr>
          </a:p>
          <a:p>
            <a:pPr lvl="1" algn="just" eaLnBrk="1" hangingPunct="1"/>
            <a:r>
              <a:rPr lang="en-US" altLang="en-US" sz="1600" i="1" dirty="0">
                <a:solidFill>
                  <a:schemeClr val="tx1"/>
                </a:solidFill>
                <a:latin typeface="Lucida Grande" charset="0"/>
                <a:ea typeface="Lucida Grande" charset="0"/>
                <a:cs typeface="Lucida Grande" charset="0"/>
                <a:sym typeface="Lucida Grande" charset="0"/>
              </a:rPr>
              <a:t>4. </a:t>
            </a:r>
            <a:r>
              <a:rPr lang="en-US" altLang="en-US" sz="1600" i="1" dirty="0" smtClean="0">
                <a:solidFill>
                  <a:schemeClr val="tx1"/>
                </a:solidFill>
                <a:latin typeface="Lucida Grande" charset="0"/>
                <a:ea typeface="Lucida Grande" charset="0"/>
                <a:cs typeface="Lucida Grande" charset="0"/>
                <a:sym typeface="Lucida Grande" charset="0"/>
              </a:rPr>
              <a:t>How </a:t>
            </a:r>
            <a:r>
              <a:rPr lang="en-US" altLang="en-US" sz="1600" i="1" dirty="0">
                <a:solidFill>
                  <a:schemeClr val="tx1"/>
                </a:solidFill>
                <a:latin typeface="Lucida Grande" charset="0"/>
                <a:ea typeface="Lucida Grande" charset="0"/>
                <a:cs typeface="Lucida Grande" charset="0"/>
                <a:sym typeface="Lucida Grande" charset="0"/>
              </a:rPr>
              <a:t>is my child doing socially?</a:t>
            </a:r>
          </a:p>
          <a:p>
            <a:pPr lvl="1" algn="just" eaLnBrk="1" hangingPunct="1"/>
            <a:endParaRPr lang="en-US" altLang="en-US" sz="1600" i="1" dirty="0">
              <a:solidFill>
                <a:schemeClr val="tx1"/>
              </a:solidFill>
              <a:latin typeface="Lucida Grande" charset="0"/>
              <a:ea typeface="Lucida Grande" charset="0"/>
              <a:cs typeface="Lucida Grande" charset="0"/>
              <a:sym typeface="Lucida Grande" charset="0"/>
            </a:endParaRPr>
          </a:p>
          <a:p>
            <a:pPr lvl="1" algn="just" eaLnBrk="1" hangingPunct="1"/>
            <a:r>
              <a:rPr lang="en-US" altLang="en-US" sz="1600" i="1" dirty="0">
                <a:solidFill>
                  <a:schemeClr val="tx1"/>
                </a:solidFill>
                <a:latin typeface="Lucida Grande" charset="0"/>
                <a:ea typeface="Lucida Grande" charset="0"/>
                <a:cs typeface="Lucida Grande" charset="0"/>
                <a:sym typeface="Lucida Grande" charset="0"/>
              </a:rPr>
              <a:t>5. </a:t>
            </a:r>
            <a:r>
              <a:rPr lang="en-US" altLang="en-US" sz="1600" i="1" dirty="0" smtClean="0">
                <a:solidFill>
                  <a:schemeClr val="tx1"/>
                </a:solidFill>
                <a:latin typeface="Lucida Grande" charset="0"/>
                <a:ea typeface="Lucida Grande" charset="0"/>
                <a:cs typeface="Lucida Grande" charset="0"/>
                <a:sym typeface="Lucida Grande" charset="0"/>
              </a:rPr>
              <a:t>How does my child behave in class?  </a:t>
            </a:r>
          </a:p>
          <a:p>
            <a:pPr lvl="1" algn="just" eaLnBrk="1" hangingPunct="1"/>
            <a:endParaRPr lang="en-US" altLang="en-US" sz="1600" i="1" dirty="0">
              <a:solidFill>
                <a:schemeClr val="tx1"/>
              </a:solidFill>
              <a:latin typeface="Lucida Grande" charset="0"/>
              <a:ea typeface="Lucida Grande" charset="0"/>
              <a:cs typeface="Lucida Grande" charset="0"/>
              <a:sym typeface="Lucida Grande" charset="0"/>
            </a:endParaRPr>
          </a:p>
          <a:p>
            <a:pPr lvl="1" algn="just" eaLnBrk="1" hangingPunct="1"/>
            <a:r>
              <a:rPr lang="en-US" altLang="en-US" sz="1600" i="1" dirty="0" smtClean="0">
                <a:solidFill>
                  <a:schemeClr val="tx1"/>
                </a:solidFill>
                <a:latin typeface="Lucida Grande" charset="0"/>
                <a:ea typeface="Lucida Grande" charset="0"/>
                <a:cs typeface="Lucida Grande" charset="0"/>
                <a:sym typeface="Lucida Grande" charset="0"/>
              </a:rPr>
              <a:t>6. What </a:t>
            </a:r>
            <a:r>
              <a:rPr lang="en-US" altLang="en-US" sz="1600" i="1" dirty="0">
                <a:solidFill>
                  <a:schemeClr val="tx1"/>
                </a:solidFill>
                <a:latin typeface="Lucida Grande" charset="0"/>
                <a:ea typeface="Lucida Grande" charset="0"/>
                <a:cs typeface="Lucida Grande" charset="0"/>
                <a:sym typeface="Lucida Grande" charset="0"/>
              </a:rPr>
              <a:t>can I do to help my child? </a:t>
            </a:r>
          </a:p>
          <a:p>
            <a:pPr lvl="1" algn="just" eaLnBrk="1" hangingPunct="1"/>
            <a:endParaRPr lang="en-US" altLang="en-US" sz="1600" i="1" dirty="0">
              <a:solidFill>
                <a:schemeClr val="tx1"/>
              </a:solidFill>
              <a:latin typeface="Lucida Grande" charset="0"/>
              <a:ea typeface="Lucida Grande" charset="0"/>
              <a:cs typeface="Lucida Grande" charset="0"/>
              <a:sym typeface="Lucida Grande" charset="0"/>
            </a:endParaRPr>
          </a:p>
          <a:p>
            <a:pPr lvl="1" algn="just" eaLnBrk="1" hangingPunct="1"/>
            <a:r>
              <a:rPr lang="en-US" altLang="en-US" sz="1600" i="1" dirty="0">
                <a:solidFill>
                  <a:schemeClr val="tx1"/>
                </a:solidFill>
                <a:latin typeface="Lucida Grande" charset="0"/>
                <a:ea typeface="Lucida Grande" charset="0"/>
                <a:cs typeface="Lucida Grande" charset="0"/>
                <a:sym typeface="Lucida Grande" charset="0"/>
              </a:rPr>
              <a:t>7. How can I help support your work in the classroom?</a:t>
            </a:r>
          </a:p>
          <a:p>
            <a:pPr algn="just" eaLnBrk="1" hangingPunct="1"/>
            <a:endParaRPr lang="en-US" altLang="en-US" sz="1400" dirty="0">
              <a:solidFill>
                <a:schemeClr val="tx1"/>
              </a:solidFill>
              <a:latin typeface="Lucida Grande" charset="0"/>
              <a:ea typeface="Lucida Grande" charset="0"/>
              <a:cs typeface="Lucida Grande" charset="0"/>
              <a:sym typeface="Lucida Grande" charset="0"/>
            </a:endParaRPr>
          </a:p>
        </p:txBody>
      </p:sp>
      <p:pic>
        <p:nvPicPr>
          <p:cNvPr id="10244" name="Picture 4" descr="C:\Users\cathy-morrison\AppData\Local\Microsoft\Windows\Temporary Internet Files\Content.IE5\J51G0NAQ\MC900433868[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13425" y="9906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810</TotalTime>
  <Pages>0</Pages>
  <Words>1809</Words>
  <Characters>0</Characters>
  <Application>Microsoft Office PowerPoint</Application>
  <PresentationFormat>On-screen Show (4:3)</PresentationFormat>
  <Lines>0</Lines>
  <Paragraphs>205</Paragraphs>
  <Slides>13</Slides>
  <Notes>13</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Arial Bold</vt:lpstr>
      <vt:lpstr>Baskerville Old Face</vt:lpstr>
      <vt:lpstr>Calibri</vt:lpstr>
      <vt:lpstr>Cambria</vt:lpstr>
      <vt:lpstr>Gill Sans</vt:lpstr>
      <vt:lpstr>Lucida Grande</vt:lpstr>
      <vt:lpstr>ヒラギノ角ゴ ProN W3</vt:lpstr>
      <vt:lpstr>Adjacency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SCUSD</dc:creator>
  <cp:lastModifiedBy>Debra Hetrick</cp:lastModifiedBy>
  <cp:revision>86</cp:revision>
  <cp:lastPrinted>2014-02-18T21:52:50Z</cp:lastPrinted>
  <dcterms:modified xsi:type="dcterms:W3CDTF">2019-02-08T19:59:17Z</dcterms:modified>
</cp:coreProperties>
</file>