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829800" cy="7315200"/>
  <p:notesSz cx="6950075" cy="9236075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ove Ya Like A Sister" panose="020B0604020202020204" charset="0"/>
      <p:regular r:id="rId36"/>
    </p:embeddedFont>
    <p:embeddedFont>
      <p:font typeface="Montserrat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dCiqP1GKfumHML1h3LRMzHI8R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26" y="96"/>
      </p:cViewPr>
      <p:guideLst>
        <p:guide orient="horz" pos="2304"/>
        <p:guide pos="3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4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9" y="4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532cd9396_0_190:notes"/>
          <p:cNvSpPr txBox="1">
            <a:spLocks noGrp="1"/>
          </p:cNvSpPr>
          <p:nvPr>
            <p:ph type="body" idx="1"/>
          </p:nvPr>
        </p:nvSpPr>
        <p:spPr>
          <a:xfrm>
            <a:off x="695007" y="4444861"/>
            <a:ext cx="5560200" cy="3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50" rIns="92550" bIns="462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400" b="1">
                <a:latin typeface="Avenir"/>
                <a:ea typeface="Avenir"/>
                <a:cs typeface="Avenir"/>
                <a:sym typeface="Avenir"/>
              </a:rPr>
              <a:t>Maria</a:t>
            </a:r>
            <a:endParaRPr sz="1400" b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Introduce our new coordinators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Introduce the DELAC leadership team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Welcoming remarks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4" name="Google Shape;174;g16532cd939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9538" y="1154113"/>
            <a:ext cx="419100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6532cd939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9538" y="1154113"/>
            <a:ext cx="419100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16532cd9396_0_582:notes"/>
          <p:cNvSpPr txBox="1">
            <a:spLocks noGrp="1"/>
          </p:cNvSpPr>
          <p:nvPr>
            <p:ph type="body" idx="1"/>
          </p:nvPr>
        </p:nvSpPr>
        <p:spPr>
          <a:xfrm>
            <a:off x="695007" y="4444861"/>
            <a:ext cx="5560200" cy="3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50" rIns="92550" bIns="462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Maria</a:t>
            </a:r>
            <a:endParaRPr/>
          </a:p>
        </p:txBody>
      </p:sp>
      <p:sp>
        <p:nvSpPr>
          <p:cNvPr id="257" name="Google Shape;257;g16532cd9396_0_582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7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50" rIns="92550" bIns="462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6717a639dd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16717a639dd_0_225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Maria/Olga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Servicios para adultos: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Escuela para adultos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Clases para aprender Inglés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Participación de padres en las escuelas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La ley Every Student Succeeds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Preparación para la universidad/colegio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/>
              <a:t>Sistema de calificación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/>
              <a:t>Programa avanzada (honores, colocación avanzada, bachillerato internacional)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/>
              <a:t>Asesoramiento académico (tutoría, intervención, horarios)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/>
              <a:t>Desafío de idiomas del mundo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16717a639dd_0_225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8710ed05e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8710ed05e8_0_21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Polizas de Educación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/>
              <a:t>Sistema de calificación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/>
              <a:t>Aprendizaje Socio emocional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/>
              <a:t>Evaluaciones de estudiantes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/>
              <a:t>Comité Asesor de Estudiantes de Inglés (ELAC)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/>
              <a:t>Seguridad Escolar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Programas multilingues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8710ed05e8_0_21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8710ed05e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8710ed05e8_0_6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18710ed05e8_0_6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6f36b16b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96f36b16be_0_47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Maria</a:t>
            </a:r>
            <a:endParaRPr/>
          </a:p>
        </p:txBody>
      </p:sp>
      <p:sp>
        <p:nvSpPr>
          <p:cNvPr id="284" name="Google Shape;284;g96f36b16be_0_47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7d876fc33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17d876fc33a_0_11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Vitalina</a:t>
            </a:r>
            <a:endParaRPr/>
          </a:p>
        </p:txBody>
      </p:sp>
      <p:sp>
        <p:nvSpPr>
          <p:cNvPr id="292" name="Google Shape;292;g17d876fc33a_0_11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7d876fc33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17d876fc33a_0_17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Vitalina</a:t>
            </a:r>
            <a:endParaRPr/>
          </a:p>
        </p:txBody>
      </p:sp>
      <p:sp>
        <p:nvSpPr>
          <p:cNvPr id="298" name="Google Shape;298;g17d876fc33a_0_17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6717a639dd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16717a639dd_0_233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Maria</a:t>
            </a:r>
            <a:endParaRPr/>
          </a:p>
        </p:txBody>
      </p:sp>
      <p:sp>
        <p:nvSpPr>
          <p:cNvPr id="304" name="Google Shape;304;g16717a639dd_0_233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6717a639d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16717a639dd_0_240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Maria</a:t>
            </a:r>
            <a:endParaRPr/>
          </a:p>
        </p:txBody>
      </p:sp>
      <p:sp>
        <p:nvSpPr>
          <p:cNvPr id="313" name="Google Shape;313;g16717a639dd_0_240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6e80efee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545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f6e80efeee_0_4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Maria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7d876fc33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7d876fc33a_0_25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Flor</a:t>
            </a:r>
            <a:endParaRPr/>
          </a:p>
        </p:txBody>
      </p:sp>
      <p:sp>
        <p:nvSpPr>
          <p:cNvPr id="192" name="Google Shape;192;g17d876fc33a_0_25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9612af5a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9612af5a5c_0_0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19612af5a5c_0_0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40b5f4f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c40b5f4f4f_0_0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Vitalina–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Participants type their name, last name and name of the school they are representing.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For example, I am Olga Simms, Bowling Green Chacon Elementary.</a:t>
            </a:r>
            <a:endParaRPr/>
          </a:p>
        </p:txBody>
      </p:sp>
      <p:sp>
        <p:nvSpPr>
          <p:cNvPr id="200" name="Google Shape;200;gc40b5f4f4f_0_0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8710ed05e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8710ed05e8_0_12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Vitalina</a:t>
            </a:r>
            <a:endParaRPr/>
          </a:p>
        </p:txBody>
      </p:sp>
      <p:sp>
        <p:nvSpPr>
          <p:cNvPr id="207" name="Google Shape;207;g18710ed05e8_0_12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Flor</a:t>
            </a:r>
            <a:endParaRPr/>
          </a:p>
        </p:txBody>
      </p:sp>
      <p:sp>
        <p:nvSpPr>
          <p:cNvPr id="213" name="Google Shape;2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7d876fc33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17d876fc33a_0_4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Vlasti</a:t>
            </a:r>
            <a:endParaRPr/>
          </a:p>
        </p:txBody>
      </p:sp>
      <p:sp>
        <p:nvSpPr>
          <p:cNvPr id="224" name="Google Shape;224;g17d876fc33a_0_4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1a0b2ac7f_0_9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Flor</a:t>
            </a:r>
            <a:endParaRPr/>
          </a:p>
        </p:txBody>
      </p:sp>
      <p:sp>
        <p:nvSpPr>
          <p:cNvPr id="233" name="Google Shape;233;g91a0b2ac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6717a639d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16717a639dd_0_139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Flor</a:t>
            </a:r>
            <a:endParaRPr/>
          </a:p>
        </p:txBody>
      </p:sp>
      <p:sp>
        <p:nvSpPr>
          <p:cNvPr id="243" name="Google Shape;243;g16717a639dd_0_139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6b206f8a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16b206f8a65_0_0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Vitalina</a:t>
            </a:r>
            <a:endParaRPr/>
          </a:p>
        </p:txBody>
      </p:sp>
      <p:sp>
        <p:nvSpPr>
          <p:cNvPr id="250" name="Google Shape;250;g16b206f8a65_0_0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16532cd9396_0_319"/>
          <p:cNvPicPr preferRelativeResize="0"/>
          <p:nvPr/>
        </p:nvPicPr>
        <p:blipFill rotWithShape="1">
          <a:blip r:embed="rId2">
            <a:alphaModFix/>
          </a:blip>
          <a:srcRect l="11808" t="17839" b="7672"/>
          <a:stretch/>
        </p:blipFill>
        <p:spPr>
          <a:xfrm>
            <a:off x="0" y="0"/>
            <a:ext cx="9829801" cy="7315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16532cd9396_0_319"/>
          <p:cNvSpPr/>
          <p:nvPr/>
        </p:nvSpPr>
        <p:spPr>
          <a:xfrm>
            <a:off x="0" y="0"/>
            <a:ext cx="9829800" cy="7315200"/>
          </a:xfrm>
          <a:prstGeom prst="rect">
            <a:avLst/>
          </a:prstGeom>
          <a:solidFill>
            <a:srgbClr val="94BC5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g16532cd9396_0_319"/>
          <p:cNvGrpSpPr/>
          <p:nvPr/>
        </p:nvGrpSpPr>
        <p:grpSpPr>
          <a:xfrm>
            <a:off x="-222" y="7052335"/>
            <a:ext cx="9829933" cy="262789"/>
            <a:chOff x="7711087" y="-917899"/>
            <a:chExt cx="4020916" cy="347100"/>
          </a:xfrm>
        </p:grpSpPr>
        <p:sp>
          <p:nvSpPr>
            <p:cNvPr id="17" name="Google Shape;17;g16532cd9396_0_319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g16532cd9396_0_319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6532cd9396_0_139"/>
          <p:cNvSpPr/>
          <p:nvPr/>
        </p:nvSpPr>
        <p:spPr>
          <a:xfrm>
            <a:off x="4914900" y="-178"/>
            <a:ext cx="49149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16532cd9396_0_139"/>
          <p:cNvSpPr txBox="1">
            <a:spLocks noGrp="1"/>
          </p:cNvSpPr>
          <p:nvPr>
            <p:ph type="title"/>
          </p:nvPr>
        </p:nvSpPr>
        <p:spPr>
          <a:xfrm>
            <a:off x="285413" y="1753849"/>
            <a:ext cx="43485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0" name="Google Shape;50;g16532cd9396_0_139"/>
          <p:cNvSpPr txBox="1">
            <a:spLocks noGrp="1"/>
          </p:cNvSpPr>
          <p:nvPr>
            <p:ph type="subTitle" idx="1"/>
          </p:nvPr>
        </p:nvSpPr>
        <p:spPr>
          <a:xfrm>
            <a:off x="285413" y="3986596"/>
            <a:ext cx="43485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" name="Google Shape;51;g16532cd9396_0_139"/>
          <p:cNvSpPr txBox="1">
            <a:spLocks noGrp="1"/>
          </p:cNvSpPr>
          <p:nvPr>
            <p:ph type="body" idx="2"/>
          </p:nvPr>
        </p:nvSpPr>
        <p:spPr>
          <a:xfrm>
            <a:off x="5309963" y="1029796"/>
            <a:ext cx="4124700" cy="52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g16532cd9396_0_139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6532cd9396_0_145"/>
          <p:cNvSpPr txBox="1">
            <a:spLocks noGrp="1"/>
          </p:cNvSpPr>
          <p:nvPr>
            <p:ph type="body" idx="1"/>
          </p:nvPr>
        </p:nvSpPr>
        <p:spPr>
          <a:xfrm>
            <a:off x="335078" y="6016818"/>
            <a:ext cx="64488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g16532cd9396_0_145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6532cd9396_0_148"/>
          <p:cNvSpPr txBox="1">
            <a:spLocks noGrp="1"/>
          </p:cNvSpPr>
          <p:nvPr>
            <p:ph type="title" hasCustomPrompt="1"/>
          </p:nvPr>
        </p:nvSpPr>
        <p:spPr>
          <a:xfrm>
            <a:off x="335078" y="1573156"/>
            <a:ext cx="9159600" cy="2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9pPr>
          </a:lstStyle>
          <a:p>
            <a:r>
              <a:t>xx%</a:t>
            </a:r>
          </a:p>
        </p:txBody>
      </p:sp>
      <p:sp>
        <p:nvSpPr>
          <p:cNvPr id="58" name="Google Shape;58;g16532cd9396_0_148"/>
          <p:cNvSpPr txBox="1">
            <a:spLocks noGrp="1"/>
          </p:cNvSpPr>
          <p:nvPr>
            <p:ph type="body" idx="1"/>
          </p:nvPr>
        </p:nvSpPr>
        <p:spPr>
          <a:xfrm>
            <a:off x="335078" y="4483164"/>
            <a:ext cx="9159600" cy="18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marL="457200" lvl="0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g16532cd9396_0_148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6532cd9396_0_603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86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16532cd9396_0_603"/>
          <p:cNvSpPr txBox="1">
            <a:spLocks noGrp="1"/>
          </p:cNvSpPr>
          <p:nvPr>
            <p:ph type="body" idx="1"/>
          </p:nvPr>
        </p:nvSpPr>
        <p:spPr>
          <a:xfrm>
            <a:off x="335078" y="1639075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g16532cd9396_0_603"/>
          <p:cNvSpPr txBox="1">
            <a:spLocks noGrp="1"/>
          </p:cNvSpPr>
          <p:nvPr>
            <p:ph type="sldNum" idx="12"/>
          </p:nvPr>
        </p:nvSpPr>
        <p:spPr>
          <a:xfrm>
            <a:off x="9154001" y="6366570"/>
            <a:ext cx="6759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g16532cd9396_0_603"/>
          <p:cNvGrpSpPr/>
          <p:nvPr/>
        </p:nvGrpSpPr>
        <p:grpSpPr>
          <a:xfrm>
            <a:off x="-120" y="5921725"/>
            <a:ext cx="9830588" cy="1393620"/>
            <a:chOff x="-150" y="5563017"/>
            <a:chExt cx="12192221" cy="1306478"/>
          </a:xfrm>
        </p:grpSpPr>
        <p:grpSp>
          <p:nvGrpSpPr>
            <p:cNvPr id="68" name="Google Shape;68;g16532cd9396_0_603"/>
            <p:cNvGrpSpPr/>
            <p:nvPr/>
          </p:nvGrpSpPr>
          <p:grpSpPr>
            <a:xfrm>
              <a:off x="-150" y="6623123"/>
              <a:ext cx="12192221" cy="246372"/>
              <a:chOff x="7711087" y="-917899"/>
              <a:chExt cx="4020916" cy="347100"/>
            </a:xfrm>
          </p:grpSpPr>
          <p:sp>
            <p:nvSpPr>
              <p:cNvPr id="69" name="Google Shape;69;g16532cd9396_0_603"/>
              <p:cNvSpPr/>
              <p:nvPr/>
            </p:nvSpPr>
            <p:spPr>
              <a:xfrm>
                <a:off x="7711087" y="-917899"/>
                <a:ext cx="3159600" cy="347100"/>
              </a:xfrm>
              <a:prstGeom prst="rect">
                <a:avLst/>
              </a:prstGeom>
              <a:solidFill>
                <a:srgbClr val="DD5D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g16532cd9396_0_603"/>
              <p:cNvSpPr/>
              <p:nvPr/>
            </p:nvSpPr>
            <p:spPr>
              <a:xfrm>
                <a:off x="10863803" y="-917899"/>
                <a:ext cx="868200" cy="347100"/>
              </a:xfrm>
              <a:prstGeom prst="rect">
                <a:avLst/>
              </a:prstGeom>
              <a:solidFill>
                <a:srgbClr val="01AC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g16532cd9396_0_603"/>
            <p:cNvGrpSpPr/>
            <p:nvPr/>
          </p:nvGrpSpPr>
          <p:grpSpPr>
            <a:xfrm>
              <a:off x="9946156" y="5563017"/>
              <a:ext cx="1407644" cy="1060074"/>
              <a:chOff x="9946156" y="5551442"/>
              <a:chExt cx="1407644" cy="1060074"/>
            </a:xfrm>
          </p:grpSpPr>
          <p:pic>
            <p:nvPicPr>
              <p:cNvPr id="72" name="Google Shape;72;g16532cd9396_0_60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9946156" y="5551442"/>
                <a:ext cx="1325093" cy="106007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3" name="Google Shape;73;g16532cd9396_0_603"/>
              <p:cNvCxnSpPr/>
              <p:nvPr/>
            </p:nvCxnSpPr>
            <p:spPr>
              <a:xfrm>
                <a:off x="11353800" y="6140450"/>
                <a:ext cx="0" cy="234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D5D4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pic>
        <p:nvPicPr>
          <p:cNvPr id="74" name="Google Shape;74;g16532cd9396_0_6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2054" y="6023762"/>
            <a:ext cx="1865996" cy="76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322">
          <p15:clr>
            <a:srgbClr val="FBAE40"/>
          </p15:clr>
        </p15:guide>
        <p15:guide id="2" orient="horz" pos="1728">
          <p15:clr>
            <a:srgbClr val="FBAE40"/>
          </p15:clr>
        </p15:guide>
        <p15:guide id="3" orient="horz" pos="653">
          <p15:clr>
            <a:srgbClr val="FBAE40"/>
          </p15:clr>
        </p15:guide>
        <p15:guide id="4" pos="155">
          <p15:clr>
            <a:srgbClr val="FBAE40"/>
          </p15:clr>
        </p15:guide>
        <p15:guide id="5" pos="4489">
          <p15:clr>
            <a:srgbClr val="FBAE40"/>
          </p15:clr>
        </p15:guide>
        <p15:guide id="6" orient="horz" pos="3085">
          <p15:clr>
            <a:srgbClr val="FBAE40"/>
          </p15:clr>
        </p15:guide>
        <p15:guide id="7" orient="horz" pos="7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6532cd9396_0_615"/>
          <p:cNvSpPr txBox="1">
            <a:spLocks noGrp="1"/>
          </p:cNvSpPr>
          <p:nvPr>
            <p:ph type="title"/>
          </p:nvPr>
        </p:nvSpPr>
        <p:spPr>
          <a:xfrm>
            <a:off x="675799" y="372933"/>
            <a:ext cx="84783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g16532cd9396_0_615"/>
          <p:cNvGrpSpPr/>
          <p:nvPr/>
        </p:nvGrpSpPr>
        <p:grpSpPr>
          <a:xfrm>
            <a:off x="-222" y="7064681"/>
            <a:ext cx="9829933" cy="262789"/>
            <a:chOff x="7711087" y="-917899"/>
            <a:chExt cx="4020916" cy="347100"/>
          </a:xfrm>
        </p:grpSpPr>
        <p:sp>
          <p:nvSpPr>
            <p:cNvPr id="78" name="Google Shape;78;g16532cd9396_0_615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16532cd9396_0_615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g16532cd9396_0_615"/>
          <p:cNvGrpSpPr/>
          <p:nvPr/>
        </p:nvGrpSpPr>
        <p:grpSpPr>
          <a:xfrm>
            <a:off x="8019586" y="5934070"/>
            <a:ext cx="1134983" cy="1130781"/>
            <a:chOff x="9946156" y="5551442"/>
            <a:chExt cx="1407644" cy="1060074"/>
          </a:xfrm>
        </p:grpSpPr>
        <p:pic>
          <p:nvPicPr>
            <p:cNvPr id="81" name="Google Shape;81;g16532cd9396_0_6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946156" y="5551442"/>
              <a:ext cx="1325093" cy="10600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2" name="Google Shape;82;g16532cd9396_0_615"/>
            <p:cNvCxnSpPr/>
            <p:nvPr/>
          </p:nvCxnSpPr>
          <p:spPr>
            <a:xfrm>
              <a:off x="11353800" y="6140450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DD5D4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83" name="Google Shape;83;g16532cd9396_0_6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44" y="5994907"/>
            <a:ext cx="1904343" cy="776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16532cd9396_0_597"/>
          <p:cNvPicPr preferRelativeResize="0"/>
          <p:nvPr/>
        </p:nvPicPr>
        <p:blipFill rotWithShape="1">
          <a:blip r:embed="rId2">
            <a:alphaModFix/>
          </a:blip>
          <a:srcRect l="11808" t="17839" b="7672"/>
          <a:stretch/>
        </p:blipFill>
        <p:spPr>
          <a:xfrm>
            <a:off x="0" y="0"/>
            <a:ext cx="9829801" cy="731519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6532cd9396_0_597"/>
          <p:cNvSpPr/>
          <p:nvPr/>
        </p:nvSpPr>
        <p:spPr>
          <a:xfrm>
            <a:off x="0" y="0"/>
            <a:ext cx="9829800" cy="7315200"/>
          </a:xfrm>
          <a:prstGeom prst="rect">
            <a:avLst/>
          </a:prstGeom>
          <a:solidFill>
            <a:srgbClr val="94BC5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g16532cd9396_0_597"/>
          <p:cNvGrpSpPr/>
          <p:nvPr/>
        </p:nvGrpSpPr>
        <p:grpSpPr>
          <a:xfrm>
            <a:off x="-222" y="7052335"/>
            <a:ext cx="9829933" cy="262789"/>
            <a:chOff x="7711087" y="-917899"/>
            <a:chExt cx="4020916" cy="347100"/>
          </a:xfrm>
        </p:grpSpPr>
        <p:sp>
          <p:nvSpPr>
            <p:cNvPr id="88" name="Google Shape;88;g16532cd9396_0_597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g16532cd9396_0_597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6532cd9396_0_624"/>
          <p:cNvPicPr preferRelativeResize="0"/>
          <p:nvPr/>
        </p:nvPicPr>
        <p:blipFill rotWithShape="1">
          <a:blip r:embed="rId2">
            <a:alphaModFix/>
          </a:blip>
          <a:srcRect t="7769" b="7770"/>
          <a:stretch/>
        </p:blipFill>
        <p:spPr>
          <a:xfrm>
            <a:off x="-2" y="-1"/>
            <a:ext cx="9829797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6532cd9396_0_624"/>
          <p:cNvSpPr/>
          <p:nvPr/>
        </p:nvSpPr>
        <p:spPr>
          <a:xfrm>
            <a:off x="0" y="1"/>
            <a:ext cx="9829800" cy="7315200"/>
          </a:xfrm>
          <a:prstGeom prst="rect">
            <a:avLst/>
          </a:prstGeom>
          <a:solidFill>
            <a:srgbClr val="94BC5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g16532cd9396_0_624"/>
          <p:cNvGrpSpPr/>
          <p:nvPr/>
        </p:nvGrpSpPr>
        <p:grpSpPr>
          <a:xfrm>
            <a:off x="-222" y="7052335"/>
            <a:ext cx="9829933" cy="262789"/>
            <a:chOff x="7711087" y="-917899"/>
            <a:chExt cx="4020916" cy="347100"/>
          </a:xfrm>
        </p:grpSpPr>
        <p:sp>
          <p:nvSpPr>
            <p:cNvPr id="94" name="Google Shape;94;g16532cd9396_0_624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16532cd9396_0_624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532cd9396_0_630"/>
          <p:cNvSpPr txBox="1">
            <a:spLocks noGrp="1"/>
          </p:cNvSpPr>
          <p:nvPr>
            <p:ph type="title"/>
          </p:nvPr>
        </p:nvSpPr>
        <p:spPr>
          <a:xfrm>
            <a:off x="675799" y="372933"/>
            <a:ext cx="84783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6532cd9396_0_630"/>
          <p:cNvSpPr txBox="1">
            <a:spLocks noGrp="1"/>
          </p:cNvSpPr>
          <p:nvPr>
            <p:ph type="body" idx="1"/>
          </p:nvPr>
        </p:nvSpPr>
        <p:spPr>
          <a:xfrm>
            <a:off x="675799" y="1749910"/>
            <a:ext cx="8478300" cy="4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6532cd9396_0_630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16532cd9396_0_630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16532cd9396_0_630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532cd9396_0_636"/>
          <p:cNvSpPr txBox="1">
            <a:spLocks noGrp="1"/>
          </p:cNvSpPr>
          <p:nvPr>
            <p:ph type="title"/>
          </p:nvPr>
        </p:nvSpPr>
        <p:spPr>
          <a:xfrm>
            <a:off x="677079" y="389467"/>
            <a:ext cx="8478300" cy="14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6532cd9396_0_636"/>
          <p:cNvSpPr txBox="1">
            <a:spLocks noGrp="1"/>
          </p:cNvSpPr>
          <p:nvPr>
            <p:ph type="body" idx="1"/>
          </p:nvPr>
        </p:nvSpPr>
        <p:spPr>
          <a:xfrm>
            <a:off x="677079" y="1793241"/>
            <a:ext cx="41586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g16532cd9396_0_636"/>
          <p:cNvSpPr txBox="1">
            <a:spLocks noGrp="1"/>
          </p:cNvSpPr>
          <p:nvPr>
            <p:ph type="body" idx="2"/>
          </p:nvPr>
        </p:nvSpPr>
        <p:spPr>
          <a:xfrm>
            <a:off x="677079" y="2672080"/>
            <a:ext cx="4158600" cy="3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16532cd9396_0_636"/>
          <p:cNvSpPr txBox="1">
            <a:spLocks noGrp="1"/>
          </p:cNvSpPr>
          <p:nvPr>
            <p:ph type="body" idx="3"/>
          </p:nvPr>
        </p:nvSpPr>
        <p:spPr>
          <a:xfrm>
            <a:off x="4976336" y="1793241"/>
            <a:ext cx="41790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g16532cd9396_0_636"/>
          <p:cNvSpPr txBox="1">
            <a:spLocks noGrp="1"/>
          </p:cNvSpPr>
          <p:nvPr>
            <p:ph type="body" idx="4"/>
          </p:nvPr>
        </p:nvSpPr>
        <p:spPr>
          <a:xfrm>
            <a:off x="4976336" y="2672080"/>
            <a:ext cx="4179000" cy="3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16532cd9396_0_636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g16532cd9396_0_636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16532cd9396_0_636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6532cd9396_0_645"/>
          <p:cNvSpPr txBox="1">
            <a:spLocks noGrp="1"/>
          </p:cNvSpPr>
          <p:nvPr>
            <p:ph type="title"/>
          </p:nvPr>
        </p:nvSpPr>
        <p:spPr>
          <a:xfrm>
            <a:off x="675799" y="372933"/>
            <a:ext cx="84783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6532cd9396_0_645"/>
          <p:cNvSpPr txBox="1">
            <a:spLocks noGrp="1"/>
          </p:cNvSpPr>
          <p:nvPr>
            <p:ph type="body" idx="1"/>
          </p:nvPr>
        </p:nvSpPr>
        <p:spPr>
          <a:xfrm>
            <a:off x="675799" y="1947333"/>
            <a:ext cx="4177800" cy="46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16532cd9396_0_645"/>
          <p:cNvSpPr txBox="1">
            <a:spLocks noGrp="1"/>
          </p:cNvSpPr>
          <p:nvPr>
            <p:ph type="body" idx="2"/>
          </p:nvPr>
        </p:nvSpPr>
        <p:spPr>
          <a:xfrm>
            <a:off x="4976336" y="1947333"/>
            <a:ext cx="4177800" cy="46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16532cd9396_0_645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g16532cd9396_0_645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g16532cd9396_0_645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6532cd9396_0_152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6532cd9396_0_652"/>
          <p:cNvSpPr txBox="1">
            <a:spLocks noGrp="1"/>
          </p:cNvSpPr>
          <p:nvPr>
            <p:ph type="title"/>
          </p:nvPr>
        </p:nvSpPr>
        <p:spPr>
          <a:xfrm>
            <a:off x="677079" y="487680"/>
            <a:ext cx="3170400" cy="1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16532cd9396_0_652"/>
          <p:cNvSpPr txBox="1">
            <a:spLocks noGrp="1"/>
          </p:cNvSpPr>
          <p:nvPr>
            <p:ph type="body" idx="1"/>
          </p:nvPr>
        </p:nvSpPr>
        <p:spPr>
          <a:xfrm>
            <a:off x="4178945" y="1053253"/>
            <a:ext cx="4976400" cy="5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1" name="Google Shape;121;g16532cd9396_0_652"/>
          <p:cNvSpPr txBox="1">
            <a:spLocks noGrp="1"/>
          </p:cNvSpPr>
          <p:nvPr>
            <p:ph type="body" idx="2"/>
          </p:nvPr>
        </p:nvSpPr>
        <p:spPr>
          <a:xfrm>
            <a:off x="677079" y="2194560"/>
            <a:ext cx="3170400" cy="4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g16532cd9396_0_652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g16532cd9396_0_652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g16532cd9396_0_652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532cd9396_0_659"/>
          <p:cNvSpPr txBox="1">
            <a:spLocks noGrp="1"/>
          </p:cNvSpPr>
          <p:nvPr>
            <p:ph type="body" idx="1"/>
          </p:nvPr>
        </p:nvSpPr>
        <p:spPr>
          <a:xfrm>
            <a:off x="409575" y="1381759"/>
            <a:ext cx="8928900" cy="4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8333"/>
              </a:lnSpc>
              <a:spcBef>
                <a:spcPts val="1000"/>
              </a:spcBef>
              <a:spcAft>
                <a:spcPts val="0"/>
              </a:spcAft>
              <a:buClr>
                <a:srgbClr val="3C7483"/>
              </a:buClr>
              <a:buSzPts val="2800"/>
              <a:buFont typeface="Calibri"/>
              <a:buChar char="•"/>
              <a:defRPr/>
            </a:lvl1pPr>
            <a:lvl2pPr marL="914400" lvl="1" indent="-3810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44444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85714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16532cd9396_0_659"/>
          <p:cNvSpPr txBox="1">
            <a:spLocks noGrp="1"/>
          </p:cNvSpPr>
          <p:nvPr>
            <p:ph type="body" idx="2"/>
          </p:nvPr>
        </p:nvSpPr>
        <p:spPr>
          <a:xfrm>
            <a:off x="409575" y="714240"/>
            <a:ext cx="88701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g16532cd9396_0_659"/>
          <p:cNvSpPr txBox="1">
            <a:spLocks noGrp="1"/>
          </p:cNvSpPr>
          <p:nvPr>
            <p:ph type="ftr" idx="11"/>
          </p:nvPr>
        </p:nvSpPr>
        <p:spPr>
          <a:xfrm>
            <a:off x="6717030" y="7097426"/>
            <a:ext cx="31128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g16532cd9396_0_659"/>
          <p:cNvSpPr txBox="1">
            <a:spLocks noGrp="1"/>
          </p:cNvSpPr>
          <p:nvPr>
            <p:ph type="sldNum" idx="12"/>
          </p:nvPr>
        </p:nvSpPr>
        <p:spPr>
          <a:xfrm>
            <a:off x="81915" y="7080613"/>
            <a:ext cx="22938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endParaRPr/>
          </a:p>
          <a:p>
            <a:pPr marL="609600" lvl="1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</a:pPr>
            <a:endParaRPr/>
          </a:p>
          <a:p>
            <a:pPr marL="1219200" lvl="2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</a:pPr>
            <a:endParaRPr/>
          </a:p>
          <a:p>
            <a:pPr marL="1828800" lvl="3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endParaRPr/>
          </a:p>
          <a:p>
            <a:pPr marL="2438400" lvl="4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</a:pPr>
            <a:endParaRPr/>
          </a:p>
          <a:p>
            <a:pPr marL="3048000" lvl="5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</a:pPr>
            <a:endParaRPr/>
          </a:p>
          <a:p>
            <a:pPr marL="3657600" lvl="6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endParaRPr/>
          </a:p>
          <a:p>
            <a:pPr marL="4267200" lvl="7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</a:pPr>
            <a:endParaRPr/>
          </a:p>
          <a:p>
            <a:pPr marL="4876800" lvl="8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</a:pPr>
            <a:endParaRPr/>
          </a:p>
        </p:txBody>
      </p:sp>
      <p:sp>
        <p:nvSpPr>
          <p:cNvPr id="130" name="Google Shape;130;g16532cd9396_0_659"/>
          <p:cNvSpPr txBox="1">
            <a:spLocks noGrp="1"/>
          </p:cNvSpPr>
          <p:nvPr>
            <p:ph type="title"/>
          </p:nvPr>
        </p:nvSpPr>
        <p:spPr>
          <a:xfrm>
            <a:off x="163830" y="162560"/>
            <a:ext cx="88467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6532cd9396_0_665"/>
          <p:cNvSpPr txBox="1">
            <a:spLocks noGrp="1"/>
          </p:cNvSpPr>
          <p:nvPr>
            <p:ph type="ctrTitle"/>
          </p:nvPr>
        </p:nvSpPr>
        <p:spPr>
          <a:xfrm>
            <a:off x="1228725" y="1197187"/>
            <a:ext cx="7372500" cy="25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6532cd9396_0_665"/>
          <p:cNvSpPr txBox="1">
            <a:spLocks noGrp="1"/>
          </p:cNvSpPr>
          <p:nvPr>
            <p:ph type="subTitle" idx="1"/>
          </p:nvPr>
        </p:nvSpPr>
        <p:spPr>
          <a:xfrm>
            <a:off x="1228725" y="3842174"/>
            <a:ext cx="7372500" cy="1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4" name="Google Shape;134;g16532cd9396_0_665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g16532cd9396_0_665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g16532cd9396_0_665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16532cd9396_0_671"/>
          <p:cNvPicPr preferRelativeResize="0"/>
          <p:nvPr/>
        </p:nvPicPr>
        <p:blipFill rotWithShape="1">
          <a:blip r:embed="rId2">
            <a:alphaModFix/>
          </a:blip>
          <a:srcRect t="10048" b="5576"/>
          <a:stretch/>
        </p:blipFill>
        <p:spPr>
          <a:xfrm>
            <a:off x="-1" y="-3"/>
            <a:ext cx="9829797" cy="7315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6532cd9396_0_671"/>
          <p:cNvSpPr/>
          <p:nvPr/>
        </p:nvSpPr>
        <p:spPr>
          <a:xfrm>
            <a:off x="0" y="0"/>
            <a:ext cx="9829800" cy="7315200"/>
          </a:xfrm>
          <a:prstGeom prst="rect">
            <a:avLst/>
          </a:prstGeom>
          <a:solidFill>
            <a:srgbClr val="94BC5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g16532cd9396_0_671"/>
          <p:cNvGrpSpPr/>
          <p:nvPr/>
        </p:nvGrpSpPr>
        <p:grpSpPr>
          <a:xfrm>
            <a:off x="-222" y="7052335"/>
            <a:ext cx="9829933" cy="262789"/>
            <a:chOff x="7711087" y="-917899"/>
            <a:chExt cx="4020916" cy="347100"/>
          </a:xfrm>
        </p:grpSpPr>
        <p:sp>
          <p:nvSpPr>
            <p:cNvPr id="141" name="Google Shape;141;g16532cd9396_0_671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16532cd9396_0_671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6532cd9396_0_677"/>
          <p:cNvSpPr txBox="1">
            <a:spLocks noGrp="1"/>
          </p:cNvSpPr>
          <p:nvPr>
            <p:ph type="title"/>
          </p:nvPr>
        </p:nvSpPr>
        <p:spPr>
          <a:xfrm>
            <a:off x="670679" y="1823721"/>
            <a:ext cx="84783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6532cd9396_0_677"/>
          <p:cNvSpPr txBox="1">
            <a:spLocks noGrp="1"/>
          </p:cNvSpPr>
          <p:nvPr>
            <p:ph type="body" idx="1"/>
          </p:nvPr>
        </p:nvSpPr>
        <p:spPr>
          <a:xfrm>
            <a:off x="670679" y="4895427"/>
            <a:ext cx="8478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g16532cd9396_0_677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g16532cd9396_0_677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g16532cd9396_0_677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532cd9396_0_683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g16532cd9396_0_683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g16532cd9396_0_683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532cd9396_0_687"/>
          <p:cNvSpPr txBox="1">
            <a:spLocks noGrp="1"/>
          </p:cNvSpPr>
          <p:nvPr>
            <p:ph type="title"/>
          </p:nvPr>
        </p:nvSpPr>
        <p:spPr>
          <a:xfrm>
            <a:off x="677079" y="487680"/>
            <a:ext cx="3170400" cy="1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6532cd9396_0_687"/>
          <p:cNvSpPr>
            <a:spLocks noGrp="1"/>
          </p:cNvSpPr>
          <p:nvPr>
            <p:ph type="pic" idx="2"/>
          </p:nvPr>
        </p:nvSpPr>
        <p:spPr>
          <a:xfrm>
            <a:off x="4178945" y="1053253"/>
            <a:ext cx="4976400" cy="51984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g16532cd9396_0_687"/>
          <p:cNvSpPr txBox="1">
            <a:spLocks noGrp="1"/>
          </p:cNvSpPr>
          <p:nvPr>
            <p:ph type="body" idx="1"/>
          </p:nvPr>
        </p:nvSpPr>
        <p:spPr>
          <a:xfrm>
            <a:off x="677079" y="2194560"/>
            <a:ext cx="3170400" cy="4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g16532cd9396_0_687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g16532cd9396_0_687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g16532cd9396_0_687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532cd9396_0_694"/>
          <p:cNvSpPr txBox="1">
            <a:spLocks noGrp="1"/>
          </p:cNvSpPr>
          <p:nvPr>
            <p:ph type="title"/>
          </p:nvPr>
        </p:nvSpPr>
        <p:spPr>
          <a:xfrm>
            <a:off x="675799" y="372933"/>
            <a:ext cx="84783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16532cd9396_0_694"/>
          <p:cNvSpPr txBox="1">
            <a:spLocks noGrp="1"/>
          </p:cNvSpPr>
          <p:nvPr>
            <p:ph type="body" idx="1"/>
          </p:nvPr>
        </p:nvSpPr>
        <p:spPr>
          <a:xfrm rot="5400000">
            <a:off x="2579202" y="-153589"/>
            <a:ext cx="4671300" cy="8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16532cd9396_0_694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g16532cd9396_0_694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g16532cd9396_0_694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532cd9396_0_700"/>
          <p:cNvSpPr txBox="1">
            <a:spLocks noGrp="1"/>
          </p:cNvSpPr>
          <p:nvPr>
            <p:ph type="title"/>
          </p:nvPr>
        </p:nvSpPr>
        <p:spPr>
          <a:xfrm rot="5400000">
            <a:off x="4994501" y="2429467"/>
            <a:ext cx="6199500" cy="21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16532cd9396_0_700"/>
          <p:cNvSpPr txBox="1">
            <a:spLocks noGrp="1"/>
          </p:cNvSpPr>
          <p:nvPr>
            <p:ph type="body" idx="1"/>
          </p:nvPr>
        </p:nvSpPr>
        <p:spPr>
          <a:xfrm rot="5400000">
            <a:off x="693928" y="371317"/>
            <a:ext cx="6199500" cy="6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g16532cd9396_0_700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g16532cd9396_0_700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g16532cd9396_0_700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6532cd9396_0_120"/>
          <p:cNvSpPr txBox="1">
            <a:spLocks noGrp="1"/>
          </p:cNvSpPr>
          <p:nvPr>
            <p:ph type="title"/>
          </p:nvPr>
        </p:nvSpPr>
        <p:spPr>
          <a:xfrm>
            <a:off x="335078" y="632924"/>
            <a:ext cx="9159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16532cd9396_0_120"/>
          <p:cNvSpPr txBox="1">
            <a:spLocks noGrp="1"/>
          </p:cNvSpPr>
          <p:nvPr>
            <p:ph type="body" idx="1"/>
          </p:nvPr>
        </p:nvSpPr>
        <p:spPr>
          <a:xfrm>
            <a:off x="335078" y="1639076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g16532cd9396_0_120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6532cd9396_0_129"/>
          <p:cNvSpPr txBox="1">
            <a:spLocks noGrp="1"/>
          </p:cNvSpPr>
          <p:nvPr>
            <p:ph type="title"/>
          </p:nvPr>
        </p:nvSpPr>
        <p:spPr>
          <a:xfrm>
            <a:off x="335078" y="632924"/>
            <a:ext cx="9159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6532cd9396_0_129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6532cd9396_0_113"/>
          <p:cNvSpPr txBox="1">
            <a:spLocks noGrp="1"/>
          </p:cNvSpPr>
          <p:nvPr>
            <p:ph type="ctrTitle"/>
          </p:nvPr>
        </p:nvSpPr>
        <p:spPr>
          <a:xfrm>
            <a:off x="335086" y="1058951"/>
            <a:ext cx="9159600" cy="29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0" name="Google Shape;30;g16532cd9396_0_113"/>
          <p:cNvSpPr txBox="1">
            <a:spLocks noGrp="1"/>
          </p:cNvSpPr>
          <p:nvPr>
            <p:ph type="subTitle" idx="1"/>
          </p:nvPr>
        </p:nvSpPr>
        <p:spPr>
          <a:xfrm>
            <a:off x="335078" y="4030756"/>
            <a:ext cx="91596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1" name="Google Shape;31;g16532cd9396_0_113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6532cd9396_0_117"/>
          <p:cNvSpPr txBox="1">
            <a:spLocks noGrp="1"/>
          </p:cNvSpPr>
          <p:nvPr>
            <p:ph type="title"/>
          </p:nvPr>
        </p:nvSpPr>
        <p:spPr>
          <a:xfrm>
            <a:off x="335078" y="3058987"/>
            <a:ext cx="91596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4" name="Google Shape;34;g16532cd9396_0_117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6532cd9396_0_124"/>
          <p:cNvSpPr txBox="1">
            <a:spLocks noGrp="1"/>
          </p:cNvSpPr>
          <p:nvPr>
            <p:ph type="title"/>
          </p:nvPr>
        </p:nvSpPr>
        <p:spPr>
          <a:xfrm>
            <a:off x="335078" y="632924"/>
            <a:ext cx="9159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6532cd9396_0_124"/>
          <p:cNvSpPr txBox="1">
            <a:spLocks noGrp="1"/>
          </p:cNvSpPr>
          <p:nvPr>
            <p:ph type="body" idx="1"/>
          </p:nvPr>
        </p:nvSpPr>
        <p:spPr>
          <a:xfrm>
            <a:off x="335078" y="1639076"/>
            <a:ext cx="42999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g16532cd9396_0_124"/>
          <p:cNvSpPr txBox="1">
            <a:spLocks noGrp="1"/>
          </p:cNvSpPr>
          <p:nvPr>
            <p:ph type="body" idx="2"/>
          </p:nvPr>
        </p:nvSpPr>
        <p:spPr>
          <a:xfrm>
            <a:off x="5194830" y="1639076"/>
            <a:ext cx="42999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9" name="Google Shape;39;g16532cd9396_0_124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6532cd9396_0_132"/>
          <p:cNvSpPr txBox="1">
            <a:spLocks noGrp="1"/>
          </p:cNvSpPr>
          <p:nvPr>
            <p:ph type="title"/>
          </p:nvPr>
        </p:nvSpPr>
        <p:spPr>
          <a:xfrm>
            <a:off x="335078" y="790187"/>
            <a:ext cx="30186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42" name="Google Shape;42;g16532cd9396_0_132"/>
          <p:cNvSpPr txBox="1">
            <a:spLocks noGrp="1"/>
          </p:cNvSpPr>
          <p:nvPr>
            <p:ph type="body" idx="1"/>
          </p:nvPr>
        </p:nvSpPr>
        <p:spPr>
          <a:xfrm>
            <a:off x="335078" y="1976320"/>
            <a:ext cx="3018600" cy="45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3" name="Google Shape;43;g16532cd9396_0_132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6532cd9396_0_136"/>
          <p:cNvSpPr txBox="1">
            <a:spLocks noGrp="1"/>
          </p:cNvSpPr>
          <p:nvPr>
            <p:ph type="title"/>
          </p:nvPr>
        </p:nvSpPr>
        <p:spPr>
          <a:xfrm>
            <a:off x="527019" y="640213"/>
            <a:ext cx="6845400" cy="5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46" name="Google Shape;46;g16532cd9396_0_136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6532cd9396_0_109"/>
          <p:cNvSpPr txBox="1">
            <a:spLocks noGrp="1"/>
          </p:cNvSpPr>
          <p:nvPr>
            <p:ph type="title"/>
          </p:nvPr>
        </p:nvSpPr>
        <p:spPr>
          <a:xfrm>
            <a:off x="335078" y="632924"/>
            <a:ext cx="9159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6532cd9396_0_109"/>
          <p:cNvSpPr txBox="1">
            <a:spLocks noGrp="1"/>
          </p:cNvSpPr>
          <p:nvPr>
            <p:ph type="body" idx="1"/>
          </p:nvPr>
        </p:nvSpPr>
        <p:spPr>
          <a:xfrm>
            <a:off x="335078" y="1639076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6532cd9396_0_109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6532cd9396_0_594"/>
          <p:cNvSpPr txBox="1">
            <a:spLocks noGrp="1"/>
          </p:cNvSpPr>
          <p:nvPr>
            <p:ph type="title"/>
          </p:nvPr>
        </p:nvSpPr>
        <p:spPr>
          <a:xfrm>
            <a:off x="675799" y="372933"/>
            <a:ext cx="84783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g16532cd9396_0_594"/>
          <p:cNvSpPr txBox="1">
            <a:spLocks noGrp="1"/>
          </p:cNvSpPr>
          <p:nvPr>
            <p:ph type="body" idx="1"/>
          </p:nvPr>
        </p:nvSpPr>
        <p:spPr>
          <a:xfrm>
            <a:off x="675799" y="1749910"/>
            <a:ext cx="8478300" cy="4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04">
          <p15:clr>
            <a:srgbClr val="F26B43"/>
          </p15:clr>
        </p15:guide>
        <p15:guide id="2" pos="3096">
          <p15:clr>
            <a:srgbClr val="F26B43"/>
          </p15:clr>
        </p15:guide>
        <p15:guide id="3" pos="426">
          <p15:clr>
            <a:srgbClr val="F26B43"/>
          </p15:clr>
        </p15:guide>
        <p15:guide id="4" orient="horz" pos="563">
          <p15:clr>
            <a:srgbClr val="F26B43"/>
          </p15:clr>
        </p15:guide>
        <p15:guide id="5" pos="5766">
          <p15:clr>
            <a:srgbClr val="F26B43"/>
          </p15:clr>
        </p15:guide>
        <p15:guide id="6" orient="horz" pos="4045">
          <p15:clr>
            <a:srgbClr val="F26B43"/>
          </p15:clr>
        </p15:guide>
        <p15:guide id="7" orient="horz" pos="947">
          <p15:clr>
            <a:srgbClr val="F26B43"/>
          </p15:clr>
        </p15:guide>
        <p15:guide id="8" orient="horz" pos="11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SR46hP4VBN6b6gMLWnYMrLdT08awyMh4PyWfuEiJQco/edi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2vrPXHreXFUB6cbF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EMwx8SdpauoUrGXW3WITIkAfBnKlLIC/ed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document/d/1utQsJUD-LQnbZ3X1wzTWfS8AkREPPkmn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16532cd9396_0_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" y="-3864794"/>
            <a:ext cx="2696708" cy="215736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16532cd9396_0_190"/>
          <p:cNvSpPr txBox="1">
            <a:spLocks noGrp="1"/>
          </p:cNvSpPr>
          <p:nvPr>
            <p:ph type="ctrTitle" idx="4294967295"/>
          </p:nvPr>
        </p:nvSpPr>
        <p:spPr>
          <a:xfrm>
            <a:off x="0" y="2101120"/>
            <a:ext cx="9829800" cy="1952400"/>
          </a:xfrm>
          <a:prstGeom prst="rect">
            <a:avLst/>
          </a:prstGeom>
          <a:noFill/>
          <a:ln>
            <a:noFill/>
          </a:ln>
          <a:effectLst>
            <a:outerShdw blurRad="1651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5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District English Language Advisory Committee (DELAC)  </a:t>
            </a:r>
            <a:endParaRPr sz="4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g16532cd9396_0_1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2875" y="800958"/>
            <a:ext cx="2084050" cy="869049"/>
          </a:xfrm>
          <a:prstGeom prst="rect">
            <a:avLst/>
          </a:prstGeom>
          <a:noFill/>
          <a:ln>
            <a:noFill/>
          </a:ln>
          <a:effectLst>
            <a:outerShdw blurRad="1651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9" name="Google Shape;179;g16532cd9396_0_1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3008" y="5769724"/>
            <a:ext cx="918343" cy="734674"/>
          </a:xfrm>
          <a:prstGeom prst="rect">
            <a:avLst/>
          </a:prstGeom>
          <a:noFill/>
          <a:ln>
            <a:noFill/>
          </a:ln>
          <a:effectLst>
            <a:outerShdw blurRad="1651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80" name="Google Shape;180;g16532cd9396_0_190"/>
          <p:cNvGrpSpPr/>
          <p:nvPr/>
        </p:nvGrpSpPr>
        <p:grpSpPr>
          <a:xfrm>
            <a:off x="4565229" y="-1878529"/>
            <a:ext cx="4194334" cy="370252"/>
            <a:chOff x="5661949" y="-1761066"/>
            <a:chExt cx="5201952" cy="347100"/>
          </a:xfrm>
        </p:grpSpPr>
        <p:sp>
          <p:nvSpPr>
            <p:cNvPr id="181" name="Google Shape;181;g16532cd9396_0_190"/>
            <p:cNvSpPr/>
            <p:nvPr/>
          </p:nvSpPr>
          <p:spPr>
            <a:xfrm>
              <a:off x="5661949" y="-1761066"/>
              <a:ext cx="868200" cy="347100"/>
            </a:xfrm>
            <a:prstGeom prst="rect">
              <a:avLst/>
            </a:prstGeom>
            <a:solidFill>
              <a:srgbClr val="6447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16532cd9396_0_190"/>
            <p:cNvSpPr/>
            <p:nvPr/>
          </p:nvSpPr>
          <p:spPr>
            <a:xfrm>
              <a:off x="6530051" y="-1761066"/>
              <a:ext cx="868200" cy="347100"/>
            </a:xfrm>
            <a:prstGeom prst="rect">
              <a:avLst/>
            </a:prstGeom>
            <a:solidFill>
              <a:srgbClr val="DA5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16532cd9396_0_190"/>
            <p:cNvSpPr/>
            <p:nvPr/>
          </p:nvSpPr>
          <p:spPr>
            <a:xfrm>
              <a:off x="7398153" y="-1761066"/>
              <a:ext cx="868200" cy="347100"/>
            </a:xfrm>
            <a:prstGeom prst="rect">
              <a:avLst/>
            </a:prstGeom>
            <a:solidFill>
              <a:srgbClr val="333F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16532cd9396_0_190"/>
            <p:cNvSpPr/>
            <p:nvPr/>
          </p:nvSpPr>
          <p:spPr>
            <a:xfrm>
              <a:off x="8266255" y="-1761066"/>
              <a:ext cx="868200" cy="347100"/>
            </a:xfrm>
            <a:prstGeom prst="rect">
              <a:avLst/>
            </a:pr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16532cd9396_0_190"/>
            <p:cNvSpPr/>
            <p:nvPr/>
          </p:nvSpPr>
          <p:spPr>
            <a:xfrm>
              <a:off x="9134357" y="-1761066"/>
              <a:ext cx="8682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16532cd9396_0_190"/>
            <p:cNvSpPr/>
            <p:nvPr/>
          </p:nvSpPr>
          <p:spPr>
            <a:xfrm>
              <a:off x="9995701" y="-1761066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g16532cd9396_0_190"/>
          <p:cNvSpPr txBox="1"/>
          <p:nvPr/>
        </p:nvSpPr>
        <p:spPr>
          <a:xfrm>
            <a:off x="967621" y="-2557575"/>
            <a:ext cx="7894500" cy="2098800"/>
          </a:xfrm>
          <a:prstGeom prst="rect">
            <a:avLst/>
          </a:prstGeom>
          <a:noFill/>
          <a:ln>
            <a:noFill/>
          </a:ln>
          <a:effectLst>
            <a:outerShdw blurRad="1651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6532cd9396_0_190"/>
          <p:cNvSpPr txBox="1"/>
          <p:nvPr/>
        </p:nvSpPr>
        <p:spPr>
          <a:xfrm>
            <a:off x="579145" y="4425763"/>
            <a:ext cx="86715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ts val="1979"/>
              <a:buFont typeface="Arial"/>
              <a:buNone/>
            </a:pPr>
            <a:r>
              <a:rPr lang="en" sz="3979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Wednesday, </a:t>
            </a:r>
            <a:r>
              <a:rPr lang="en" sz="3979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November 16</a:t>
            </a:r>
            <a:r>
              <a:rPr lang="en" sz="3979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2022</a:t>
            </a:r>
            <a:endParaRPr sz="3979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ts val="1979"/>
              <a:buFont typeface="Arial"/>
              <a:buNone/>
            </a:pPr>
            <a:endParaRPr sz="4479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ts val="1979"/>
              <a:buFont typeface="Arial"/>
              <a:buNone/>
            </a:pPr>
            <a:endParaRPr sz="4479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ts val="1979"/>
              <a:buFont typeface="Arial"/>
              <a:buNone/>
            </a:pPr>
            <a:endParaRPr sz="4479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endParaRPr sz="3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endParaRPr sz="3979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6532cd9396_0_582"/>
          <p:cNvSpPr txBox="1">
            <a:spLocks noGrp="1"/>
          </p:cNvSpPr>
          <p:nvPr>
            <p:ph type="title"/>
          </p:nvPr>
        </p:nvSpPr>
        <p:spPr>
          <a:xfrm>
            <a:off x="335078" y="38908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400" b="1">
                <a:solidFill>
                  <a:srgbClr val="DD5D43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sz="4400" b="1">
              <a:solidFill>
                <a:srgbClr val="DD5D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g16532cd9396_0_582"/>
          <p:cNvSpPr txBox="1"/>
          <p:nvPr/>
        </p:nvSpPr>
        <p:spPr>
          <a:xfrm>
            <a:off x="335075" y="1068600"/>
            <a:ext cx="8712600" cy="6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District English Learner Advisory Committee (DELAC) </a:t>
            </a:r>
            <a:endParaRPr sz="16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en" sz="14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Wednesday, </a:t>
            </a:r>
            <a:r>
              <a:rPr lang="en" sz="1450" b="1">
                <a:solidFill>
                  <a:schemeClr val="dk1"/>
                </a:solidFill>
              </a:rPr>
              <a:t>November 16</a:t>
            </a:r>
            <a:r>
              <a:rPr lang="en" sz="14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2022</a:t>
            </a: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en" sz="14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5:30-7:30 PM </a:t>
            </a: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en" sz="145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AGENDA </a:t>
            </a:r>
            <a:endParaRPr sz="145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●"/>
            </a:pPr>
            <a:r>
              <a:rPr lang="en" sz="18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Welcome, Introductions</a:t>
            </a:r>
            <a:r>
              <a:rPr lang="en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/Bienvenida e introducciones</a:t>
            </a:r>
            <a:r>
              <a:rPr lang="en" sz="18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 Maria, 5 minutes) </a:t>
            </a:r>
            <a:endParaRPr sz="18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●"/>
            </a:pPr>
            <a:r>
              <a:rPr lang="en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Inclusive Opener/Apertura Inclusiva (Flor, 3 min.)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●"/>
            </a:pPr>
            <a:r>
              <a:rPr lang="en" sz="18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DELAC Norms Review &amp; Update/Normas DELA</a:t>
            </a:r>
            <a:r>
              <a:rPr lang="en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y Repaso</a:t>
            </a:r>
            <a:r>
              <a:rPr lang="en" sz="18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(Flor</a:t>
            </a:r>
            <a:r>
              <a:rPr lang="en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5 </a:t>
            </a:r>
            <a:r>
              <a:rPr lang="en" sz="18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minutes) </a:t>
            </a:r>
            <a:endParaRPr sz="18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●"/>
            </a:pPr>
            <a:r>
              <a:rPr lang="en" sz="18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DELAC Representative Attendance/</a:t>
            </a:r>
            <a:r>
              <a:rPr lang="en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Asistencia DELAC</a:t>
            </a:r>
            <a:r>
              <a:rPr lang="en" sz="18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(Vitalina, 5 minutes) </a:t>
            </a:r>
            <a:endParaRPr sz="18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●"/>
            </a:pPr>
            <a:r>
              <a:rPr lang="en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 Translation/Traducciones (Vitalina, 5 min)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●"/>
            </a:pPr>
            <a:r>
              <a:rPr lang="en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DELAC Survey Results/ Resultados de la encuesta (Maria, 5 min.)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●"/>
            </a:pPr>
            <a:r>
              <a:rPr lang="en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Understanding Diverse Language Learner and Speakers in Our District (Dr. Villanueva/Dr. Krbecek, LTEL Data) (20 min.)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●"/>
            </a:pPr>
            <a:r>
              <a:rPr lang="en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Break/Receso (5 min.)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●"/>
            </a:pPr>
            <a:r>
              <a:rPr lang="en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and Career Readiness Presentation/Preparacion universitaria y profesional (Christina Espinoza, 15 min.)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●"/>
            </a:pPr>
            <a:r>
              <a:rPr lang="en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ESL/Clases de Ingles Presentation Charles A. Jones Skills Center  (10 min.)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●"/>
            </a:pPr>
            <a:r>
              <a:rPr lang="en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Comment/Comentario Publico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●"/>
            </a:pPr>
            <a:r>
              <a:rPr lang="en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Upcoming Events/proximos eventos/Eventos 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●"/>
            </a:pPr>
            <a:r>
              <a:rPr lang="en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Optimistic Closure/Clausura optimistica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6717a639dd_0_225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Needs Assessment</a:t>
            </a:r>
            <a:endParaRPr/>
          </a:p>
        </p:txBody>
      </p:sp>
      <p:sp>
        <p:nvSpPr>
          <p:cNvPr id="267" name="Google Shape;267;g16717a639dd_0_225"/>
          <p:cNvSpPr txBox="1">
            <a:spLocks noGrp="1"/>
          </p:cNvSpPr>
          <p:nvPr>
            <p:ph type="body" idx="1"/>
          </p:nvPr>
        </p:nvSpPr>
        <p:spPr>
          <a:xfrm>
            <a:off x="335078" y="1639075"/>
            <a:ext cx="9159600" cy="4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Assessment Results Review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Adult Services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Adult Education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English as a Second Language (ESL)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Parent Participation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Laws Every Student Succeeds Act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College Prep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Graduation requirements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Advanced Learning: Honors, AP, GATE, IB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World Language Tests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Seal of Biliteracy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8710ed05e8_0_21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Assessment</a:t>
            </a:r>
            <a:endParaRPr/>
          </a:p>
        </p:txBody>
      </p:sp>
      <p:sp>
        <p:nvSpPr>
          <p:cNvPr id="274" name="Google Shape;274;g18710ed05e8_0_21"/>
          <p:cNvSpPr txBox="1">
            <a:spLocks noGrp="1"/>
          </p:cNvSpPr>
          <p:nvPr>
            <p:ph type="body" idx="1"/>
          </p:nvPr>
        </p:nvSpPr>
        <p:spPr>
          <a:xfrm>
            <a:off x="335078" y="1639075"/>
            <a:ext cx="9159600" cy="4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 Policy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Grading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Social Emotional Learning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State Assessments (ELPAC, CAASPP)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School Safety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Multilingual Programs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8710ed05e8_0_6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I: Understanding Diverse Language Learners and Speakers in our District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6f36b16be_0_47"/>
          <p:cNvSpPr txBox="1"/>
          <p:nvPr/>
        </p:nvSpPr>
        <p:spPr>
          <a:xfrm>
            <a:off x="472600" y="527125"/>
            <a:ext cx="8959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</a:t>
            </a:r>
            <a:r>
              <a:rPr lang="en" sz="4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Time for a 5 min  Break!!</a:t>
            </a:r>
            <a:endParaRPr sz="4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96f36b16be_0_47"/>
          <p:cNvSpPr txBox="1"/>
          <p:nvPr/>
        </p:nvSpPr>
        <p:spPr>
          <a:xfrm>
            <a:off x="4911050" y="3534300"/>
            <a:ext cx="78906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g96f36b16be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00" y="1312425"/>
            <a:ext cx="9829800" cy="59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7d876fc33a_0_11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Presentation: College and Career Readiness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7d876fc33a_0_17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Presentation: ESL Classes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6717a639dd_0_233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Public Comment</a:t>
            </a:r>
            <a:endParaRPr/>
          </a:p>
        </p:txBody>
      </p:sp>
      <p:sp>
        <p:nvSpPr>
          <p:cNvPr id="307" name="Google Shape;307;g16717a639dd_0_233"/>
          <p:cNvSpPr txBox="1">
            <a:spLocks noGrp="1"/>
          </p:cNvSpPr>
          <p:nvPr>
            <p:ph type="body" idx="1"/>
          </p:nvPr>
        </p:nvSpPr>
        <p:spPr>
          <a:xfrm>
            <a:off x="335078" y="1639075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" sz="4500" b="1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Public Comment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08" name="Google Shape;308;g16717a639dd_0_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1025" y="4966900"/>
            <a:ext cx="4827750" cy="11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6717a639dd_0_2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0947" y="2497600"/>
            <a:ext cx="2575403" cy="24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6717a639dd_0_240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Upcoming Events</a:t>
            </a:r>
            <a:endParaRPr/>
          </a:p>
        </p:txBody>
      </p:sp>
      <p:sp>
        <p:nvSpPr>
          <p:cNvPr id="316" name="Google Shape;316;g16717a639dd_0_240"/>
          <p:cNvSpPr txBox="1">
            <a:spLocks noGrp="1"/>
          </p:cNvSpPr>
          <p:nvPr>
            <p:ph type="body" idx="1"/>
          </p:nvPr>
        </p:nvSpPr>
        <p:spPr>
          <a:xfrm>
            <a:off x="335078" y="1639075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Char char="❖"/>
            </a:pPr>
            <a:r>
              <a:rPr lang="en">
                <a:solidFill>
                  <a:srgbClr val="595959"/>
                </a:solidFill>
              </a:rPr>
              <a:t>DELAC Meeting</a:t>
            </a:r>
            <a:endParaRPr>
              <a:solidFill>
                <a:srgbClr val="595959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➢"/>
            </a:pPr>
            <a:r>
              <a:rPr lang="en">
                <a:solidFill>
                  <a:srgbClr val="595959"/>
                </a:solidFill>
              </a:rPr>
              <a:t>Wednesday, January 18, 2023 @ 5:30-7:30 p.m. (Hybrid)</a:t>
            </a:r>
            <a:endParaRPr>
              <a:solidFill>
                <a:srgbClr val="595959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Char char="❖"/>
            </a:pPr>
            <a:r>
              <a:rPr lang="en">
                <a:solidFill>
                  <a:srgbClr val="595959"/>
                </a:solidFill>
              </a:rPr>
              <a:t>SCUSD Board of Education Meeting </a:t>
            </a:r>
            <a:endParaRPr>
              <a:solidFill>
                <a:srgbClr val="595959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➢"/>
            </a:pPr>
            <a:r>
              <a:rPr lang="en">
                <a:solidFill>
                  <a:srgbClr val="595959"/>
                </a:solidFill>
              </a:rPr>
              <a:t>Thursday, November 17 @ 6:30 p.m.  (In Person)</a:t>
            </a:r>
            <a:endParaRPr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➢"/>
            </a:pPr>
            <a:r>
              <a:rPr lang="en">
                <a:solidFill>
                  <a:srgbClr val="595959"/>
                </a:solidFill>
              </a:rPr>
              <a:t>Thursday, December 15 @ 6:30 p.m. ( In Person)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17" name="Google Shape;317;g16717a639dd_0_240"/>
          <p:cNvPicPr preferRelativeResize="0"/>
          <p:nvPr/>
        </p:nvPicPr>
        <p:blipFill rotWithShape="1">
          <a:blip r:embed="rId3">
            <a:alphaModFix/>
          </a:blip>
          <a:srcRect t="12930" b="12930"/>
          <a:stretch/>
        </p:blipFill>
        <p:spPr>
          <a:xfrm>
            <a:off x="675800" y="4477850"/>
            <a:ext cx="2724625" cy="202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6e80efeee_0_4"/>
          <p:cNvSpPr txBox="1"/>
          <p:nvPr/>
        </p:nvSpPr>
        <p:spPr>
          <a:xfrm>
            <a:off x="479504" y="5015573"/>
            <a:ext cx="875100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gf6e80efeee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30" y="1605760"/>
            <a:ext cx="9516114" cy="570944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f6e80efeee_0_4"/>
          <p:cNvSpPr txBox="1">
            <a:spLocks noGrp="1"/>
          </p:cNvSpPr>
          <p:nvPr>
            <p:ph type="title"/>
          </p:nvPr>
        </p:nvSpPr>
        <p:spPr>
          <a:xfrm>
            <a:off x="335103" y="632924"/>
            <a:ext cx="9159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010" b="1">
                <a:solidFill>
                  <a:srgbClr val="38761D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Optimistic Closure-What’s your ‘go-to’ nonverbal connection?</a:t>
            </a:r>
            <a:endParaRPr sz="337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7d876fc33a_0_25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Inclusive Opener</a:t>
            </a:r>
            <a:endParaRPr/>
          </a:p>
        </p:txBody>
      </p:sp>
      <p:sp>
        <p:nvSpPr>
          <p:cNvPr id="195" name="Google Shape;195;g17d876fc33a_0_25"/>
          <p:cNvSpPr txBox="1">
            <a:spLocks noGrp="1"/>
          </p:cNvSpPr>
          <p:nvPr>
            <p:ph type="body" idx="1"/>
          </p:nvPr>
        </p:nvSpPr>
        <p:spPr>
          <a:xfrm>
            <a:off x="335076" y="1639075"/>
            <a:ext cx="5187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>
                <a:solidFill>
                  <a:srgbClr val="595959"/>
                </a:solidFill>
              </a:rPr>
              <a:t>If you had the opportunity to be anywhere in the world, where would you be? </a:t>
            </a:r>
            <a:endParaRPr sz="39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9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>
                <a:solidFill>
                  <a:srgbClr val="595959"/>
                </a:solidFill>
              </a:rPr>
              <a:t>(Type your response in the chat.)</a:t>
            </a:r>
            <a:endParaRPr sz="39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1"/>
              <a:buNone/>
            </a:pPr>
            <a:endParaRPr/>
          </a:p>
        </p:txBody>
      </p:sp>
      <p:pic>
        <p:nvPicPr>
          <p:cNvPr id="196" name="Google Shape;196;g17d876fc33a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8000" y="1747775"/>
            <a:ext cx="3535925" cy="34128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14350" dist="152400" dir="5400000" algn="bl" rotWithShape="0">
              <a:schemeClr val="lt2">
                <a:alpha val="52000"/>
              </a:schemeClr>
            </a:outerShdw>
            <a:reflection stA="86000" endPos="39000" dist="9525" dir="5400000" fadeDir="5400012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9612af5a5c_0_0"/>
          <p:cNvSpPr txBox="1">
            <a:spLocks noGrp="1"/>
          </p:cNvSpPr>
          <p:nvPr>
            <p:ph type="title"/>
          </p:nvPr>
        </p:nvSpPr>
        <p:spPr>
          <a:xfrm>
            <a:off x="335078" y="632924"/>
            <a:ext cx="9159600" cy="814500"/>
          </a:xfrm>
          <a:prstGeom prst="rect">
            <a:avLst/>
          </a:prstGeom>
        </p:spPr>
        <p:txBody>
          <a:bodyPr spcFirstLastPara="1" wrap="square" lIns="108875" tIns="108875" rIns="108875" bIns="10887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3636"/>
              <a:buFont typeface="Arial"/>
              <a:buNone/>
            </a:pPr>
            <a:r>
              <a:rPr lang="en" sz="4400" b="1">
                <a:latin typeface="Montserrat"/>
                <a:ea typeface="Montserrat"/>
                <a:cs typeface="Montserrat"/>
                <a:sym typeface="Montserrat"/>
              </a:rPr>
              <a:t>Feedback</a:t>
            </a:r>
            <a:endParaRPr/>
          </a:p>
        </p:txBody>
      </p:sp>
      <p:sp>
        <p:nvSpPr>
          <p:cNvPr id="331" name="Google Shape;331;g19612af5a5c_0_0"/>
          <p:cNvSpPr txBox="1"/>
          <p:nvPr/>
        </p:nvSpPr>
        <p:spPr>
          <a:xfrm>
            <a:off x="1194350" y="5747650"/>
            <a:ext cx="81660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u="sng">
                <a:solidFill>
                  <a:schemeClr val="hlink"/>
                </a:solidFill>
                <a:hlinkClick r:id="rId3"/>
              </a:rPr>
              <a:t>https://forms.gle/2vrPXHreXFUB6cbF8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/>
          </a:p>
        </p:txBody>
      </p:sp>
      <p:pic>
        <p:nvPicPr>
          <p:cNvPr id="332" name="Google Shape;332;g19612af5a5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0575" y="1447436"/>
            <a:ext cx="3948605" cy="399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40b5f4f4f_0_0"/>
          <p:cNvSpPr txBox="1"/>
          <p:nvPr/>
        </p:nvSpPr>
        <p:spPr>
          <a:xfrm>
            <a:off x="86100" y="1255400"/>
            <a:ext cx="9657600" cy="6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</a:t>
            </a:r>
            <a:r>
              <a:rPr lang="en" sz="3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DELAC Representative </a:t>
            </a:r>
            <a:endParaRPr sz="3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Roll Call</a:t>
            </a:r>
            <a:endParaRPr sz="3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c40b5f4f4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" y="2517300"/>
            <a:ext cx="9144000" cy="36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8710ed05e8_0_12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Roll Call Attendance</a:t>
            </a:r>
            <a:endParaRPr/>
          </a:p>
        </p:txBody>
      </p:sp>
      <p:sp>
        <p:nvSpPr>
          <p:cNvPr id="210" name="Google Shape;210;g18710ed05e8_0_12"/>
          <p:cNvSpPr txBox="1"/>
          <p:nvPr/>
        </p:nvSpPr>
        <p:spPr>
          <a:xfrm>
            <a:off x="555875" y="2012250"/>
            <a:ext cx="84381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01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00"/>
              <a:buChar char="●"/>
            </a:pPr>
            <a:r>
              <a:rPr lang="en" sz="4300">
                <a:solidFill>
                  <a:srgbClr val="595959"/>
                </a:solidFill>
              </a:rPr>
              <a:t>Please take a moment to type your name and school in the chat.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"/>
          <p:cNvSpPr txBox="1"/>
          <p:nvPr/>
        </p:nvSpPr>
        <p:spPr>
          <a:xfrm>
            <a:off x="147750" y="421050"/>
            <a:ext cx="9534300" cy="6465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Simultaneous interpretation</a:t>
            </a:r>
            <a:endParaRPr sz="3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6" name="Google Shape;216;p2"/>
          <p:cNvSpPr txBox="1"/>
          <p:nvPr/>
        </p:nvSpPr>
        <p:spPr>
          <a:xfrm>
            <a:off x="790408" y="1943424"/>
            <a:ext cx="8263727" cy="587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"/>
          <p:cNvSpPr txBox="1"/>
          <p:nvPr/>
        </p:nvSpPr>
        <p:spPr>
          <a:xfrm>
            <a:off x="-9125" y="1320350"/>
            <a:ext cx="9829800" cy="4705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If you do not require language interpretation, please click the globe icon and select English.</a:t>
            </a: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1" u="none" strike="noStrike" cap="none">
              <a:solidFill>
                <a:schemeClr val="dk1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1" u="none" strike="noStrike" cap="none">
              <a:solidFill>
                <a:srgbClr val="0000FF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1" u="none" strike="noStrike" cap="none">
                <a:solidFill>
                  <a:srgbClr val="0000FF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Haga clic en el icono del globo terráqueo y seleccione su idioma de preferencia </a:t>
            </a:r>
            <a:endParaRPr sz="2100" b="0" i="1" u="none" strike="noStrike" cap="none">
              <a:solidFill>
                <a:srgbClr val="0000FF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FF9900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Thov nyem rau ntawm lub ntiaj teb lub cim thiab xaiv koj cov lus nyiam</a:t>
            </a:r>
            <a:endParaRPr sz="2100" b="0" i="0" u="none" strike="noStrike" cap="none">
              <a:solidFill>
                <a:srgbClr val="FF9900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請點擊地球圖標並選擇您的語言偏好</a:t>
            </a:r>
            <a:endParaRPr sz="2200" b="0" i="0" u="none" strike="noStrike" cap="non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990000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Vui lòng nhấp vào biểu tượng quả địa cầu và chọn ngôn ngữ của bạn</a:t>
            </a:r>
            <a:endParaRPr sz="2100" b="0" i="0" u="none" strike="noStrike" cap="none">
              <a:solidFill>
                <a:srgbClr val="990000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38761D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Нажмите на значок земного шара и выберите предпочтительный язык</a:t>
            </a:r>
            <a:r>
              <a:rPr lang="en" sz="2100" b="0" i="0" u="none" strike="noStrike" cap="none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100" b="0" i="0" u="none" strike="noStrike" cap="non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"/>
          <p:cNvSpPr txBox="1"/>
          <p:nvPr/>
        </p:nvSpPr>
        <p:spPr>
          <a:xfrm>
            <a:off x="304318" y="1615075"/>
            <a:ext cx="9073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25" y="6278175"/>
            <a:ext cx="9534399" cy="8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"/>
          <p:cNvSpPr/>
          <p:nvPr/>
        </p:nvSpPr>
        <p:spPr>
          <a:xfrm>
            <a:off x="7144759" y="6136086"/>
            <a:ext cx="1038000" cy="1014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7d876fc33a_0_4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667"/>
              <a:t>Language Translation Function</a:t>
            </a:r>
            <a:endParaRPr sz="4667"/>
          </a:p>
        </p:txBody>
      </p:sp>
      <p:sp>
        <p:nvSpPr>
          <p:cNvPr id="227" name="Google Shape;227;g17d876fc33a_0_4"/>
          <p:cNvSpPr txBox="1">
            <a:spLocks noGrp="1"/>
          </p:cNvSpPr>
          <p:nvPr>
            <p:ph type="body" idx="1"/>
          </p:nvPr>
        </p:nvSpPr>
        <p:spPr>
          <a:xfrm>
            <a:off x="335103" y="1777900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34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1"/>
              <a:buNone/>
            </a:pPr>
            <a:endParaRPr/>
          </a:p>
        </p:txBody>
      </p:sp>
      <p:pic>
        <p:nvPicPr>
          <p:cNvPr id="228" name="Google Shape;228;g17d876fc33a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850" y="1371750"/>
            <a:ext cx="594360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17d876fc33a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525" y="4057800"/>
            <a:ext cx="59436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7d876fc33a_0_4"/>
          <p:cNvPicPr preferRelativeResize="0"/>
          <p:nvPr/>
        </p:nvPicPr>
        <p:blipFill rotWithShape="1">
          <a:blip r:embed="rId5">
            <a:alphaModFix/>
          </a:blip>
          <a:srcRect l="51600" t="-6380" r="-51600" b="6379"/>
          <a:stretch/>
        </p:blipFill>
        <p:spPr>
          <a:xfrm>
            <a:off x="7162200" y="3802200"/>
            <a:ext cx="5139950" cy="32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1a0b2ac7f_0_9"/>
          <p:cNvSpPr txBox="1"/>
          <p:nvPr/>
        </p:nvSpPr>
        <p:spPr>
          <a:xfrm>
            <a:off x="536025" y="1371600"/>
            <a:ext cx="87183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6" name="Google Shape;236;g91a0b2ac7f_0_9"/>
          <p:cNvSpPr txBox="1"/>
          <p:nvPr/>
        </p:nvSpPr>
        <p:spPr>
          <a:xfrm>
            <a:off x="1027425" y="2116475"/>
            <a:ext cx="7817100" cy="44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DELAC meeting is being recorded.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you stay, note that you are consenting to being recorded.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91a0b2ac7f_0_9"/>
          <p:cNvSpPr txBox="1"/>
          <p:nvPr/>
        </p:nvSpPr>
        <p:spPr>
          <a:xfrm>
            <a:off x="4914900" y="2194550"/>
            <a:ext cx="10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8" name="Google Shape;238;g91a0b2ac7f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4788" y="4972550"/>
            <a:ext cx="1942375" cy="194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91a0b2ac7f_0_9"/>
          <p:cNvPicPr preferRelativeResize="0"/>
          <p:nvPr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661663" y="256375"/>
            <a:ext cx="8467025" cy="5080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717a639dd_0_139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Zoom Norms</a:t>
            </a:r>
            <a:endParaRPr/>
          </a:p>
        </p:txBody>
      </p:sp>
      <p:sp>
        <p:nvSpPr>
          <p:cNvPr id="246" name="Google Shape;246;g16717a639dd_0_139"/>
          <p:cNvSpPr txBox="1">
            <a:spLocks noGrp="1"/>
          </p:cNvSpPr>
          <p:nvPr>
            <p:ph type="body" idx="1"/>
          </p:nvPr>
        </p:nvSpPr>
        <p:spPr>
          <a:xfrm>
            <a:off x="335078" y="1639075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1754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141"/>
              <a:buChar char="❖"/>
            </a:pPr>
            <a:r>
              <a:rPr lang="en" sz="2434"/>
              <a:t>It is up to you if you want your camera on or off. We encourage cameras to be on when participating, but you can decide for yourself.</a:t>
            </a:r>
            <a:endParaRPr sz="2434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177"/>
              <a:buFont typeface="Arial"/>
              <a:buNone/>
            </a:pPr>
            <a:endParaRPr sz="2434"/>
          </a:p>
          <a:p>
            <a:pPr marL="457200" lvl="0" indent="-31754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141"/>
              <a:buChar char="❖"/>
            </a:pPr>
            <a:r>
              <a:rPr lang="en" sz="2434"/>
              <a:t>Please mute your microphone when you are listening.</a:t>
            </a:r>
            <a:endParaRPr sz="2434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820"/>
              <a:buFont typeface="Arial"/>
              <a:buNone/>
            </a:pPr>
            <a:r>
              <a:rPr lang="en" sz="2434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3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4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141"/>
              <a:buChar char="❖"/>
            </a:pPr>
            <a:r>
              <a:rPr lang="en" sz="2434"/>
              <a:t>If you have a question or comment, please raise your hand (virtual icon or hold your hand up to the camera) and wait for the moderator to call on you. Please do not interrupt.</a:t>
            </a:r>
            <a:endParaRPr sz="2434"/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177"/>
              <a:buFont typeface="Arial"/>
              <a:buNone/>
            </a:pPr>
            <a:r>
              <a:rPr lang="en" sz="2434"/>
              <a:t> </a:t>
            </a:r>
            <a:endParaRPr sz="2434"/>
          </a:p>
          <a:p>
            <a:pPr marL="457200" lvl="0" indent="-31754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141"/>
              <a:buChar char="❖"/>
            </a:pPr>
            <a:r>
              <a:rPr lang="en" sz="2434"/>
              <a:t>You can use the chat to write your question or comments, or to notify us if you’d like a turn to speak. You are welcome to write in your preferred language.</a:t>
            </a:r>
            <a:endParaRPr sz="2434"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177"/>
              <a:buFont typeface="Arial"/>
              <a:buNone/>
            </a:pPr>
            <a:r>
              <a:rPr lang="en" sz="2434"/>
              <a:t> </a:t>
            </a:r>
            <a:endParaRPr sz="2434"/>
          </a:p>
          <a:p>
            <a:pPr marL="457200" lvl="0" indent="-31754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141"/>
              <a:buChar char="❖"/>
            </a:pPr>
            <a:r>
              <a:rPr lang="en" sz="2434"/>
              <a:t>Please be respectful of everyone’s time.</a:t>
            </a:r>
            <a:endParaRPr sz="2434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820"/>
              <a:buFont typeface="Arial"/>
              <a:buNone/>
            </a:pPr>
            <a:r>
              <a:rPr lang="en" sz="2434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3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4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141"/>
              <a:buChar char="❖"/>
            </a:pPr>
            <a:r>
              <a:rPr lang="en" sz="2434"/>
              <a:t>If you are having audio or internet connectivity issues, please write your question or comment in the chat instead.</a:t>
            </a:r>
            <a:endParaRPr sz="2434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177"/>
              <a:buFont typeface="Arial"/>
              <a:buNone/>
            </a:pPr>
            <a:r>
              <a:rPr lang="en" sz="2434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3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141"/>
              <a:buChar char="❖"/>
            </a:pPr>
            <a:r>
              <a:rPr lang="en" sz="2434"/>
              <a:t>If you would like to contact District English Learner Advisory Committee (DELAC), you can em</a:t>
            </a:r>
            <a:r>
              <a:rPr lang="en" sz="2334"/>
              <a:t>ail  </a:t>
            </a:r>
            <a:r>
              <a:rPr lang="en" sz="2334">
                <a:solidFill>
                  <a:srgbClr val="0000FF"/>
                </a:solidFill>
              </a:rPr>
              <a:t> DELAC@scusd.edu</a:t>
            </a:r>
            <a:endParaRPr sz="2334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6b206f8a65_0_0"/>
          <p:cNvSpPr txBox="1">
            <a:spLocks noGrp="1"/>
          </p:cNvSpPr>
          <p:nvPr>
            <p:ph type="title"/>
          </p:nvPr>
        </p:nvSpPr>
        <p:spPr>
          <a:xfrm>
            <a:off x="335078" y="632924"/>
            <a:ext cx="9159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Approval of Meeting Minutes</a:t>
            </a:r>
            <a:endParaRPr/>
          </a:p>
        </p:txBody>
      </p:sp>
      <p:sp>
        <p:nvSpPr>
          <p:cNvPr id="253" name="Google Shape;253;g16b206f8a65_0_0"/>
          <p:cNvSpPr txBox="1">
            <a:spLocks noGrp="1"/>
          </p:cNvSpPr>
          <p:nvPr>
            <p:ph type="body" idx="1"/>
          </p:nvPr>
        </p:nvSpPr>
        <p:spPr>
          <a:xfrm>
            <a:off x="335078" y="1639076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5500" u="sng">
                <a:solidFill>
                  <a:schemeClr val="hlink"/>
                </a:solidFill>
                <a:hlinkClick r:id="rId3"/>
              </a:rPr>
              <a:t>May 2022 Meeting Minutes</a:t>
            </a:r>
            <a:endParaRPr sz="550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100"/>
              <a:buNone/>
            </a:pPr>
            <a:endParaRPr sz="5500"/>
          </a:p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2100"/>
              <a:buNone/>
            </a:pPr>
            <a:r>
              <a:rPr lang="en" sz="5500" u="sng">
                <a:solidFill>
                  <a:schemeClr val="hlink"/>
                </a:solidFill>
                <a:hlinkClick r:id="rId4"/>
              </a:rPr>
              <a:t>October 2022 Meeting Minutes</a:t>
            </a:r>
            <a:endParaRPr sz="5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Custom</PresentationFormat>
  <Paragraphs>174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 Narrow</vt:lpstr>
      <vt:lpstr>Lato</vt:lpstr>
      <vt:lpstr>Times New Roman</vt:lpstr>
      <vt:lpstr>Calibri</vt:lpstr>
      <vt:lpstr>Love Ya Like A Sister</vt:lpstr>
      <vt:lpstr>Montserrat</vt:lpstr>
      <vt:lpstr>Avenir</vt:lpstr>
      <vt:lpstr>Arial</vt:lpstr>
      <vt:lpstr>Simple Light</vt:lpstr>
      <vt:lpstr>Office Theme</vt:lpstr>
      <vt:lpstr>District English Language Advisory Committee (DELAC)  </vt:lpstr>
      <vt:lpstr>Inclusive Opener</vt:lpstr>
      <vt:lpstr>PowerPoint Presentation</vt:lpstr>
      <vt:lpstr>Roll Call Attendance</vt:lpstr>
      <vt:lpstr>PowerPoint Presentation</vt:lpstr>
      <vt:lpstr>Language Translation Function</vt:lpstr>
      <vt:lpstr>PowerPoint Presentation</vt:lpstr>
      <vt:lpstr>Zoom Norms</vt:lpstr>
      <vt:lpstr>Approval of Meeting Minutes</vt:lpstr>
      <vt:lpstr>Agenda</vt:lpstr>
      <vt:lpstr>Needs Assessment</vt:lpstr>
      <vt:lpstr>Needs Assessment</vt:lpstr>
      <vt:lpstr>Presentation:   Part I: Understanding Diverse Language Learners and Speakers in our District</vt:lpstr>
      <vt:lpstr>PowerPoint Presentation</vt:lpstr>
      <vt:lpstr>Presentation: College and Career Readiness</vt:lpstr>
      <vt:lpstr>Presentation: ESL Classes</vt:lpstr>
      <vt:lpstr>Public Comment</vt:lpstr>
      <vt:lpstr>Upcoming Events</vt:lpstr>
      <vt:lpstr>Optimistic Closure-What’s your ‘go-to’ nonverbal connection?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English Language Advisory Committee (DELAC)  </dc:title>
  <dc:creator>Ken A. Forrest</dc:creator>
  <cp:lastModifiedBy>Kao Lee</cp:lastModifiedBy>
  <cp:revision>1</cp:revision>
  <dcterms:created xsi:type="dcterms:W3CDTF">2013-05-24T21:33:12Z</dcterms:created>
  <dcterms:modified xsi:type="dcterms:W3CDTF">2022-11-21T19:34:56Z</dcterms:modified>
</cp:coreProperties>
</file>