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1"/>
  </p:notesMasterIdLst>
  <p:handoutMasterIdLst>
    <p:handoutMasterId r:id="rId12"/>
  </p:handoutMasterIdLst>
  <p:sldIdLst>
    <p:sldId id="463" r:id="rId3"/>
    <p:sldId id="522" r:id="rId4"/>
    <p:sldId id="516" r:id="rId5"/>
    <p:sldId id="486" r:id="rId6"/>
    <p:sldId id="513" r:id="rId7"/>
    <p:sldId id="520" r:id="rId8"/>
    <p:sldId id="525" r:id="rId9"/>
    <p:sldId id="532" r:id="rId10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93146" autoAdjust="0"/>
  </p:normalViewPr>
  <p:slideViewPr>
    <p:cSldViewPr snapToGrid="0">
      <p:cViewPr varScale="1">
        <p:scale>
          <a:sx n="89" d="100"/>
          <a:sy n="89" d="100"/>
        </p:scale>
        <p:origin x="-108" y="-276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790" y="-12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25" y="1154113"/>
            <a:ext cx="418782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7" tIns="46232" rIns="92467" bIns="462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6"/>
            <a:ext cx="5560060" cy="3636705"/>
          </a:xfrm>
          <a:prstGeom prst="rect">
            <a:avLst/>
          </a:prstGeom>
        </p:spPr>
        <p:txBody>
          <a:bodyPr vert="horz" lIns="92467" tIns="46232" rIns="92467" bIns="462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lley-odipo@scusd.edu" TargetMode="External"/><Relationship Id="rId2" Type="http://schemas.openxmlformats.org/officeDocument/2006/relationships/hyperlink" Target="mailto:lisa-hayes@scuscd.edu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027" y="1371600"/>
            <a:ext cx="87183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 Narrow" panose="020B0606020202030204" pitchFamily="34" charset="0"/>
              </a:rPr>
              <a:t>Federal Program Funding to Improve Student Outcomes </a:t>
            </a:r>
          </a:p>
          <a:p>
            <a:pPr algn="ctr"/>
            <a:endParaRPr lang="en-US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Consolidated Application</a:t>
            </a:r>
            <a:r>
              <a:rPr lang="en-US" sz="3200" b="1" dirty="0">
                <a:latin typeface="Arial Narrow" panose="020B0606020202030204" pitchFamily="34" charset="0"/>
              </a:rPr>
              <a:t/>
            </a:r>
            <a:br>
              <a:rPr lang="en-US" sz="3200" b="1" dirty="0">
                <a:latin typeface="Arial Narrow" panose="020B0606020202030204" pitchFamily="34" charset="0"/>
              </a:rPr>
            </a:br>
            <a:endParaRPr lang="en-US" sz="3200" b="1" dirty="0" smtClean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8634" y="3831021"/>
            <a:ext cx="794582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400" b="1" dirty="0" smtClean="0"/>
              <a:t>District English Learner Advisory Council (DELAC) Meeting</a:t>
            </a:r>
          </a:p>
          <a:p>
            <a:pPr algn="ctr"/>
            <a:endParaRPr lang="en-US" sz="2400" b="1" dirty="0"/>
          </a:p>
          <a:p>
            <a:r>
              <a:rPr lang="en-US" sz="1800" b="1" dirty="0" smtClean="0"/>
              <a:t>Presented by:  Lisa Hayes, Director , State and Federal Programs</a:t>
            </a:r>
          </a:p>
          <a:p>
            <a:r>
              <a:rPr lang="en-US" sz="1800" b="1" dirty="0"/>
              <a:t>	 </a:t>
            </a:r>
            <a:r>
              <a:rPr lang="en-US" sz="1800" b="1" dirty="0" smtClean="0"/>
              <a:t>        </a:t>
            </a:r>
            <a:r>
              <a:rPr lang="en-US" sz="1800" b="1" dirty="0" smtClean="0">
                <a:hlinkClick r:id="rId2"/>
              </a:rPr>
              <a:t>lisa-hayes@scuscd.edu</a:t>
            </a:r>
            <a:r>
              <a:rPr lang="en-US" sz="1800" b="1" dirty="0" smtClean="0"/>
              <a:t>      (916) 643-9051</a:t>
            </a:r>
          </a:p>
          <a:p>
            <a:r>
              <a:rPr lang="en-US" sz="1800" b="1" dirty="0"/>
              <a:t>	</a:t>
            </a:r>
            <a:r>
              <a:rPr lang="en-US" sz="1800" b="1" dirty="0" smtClean="0"/>
              <a:t>        Kelley Odipo, Coordinator, State and Federal Programs </a:t>
            </a:r>
          </a:p>
          <a:p>
            <a:r>
              <a:rPr lang="en-US" sz="1800" b="1" dirty="0"/>
              <a:t>	 </a:t>
            </a:r>
            <a:r>
              <a:rPr lang="en-US" sz="1800" b="1" dirty="0" smtClean="0"/>
              <a:t>        </a:t>
            </a:r>
            <a:r>
              <a:rPr lang="en-US" sz="1800" b="1" dirty="0" smtClean="0">
                <a:hlinkClick r:id="rId3"/>
              </a:rPr>
              <a:t>kelley-odipo@scusd.edu</a:t>
            </a:r>
            <a:r>
              <a:rPr lang="en-US" sz="1800" b="1" dirty="0" smtClean="0"/>
              <a:t>    </a:t>
            </a:r>
            <a:r>
              <a:rPr lang="en-US" sz="1800" b="1" dirty="0"/>
              <a:t>(916) 643-9051</a:t>
            </a:r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721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748" y="1097651"/>
            <a:ext cx="8939048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anose="020B0606020202030204" pitchFamily="34" charset="0"/>
              </a:rPr>
              <a:t>What is the Consolidated Application (ConApp)? 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4699" y="2147820"/>
            <a:ext cx="80088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</a:t>
            </a:r>
            <a:r>
              <a:rPr lang="en-US" sz="3200" u="sng" dirty="0"/>
              <a:t>application</a:t>
            </a:r>
            <a:r>
              <a:rPr lang="en-US" sz="3200" dirty="0"/>
              <a:t> is used by California Department of Education (CDE) to distribute funds from </a:t>
            </a:r>
            <a:r>
              <a:rPr lang="en-US" sz="3200" dirty="0" smtClean="0"/>
              <a:t> </a:t>
            </a:r>
            <a:r>
              <a:rPr lang="en-US" sz="3200" dirty="0"/>
              <a:t>federal programs.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The Consolidated Application </a:t>
            </a:r>
            <a:r>
              <a:rPr lang="en-US" sz="3200" u="sng" dirty="0" smtClean="0"/>
              <a:t>reports</a:t>
            </a:r>
            <a:r>
              <a:rPr lang="en-US" sz="3200" dirty="0" smtClean="0"/>
              <a:t> serve as a way to monitor the use of federal funds and compliance with State regulations.</a:t>
            </a:r>
            <a:endParaRPr lang="en-US" sz="3200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143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882" y="1045607"/>
            <a:ext cx="817298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anose="020B0606020202030204" pitchFamily="34" charset="0"/>
              </a:rPr>
              <a:t>Funding Sources reported </a:t>
            </a:r>
            <a:r>
              <a:rPr lang="en-US" sz="3600" b="1" dirty="0">
                <a:latin typeface="Arial Narrow" panose="020B0606020202030204" pitchFamily="34" charset="0"/>
              </a:rPr>
              <a:t> </a:t>
            </a:r>
            <a:r>
              <a:rPr lang="en-US" sz="3600" b="1" dirty="0" smtClean="0">
                <a:latin typeface="Arial Narrow" panose="020B0606020202030204" pitchFamily="34" charset="0"/>
              </a:rPr>
              <a:t>in the Con App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764" y="2202906"/>
            <a:ext cx="80467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Title I Part A</a:t>
            </a:r>
            <a:endParaRPr lang="en-US" sz="3200" dirty="0"/>
          </a:p>
          <a:p>
            <a:r>
              <a:rPr lang="en-US" sz="3200" b="1" u="sng" dirty="0" smtClean="0"/>
              <a:t>Title </a:t>
            </a:r>
            <a:r>
              <a:rPr lang="en-US" sz="3200" b="1" u="sng" dirty="0"/>
              <a:t>II Part </a:t>
            </a:r>
            <a:r>
              <a:rPr lang="en-US" sz="3200" b="1" u="sng" dirty="0" smtClean="0"/>
              <a:t>A</a:t>
            </a:r>
            <a:endParaRPr lang="en-US" sz="3200" dirty="0"/>
          </a:p>
          <a:p>
            <a:r>
              <a:rPr lang="en-US" sz="3200" b="1" u="sng" dirty="0"/>
              <a:t>Title III Limit English Proficient (LEP</a:t>
            </a:r>
            <a:r>
              <a:rPr lang="en-US" sz="3200" b="1" u="sng" dirty="0" smtClean="0"/>
              <a:t>)</a:t>
            </a:r>
            <a:endParaRPr lang="en-US" sz="3200" dirty="0"/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472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8033" y="1070727"/>
            <a:ext cx="8427495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anose="020B0606020202030204" pitchFamily="34" charset="0"/>
              </a:rPr>
              <a:t>How are Title I Part A Funds Used – </a:t>
            </a:r>
            <a:endParaRPr lang="en-US" sz="3600" b="1" dirty="0">
              <a:latin typeface="Arial Narrow" panose="020B0606020202030204" pitchFamily="34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Examples of </a:t>
            </a: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Expenditures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38072" y="2320646"/>
            <a:ext cx="83980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Title I Part A:  District (in LEA Plan)</a:t>
            </a:r>
          </a:p>
          <a:p>
            <a:r>
              <a:rPr lang="en-US" sz="2000" dirty="0" smtClean="0"/>
              <a:t>Required Expenditures for Program Improvement (School Choice, SES, Title I Intervention);  Equitable services to Private Schools;  Training Specialists;  ELA and Math Support;  Priority Schools; Student Support and Health Services; Parent Engagement Programs; Parent Resource Center.</a:t>
            </a:r>
          </a:p>
          <a:p>
            <a:endParaRPr lang="en-US" sz="2800" b="1" dirty="0"/>
          </a:p>
          <a:p>
            <a:r>
              <a:rPr lang="en-US" sz="2800" b="1" dirty="0" smtClean="0"/>
              <a:t>Title </a:t>
            </a:r>
            <a:r>
              <a:rPr lang="en-US" sz="2800" b="1" dirty="0"/>
              <a:t>I Part A:  </a:t>
            </a:r>
            <a:r>
              <a:rPr lang="en-US" sz="2800" b="1" dirty="0" smtClean="0"/>
              <a:t>School Sites – (in SPSA)</a:t>
            </a:r>
          </a:p>
          <a:p>
            <a:r>
              <a:rPr lang="en-US" sz="2000" dirty="0" smtClean="0"/>
              <a:t>Instruction Coordinators; Resource Teachers, Instructional Aides,  Supplemental materials;  Computers and Software; Assessment &amp; Intervention programs;  Parent Resource Centers</a:t>
            </a:r>
            <a:endParaRPr lang="en-US" sz="2800" b="1" dirty="0" smtClean="0"/>
          </a:p>
          <a:p>
            <a:endParaRPr lang="en-US" sz="28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632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587" y="1172901"/>
            <a:ext cx="8874177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How are Title </a:t>
            </a:r>
            <a:r>
              <a:rPr lang="en-US" sz="3600" b="1" dirty="0" smtClean="0">
                <a:latin typeface="Arial Narrow" panose="020B0606020202030204" pitchFamily="34" charset="0"/>
              </a:rPr>
              <a:t>II Funds are Used– </a:t>
            </a:r>
            <a:endParaRPr lang="en-US" sz="3600" b="1" dirty="0">
              <a:latin typeface="Arial Narrow" panose="020B0606020202030204" pitchFamily="34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Examples of </a:t>
            </a: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Expenditures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31953" y="2371092"/>
            <a:ext cx="8469443" cy="4133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Title II </a:t>
            </a:r>
            <a:r>
              <a:rPr lang="en-US" sz="2800" b="1" dirty="0"/>
              <a:t>Part A:  </a:t>
            </a:r>
            <a:r>
              <a:rPr lang="en-US" sz="2800" b="1" dirty="0" smtClean="0"/>
              <a:t>Centrally managed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Professional Development (Balanced Literacy, Common Core State Standards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Beginning Teacher Support (BTSA)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Common Planning Time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19" y="1172901"/>
            <a:ext cx="887417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How are Title </a:t>
            </a:r>
            <a:r>
              <a:rPr lang="en-US" sz="3600" b="1" dirty="0" smtClean="0">
                <a:latin typeface="Arial Narrow" panose="020B0606020202030204" pitchFamily="34" charset="0"/>
              </a:rPr>
              <a:t>III Funds are Used– </a:t>
            </a:r>
            <a:endParaRPr lang="en-US" sz="36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Calibri" pitchFamily="34" charset="0"/>
              </a:rPr>
              <a:t>Examples of </a:t>
            </a:r>
            <a:r>
              <a:rPr lang="en-US" sz="2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itchFamily="34" charset="0"/>
              </a:rPr>
              <a:t>Expenditures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953" y="2317303"/>
            <a:ext cx="8469443" cy="4430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b="1" dirty="0"/>
              <a:t>Title </a:t>
            </a:r>
            <a:r>
              <a:rPr lang="en-US" sz="2800" b="1" dirty="0" smtClean="0"/>
              <a:t>III LEP: Centrally managed</a:t>
            </a:r>
          </a:p>
          <a:p>
            <a:pPr marL="9470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Coaching </a:t>
            </a:r>
            <a:r>
              <a:rPr lang="en-US" sz="2800" dirty="0"/>
              <a:t>and support for teachers</a:t>
            </a:r>
          </a:p>
          <a:p>
            <a:endParaRPr lang="en-US" sz="2800" b="1" dirty="0" smtClean="0"/>
          </a:p>
          <a:p>
            <a:pPr marL="8327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High quality Professional </a:t>
            </a:r>
            <a:r>
              <a:rPr lang="en-US" sz="2800" dirty="0" smtClean="0"/>
              <a:t>Development (New ELD standards, Common Core); and  Materials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marL="8327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 Instructional Aides for Duel Immersion classrooms</a:t>
            </a:r>
            <a:r>
              <a:rPr lang="en-US" sz="2800" b="1" dirty="0" smtClean="0"/>
              <a:t>.</a:t>
            </a:r>
            <a:endParaRPr lang="en-US" sz="2800" dirty="0" smtClean="0"/>
          </a:p>
          <a:p>
            <a:pPr marL="832700" lvl="1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1069120"/>
            <a:ext cx="824017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/>
              <a:t>DELAC &amp; the Consolidated Application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38649" y="2238703"/>
            <a:ext cx="2680138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749818" y="30419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11219" y="1827800"/>
            <a:ext cx="7777596" cy="407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DELAC </a:t>
            </a:r>
            <a:r>
              <a:rPr lang="en-US" sz="3200" dirty="0"/>
              <a:t>must </a:t>
            </a:r>
            <a:r>
              <a:rPr lang="en-US" sz="3200" dirty="0" smtClean="0"/>
              <a:t>decide whether the district should request &amp; continue to receive federal funding. </a:t>
            </a:r>
            <a:endParaRPr lang="en-US" sz="3200" dirty="0"/>
          </a:p>
          <a:p>
            <a:endParaRPr lang="en-US" sz="3200" dirty="0"/>
          </a:p>
          <a:p>
            <a:pPr lvl="2"/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	</a:t>
            </a:r>
            <a:endParaRPr lang="en-US" sz="2400" b="1" dirty="0" smtClean="0"/>
          </a:p>
          <a:p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0818" y="3083097"/>
            <a:ext cx="7467600" cy="76944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Questions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96400" y="6933261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54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6132</TotalTime>
  <Words>312</Words>
  <Application>Microsoft Office PowerPoint</Application>
  <PresentationFormat>Custom</PresentationFormat>
  <Paragraphs>56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342</cp:revision>
  <cp:lastPrinted>2016-06-06T20:08:53Z</cp:lastPrinted>
  <dcterms:created xsi:type="dcterms:W3CDTF">2013-05-24T21:33:12Z</dcterms:created>
  <dcterms:modified xsi:type="dcterms:W3CDTF">2016-12-05T16:43:54Z</dcterms:modified>
</cp:coreProperties>
</file>