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5143500" type="screen16x9"/>
  <p:notesSz cx="6858000" cy="9144000"/>
  <p:embeddedFontLst>
    <p:embeddedFont>
      <p:font typeface="Lato" panose="020B0604020202020204" charset="0"/>
      <p:regular r:id="rId19"/>
      <p:bold r:id="rId20"/>
      <p:italic r:id="rId21"/>
      <p:boldItalic r:id="rId22"/>
    </p:embeddedFont>
    <p:embeddedFont>
      <p:font typeface="Raleway" panose="020B0604020202020204" charset="0"/>
      <p:regular r:id="rId23"/>
      <p:bold r:id="rId24"/>
      <p:italic r:id="rId25"/>
      <p:boldItalic r:id="rId26"/>
    </p:embeddedFont>
    <p:embeddedFont>
      <p:font typeface="Montserrat" panose="020B0604020202020204" charset="0"/>
      <p:regular r:id="rId27"/>
      <p:bold r:id="rId28"/>
      <p:italic r:id="rId29"/>
      <p:boldItalic r:id="rId30"/>
    </p:embeddedFont>
    <p:embeddedFont>
      <p:font typeface="Bree Serif" panose="020B0604020202020204" charset="0"/>
      <p:regular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6" roundtripDataSignature="AMtx7miQzgSqALxASszSGL6/xw84Cv9hk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5" d="100"/>
          <a:sy n="125" d="100"/>
        </p:scale>
        <p:origin x="498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9" Type="http://schemas.openxmlformats.org/officeDocument/2006/relationships/theme" Target="theme/theme1.xml"/><Relationship Id="rId21" Type="http://schemas.openxmlformats.org/officeDocument/2006/relationships/font" Target="fonts/font3.fntdata"/><Relationship Id="rId34" Type="http://schemas.openxmlformats.org/officeDocument/2006/relationships/font" Target="fonts/font1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font" Target="fonts/font17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6dd5e89497_1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5" name="Google Shape;125;g26dd5e89497_1_10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6" name="Google Shape;126;g26dd5e89497_1_10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26831135c7a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2" name="Google Shape;192;g26831135c7a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Mr. MD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288988ce707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8" name="Google Shape;198;g288988ce707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Ms. Sujey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288988ce707_0_3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3" name="Google Shape;203;g288988ce707_0_3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Mrs. Anita and Mr. MD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2828d321498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8" name="Google Shape;208;g2828d321498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288988ce707_0_3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4" name="Google Shape;214;g288988ce707_0_3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Mr. MD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2c352a64f2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1" name="Google Shape;221;g2c352a64f2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288988ce707_0_3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9" name="Google Shape;229;g288988ce707_0_3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Mr. MD and Ms. Victoria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c890d770ad_0_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2c890d770ad_0_1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Mr. MD 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288988ce707_0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4" name="Google Shape;144;g288988ce707_0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Mr. MD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769aceb451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0" name="Google Shape;150;g2769aceb451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Mrs. Anita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28ba8c4d7e1_1_1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1" name="Google Shape;161;g28ba8c4d7e1_1_1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Ms. Sujey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8ba8c4d7e1_1_1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7" name="Google Shape;167;g28ba8c4d7e1_1_1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Mr.K will link the notes Mr. MD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2c9a49a81c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2c9a49a81c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2769aceb451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8" name="Google Shape;178;g2769aceb451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Mr. MD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6dd5e89497_16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4" name="Google Shape;184;g26dd5e89497_16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>
                <a:solidFill>
                  <a:schemeClr val="dk1"/>
                </a:solidFill>
              </a:rPr>
              <a:t>Mrs. Anita and Sujey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185" name="Google Shape;185;g26dd5e89497_16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ection Header">
  <p:cSld name="SECTION_HEADER_1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g240ecded6a8_0_607"/>
          <p:cNvPicPr preferRelativeResize="0"/>
          <p:nvPr/>
        </p:nvPicPr>
        <p:blipFill rotWithShape="1">
          <a:blip r:embed="rId2">
            <a:alphaModFix/>
          </a:blip>
          <a:srcRect l="764" t="764"/>
          <a:stretch/>
        </p:blipFill>
        <p:spPr>
          <a:xfrm>
            <a:off x="0" y="0"/>
            <a:ext cx="9143999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g240ecded6a8_0_607"/>
          <p:cNvSpPr txBox="1">
            <a:spLocks noGrp="1"/>
          </p:cNvSpPr>
          <p:nvPr>
            <p:ph type="title"/>
          </p:nvPr>
        </p:nvSpPr>
        <p:spPr>
          <a:xfrm>
            <a:off x="4572000" y="1282304"/>
            <a:ext cx="3938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C9E45"/>
              </a:buClr>
              <a:buSzPts val="4500"/>
              <a:buFont typeface="Montserrat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" name="Google Shape;12;g240ecded6a8_0_607"/>
          <p:cNvSpPr txBox="1">
            <a:spLocks noGrp="1"/>
          </p:cNvSpPr>
          <p:nvPr>
            <p:ph type="body" idx="1"/>
          </p:nvPr>
        </p:nvSpPr>
        <p:spPr>
          <a:xfrm>
            <a:off x="4572000" y="3442097"/>
            <a:ext cx="3938700" cy="11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13" name="Google Shape;13;g240ecded6a8_0_60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0" y="459672"/>
            <a:ext cx="1055733" cy="43663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g240ecded6a8_0_607"/>
          <p:cNvSpPr txBox="1"/>
          <p:nvPr/>
        </p:nvSpPr>
        <p:spPr>
          <a:xfrm>
            <a:off x="8515350" y="4598250"/>
            <a:ext cx="6288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5B9F45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900" b="0" i="0" u="none" strike="noStrike" cap="none">
              <a:solidFill>
                <a:srgbClr val="5B9F4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5" name="Google Shape;15;g240ecded6a8_0_607" descr="A green and white background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t="96406"/>
          <a:stretch/>
        </p:blipFill>
        <p:spPr>
          <a:xfrm>
            <a:off x="-1" y="5018809"/>
            <a:ext cx="9144000" cy="1246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240ecded6a8_0_548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1" name="Google Shape;61;g240ecded6a8_0_548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2" name="Google Shape;62;g240ecded6a8_0_54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63;g240ecded6a8_0_54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4" name="Google Shape;64;g240ecded6a8_0_548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65" name="Google Shape;65;g240ecded6a8_0_548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6" name="Google Shape;66;g240ecded6a8_0_548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240ecded6a8_0_55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9" name="Google Shape;69;g240ecded6a8_0_55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70" name="Google Shape;70;g240ecded6a8_0_55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g240ecded6a8_0_55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2" name="Google Shape;72;g240ecded6a8_0_556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73" name="Google Shape;73;g240ecded6a8_0_556"/>
          <p:cNvSpPr txBox="1">
            <a:spLocks noGrp="1"/>
          </p:cNvSpPr>
          <p:nvPr>
            <p:ph type="body" idx="1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74" name="Google Shape;74;g240ecded6a8_0_556"/>
          <p:cNvSpPr txBox="1">
            <a:spLocks noGrp="1"/>
          </p:cNvSpPr>
          <p:nvPr>
            <p:ph type="body" idx="2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75" name="Google Shape;75;g240ecded6a8_0_556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40ecded6a8_0_57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8" name="Google Shape;78;g240ecded6a8_0_57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79" name="Google Shape;79;g240ecded6a8_0_57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g240ecded6a8_0_57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1" name="Google Shape;81;g240ecded6a8_0_572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82" name="Google Shape;82;g240ecded6a8_0_572"/>
          <p:cNvSpPr txBox="1">
            <a:spLocks noGrp="1"/>
          </p:cNvSpPr>
          <p:nvPr>
            <p:ph type="body" idx="1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83" name="Google Shape;83;g240ecded6a8_0_57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oogle Shape;85;g240ecded6a8_0_580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86" name="Google Shape;86;g240ecded6a8_0_580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g240ecded6a8_0_580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8" name="Google Shape;88;g240ecded6a8_0_580"/>
          <p:cNvSpPr txBox="1">
            <a:spLocks noGrp="1"/>
          </p:cNvSpPr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9" name="Google Shape;89;g240ecded6a8_0_580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40ecded6a8_0_586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2" name="Google Shape;92;g240ecded6a8_0_58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93" name="Google Shape;93;g240ecded6a8_0_58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g240ecded6a8_0_58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5" name="Google Shape;95;g240ecded6a8_0_586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96" name="Google Shape;96;g240ecded6a8_0_586"/>
          <p:cNvSpPr txBox="1">
            <a:spLocks noGrp="1"/>
          </p:cNvSpPr>
          <p:nvPr>
            <p:ph type="subTitle" idx="1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7" name="Google Shape;97;g240ecded6a8_0_586"/>
          <p:cNvSpPr txBox="1">
            <a:spLocks noGrp="1"/>
          </p:cNvSpPr>
          <p:nvPr>
            <p:ph type="body" idx="2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8" name="Google Shape;98;g240ecded6a8_0_586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240ecded6a8_0_595"/>
          <p:cNvSpPr txBox="1">
            <a:spLocks noGrp="1"/>
          </p:cNvSpPr>
          <p:nvPr>
            <p:ph type="body" idx="1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01" name="Google Shape;101;g240ecded6a8_0_595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oogle Shape;103;g240ecded6a8_0_59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104" name="Google Shape;104;g240ecded6a8_0_59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g240ecded6a8_0_59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6" name="Google Shape;106;g240ecded6a8_0_598"/>
          <p:cNvSpPr txBox="1">
            <a:spLocks noGrp="1"/>
          </p:cNvSpPr>
          <p:nvPr>
            <p:ph type="title" hasCustomPrompt="1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7" name="Google Shape;107;g240ecded6a8_0_598"/>
          <p:cNvSpPr txBox="1">
            <a:spLocks noGrp="1"/>
          </p:cNvSpPr>
          <p:nvPr>
            <p:ph type="body" idx="1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8" name="Google Shape;108;g240ecded6a8_0_598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ection Header 1">
  <p:cSld name="SECTION_HEADER_2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g288988ce707_0_152"/>
          <p:cNvPicPr preferRelativeResize="0"/>
          <p:nvPr/>
        </p:nvPicPr>
        <p:blipFill rotWithShape="1">
          <a:blip r:embed="rId2">
            <a:alphaModFix/>
          </a:blip>
          <a:srcRect l="764" t="764"/>
          <a:stretch/>
        </p:blipFill>
        <p:spPr>
          <a:xfrm>
            <a:off x="0" y="0"/>
            <a:ext cx="9143999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g288988ce707_0_152"/>
          <p:cNvSpPr txBox="1">
            <a:spLocks noGrp="1"/>
          </p:cNvSpPr>
          <p:nvPr>
            <p:ph type="title"/>
          </p:nvPr>
        </p:nvSpPr>
        <p:spPr>
          <a:xfrm>
            <a:off x="4572000" y="1282303"/>
            <a:ext cx="3938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C9E45"/>
              </a:buClr>
              <a:buSzPts val="4500"/>
              <a:buFont typeface="Montserrat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g288988ce707_0_152"/>
          <p:cNvSpPr txBox="1">
            <a:spLocks noGrp="1"/>
          </p:cNvSpPr>
          <p:nvPr>
            <p:ph type="body" idx="1"/>
          </p:nvPr>
        </p:nvSpPr>
        <p:spPr>
          <a:xfrm>
            <a:off x="4572000" y="3442097"/>
            <a:ext cx="3938700" cy="11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113" name="Google Shape;113;g288988ce707_0_1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0" y="459672"/>
            <a:ext cx="1055733" cy="436631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g288988ce707_0_152"/>
          <p:cNvSpPr txBox="1"/>
          <p:nvPr/>
        </p:nvSpPr>
        <p:spPr>
          <a:xfrm>
            <a:off x="8515350" y="4598250"/>
            <a:ext cx="6288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5B9F45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900" b="0" i="0" u="none" strike="noStrike" cap="none">
              <a:solidFill>
                <a:srgbClr val="5B9F4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15" name="Google Shape;115;g288988ce707_0_152" descr="A green and white background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t="96406"/>
          <a:stretch/>
        </p:blipFill>
        <p:spPr>
          <a:xfrm>
            <a:off x="-1" y="5018809"/>
            <a:ext cx="9144000" cy="1246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ection Header 2">
  <p:cSld name="SECTION_HEADER_3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g288988ce707_0_303"/>
          <p:cNvPicPr preferRelativeResize="0"/>
          <p:nvPr/>
        </p:nvPicPr>
        <p:blipFill rotWithShape="1">
          <a:blip r:embed="rId2">
            <a:alphaModFix/>
          </a:blip>
          <a:srcRect l="764" t="764"/>
          <a:stretch/>
        </p:blipFill>
        <p:spPr>
          <a:xfrm>
            <a:off x="0" y="0"/>
            <a:ext cx="9143999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g288988ce707_0_303"/>
          <p:cNvSpPr txBox="1">
            <a:spLocks noGrp="1"/>
          </p:cNvSpPr>
          <p:nvPr>
            <p:ph type="title"/>
          </p:nvPr>
        </p:nvSpPr>
        <p:spPr>
          <a:xfrm>
            <a:off x="4572000" y="1282303"/>
            <a:ext cx="3938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C9E45"/>
              </a:buClr>
              <a:buSzPts val="4500"/>
              <a:buFont typeface="Montserrat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g288988ce707_0_303"/>
          <p:cNvSpPr txBox="1">
            <a:spLocks noGrp="1"/>
          </p:cNvSpPr>
          <p:nvPr>
            <p:ph type="body" idx="1"/>
          </p:nvPr>
        </p:nvSpPr>
        <p:spPr>
          <a:xfrm>
            <a:off x="4572000" y="3442097"/>
            <a:ext cx="3938700" cy="11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120" name="Google Shape;120;g288988ce707_0_30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0" y="459672"/>
            <a:ext cx="1055733" cy="436631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g288988ce707_0_303"/>
          <p:cNvSpPr txBox="1"/>
          <p:nvPr/>
        </p:nvSpPr>
        <p:spPr>
          <a:xfrm>
            <a:off x="8515350" y="4598250"/>
            <a:ext cx="6288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5B9F45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900" b="0" i="0" u="none" strike="noStrike" cap="none">
              <a:solidFill>
                <a:srgbClr val="5B9F4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22" name="Google Shape;122;g288988ce707_0_303" descr="A green and white background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t="96406"/>
          <a:stretch/>
        </p:blipFill>
        <p:spPr>
          <a:xfrm>
            <a:off x="-1" y="5018809"/>
            <a:ext cx="9144000" cy="1246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g240ecded6a8_0_614"/>
          <p:cNvSpPr/>
          <p:nvPr/>
        </p:nvSpPr>
        <p:spPr>
          <a:xfrm>
            <a:off x="0" y="1"/>
            <a:ext cx="9144000" cy="4958700"/>
          </a:xfrm>
          <a:prstGeom prst="rect">
            <a:avLst/>
          </a:prstGeom>
          <a:solidFill>
            <a:srgbClr val="C6A749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g240ecded6a8_0_616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3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C9E45"/>
              </a:buClr>
              <a:buSzPts val="2400"/>
              <a:buFont typeface="Montserrat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g240ecded6a8_0_616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21" name="Google Shape;21;g240ecded6a8_0_616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grpSp>
        <p:nvGrpSpPr>
          <p:cNvPr id="22" name="Google Shape;22;g240ecded6a8_0_616"/>
          <p:cNvGrpSpPr/>
          <p:nvPr/>
        </p:nvGrpSpPr>
        <p:grpSpPr>
          <a:xfrm>
            <a:off x="7341567" y="4436518"/>
            <a:ext cx="1173781" cy="436631"/>
            <a:chOff x="9788759" y="5915364"/>
            <a:chExt cx="1565041" cy="582174"/>
          </a:xfrm>
        </p:grpSpPr>
        <p:cxnSp>
          <p:nvCxnSpPr>
            <p:cNvPr id="23" name="Google Shape;23;g240ecded6a8_0_616"/>
            <p:cNvCxnSpPr/>
            <p:nvPr/>
          </p:nvCxnSpPr>
          <p:spPr>
            <a:xfrm>
              <a:off x="11353800" y="6152025"/>
              <a:ext cx="0" cy="234900"/>
            </a:xfrm>
            <a:prstGeom prst="straightConnector1">
              <a:avLst/>
            </a:prstGeom>
            <a:noFill/>
            <a:ln w="12700" cap="flat" cmpd="sng">
              <a:solidFill>
                <a:srgbClr val="5B9F4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pic>
          <p:nvPicPr>
            <p:cNvPr id="24" name="Google Shape;24;g240ecded6a8_0_616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9788759" y="5915364"/>
              <a:ext cx="1407644" cy="58217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5" name="Google Shape;25;g240ecded6a8_0_616"/>
          <p:cNvSpPr txBox="1"/>
          <p:nvPr/>
        </p:nvSpPr>
        <p:spPr>
          <a:xfrm>
            <a:off x="8515350" y="4598250"/>
            <a:ext cx="6288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5B9F45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900" b="0" i="0" u="none" strike="noStrike" cap="none">
              <a:solidFill>
                <a:srgbClr val="5B9F4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g240ecded6a8_0_624"/>
          <p:cNvSpPr txBox="1">
            <a:spLocks noGrp="1"/>
          </p:cNvSpPr>
          <p:nvPr>
            <p:ph type="title"/>
          </p:nvPr>
        </p:nvSpPr>
        <p:spPr>
          <a:xfrm>
            <a:off x="628650" y="628650"/>
            <a:ext cx="7886700" cy="4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C9E45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g240ecded6a8_0_624"/>
          <p:cNvSpPr txBox="1">
            <a:spLocks noGrp="1"/>
          </p:cNvSpPr>
          <p:nvPr>
            <p:ph type="body" idx="1"/>
          </p:nvPr>
        </p:nvSpPr>
        <p:spPr>
          <a:xfrm>
            <a:off x="628650" y="1230406"/>
            <a:ext cx="7886700" cy="32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grpSp>
        <p:nvGrpSpPr>
          <p:cNvPr id="29" name="Google Shape;29;g240ecded6a8_0_624"/>
          <p:cNvGrpSpPr/>
          <p:nvPr/>
        </p:nvGrpSpPr>
        <p:grpSpPr>
          <a:xfrm>
            <a:off x="7341567" y="4436518"/>
            <a:ext cx="1173781" cy="436631"/>
            <a:chOff x="9788759" y="5915364"/>
            <a:chExt cx="1565041" cy="582174"/>
          </a:xfrm>
        </p:grpSpPr>
        <p:cxnSp>
          <p:nvCxnSpPr>
            <p:cNvPr id="30" name="Google Shape;30;g240ecded6a8_0_624"/>
            <p:cNvCxnSpPr/>
            <p:nvPr/>
          </p:nvCxnSpPr>
          <p:spPr>
            <a:xfrm>
              <a:off x="11353800" y="6152025"/>
              <a:ext cx="0" cy="234900"/>
            </a:xfrm>
            <a:prstGeom prst="straightConnector1">
              <a:avLst/>
            </a:prstGeom>
            <a:noFill/>
            <a:ln w="12700" cap="flat" cmpd="sng">
              <a:solidFill>
                <a:srgbClr val="5B9F4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pic>
          <p:nvPicPr>
            <p:cNvPr id="31" name="Google Shape;31;g240ecded6a8_0_624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9788759" y="5915364"/>
              <a:ext cx="1407644" cy="58217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2" name="Google Shape;32;g240ecded6a8_0_624"/>
          <p:cNvSpPr txBox="1"/>
          <p:nvPr/>
        </p:nvSpPr>
        <p:spPr>
          <a:xfrm>
            <a:off x="8515350" y="4598250"/>
            <a:ext cx="6288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5B9F45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900" b="0" i="0" u="none" strike="noStrike" cap="none">
              <a:solidFill>
                <a:srgbClr val="5B9F4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g240ecded6a8_0_631"/>
          <p:cNvPicPr preferRelativeResize="0"/>
          <p:nvPr/>
        </p:nvPicPr>
        <p:blipFill rotWithShape="1">
          <a:blip r:embed="rId2">
            <a:alphaModFix/>
          </a:blip>
          <a:srcRect t="39" b="34"/>
          <a:stretch/>
        </p:blipFill>
        <p:spPr>
          <a:xfrm>
            <a:off x="-1" y="0"/>
            <a:ext cx="9144002" cy="4958638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g240ecded6a8_0_631"/>
          <p:cNvSpPr/>
          <p:nvPr/>
        </p:nvSpPr>
        <p:spPr>
          <a:xfrm>
            <a:off x="-1" y="1"/>
            <a:ext cx="9144000" cy="4958700"/>
          </a:xfrm>
          <a:prstGeom prst="rect">
            <a:avLst/>
          </a:prstGeom>
          <a:solidFill>
            <a:srgbClr val="C6A749">
              <a:alpha val="8000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g240ecded6a8_0_605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g240ecded6a8_0_56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0" name="Google Shape;40;g240ecded6a8_0_56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1" name="Google Shape;41;g240ecded6a8_0_56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g240ecded6a8_0_56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3" name="Google Shape;43;g240ecded6a8_0_565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44" name="Google Shape;44;g240ecded6a8_0_565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240ecded6a8_0_53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7" name="Google Shape;47;g240ecded6a8_0_53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8" name="Google Shape;48;g240ecded6a8_0_53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g240ecded6a8_0_53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0" name="Google Shape;50;g240ecded6a8_0_534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51" name="Google Shape;51;g240ecded6a8_0_534"/>
          <p:cNvSpPr txBox="1">
            <a:spLocks noGrp="1"/>
          </p:cNvSpPr>
          <p:nvPr>
            <p:ph type="subTitle" idx="1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2" name="Google Shape;52;g240ecded6a8_0_534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oogle Shape;54;g240ecded6a8_0_54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5" name="Google Shape;55;g240ecded6a8_0_54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56;g240ecded6a8_0_54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7" name="Google Shape;57;g240ecded6a8_0_542"/>
          <p:cNvSpPr txBox="1">
            <a:spLocks noGrp="1"/>
          </p:cNvSpPr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g240ecded6a8_0_54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treamline">
    <p:bg>
      <p:bgPr>
        <a:noFill/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g240ecded6a8_0_5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g240ecded6a8_0_53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g240ecded6a8_0_530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uui05Z0F6OdbbnP9WMp_20o9yq6Wvc4O7gX0VflpKn8/edit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forms/d/e/1FAIpQLSeozcZF7EjUTSPaNNZWaPnbxL09CkSn72GD5MCzoiK9g5AJ0Q/viewform?usp=pp_url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4cI2LzB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urldefense.proofpoint.com/v2/url?u=https-3A__bcoe.zoom.us_j_93229963311&amp;d=DwIFAg&amp;c=dZ07RdJTYc0QIsm4-cMiSA&amp;r=TK6ElZMxNNSGbuFP3Rvne2W3-cep-TO2Wp-grF1p4ps&amp;m=9JevpPxq9TMuhiX9HHazFuBJrBBWFaHiKW1n8pSF79Jnu6srnuIfYXpDvcOsSmN4&amp;s=z6uKsjGUEXd2t2kO9A_b5G5ELwsW0KnAsizlBoj7JXE&amp;e=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png"/><Relationship Id="rId4" Type="http://schemas.openxmlformats.org/officeDocument/2006/relationships/hyperlink" Target="mailto:jorlinis-centeno@scusd.ed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2P5negQnS500nXshQTt8g8LfsO7IpA8V/view?usp=sharing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26dd5e89497_1_108"/>
          <p:cNvSpPr txBox="1">
            <a:spLocks noGrp="1"/>
          </p:cNvSpPr>
          <p:nvPr>
            <p:ph type="title"/>
          </p:nvPr>
        </p:nvSpPr>
        <p:spPr>
          <a:xfrm>
            <a:off x="4572000" y="1282304"/>
            <a:ext cx="3938588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10949"/>
              <a:buFont typeface="Montserrat"/>
              <a:buNone/>
            </a:pPr>
            <a:r>
              <a:rPr lang="en-US" sz="4054"/>
              <a:t>District English Language Advisory Committee</a:t>
            </a:r>
            <a:endParaRPr/>
          </a:p>
        </p:txBody>
      </p:sp>
      <p:sp>
        <p:nvSpPr>
          <p:cNvPr id="129" name="Google Shape;129;g26dd5e89497_1_108"/>
          <p:cNvSpPr txBox="1">
            <a:spLocks noGrp="1"/>
          </p:cNvSpPr>
          <p:nvPr>
            <p:ph type="body" idx="1"/>
          </p:nvPr>
        </p:nvSpPr>
        <p:spPr>
          <a:xfrm>
            <a:off x="4572000" y="3442097"/>
            <a:ext cx="3938588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 lnSpcReduction="2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en-US" sz="1500" b="1">
                <a:solidFill>
                  <a:schemeClr val="dk2"/>
                </a:solidFill>
              </a:rPr>
              <a:t>DATE : April 15, 2024</a:t>
            </a:r>
            <a:endParaRPr sz="1500" b="1">
              <a:solidFill>
                <a:schemeClr val="dk2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en-US" sz="1500" b="1">
                <a:solidFill>
                  <a:schemeClr val="dk2"/>
                </a:solidFill>
              </a:rPr>
              <a:t>TIME: 5:30-7:30 PM</a:t>
            </a:r>
            <a:endParaRPr sz="1500" b="1">
              <a:solidFill>
                <a:schemeClr val="dk2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en-US" sz="1500" b="1">
                <a:solidFill>
                  <a:schemeClr val="dk2"/>
                </a:solidFill>
              </a:rPr>
              <a:t>South Carolina Meeting Room</a:t>
            </a:r>
            <a:endParaRPr sz="1500" b="1">
              <a:solidFill>
                <a:schemeClr val="dk2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en-US" sz="1500">
                <a:solidFill>
                  <a:schemeClr val="dk1"/>
                </a:solidFill>
              </a:rPr>
              <a:t> </a:t>
            </a:r>
            <a:endParaRPr sz="15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</a:pPr>
            <a:endParaRPr>
              <a:solidFill>
                <a:schemeClr val="dk1"/>
              </a:solidFill>
            </a:endParaRPr>
          </a:p>
        </p:txBody>
      </p:sp>
      <p:grpSp>
        <p:nvGrpSpPr>
          <p:cNvPr id="130" name="Google Shape;130;g26dd5e89497_1_108"/>
          <p:cNvGrpSpPr/>
          <p:nvPr/>
        </p:nvGrpSpPr>
        <p:grpSpPr>
          <a:xfrm>
            <a:off x="0" y="-601578"/>
            <a:ext cx="2380129" cy="379207"/>
            <a:chOff x="838200" y="-1304612"/>
            <a:chExt cx="3173505" cy="505609"/>
          </a:xfrm>
        </p:grpSpPr>
        <p:sp>
          <p:nvSpPr>
            <p:cNvPr id="131" name="Google Shape;131;g26dd5e89497_1_108"/>
            <p:cNvSpPr/>
            <p:nvPr/>
          </p:nvSpPr>
          <p:spPr>
            <a:xfrm>
              <a:off x="838200" y="-1304612"/>
              <a:ext cx="505609" cy="505609"/>
            </a:xfrm>
            <a:prstGeom prst="rect">
              <a:avLst/>
            </a:prstGeom>
            <a:solidFill>
              <a:srgbClr val="5C9E4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132;g26dd5e89497_1_108"/>
            <p:cNvSpPr/>
            <p:nvPr/>
          </p:nvSpPr>
          <p:spPr>
            <a:xfrm>
              <a:off x="1505174" y="-1304612"/>
              <a:ext cx="505609" cy="505609"/>
            </a:xfrm>
            <a:prstGeom prst="rect">
              <a:avLst/>
            </a:prstGeom>
            <a:solidFill>
              <a:srgbClr val="95BE5A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133;g26dd5e89497_1_108"/>
            <p:cNvSpPr/>
            <p:nvPr/>
          </p:nvSpPr>
          <p:spPr>
            <a:xfrm>
              <a:off x="2172148" y="-1304612"/>
              <a:ext cx="505609" cy="505609"/>
            </a:xfrm>
            <a:prstGeom prst="rect">
              <a:avLst/>
            </a:prstGeom>
            <a:solidFill>
              <a:srgbClr val="C6A749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4;g26dd5e89497_1_108"/>
            <p:cNvSpPr/>
            <p:nvPr/>
          </p:nvSpPr>
          <p:spPr>
            <a:xfrm>
              <a:off x="2839122" y="-1304612"/>
              <a:ext cx="505609" cy="505609"/>
            </a:xfrm>
            <a:prstGeom prst="rect">
              <a:avLst/>
            </a:prstGeom>
            <a:solidFill>
              <a:srgbClr val="F0CC5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g26dd5e89497_1_108"/>
            <p:cNvSpPr/>
            <p:nvPr/>
          </p:nvSpPr>
          <p:spPr>
            <a:xfrm>
              <a:off x="3506096" y="-1304612"/>
              <a:ext cx="505609" cy="505609"/>
            </a:xfrm>
            <a:prstGeom prst="rect">
              <a:avLst/>
            </a:prstGeom>
            <a:solidFill>
              <a:srgbClr val="1E1F1D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26831135c7a_1_0"/>
          <p:cNvSpPr txBox="1"/>
          <p:nvPr/>
        </p:nvSpPr>
        <p:spPr>
          <a:xfrm>
            <a:off x="574800" y="1680975"/>
            <a:ext cx="7994400" cy="13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4700"/>
              <a:buFont typeface="Arial"/>
              <a:buNone/>
            </a:pPr>
            <a:r>
              <a:rPr lang="en-US" sz="4700" b="1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rPr>
              <a:t>Drug Prevention and Intervention Presentation</a:t>
            </a:r>
            <a:endParaRPr sz="4700" b="1">
              <a:solidFill>
                <a:schemeClr val="lt1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195" name="Google Shape;195;g26831135c7a_1_0"/>
          <p:cNvSpPr txBox="1"/>
          <p:nvPr/>
        </p:nvSpPr>
        <p:spPr>
          <a:xfrm>
            <a:off x="2713650" y="3804975"/>
            <a:ext cx="3716700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4700"/>
              <a:buFont typeface="Arial"/>
              <a:buNone/>
            </a:pPr>
            <a:r>
              <a:rPr lang="en-US" sz="3700" b="1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rPr>
              <a:t>Ray Lozada</a:t>
            </a:r>
            <a:endParaRPr sz="3700" b="1">
              <a:solidFill>
                <a:schemeClr val="lt1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288988ce707_0_9"/>
          <p:cNvSpPr txBox="1"/>
          <p:nvPr/>
        </p:nvSpPr>
        <p:spPr>
          <a:xfrm>
            <a:off x="449425" y="1594875"/>
            <a:ext cx="8261400" cy="20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4700"/>
              <a:buFont typeface="Arial"/>
              <a:buNone/>
            </a:pPr>
            <a:r>
              <a:rPr lang="en-US" sz="4700" b="1" i="0" u="none" strike="noStrike" cap="none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rPr>
              <a:t> </a:t>
            </a:r>
            <a:r>
              <a:rPr lang="en-US" sz="4700" b="1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rPr>
              <a:t>Dually Identified Reclassification Presentation</a:t>
            </a:r>
            <a:endParaRPr sz="4700" b="1">
              <a:solidFill>
                <a:schemeClr val="lt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4700"/>
              <a:buFont typeface="Arial"/>
              <a:buNone/>
            </a:pPr>
            <a:endParaRPr sz="4700" b="1" i="0" u="none" strike="noStrike" cap="none">
              <a:solidFill>
                <a:schemeClr val="lt1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288988ce707_0_313"/>
          <p:cNvSpPr txBox="1"/>
          <p:nvPr/>
        </p:nvSpPr>
        <p:spPr>
          <a:xfrm>
            <a:off x="1497150" y="1594875"/>
            <a:ext cx="6149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4700"/>
              <a:buFont typeface="Arial"/>
              <a:buNone/>
            </a:pPr>
            <a:r>
              <a:rPr lang="en-US" sz="4700" b="1" i="0" u="none" strike="noStrike" cap="none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rPr>
              <a:t>PUBLIC COMMENT</a:t>
            </a:r>
            <a:endParaRPr sz="4700" b="1" i="0" u="none" strike="noStrike" cap="none">
              <a:solidFill>
                <a:schemeClr val="lt1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2828d321498_0_1"/>
          <p:cNvSpPr txBox="1">
            <a:spLocks noGrp="1"/>
          </p:cNvSpPr>
          <p:nvPr>
            <p:ph type="title"/>
          </p:nvPr>
        </p:nvSpPr>
        <p:spPr>
          <a:xfrm>
            <a:off x="584950" y="628650"/>
            <a:ext cx="7886700" cy="4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 fontScale="90000"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lang="en-US" sz="4700">
                <a:latin typeface="Bree Serif"/>
                <a:ea typeface="Bree Serif"/>
                <a:cs typeface="Bree Serif"/>
                <a:sym typeface="Bree Serif"/>
              </a:rPr>
              <a:t>Public</a:t>
            </a:r>
            <a:r>
              <a:rPr lang="en-US"/>
              <a:t> </a:t>
            </a:r>
            <a:r>
              <a:rPr lang="en-US" sz="4700">
                <a:latin typeface="Bree Serif"/>
                <a:ea typeface="Bree Serif"/>
                <a:cs typeface="Bree Serif"/>
                <a:sym typeface="Bree Serif"/>
              </a:rPr>
              <a:t>Comment</a:t>
            </a:r>
            <a:endParaRPr/>
          </a:p>
        </p:txBody>
      </p:sp>
      <p:sp>
        <p:nvSpPr>
          <p:cNvPr id="211" name="Google Shape;211;g2828d321498_0_1"/>
          <p:cNvSpPr txBox="1">
            <a:spLocks noGrp="1"/>
          </p:cNvSpPr>
          <p:nvPr>
            <p:ph type="body" idx="1"/>
          </p:nvPr>
        </p:nvSpPr>
        <p:spPr>
          <a:xfrm>
            <a:off x="438400" y="1230404"/>
            <a:ext cx="7886700" cy="127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rPr lang="en-US" sz="2000" u="sng">
                <a:solidFill>
                  <a:schemeClr val="hlink"/>
                </a:solidFill>
                <a:hlinkClick r:id="rId3"/>
              </a:rPr>
              <a:t>DELAC PUBLIC COMMENT</a:t>
            </a:r>
            <a:endParaRPr sz="20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288988ce707_0_330"/>
          <p:cNvSpPr txBox="1">
            <a:spLocks noGrp="1"/>
          </p:cNvSpPr>
          <p:nvPr>
            <p:ph type="title"/>
          </p:nvPr>
        </p:nvSpPr>
        <p:spPr>
          <a:xfrm>
            <a:off x="628650" y="628650"/>
            <a:ext cx="7886700" cy="4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 fontScale="90000"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lang="en-US" sz="4700">
                <a:latin typeface="Bree Serif"/>
                <a:ea typeface="Bree Serif"/>
                <a:cs typeface="Bree Serif"/>
                <a:sym typeface="Bree Serif"/>
              </a:rPr>
              <a:t>DELAC Feedback QR CODE</a:t>
            </a:r>
            <a:endParaRPr sz="47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217" name="Google Shape;217;g288988ce707_0_330"/>
          <p:cNvSpPr txBox="1">
            <a:spLocks noGrp="1"/>
          </p:cNvSpPr>
          <p:nvPr>
            <p:ph type="body" idx="1"/>
          </p:nvPr>
        </p:nvSpPr>
        <p:spPr>
          <a:xfrm>
            <a:off x="1464400" y="1617700"/>
            <a:ext cx="3271800" cy="102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rPr lang="en-US" sz="2000" u="sng">
                <a:solidFill>
                  <a:schemeClr val="hlink"/>
                </a:solidFill>
                <a:hlinkClick r:id="rId3"/>
              </a:rPr>
              <a:t>DELAC FEEDBACK LINK</a:t>
            </a:r>
            <a:endParaRPr sz="2000"/>
          </a:p>
        </p:txBody>
      </p:sp>
      <p:pic>
        <p:nvPicPr>
          <p:cNvPr id="218" name="Google Shape;218;g288988ce707_0_3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36300" y="1357325"/>
            <a:ext cx="2800174" cy="2800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2c352a64f26_0_0"/>
          <p:cNvSpPr txBox="1">
            <a:spLocks noGrp="1"/>
          </p:cNvSpPr>
          <p:nvPr>
            <p:ph type="title"/>
          </p:nvPr>
        </p:nvSpPr>
        <p:spPr>
          <a:xfrm>
            <a:off x="628650" y="628650"/>
            <a:ext cx="7886700" cy="4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55555"/>
              <a:buNone/>
            </a:pPr>
            <a:r>
              <a:rPr lang="en-US"/>
              <a:t>Parent Field Trip CSUS</a:t>
            </a:r>
            <a:endParaRPr/>
          </a:p>
        </p:txBody>
      </p:sp>
      <p:sp>
        <p:nvSpPr>
          <p:cNvPr id="224" name="Google Shape;224;g2c352a64f26_0_0"/>
          <p:cNvSpPr txBox="1">
            <a:spLocks noGrp="1"/>
          </p:cNvSpPr>
          <p:nvPr>
            <p:ph type="body" idx="1"/>
          </p:nvPr>
        </p:nvSpPr>
        <p:spPr>
          <a:xfrm>
            <a:off x="628650" y="1245956"/>
            <a:ext cx="7886700" cy="32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rPr lang="en-US" sz="1800">
                <a:solidFill>
                  <a:srgbClr val="202124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This field trip will be covering the following topics:</a:t>
            </a:r>
            <a:endParaRPr sz="1800">
              <a:solidFill>
                <a:srgbClr val="202124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endParaRPr sz="1800">
              <a:solidFill>
                <a:srgbClr val="202124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rPr lang="en-US" sz="1800">
                <a:solidFill>
                  <a:srgbClr val="202124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1. Campus Tour</a:t>
            </a:r>
            <a:endParaRPr sz="1800">
              <a:solidFill>
                <a:srgbClr val="202124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rPr lang="en-US" sz="1800">
                <a:solidFill>
                  <a:srgbClr val="202124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2. Detailed information about Admissions</a:t>
            </a:r>
            <a:endParaRPr sz="1800">
              <a:solidFill>
                <a:srgbClr val="202124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rPr lang="en-US" sz="1800">
                <a:solidFill>
                  <a:srgbClr val="202124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3. Additional resources which we will share in the future.</a:t>
            </a:r>
            <a:endParaRPr sz="1800">
              <a:solidFill>
                <a:srgbClr val="202124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rPr lang="en-US" sz="1600" b="1" u="sng">
                <a:solidFill>
                  <a:schemeClr val="hlink"/>
                </a:solidFill>
                <a:hlinkClick r:id="rId3"/>
              </a:rPr>
              <a:t>https://bit.ly/4cI2LzB</a:t>
            </a:r>
            <a:endParaRPr sz="1600" b="1"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endParaRPr sz="1600" b="1"/>
          </a:p>
        </p:txBody>
      </p:sp>
      <p:pic>
        <p:nvPicPr>
          <p:cNvPr id="225" name="Google Shape;225;g2c352a64f26_0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88763" y="2738575"/>
            <a:ext cx="2124075" cy="2152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g2c352a64f26_0_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46400" y="2937837"/>
            <a:ext cx="1754124" cy="1754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288988ce707_0_349"/>
          <p:cNvSpPr txBox="1">
            <a:spLocks noGrp="1"/>
          </p:cNvSpPr>
          <p:nvPr>
            <p:ph type="title"/>
          </p:nvPr>
        </p:nvSpPr>
        <p:spPr>
          <a:xfrm>
            <a:off x="628650" y="628650"/>
            <a:ext cx="7886700" cy="4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55554"/>
              <a:buNone/>
            </a:pPr>
            <a:r>
              <a:rPr lang="en-US"/>
              <a:t>Upcoming Meetings:</a:t>
            </a:r>
            <a:endParaRPr/>
          </a:p>
        </p:txBody>
      </p:sp>
      <p:sp>
        <p:nvSpPr>
          <p:cNvPr id="232" name="Google Shape;232;g288988ce707_0_349"/>
          <p:cNvSpPr txBox="1">
            <a:spLocks noGrp="1"/>
          </p:cNvSpPr>
          <p:nvPr>
            <p:ph type="body" idx="1"/>
          </p:nvPr>
        </p:nvSpPr>
        <p:spPr>
          <a:xfrm>
            <a:off x="628650" y="1230400"/>
            <a:ext cx="4130100" cy="32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rPr lang="en-US" sz="1400" b="1" u="sng"/>
              <a:t>MPAC- Zoom Meeting</a:t>
            </a:r>
            <a:endParaRPr sz="1400"/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400"/>
          </a:p>
          <a:p>
            <a:pPr marL="457200" lvl="0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★"/>
            </a:pPr>
            <a:r>
              <a:rPr lang="en-US" sz="1400"/>
              <a:t>Monday, April 22nd, 6:00 p.m. - 7:30 p.m. </a:t>
            </a:r>
            <a:endParaRPr sz="14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/>
              <a:t> </a:t>
            </a:r>
            <a:r>
              <a:rPr lang="en-US" sz="1400" u="sng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zoom </a:t>
            </a:r>
            <a:r>
              <a:rPr lang="en-US" sz="1400"/>
              <a:t>  </a:t>
            </a:r>
            <a:r>
              <a:rPr lang="en-US" sz="1400" u="sng">
                <a:solidFill>
                  <a:schemeClr val="hlink"/>
                </a:solidFill>
                <a:hlinkClick r:id="rId4"/>
              </a:rPr>
              <a:t>jorlinis-centeno@scusd.edu</a:t>
            </a:r>
            <a:endParaRPr sz="14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rPr lang="en-US" sz="1400" b="1" u="sng"/>
              <a:t>SCUSD BOARD MEETINGS- Community Rooms</a:t>
            </a:r>
            <a:br>
              <a:rPr lang="en-US" sz="1400" b="1" u="sng"/>
            </a:br>
            <a:endParaRPr sz="1400"/>
          </a:p>
          <a:p>
            <a:pPr marL="457200" lvl="0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★"/>
            </a:pPr>
            <a:r>
              <a:rPr lang="en-US" sz="1400"/>
              <a:t>Thursday, April , 6:30 p.m.</a:t>
            </a:r>
            <a:endParaRPr sz="14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400"/>
          </a:p>
        </p:txBody>
      </p:sp>
      <p:pic>
        <p:nvPicPr>
          <p:cNvPr id="233" name="Google Shape;233;g288988ce707_0_34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758750" y="747650"/>
            <a:ext cx="4232850" cy="3588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g2c890d770ad_0_1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42625" y="818000"/>
            <a:ext cx="5789952" cy="4110249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g2c890d770ad_0_136"/>
          <p:cNvSpPr txBox="1"/>
          <p:nvPr/>
        </p:nvSpPr>
        <p:spPr>
          <a:xfrm>
            <a:off x="1630175" y="234225"/>
            <a:ext cx="5396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56"/>
              <a:buFont typeface="Arial"/>
              <a:buNone/>
            </a:pPr>
            <a:r>
              <a:rPr lang="en-US"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Pledge of Allegiance </a:t>
            </a:r>
            <a:endParaRPr sz="2800" b="1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288988ce707_0_322"/>
          <p:cNvSpPr txBox="1"/>
          <p:nvPr/>
        </p:nvSpPr>
        <p:spPr>
          <a:xfrm>
            <a:off x="422950" y="235125"/>
            <a:ext cx="84516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Multilingual Literacy Department Outcomes</a:t>
            </a:r>
            <a:endParaRPr sz="3000" b="1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7" name="Google Shape;147;g288988ce707_0_322"/>
          <p:cNvSpPr txBox="1"/>
          <p:nvPr/>
        </p:nvSpPr>
        <p:spPr>
          <a:xfrm>
            <a:off x="422950" y="1126850"/>
            <a:ext cx="8196900" cy="38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492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Times New Roman"/>
              <a:buChar char="★"/>
            </a:pPr>
            <a:r>
              <a:rPr lang="en-US" sz="19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All emergent bilingual students improve on their overall Summative ELPAC Assessments by at least one performance level.</a:t>
            </a:r>
            <a:endParaRPr sz="1900" b="1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Times New Roman"/>
              <a:buChar char="★"/>
            </a:pPr>
            <a:r>
              <a:rPr lang="en-US" sz="19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All emergent bilingual students improve on their CAASPP ELA assessments noted by the student’s scale score (3-8th CAASPP, 11th CAASPP);iReady ELA  </a:t>
            </a:r>
            <a:endParaRPr sz="1900" b="1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Times New Roman"/>
              <a:buChar char="★"/>
            </a:pPr>
            <a:r>
              <a:rPr lang="en-US" sz="19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Increase reclassification by 10% on a yearly basis. </a:t>
            </a:r>
            <a:endParaRPr sz="1900" b="1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Times New Roman"/>
              <a:buChar char="★"/>
            </a:pPr>
            <a:r>
              <a:rPr lang="en-US" sz="19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90% of EBs will graduate from high school.</a:t>
            </a:r>
            <a:endParaRPr sz="1900" b="1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Times New Roman"/>
              <a:buChar char="★"/>
            </a:pPr>
            <a:r>
              <a:rPr lang="en-US" sz="19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80% of High School Emergent bilingual students will be on track for college and career (students meeting A-G requirements).</a:t>
            </a:r>
            <a:endParaRPr sz="1900" b="1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Times New Roman"/>
              <a:buChar char="★"/>
            </a:pPr>
            <a:r>
              <a:rPr lang="en-US" sz="19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All schools serving at least 21 or more emergent bilingual students will have a functional English Language Advisory Committee (ELAC).</a:t>
            </a:r>
            <a:endParaRPr sz="2100" b="1" i="0" u="sng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Arial"/>
              <a:buNone/>
            </a:pPr>
            <a:endParaRPr sz="3900" b="1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g2769aceb451_0_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10475" y="2494000"/>
            <a:ext cx="2338525" cy="2585551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g2769aceb451_0_17"/>
          <p:cNvSpPr txBox="1">
            <a:spLocks noGrp="1"/>
          </p:cNvSpPr>
          <p:nvPr>
            <p:ph type="title"/>
          </p:nvPr>
        </p:nvSpPr>
        <p:spPr>
          <a:xfrm>
            <a:off x="203925" y="267875"/>
            <a:ext cx="8733000" cy="79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67"/>
              <a:buNone/>
            </a:pPr>
            <a:r>
              <a:rPr lang="en-US"/>
              <a:t>COMMUNITY CONNECTOR: What is your favorite culture? Why?</a:t>
            </a:r>
            <a:endParaRPr/>
          </a:p>
        </p:txBody>
      </p:sp>
      <p:pic>
        <p:nvPicPr>
          <p:cNvPr id="154" name="Google Shape;154;g2769aceb451_0_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6875" y="1146400"/>
            <a:ext cx="3483800" cy="2389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g2769aceb451_0_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6875" y="3132725"/>
            <a:ext cx="4121175" cy="1946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g2769aceb451_0_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393750" y="758725"/>
            <a:ext cx="2655250" cy="1946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g2769aceb451_0_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228050" y="3068775"/>
            <a:ext cx="3021670" cy="2010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g2769aceb451_0_1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064975" y="743300"/>
            <a:ext cx="3675827" cy="2389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28ba8c4d7e1_1_182"/>
          <p:cNvSpPr txBox="1">
            <a:spLocks noGrp="1"/>
          </p:cNvSpPr>
          <p:nvPr>
            <p:ph type="title"/>
          </p:nvPr>
        </p:nvSpPr>
        <p:spPr>
          <a:xfrm>
            <a:off x="628650" y="628650"/>
            <a:ext cx="7886700" cy="4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55554"/>
              <a:buNone/>
            </a:pPr>
            <a:r>
              <a:rPr lang="en-US"/>
              <a:t>DELAC REPRESENTATIVE ROLL CALL</a:t>
            </a:r>
            <a:endParaRPr/>
          </a:p>
        </p:txBody>
      </p:sp>
      <p:pic>
        <p:nvPicPr>
          <p:cNvPr id="164" name="Google Shape;164;g28ba8c4d7e1_1_18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2750" y="1193350"/>
            <a:ext cx="8152601" cy="3270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8ba8c4d7e1_1_187"/>
          <p:cNvSpPr txBox="1">
            <a:spLocks noGrp="1"/>
          </p:cNvSpPr>
          <p:nvPr>
            <p:ph type="title"/>
          </p:nvPr>
        </p:nvSpPr>
        <p:spPr>
          <a:xfrm>
            <a:off x="628650" y="628650"/>
            <a:ext cx="7886700" cy="4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55554"/>
              <a:buNone/>
            </a:pPr>
            <a:r>
              <a:rPr lang="en-US"/>
              <a:t>APPROVAL OF MEETING MINUTES</a:t>
            </a:r>
            <a:endParaRPr/>
          </a:p>
        </p:txBody>
      </p:sp>
      <p:sp>
        <p:nvSpPr>
          <p:cNvPr id="170" name="Google Shape;170;g28ba8c4d7e1_1_187"/>
          <p:cNvSpPr txBox="1">
            <a:spLocks noGrp="1"/>
          </p:cNvSpPr>
          <p:nvPr>
            <p:ph type="body" idx="1"/>
          </p:nvPr>
        </p:nvSpPr>
        <p:spPr>
          <a:xfrm>
            <a:off x="595550" y="1230406"/>
            <a:ext cx="7886700" cy="32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rPr lang="en-US" sz="2700"/>
              <a:t>Monday, April 15, 2024</a:t>
            </a:r>
            <a:endParaRPr sz="2700"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endParaRPr sz="2700"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rPr lang="en-US" sz="2700" u="sng">
                <a:solidFill>
                  <a:schemeClr val="hlink"/>
                </a:solidFill>
                <a:hlinkClick r:id="rId3"/>
              </a:rPr>
              <a:t>https://drive.google.com/file/d/12P5negQnS500nXshQTt8g8LfsO7IpA8V/view?usp=sharing</a:t>
            </a:r>
            <a:endParaRPr sz="2700"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endParaRPr sz="27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g2c9a49a81cd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91975" y="51725"/>
            <a:ext cx="3975649" cy="5003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2769aceb451_0_32"/>
          <p:cNvSpPr txBox="1"/>
          <p:nvPr/>
        </p:nvSpPr>
        <p:spPr>
          <a:xfrm>
            <a:off x="1156275" y="1594875"/>
            <a:ext cx="6947100" cy="13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4700"/>
              <a:buFont typeface="Arial"/>
              <a:buNone/>
            </a:pPr>
            <a:r>
              <a:rPr lang="en-US" sz="4700" b="1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rPr>
              <a:t>Sharing a School’s Anti Bullying Strategies</a:t>
            </a:r>
            <a:endParaRPr sz="4000" b="1" i="0" u="none" strike="noStrike" cap="none">
              <a:solidFill>
                <a:schemeClr val="lt1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181" name="Google Shape;181;g2769aceb451_0_32"/>
          <p:cNvSpPr txBox="1"/>
          <p:nvPr/>
        </p:nvSpPr>
        <p:spPr>
          <a:xfrm>
            <a:off x="3129825" y="4033925"/>
            <a:ext cx="3000000" cy="7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 b="1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rPr>
              <a:t>Mary Cha</a:t>
            </a:r>
            <a:endParaRPr sz="11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26dd5e89497_16_0"/>
          <p:cNvSpPr txBox="1">
            <a:spLocks noGrp="1"/>
          </p:cNvSpPr>
          <p:nvPr>
            <p:ph type="title"/>
          </p:nvPr>
        </p:nvSpPr>
        <p:spPr>
          <a:xfrm>
            <a:off x="628650" y="628650"/>
            <a:ext cx="2178300" cy="25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68575" bIns="3427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</a:pPr>
            <a:r>
              <a:rPr lang="en-US" sz="4000"/>
              <a:t>BREAK:  10 Minutes</a:t>
            </a:r>
            <a:endParaRPr sz="4000"/>
          </a:p>
        </p:txBody>
      </p:sp>
      <p:sp>
        <p:nvSpPr>
          <p:cNvPr id="188" name="Google Shape;188;g26dd5e89497_16_0"/>
          <p:cNvSpPr txBox="1"/>
          <p:nvPr/>
        </p:nvSpPr>
        <p:spPr>
          <a:xfrm>
            <a:off x="8515350" y="4614576"/>
            <a:ext cx="628800" cy="1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-US" sz="1100" b="0" i="0" u="none" strike="noStrike" cap="none">
                <a:solidFill>
                  <a:srgbClr val="94BC56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sz="1100" b="0" i="0" u="none" strike="noStrike" cap="none">
              <a:solidFill>
                <a:srgbClr val="94BC5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9" name="Google Shape;189;g26dd5e89497_16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49975" y="302300"/>
            <a:ext cx="6032250" cy="40246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327</Words>
  <Application>Microsoft Office PowerPoint</Application>
  <PresentationFormat>On-screen Show (16:9)</PresentationFormat>
  <Paragraphs>66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Lato</vt:lpstr>
      <vt:lpstr>Arial</vt:lpstr>
      <vt:lpstr>Raleway</vt:lpstr>
      <vt:lpstr>Times New Roman</vt:lpstr>
      <vt:lpstr>Montserrat</vt:lpstr>
      <vt:lpstr>Bree Serif</vt:lpstr>
      <vt:lpstr>Calibri</vt:lpstr>
      <vt:lpstr>Streamline</vt:lpstr>
      <vt:lpstr>District English Language Advisory Committee</vt:lpstr>
      <vt:lpstr>PowerPoint Presentation</vt:lpstr>
      <vt:lpstr>PowerPoint Presentation</vt:lpstr>
      <vt:lpstr>COMMUNITY CONNECTOR: What is your favorite culture? Why?</vt:lpstr>
      <vt:lpstr>DELAC REPRESENTATIVE ROLL CALL</vt:lpstr>
      <vt:lpstr>APPROVAL OF MEETING MINUTES</vt:lpstr>
      <vt:lpstr>PowerPoint Presentation</vt:lpstr>
      <vt:lpstr>PowerPoint Presentation</vt:lpstr>
      <vt:lpstr>BREAK:  10 Minutes</vt:lpstr>
      <vt:lpstr>PowerPoint Presentation</vt:lpstr>
      <vt:lpstr>PowerPoint Presentation</vt:lpstr>
      <vt:lpstr>PowerPoint Presentation</vt:lpstr>
      <vt:lpstr>Public Comment</vt:lpstr>
      <vt:lpstr>DELAC Feedback QR CODE</vt:lpstr>
      <vt:lpstr>Parent Field Trip CSUS</vt:lpstr>
      <vt:lpstr>Upcoming Meetings: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District English Language Advisory Committee</dc:title>
  <dc:creator>Olga L. Simms</dc:creator>
  <cp:lastModifiedBy>Kao Lee</cp:lastModifiedBy>
  <cp:revision>1</cp:revision>
  <dcterms:modified xsi:type="dcterms:W3CDTF">2024-04-05T22:57:47Z</dcterms:modified>
</cp:coreProperties>
</file>